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67fa359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67fa359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67fa359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67fa359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67fa3596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67fa3596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503f1a3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503f1a3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503f1a34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503f1a34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fcaa4cc3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fcaa4cc3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503f1a34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503f1a34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67fa3596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67fa359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67fa3596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67fa3596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67fa3596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67fa3596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67fa359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67fa359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086975" y="744575"/>
            <a:ext cx="7745400" cy="122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highlight>
                  <a:srgbClr val="FFFFFF"/>
                </a:highlight>
                <a:latin typeface="Times New Roman"/>
                <a:ea typeface="Times New Roman"/>
                <a:cs typeface="Times New Roman"/>
                <a:sym typeface="Times New Roman"/>
              </a:rPr>
              <a:t>Detection of COVID19 and Pneumonia using Chest X-ray Images</a:t>
            </a:r>
            <a:endParaRPr b="1" sz="6200">
              <a:latin typeface="Times New Roman"/>
              <a:ea typeface="Times New Roman"/>
              <a:cs typeface="Times New Roman"/>
              <a:sym typeface="Times New Roman"/>
            </a:endParaRPr>
          </a:p>
        </p:txBody>
      </p:sp>
      <p:sp>
        <p:nvSpPr>
          <p:cNvPr id="87" name="Google Shape;87;p13"/>
          <p:cNvSpPr txBox="1"/>
          <p:nvPr>
            <p:ph idx="1" type="subTitle"/>
          </p:nvPr>
        </p:nvSpPr>
        <p:spPr>
          <a:xfrm>
            <a:off x="347375" y="2767850"/>
            <a:ext cx="8484900" cy="202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700">
                <a:latin typeface="Times New Roman"/>
                <a:ea typeface="Times New Roman"/>
                <a:cs typeface="Times New Roman"/>
                <a:sym typeface="Times New Roman"/>
              </a:rPr>
              <a:t>Group -10</a:t>
            </a:r>
            <a:endParaRPr b="1"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Arundhati Mishra - 801272741</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L Srujitha Gali - 801307126</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Shreya Biswas - 801287328</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700">
                <a:latin typeface="Times New Roman"/>
                <a:ea typeface="Times New Roman"/>
                <a:cs typeface="Times New Roman"/>
                <a:sym typeface="Times New Roman"/>
              </a:rPr>
              <a:t>Kylan O’Neal -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0" y="214300"/>
            <a:ext cx="979143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01225" y="471600"/>
            <a:ext cx="7688400" cy="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a:t>
            </a:r>
            <a:endParaRPr sz="3000"/>
          </a:p>
        </p:txBody>
      </p:sp>
      <p:pic>
        <p:nvPicPr>
          <p:cNvPr id="151" name="Google Shape;151;p23"/>
          <p:cNvPicPr preferRelativeResize="0"/>
          <p:nvPr/>
        </p:nvPicPr>
        <p:blipFill>
          <a:blip r:embed="rId3">
            <a:alphaModFix/>
          </a:blip>
          <a:stretch>
            <a:fillRect/>
          </a:stretch>
        </p:blipFill>
        <p:spPr>
          <a:xfrm>
            <a:off x="203425" y="1617425"/>
            <a:ext cx="8839200" cy="26566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Our objective has been to program a computer vision model that would load and predict x-ray images into three classes.</a:t>
            </a:r>
            <a:endParaRPr/>
          </a:p>
          <a:p>
            <a:pPr indent="-311150" lvl="0" marL="457200" rtl="0" algn="l">
              <a:spcBef>
                <a:spcPts val="0"/>
              </a:spcBef>
              <a:spcAft>
                <a:spcPts val="0"/>
              </a:spcAft>
              <a:buSzPts val="1300"/>
              <a:buChar char="●"/>
            </a:pPr>
            <a:r>
              <a:rPr lang="en"/>
              <a:t>Using an intuition-based approach, we have created a custom model that outperforms pre-trained models</a:t>
            </a:r>
            <a:endParaRPr/>
          </a:p>
          <a:p>
            <a:pPr indent="-311150" lvl="0" marL="457200" rtl="0" algn="l">
              <a:spcBef>
                <a:spcPts val="0"/>
              </a:spcBef>
              <a:spcAft>
                <a:spcPts val="0"/>
              </a:spcAft>
              <a:buSzPts val="1300"/>
              <a:buChar char="●"/>
            </a:pPr>
            <a:r>
              <a:rPr lang="en"/>
              <a:t>This was possible because of the very large COVID-X dataset</a:t>
            </a:r>
            <a:endParaRPr/>
          </a:p>
          <a:p>
            <a:pPr indent="-311150" lvl="0" marL="457200" rtl="0" algn="l">
              <a:spcBef>
                <a:spcPts val="0"/>
              </a:spcBef>
              <a:spcAft>
                <a:spcPts val="0"/>
              </a:spcAft>
              <a:buSzPts val="1300"/>
              <a:buChar char="●"/>
            </a:pPr>
            <a:r>
              <a:rPr lang="en"/>
              <a:t>This is not an industry ready solution</a:t>
            </a:r>
            <a:endParaRPr/>
          </a:p>
          <a:p>
            <a:pPr indent="-311150" lvl="0" marL="457200" rtl="0" algn="l">
              <a:spcBef>
                <a:spcPts val="0"/>
              </a:spcBef>
              <a:spcAft>
                <a:spcPts val="0"/>
              </a:spcAft>
              <a:buSzPts val="1300"/>
              <a:buChar char="●"/>
            </a:pPr>
            <a:r>
              <a:rPr lang="en"/>
              <a:t>Almost 100% accuracy is required to make medical decisions</a:t>
            </a:r>
            <a:endParaRPr/>
          </a:p>
          <a:p>
            <a:pPr indent="-298450" lvl="1" marL="914400" rtl="0" algn="l">
              <a:spcBef>
                <a:spcPts val="0"/>
              </a:spcBef>
              <a:spcAft>
                <a:spcPts val="0"/>
              </a:spcAft>
              <a:buSzPts val="1100"/>
              <a:buChar char="○"/>
            </a:pPr>
            <a:r>
              <a:rPr lang="en"/>
              <a:t>Can’t replace chemical tests or expert diagnosis</a:t>
            </a:r>
            <a:endParaRPr/>
          </a:p>
          <a:p>
            <a:pPr indent="-311150" lvl="0" marL="457200" rtl="0" algn="l">
              <a:spcBef>
                <a:spcPts val="0"/>
              </a:spcBef>
              <a:spcAft>
                <a:spcPts val="0"/>
              </a:spcAft>
              <a:buSzPts val="1300"/>
              <a:buChar char="●"/>
            </a:pPr>
            <a:r>
              <a:rPr lang="en"/>
              <a:t>To show you how our model could be used in order to make some preliminary decisions, we have made a simple demo app that could be used by healthcare providers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682350" y="1994650"/>
            <a:ext cx="7779300" cy="2614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solidFill>
                  <a:srgbClr val="333333"/>
                </a:solidFill>
                <a:highlight>
                  <a:srgbClr val="FCFCFC"/>
                </a:highlight>
              </a:rPr>
              <a:t>1.The novel coronavirus disease, which originated in Wuhan, developed into a severe public health problem worldwide. </a:t>
            </a:r>
            <a:endParaRPr sz="1400">
              <a:solidFill>
                <a:srgbClr val="333333"/>
              </a:solidFill>
              <a:highlight>
                <a:srgbClr val="FCFCFC"/>
              </a:highlight>
            </a:endParaRPr>
          </a:p>
          <a:p>
            <a:pPr indent="0" lvl="0" marL="0" rtl="0" algn="l">
              <a:spcBef>
                <a:spcPts val="1200"/>
              </a:spcBef>
              <a:spcAft>
                <a:spcPts val="0"/>
              </a:spcAft>
              <a:buNone/>
            </a:pPr>
            <a:r>
              <a:rPr lang="en" sz="1400">
                <a:solidFill>
                  <a:srgbClr val="222222"/>
                </a:solidFill>
                <a:highlight>
                  <a:srgbClr val="FFFFFF"/>
                </a:highlight>
              </a:rPr>
              <a:t>2.A critical step in the fight against COVID-19 is effective screening of infected patients, with one of the key screening approaches being radiology examination using chest radiography. It was found in early studies that patients present abnormalities in chest radiography images that are characteristic of those infected with COVID-19.</a:t>
            </a:r>
            <a:endParaRPr sz="1400">
              <a:solidFill>
                <a:srgbClr val="222222"/>
              </a:solidFill>
              <a:highlight>
                <a:srgbClr val="FFFFFF"/>
              </a:highlight>
            </a:endParaRPr>
          </a:p>
          <a:p>
            <a:pPr indent="0" lvl="0" marL="0" rtl="0" algn="l">
              <a:spcBef>
                <a:spcPts val="1200"/>
              </a:spcBef>
              <a:spcAft>
                <a:spcPts val="0"/>
              </a:spcAft>
              <a:buNone/>
            </a:pPr>
            <a:r>
              <a:rPr lang="en" sz="1400">
                <a:solidFill>
                  <a:srgbClr val="222222"/>
                </a:solidFill>
                <a:highlight>
                  <a:srgbClr val="FFFFFF"/>
                </a:highlight>
              </a:rPr>
              <a:t>3.As we have witnessed during 2020 and 2021 ,detecting Covid-19 through chest xray was the best approach,It was evident that in many cases Rt-Pcr test results were false negative .The delay detection of  Covid -19  had lead to the life of many patients.</a:t>
            </a:r>
            <a:endParaRPr sz="1400">
              <a:solidFill>
                <a:srgbClr val="222222"/>
              </a:solidFill>
              <a:highlight>
                <a:srgbClr val="FFFFFF"/>
              </a:highlight>
            </a:endParaRPr>
          </a:p>
          <a:p>
            <a:pPr indent="0" lvl="0" marL="0" rtl="0" algn="l">
              <a:spcBef>
                <a:spcPts val="1200"/>
              </a:spcBef>
              <a:spcAft>
                <a:spcPts val="1200"/>
              </a:spcAft>
              <a:buNone/>
            </a:pPr>
            <a:r>
              <a:rPr lang="en" sz="1400">
                <a:solidFill>
                  <a:srgbClr val="222222"/>
                </a:solidFill>
                <a:highlight>
                  <a:srgbClr val="FFFFFF"/>
                </a:highlight>
              </a:rPr>
              <a:t>4.Our project aims on accurately predicting that whether a person is healthy, is covid positive or is pneumonic from their chest radiography images.</a:t>
            </a:r>
            <a:endParaRPr sz="140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And Motivation</a:t>
            </a:r>
            <a:endParaRPr/>
          </a:p>
        </p:txBody>
      </p:sp>
      <p:sp>
        <p:nvSpPr>
          <p:cNvPr id="99" name="Google Shape;99;p15"/>
          <p:cNvSpPr txBox="1"/>
          <p:nvPr>
            <p:ph idx="1" type="body"/>
          </p:nvPr>
        </p:nvSpPr>
        <p:spPr>
          <a:xfrm>
            <a:off x="560625" y="2078875"/>
            <a:ext cx="7857600" cy="2468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en" sz="4407"/>
              <a:t>1.</a:t>
            </a:r>
            <a:r>
              <a:rPr b="1" lang="en" sz="4407"/>
              <a:t>Problem statement</a:t>
            </a:r>
            <a:r>
              <a:rPr lang="en" sz="4407"/>
              <a:t> : Detection of covid19 and pneumonia in a person using their chest x ray images.Covid19 is a serious health issue all around the world. With the increased number of deaths there is a dire need in medical science to improve the performance of  technologies by incorporating computer vision models to make predictions when chemical testing is not an option or there is no expert radiologist on hand. </a:t>
            </a:r>
            <a:endParaRPr sz="4407"/>
          </a:p>
          <a:p>
            <a:pPr indent="0" lvl="0" marL="0" rtl="0" algn="l">
              <a:lnSpc>
                <a:spcPct val="100000"/>
              </a:lnSpc>
              <a:spcBef>
                <a:spcPts val="1200"/>
              </a:spcBef>
              <a:spcAft>
                <a:spcPts val="0"/>
              </a:spcAft>
              <a:buNone/>
            </a:pPr>
            <a:r>
              <a:rPr lang="en" sz="4407"/>
              <a:t>3.</a:t>
            </a:r>
            <a:r>
              <a:rPr b="1" lang="en" sz="4407"/>
              <a:t>Motivation</a:t>
            </a:r>
            <a:r>
              <a:rPr lang="en" sz="4407"/>
              <a:t> - Our main motivation was to create something that solves a real life problem and is the need of the hour.</a:t>
            </a:r>
            <a:endParaRPr sz="4407"/>
          </a:p>
          <a:p>
            <a:pPr indent="0" lvl="0" marL="0" rtl="0" algn="l">
              <a:lnSpc>
                <a:spcPct val="100000"/>
              </a:lnSpc>
              <a:spcBef>
                <a:spcPts val="1200"/>
              </a:spcBef>
              <a:spcAft>
                <a:spcPts val="0"/>
              </a:spcAft>
              <a:buNone/>
            </a:pPr>
            <a:r>
              <a:rPr lang="en" sz="4407">
                <a:solidFill>
                  <a:srgbClr val="000000"/>
                </a:solidFill>
              </a:rPr>
              <a:t>4.We wanted to work on this kind of health care project which will be beneficial in the future for this sector.</a:t>
            </a:r>
            <a:endParaRPr sz="4407">
              <a:solidFill>
                <a:srgbClr val="000000"/>
              </a:solidFill>
            </a:endParaRPr>
          </a:p>
          <a:p>
            <a:pPr indent="0" lvl="0" marL="0" rtl="0" algn="l">
              <a:lnSpc>
                <a:spcPct val="100000"/>
              </a:lnSpc>
              <a:spcBef>
                <a:spcPts val="0"/>
              </a:spcBef>
              <a:spcAft>
                <a:spcPts val="0"/>
              </a:spcAft>
              <a:buNone/>
            </a:pPr>
            <a:r>
              <a:t/>
            </a:r>
            <a:endParaRPr sz="4407">
              <a:solidFill>
                <a:srgbClr val="000000"/>
              </a:solidFill>
            </a:endParaRPr>
          </a:p>
          <a:p>
            <a:pPr indent="0" lvl="0" marL="0" rtl="0" algn="l">
              <a:lnSpc>
                <a:spcPct val="100000"/>
              </a:lnSpc>
              <a:spcBef>
                <a:spcPts val="0"/>
              </a:spcBef>
              <a:spcAft>
                <a:spcPts val="0"/>
              </a:spcAft>
              <a:buNone/>
            </a:pPr>
            <a:r>
              <a:rPr lang="en" sz="4407">
                <a:solidFill>
                  <a:srgbClr val="000000"/>
                </a:solidFill>
              </a:rPr>
              <a:t>5.</a:t>
            </a:r>
            <a:r>
              <a:rPr lang="en" sz="4407">
                <a:solidFill>
                  <a:srgbClr val="4B5566"/>
                </a:solidFill>
                <a:highlight>
                  <a:srgbClr val="FFFFFF"/>
                </a:highlight>
              </a:rPr>
              <a:t>Our model will aid healthcare providers in the detection</a:t>
            </a:r>
            <a:r>
              <a:rPr lang="en" sz="4407">
                <a:solidFill>
                  <a:srgbClr val="000000"/>
                </a:solidFill>
                <a:highlight>
                  <a:srgbClr val="FFFFFF"/>
                </a:highlight>
              </a:rPr>
              <a:t> </a:t>
            </a:r>
            <a:r>
              <a:rPr lang="en" sz="4407">
                <a:solidFill>
                  <a:srgbClr val="4B5566"/>
                </a:solidFill>
                <a:highlight>
                  <a:srgbClr val="FFFFFF"/>
                </a:highlight>
              </a:rPr>
              <a:t>and diagnosis of COVID-19/pneumonia.</a:t>
            </a:r>
            <a:endParaRPr sz="4407">
              <a:solidFill>
                <a:srgbClr val="4B5566"/>
              </a:solidFill>
              <a:highlight>
                <a:srgbClr val="FFFFFF"/>
              </a:highlight>
            </a:endParaRPr>
          </a:p>
          <a:p>
            <a:pPr indent="0" lvl="0" marL="0" rtl="0" algn="l">
              <a:lnSpc>
                <a:spcPct val="100000"/>
              </a:lnSpc>
              <a:spcBef>
                <a:spcPts val="0"/>
              </a:spcBef>
              <a:spcAft>
                <a:spcPts val="0"/>
              </a:spcAft>
              <a:buNone/>
            </a:pPr>
            <a:r>
              <a:t/>
            </a:r>
            <a:endParaRPr sz="4407">
              <a:solidFill>
                <a:srgbClr val="4B5566"/>
              </a:solidFill>
              <a:highlight>
                <a:srgbClr val="FFFFFF"/>
              </a:highlight>
            </a:endParaRPr>
          </a:p>
          <a:p>
            <a:pPr indent="0" lvl="0" marL="0" rtl="0" algn="l">
              <a:lnSpc>
                <a:spcPct val="100000"/>
              </a:lnSpc>
              <a:spcBef>
                <a:spcPts val="0"/>
              </a:spcBef>
              <a:spcAft>
                <a:spcPts val="0"/>
              </a:spcAft>
              <a:buNone/>
            </a:pPr>
            <a:r>
              <a:rPr lang="en" sz="4407">
                <a:solidFill>
                  <a:srgbClr val="4B5566"/>
                </a:solidFill>
                <a:highlight>
                  <a:srgbClr val="FFFFFF"/>
                </a:highlight>
              </a:rPr>
              <a:t>6.</a:t>
            </a:r>
            <a:r>
              <a:rPr lang="en" sz="4407">
                <a:solidFill>
                  <a:srgbClr val="4B5566"/>
                </a:solidFill>
                <a:highlight>
                  <a:srgbClr val="FFFFFF"/>
                </a:highlight>
              </a:rPr>
              <a:t>Many patients are</a:t>
            </a:r>
            <a:r>
              <a:rPr lang="en" sz="4407">
                <a:solidFill>
                  <a:srgbClr val="000000"/>
                </a:solidFill>
                <a:highlight>
                  <a:srgbClr val="FFFFFF"/>
                </a:highlight>
              </a:rPr>
              <a:t> </a:t>
            </a:r>
            <a:r>
              <a:rPr lang="en" sz="4407">
                <a:solidFill>
                  <a:srgbClr val="4B5566"/>
                </a:solidFill>
                <a:highlight>
                  <a:srgbClr val="FFFFFF"/>
                </a:highlight>
              </a:rPr>
              <a:t>asymptomatic yet are positive for COVID-19.</a:t>
            </a:r>
            <a:endParaRPr sz="4407">
              <a:solidFill>
                <a:srgbClr val="4B5566"/>
              </a:solidFill>
              <a:highlight>
                <a:srgbClr val="FFFFFF"/>
              </a:highlight>
            </a:endParaRPr>
          </a:p>
          <a:p>
            <a:pPr indent="0" lvl="0" marL="0" rtl="0" algn="l">
              <a:lnSpc>
                <a:spcPct val="100000"/>
              </a:lnSpc>
              <a:spcBef>
                <a:spcPts val="0"/>
              </a:spcBef>
              <a:spcAft>
                <a:spcPts val="0"/>
              </a:spcAft>
              <a:buNone/>
            </a:pPr>
            <a:r>
              <a:t/>
            </a:r>
            <a:endParaRPr sz="4407">
              <a:solidFill>
                <a:srgbClr val="4B5566"/>
              </a:solidFill>
              <a:highlight>
                <a:srgbClr val="FFFFFF"/>
              </a:highlight>
            </a:endParaRPr>
          </a:p>
          <a:p>
            <a:pPr indent="0" lvl="0" marL="0" rtl="0" algn="l">
              <a:lnSpc>
                <a:spcPct val="100000"/>
              </a:lnSpc>
              <a:spcBef>
                <a:spcPts val="0"/>
              </a:spcBef>
              <a:spcAft>
                <a:spcPts val="0"/>
              </a:spcAft>
              <a:buNone/>
            </a:pPr>
            <a:r>
              <a:rPr lang="en" sz="4407">
                <a:solidFill>
                  <a:srgbClr val="4B5566"/>
                </a:solidFill>
                <a:highlight>
                  <a:srgbClr val="FFFFFF"/>
                </a:highlight>
              </a:rPr>
              <a:t>7.Chemical testing is costly and slow. Diagnosis using chest x-ray images requires a specialist who has expert knowledge.</a:t>
            </a:r>
            <a:endParaRPr sz="4407">
              <a:solidFill>
                <a:srgbClr val="4B5566"/>
              </a:solidFill>
              <a:highlight>
                <a:srgbClr val="FFFFFF"/>
              </a:highlight>
            </a:endParaRPr>
          </a:p>
          <a:p>
            <a:pPr indent="0" lvl="0" marL="0" rtl="0" algn="l">
              <a:lnSpc>
                <a:spcPct val="100000"/>
              </a:lnSpc>
              <a:spcBef>
                <a:spcPts val="0"/>
              </a:spcBef>
              <a:spcAft>
                <a:spcPts val="0"/>
              </a:spcAft>
              <a:buNone/>
            </a:pPr>
            <a:r>
              <a:t/>
            </a:r>
            <a:endParaRPr sz="4407">
              <a:solidFill>
                <a:srgbClr val="4B5566"/>
              </a:solidFill>
              <a:highlight>
                <a:srgbClr val="FFFFFF"/>
              </a:highlight>
            </a:endParaRPr>
          </a:p>
          <a:p>
            <a:pPr indent="0" lvl="0" marL="0" rtl="0" algn="l">
              <a:lnSpc>
                <a:spcPct val="100000"/>
              </a:lnSpc>
              <a:spcBef>
                <a:spcPts val="0"/>
              </a:spcBef>
              <a:spcAft>
                <a:spcPts val="0"/>
              </a:spcAft>
              <a:buNone/>
            </a:pPr>
            <a:r>
              <a:rPr lang="en" sz="4407">
                <a:solidFill>
                  <a:srgbClr val="4B5566"/>
                </a:solidFill>
                <a:highlight>
                  <a:srgbClr val="FFFFFF"/>
                </a:highlight>
              </a:rPr>
              <a:t>8.A</a:t>
            </a:r>
            <a:r>
              <a:rPr lang="en" sz="4407">
                <a:solidFill>
                  <a:srgbClr val="000000"/>
                </a:solidFill>
                <a:highlight>
                  <a:srgbClr val="FFFFFF"/>
                </a:highlight>
              </a:rPr>
              <a:t> </a:t>
            </a:r>
            <a:r>
              <a:rPr lang="en" sz="4407">
                <a:solidFill>
                  <a:srgbClr val="4B5566"/>
                </a:solidFill>
                <a:highlight>
                  <a:srgbClr val="FFFFFF"/>
                </a:highlight>
              </a:rPr>
              <a:t>deep learning approach can solve these issues because it is</a:t>
            </a:r>
            <a:r>
              <a:rPr lang="en" sz="4407">
                <a:solidFill>
                  <a:srgbClr val="000000"/>
                </a:solidFill>
                <a:highlight>
                  <a:srgbClr val="FFFFFF"/>
                </a:highlight>
              </a:rPr>
              <a:t> </a:t>
            </a:r>
            <a:r>
              <a:rPr lang="en" sz="4407">
                <a:solidFill>
                  <a:srgbClr val="4B5566"/>
                </a:solidFill>
                <a:highlight>
                  <a:srgbClr val="FFFFFF"/>
                </a:highlight>
              </a:rPr>
              <a:t>fast, cheap, and potentially highly accurate</a:t>
            </a:r>
            <a:endParaRPr sz="4407">
              <a:solidFill>
                <a:srgbClr val="4B5566"/>
              </a:solidFill>
              <a:highlight>
                <a:srgbClr val="FFFFFF"/>
              </a:highlight>
            </a:endParaRPr>
          </a:p>
          <a:p>
            <a:pPr indent="0" lvl="0" marL="0" rtl="0" algn="l">
              <a:spcBef>
                <a:spcPts val="0"/>
              </a:spcBef>
              <a:spcAft>
                <a:spcPts val="0"/>
              </a:spcAft>
              <a:buNone/>
            </a:pPr>
            <a:r>
              <a:t/>
            </a:r>
            <a:endParaRPr sz="1922">
              <a:solidFill>
                <a:srgbClr val="4B5566"/>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507">
              <a:solidFill>
                <a:srgbClr val="4B5566"/>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4B5566"/>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298">
              <a:solidFill>
                <a:srgbClr val="000000"/>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and Contribution of Team</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1.Research(Stage 2) was equally done by all the members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2.The responsibility of Data Collection was taken by Arundhati and Shreya.</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3.The Data  Processing  was done by the Kylan and Srujitha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4.Data Modelling(Stage 4) was done equally by everyone by sharing a common colab notebook which everyone had access to.</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5. Kylan made the demo application</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81075" y="547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11" name="Google Shape;111;p17"/>
          <p:cNvSpPr txBox="1"/>
          <p:nvPr>
            <p:ph idx="1" type="body"/>
          </p:nvPr>
        </p:nvSpPr>
        <p:spPr>
          <a:xfrm>
            <a:off x="121200" y="1343200"/>
            <a:ext cx="4450800" cy="38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1.The COVIDx CRX-3 dataset will be used to train the model</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latin typeface="Times New Roman"/>
                <a:ea typeface="Times New Roman"/>
                <a:cs typeface="Times New Roman"/>
                <a:sym typeface="Times New Roman"/>
              </a:rPr>
              <a:t>2.COVIDx is a publicly available, open-access benchmark dataset comprised of 29,986 chest X-ray images from 16,648 patients. The images are labeled as one of three classes: no pneumonia/non-COVID-19 pneumonia/COVID-19 pneumonia</a:t>
            </a:r>
            <a:r>
              <a:rPr lang="en"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endParaRPr>
          </a:p>
        </p:txBody>
      </p:sp>
      <p:pic>
        <p:nvPicPr>
          <p:cNvPr id="112" name="Google Shape;112;p17"/>
          <p:cNvPicPr preferRelativeResize="0"/>
          <p:nvPr/>
        </p:nvPicPr>
        <p:blipFill>
          <a:blip r:embed="rId3">
            <a:alphaModFix/>
          </a:blip>
          <a:stretch>
            <a:fillRect/>
          </a:stretch>
        </p:blipFill>
        <p:spPr>
          <a:xfrm>
            <a:off x="4572000" y="690050"/>
            <a:ext cx="4081302" cy="421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181075" y="547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18" name="Google Shape;118;p18"/>
          <p:cNvSpPr txBox="1"/>
          <p:nvPr>
            <p:ph idx="1" type="body"/>
          </p:nvPr>
        </p:nvSpPr>
        <p:spPr>
          <a:xfrm>
            <a:off x="0" y="904350"/>
            <a:ext cx="8652900" cy="38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Training Split</a:t>
            </a:r>
            <a:endParaRPr sz="14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55% COVID-19 Pneumonia</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18.5% Non-COVID Pneumonia</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26.5% Normal</a:t>
            </a:r>
            <a:endParaRPr sz="12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Testing Split </a:t>
            </a:r>
            <a:endParaRPr sz="14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400 professionally annotated images</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50% COVID-19 Pneumonia</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25% Non-COVID Pneumonia</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25% Normal</a:t>
            </a:r>
            <a:endParaRPr sz="12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creators of COVIDx compiled the dataset from several publicly available sources. </a:t>
            </a:r>
            <a:endParaRPr sz="14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Actualmed COVID-19 Chest X-ray Dataset Initiative,</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 COVID-19 Radiography Database - Version 3,</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 RSNA International COVID-19 Open Radiology Database</a:t>
            </a:r>
            <a:endParaRPr sz="12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Updated as recently as 06/02/2022, COVIDx was the clear choice for our model due to the large number of samples and labels that are specific to our problem</a:t>
            </a:r>
            <a:endParaRPr sz="1400">
              <a:solidFill>
                <a:schemeClr val="dk1"/>
              </a:solidFill>
              <a:latin typeface="Times New Roman"/>
              <a:ea typeface="Times New Roman"/>
              <a:cs typeface="Times New Roman"/>
              <a:sym typeface="Times New Roman"/>
            </a:endParaRPr>
          </a:p>
        </p:txBody>
      </p:sp>
      <p:pic>
        <p:nvPicPr>
          <p:cNvPr id="119" name="Google Shape;119;p18"/>
          <p:cNvPicPr preferRelativeResize="0"/>
          <p:nvPr/>
        </p:nvPicPr>
        <p:blipFill>
          <a:blip r:embed="rId3">
            <a:alphaModFix/>
          </a:blip>
          <a:stretch>
            <a:fillRect/>
          </a:stretch>
        </p:blipFill>
        <p:spPr>
          <a:xfrm>
            <a:off x="3735173" y="679448"/>
            <a:ext cx="4563175" cy="247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596775" y="5532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5" name="Google Shape;125;p19"/>
          <p:cNvSpPr txBox="1"/>
          <p:nvPr>
            <p:ph idx="4294967295" type="body"/>
          </p:nvPr>
        </p:nvSpPr>
        <p:spPr>
          <a:xfrm>
            <a:off x="223950" y="1006375"/>
            <a:ext cx="8696100" cy="389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120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Based on our research, DCNNs are the best approach</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Build custom model from scratch using intuition-based approach</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Experiment pre-trained models (VGG16, ResNet18, AlexNet)</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Fine-tuning</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Feature extractors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Compare results</a:t>
            </a:r>
            <a:endParaRPr sz="2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596775" y="5532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Model Options</a:t>
            </a:r>
            <a:endParaRPr/>
          </a:p>
        </p:txBody>
      </p:sp>
      <p:sp>
        <p:nvSpPr>
          <p:cNvPr id="131" name="Google Shape;131;p20"/>
          <p:cNvSpPr txBox="1"/>
          <p:nvPr>
            <p:ph idx="4294967295" type="body"/>
          </p:nvPr>
        </p:nvSpPr>
        <p:spPr>
          <a:xfrm>
            <a:off x="5519700" y="1008325"/>
            <a:ext cx="3624300" cy="20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Batch normalization layers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Number and position of dropout layers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Dropout rate</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Activation functions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Number of fully connected layers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Number of input/output neurons</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sp>
        <p:nvSpPr>
          <p:cNvPr id="132" name="Google Shape;132;p20"/>
          <p:cNvSpPr txBox="1"/>
          <p:nvPr/>
        </p:nvSpPr>
        <p:spPr>
          <a:xfrm>
            <a:off x="306125" y="1821575"/>
            <a:ext cx="2775900" cy="2112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Data augmentation (horizontal flip)</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Zero-centering</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Batch size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Image size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Learning rate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Learning rate decay</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Optimizer algorithm</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Number of epochs</a:t>
            </a:r>
            <a:endParaRPr sz="1500">
              <a:latin typeface="Lato"/>
              <a:ea typeface="Lato"/>
              <a:cs typeface="Lato"/>
              <a:sym typeface="Lato"/>
            </a:endParaRPr>
          </a:p>
        </p:txBody>
      </p:sp>
      <p:sp>
        <p:nvSpPr>
          <p:cNvPr id="133" name="Google Shape;133;p20"/>
          <p:cNvSpPr txBox="1"/>
          <p:nvPr/>
        </p:nvSpPr>
        <p:spPr>
          <a:xfrm>
            <a:off x="2867675" y="1821575"/>
            <a:ext cx="2775900" cy="1959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Number of convolutional layers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Number of max pool layers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Kernel sizes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Stride lengths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Padding amount</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Number of filters</a:t>
            </a:r>
            <a:endParaRPr sz="15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p:cNvPicPr preferRelativeResize="0"/>
          <p:nvPr/>
        </p:nvPicPr>
        <p:blipFill>
          <a:blip r:embed="rId3">
            <a:alphaModFix/>
          </a:blip>
          <a:stretch>
            <a:fillRect/>
          </a:stretch>
        </p:blipFill>
        <p:spPr>
          <a:xfrm>
            <a:off x="540875" y="653150"/>
            <a:ext cx="7754150" cy="4265849"/>
          </a:xfrm>
          <a:prstGeom prst="rect">
            <a:avLst/>
          </a:prstGeom>
          <a:noFill/>
          <a:ln>
            <a:noFill/>
          </a:ln>
        </p:spPr>
      </p:pic>
      <p:sp>
        <p:nvSpPr>
          <p:cNvPr id="139" name="Google Shape;139;p21"/>
          <p:cNvSpPr txBox="1"/>
          <p:nvPr>
            <p:ph idx="4294967295" type="title"/>
          </p:nvPr>
        </p:nvSpPr>
        <p:spPr>
          <a:xfrm>
            <a:off x="463625" y="41375"/>
            <a:ext cx="7485000" cy="47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Model Architecture</a:t>
            </a:r>
            <a:endParaRPr/>
          </a:p>
          <a:p>
            <a:pPr indent="0" lvl="0" marL="0" rtl="0" algn="l">
              <a:spcBef>
                <a:spcPts val="0"/>
              </a:spcBef>
              <a:spcAft>
                <a:spcPts val="0"/>
              </a:spcAft>
              <a:buNone/>
            </a:pPr>
            <a:r>
              <a:t/>
            </a:r>
            <a:endParaRPr/>
          </a:p>
        </p:txBody>
      </p:sp>
      <p:pic>
        <p:nvPicPr>
          <p:cNvPr id="140" name="Google Shape;140;p21"/>
          <p:cNvPicPr preferRelativeResize="0"/>
          <p:nvPr/>
        </p:nvPicPr>
        <p:blipFill>
          <a:blip r:embed="rId4">
            <a:alphaModFix/>
          </a:blip>
          <a:stretch>
            <a:fillRect/>
          </a:stretch>
        </p:blipFill>
        <p:spPr>
          <a:xfrm>
            <a:off x="4990125" y="41375"/>
            <a:ext cx="3611924" cy="131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