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
  </p:notesMasterIdLst>
  <p:sldIdLst>
    <p:sldId id="256" r:id="rId2"/>
    <p:sldId id="267" r:id="rId3"/>
    <p:sldId id="257" r:id="rId4"/>
    <p:sldId id="268" r:id="rId5"/>
    <p:sldId id="274" r:id="rId6"/>
    <p:sldId id="258" r:id="rId7"/>
    <p:sldId id="264" r:id="rId8"/>
    <p:sldId id="259" r:id="rId9"/>
    <p:sldId id="277" r:id="rId10"/>
    <p:sldId id="269" r:id="rId11"/>
    <p:sldId id="276" r:id="rId12"/>
    <p:sldId id="273" r:id="rId13"/>
    <p:sldId id="281" r:id="rId14"/>
    <p:sldId id="263" r:id="rId15"/>
    <p:sldId id="265" r:id="rId16"/>
    <p:sldId id="278" r:id="rId17"/>
    <p:sldId id="266" r:id="rId18"/>
    <p:sldId id="279" r:id="rId19"/>
    <p:sldId id="280" r:id="rId20"/>
    <p:sldId id="261" r:id="rId21"/>
    <p:sldId id="262" r:id="rId22"/>
    <p:sldId id="272" r:id="rId23"/>
    <p:sldId id="283" r:id="rId24"/>
    <p:sldId id="275" r:id="rId25"/>
    <p:sldId id="270"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ty" initials="C" lastIdx="2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1D5FF"/>
    <a:srgbClr val="E7B7FF"/>
    <a:srgbClr val="D7B4FE"/>
    <a:srgbClr val="FFFF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146" autoAdjust="0"/>
    <p:restoredTop sz="94624" autoAdjust="0"/>
  </p:normalViewPr>
  <p:slideViewPr>
    <p:cSldViewPr>
      <p:cViewPr varScale="1">
        <p:scale>
          <a:sx n="62" d="100"/>
          <a:sy n="62" d="100"/>
        </p:scale>
        <p:origin x="844" y="40"/>
      </p:cViewPr>
      <p:guideLst>
        <p:guide orient="horz" pos="2160"/>
        <p:guide pos="2880"/>
      </p:guideLst>
    </p:cSldViewPr>
  </p:slideViewPr>
  <p:outlineViewPr>
    <p:cViewPr>
      <p:scale>
        <a:sx n="33" d="100"/>
        <a:sy n="33" d="100"/>
      </p:scale>
      <p:origin x="0" y="496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03-30T20:45:17.865" idx="26">
    <p:pos x="4198" y="671"/>
    <p:text>adding in C0 and subtracting C0 is the same thing as above. then diving by x makes the formula cx</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4A1DA2-E6BC-4691-8EAA-B23C3D2233A3}" type="datetimeFigureOut">
              <a:rPr lang="en-US" smtClean="0"/>
              <a:pPr/>
              <a:t>8/20/2024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224B57-1DC5-4BE6-80B0-5B751EC59B3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224B57-1DC5-4BE6-80B0-5B751EC59B30}"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224B57-1DC5-4BE6-80B0-5B751EC59B30}"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Do you want me to make</a:t>
            </a:r>
            <a:r>
              <a:rPr lang="en-US" baseline="0" dirty="0"/>
              <a:t> these shapes in </a:t>
            </a:r>
            <a:r>
              <a:rPr lang="en-US" baseline="0" dirty="0" err="1"/>
              <a:t>powerpoint</a:t>
            </a:r>
            <a:r>
              <a:rPr lang="en-US" baseline="0" dirty="0"/>
              <a:t> instead of using the scanned copy, I  can do it, just takes more time</a:t>
            </a:r>
            <a:endParaRPr lang="en-US" dirty="0"/>
          </a:p>
          <a:p>
            <a:endParaRPr lang="en-US" dirty="0"/>
          </a:p>
        </p:txBody>
      </p:sp>
      <p:sp>
        <p:nvSpPr>
          <p:cNvPr id="4" name="Slide Number Placeholder 3"/>
          <p:cNvSpPr>
            <a:spLocks noGrp="1"/>
          </p:cNvSpPr>
          <p:nvPr>
            <p:ph type="sldNum" sz="quarter" idx="10"/>
          </p:nvPr>
        </p:nvSpPr>
        <p:spPr/>
        <p:txBody>
          <a:bodyPr/>
          <a:lstStyle/>
          <a:p>
            <a:fld id="{28224B57-1DC5-4BE6-80B0-5B751EC59B30}"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Finish this</a:t>
            </a:r>
          </a:p>
        </p:txBody>
      </p:sp>
      <p:sp>
        <p:nvSpPr>
          <p:cNvPr id="4" name="Slide Number Placeholder 3"/>
          <p:cNvSpPr>
            <a:spLocks noGrp="1"/>
          </p:cNvSpPr>
          <p:nvPr>
            <p:ph type="sldNum" sz="quarter" idx="10"/>
          </p:nvPr>
        </p:nvSpPr>
        <p:spPr/>
        <p:txBody>
          <a:bodyPr/>
          <a:lstStyle/>
          <a:p>
            <a:fld id="{28224B57-1DC5-4BE6-80B0-5B751EC59B30}"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8224B57-1DC5-4BE6-80B0-5B751EC59B30}"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9ABDDF9-CC31-47D4-81D4-92AA84066ADA}" type="datetimeFigureOut">
              <a:rPr lang="en-US" smtClean="0"/>
              <a:pPr/>
              <a:t>8/20/2024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12134F4-3122-4991-912A-39300D52A3B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ABDDF9-CC31-47D4-81D4-92AA84066ADA}"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134F4-3122-4991-912A-39300D52A3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ABDDF9-CC31-47D4-81D4-92AA84066ADA}"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134F4-3122-4991-912A-39300D52A3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9ABDDF9-CC31-47D4-81D4-92AA84066ADA}" type="datetimeFigureOut">
              <a:rPr lang="en-US" smtClean="0"/>
              <a:pPr/>
              <a:t>8/20/2024</a:t>
            </a:fld>
            <a:endParaRPr lang="en-US"/>
          </a:p>
        </p:txBody>
      </p:sp>
      <p:sp>
        <p:nvSpPr>
          <p:cNvPr id="9" name="Slide Number Placeholder 8"/>
          <p:cNvSpPr>
            <a:spLocks noGrp="1"/>
          </p:cNvSpPr>
          <p:nvPr>
            <p:ph type="sldNum" sz="quarter" idx="15"/>
          </p:nvPr>
        </p:nvSpPr>
        <p:spPr/>
        <p:txBody>
          <a:bodyPr rtlCol="0"/>
          <a:lstStyle/>
          <a:p>
            <a:fld id="{112134F4-3122-4991-912A-39300D52A3B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9ABDDF9-CC31-47D4-81D4-92AA84066ADA}" type="datetimeFigureOut">
              <a:rPr lang="en-US" smtClean="0"/>
              <a:pPr/>
              <a:t>8/20/2024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12134F4-3122-4991-912A-39300D52A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9ABDDF9-CC31-47D4-81D4-92AA84066ADA}"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134F4-3122-4991-912A-39300D52A3B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9ABDDF9-CC31-47D4-81D4-92AA84066ADA}" type="datetimeFigureOut">
              <a:rPr lang="en-US" smtClean="0"/>
              <a:pPr/>
              <a:t>8/20/2024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2134F4-3122-4991-912A-39300D52A3B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9ABDDF9-CC31-47D4-81D4-92AA84066ADA}" type="datetimeFigureOut">
              <a:rPr lang="en-US" smtClean="0"/>
              <a:pPr/>
              <a:t>8/20/2024</a:t>
            </a:fld>
            <a:endParaRPr lang="en-US"/>
          </a:p>
        </p:txBody>
      </p:sp>
      <p:sp>
        <p:nvSpPr>
          <p:cNvPr id="7" name="Slide Number Placeholder 6"/>
          <p:cNvSpPr>
            <a:spLocks noGrp="1"/>
          </p:cNvSpPr>
          <p:nvPr>
            <p:ph type="sldNum" sz="quarter" idx="11"/>
          </p:nvPr>
        </p:nvSpPr>
        <p:spPr/>
        <p:txBody>
          <a:bodyPr rtlCol="0"/>
          <a:lstStyle/>
          <a:p>
            <a:fld id="{112134F4-3122-4991-912A-39300D52A3B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BDDF9-CC31-47D4-81D4-92AA84066ADA}" type="datetimeFigureOut">
              <a:rPr lang="en-US" smtClean="0"/>
              <a:pPr/>
              <a:t>8/20/2024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2134F4-3122-4991-912A-39300D52A3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9ABDDF9-CC31-47D4-81D4-92AA84066ADA}" type="datetimeFigureOut">
              <a:rPr lang="en-US" smtClean="0"/>
              <a:pPr/>
              <a:t>8/20/2024</a:t>
            </a:fld>
            <a:endParaRPr lang="en-US"/>
          </a:p>
        </p:txBody>
      </p:sp>
      <p:sp>
        <p:nvSpPr>
          <p:cNvPr id="22" name="Slide Number Placeholder 21"/>
          <p:cNvSpPr>
            <a:spLocks noGrp="1"/>
          </p:cNvSpPr>
          <p:nvPr>
            <p:ph type="sldNum" sz="quarter" idx="15"/>
          </p:nvPr>
        </p:nvSpPr>
        <p:spPr/>
        <p:txBody>
          <a:bodyPr rtlCol="0"/>
          <a:lstStyle/>
          <a:p>
            <a:fld id="{112134F4-3122-4991-912A-39300D52A3B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9ABDDF9-CC31-47D4-81D4-92AA84066ADA}" type="datetimeFigureOut">
              <a:rPr lang="en-US" smtClean="0"/>
              <a:pPr/>
              <a:t>8/20/2024</a:t>
            </a:fld>
            <a:endParaRPr lang="en-US"/>
          </a:p>
        </p:txBody>
      </p:sp>
      <p:sp>
        <p:nvSpPr>
          <p:cNvPr id="18" name="Slide Number Placeholder 17"/>
          <p:cNvSpPr>
            <a:spLocks noGrp="1"/>
          </p:cNvSpPr>
          <p:nvPr>
            <p:ph type="sldNum" sz="quarter" idx="11"/>
          </p:nvPr>
        </p:nvSpPr>
        <p:spPr/>
        <p:txBody>
          <a:bodyPr rtlCol="0"/>
          <a:lstStyle/>
          <a:p>
            <a:fld id="{112134F4-3122-4991-912A-39300D52A3B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9ABDDF9-CC31-47D4-81D4-92AA84066ADA}" type="datetimeFigureOut">
              <a:rPr lang="en-US" smtClean="0"/>
              <a:pPr/>
              <a:t>8/20/2024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12134F4-3122-4991-912A-39300D52A3B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09600"/>
            <a:ext cx="8229600" cy="2457450"/>
          </a:xfrm>
        </p:spPr>
        <p:txBody>
          <a:bodyPr>
            <a:normAutofit fontScale="90000"/>
          </a:bodyPr>
          <a:lstStyle/>
          <a:p>
            <a:r>
              <a:rPr lang="en-US" sz="6000" dirty="0">
                <a:latin typeface="Times New Roman" pitchFamily="18" charset="0"/>
                <a:cs typeface="Times New Roman" pitchFamily="18" charset="0"/>
              </a:rPr>
              <a:t>The Catalan Numbers and their Applications</a:t>
            </a:r>
          </a:p>
        </p:txBody>
      </p:sp>
      <p:sp>
        <p:nvSpPr>
          <p:cNvPr id="3" name="Subtitle 2"/>
          <p:cNvSpPr>
            <a:spLocks noGrp="1"/>
          </p:cNvSpPr>
          <p:nvPr>
            <p:ph type="subTitle" idx="1"/>
          </p:nvPr>
        </p:nvSpPr>
        <p:spPr>
          <a:xfrm>
            <a:off x="2286000" y="3429000"/>
            <a:ext cx="6400800" cy="2209800"/>
          </a:xfrm>
        </p:spPr>
        <p:txBody>
          <a:bodyPr>
            <a:normAutofit/>
          </a:bodyPr>
          <a:lstStyle/>
          <a:p>
            <a:r>
              <a:rPr lang="en-US" sz="4000" dirty="0">
                <a:solidFill>
                  <a:schemeClr val="tx1">
                    <a:lumMod val="65000"/>
                    <a:lumOff val="35000"/>
                  </a:schemeClr>
                </a:solidFill>
                <a:latin typeface="Times New Roman" pitchFamily="18" charset="0"/>
                <a:cs typeface="Times New Roman" pitchFamily="18" charset="0"/>
              </a:rPr>
              <a:t>1, 2, 5, 14, 42, 132,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Christen </a:t>
            </a:r>
            <a:r>
              <a:rPr lang="en-US" dirty="0" err="1">
                <a:latin typeface="Times New Roman" pitchFamily="18" charset="0"/>
                <a:cs typeface="Times New Roman" pitchFamily="18" charset="0"/>
              </a:rPr>
              <a:t>Mirando</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Western New England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77200" cy="792162"/>
          </a:xfrm>
        </p:spPr>
        <p:txBody>
          <a:bodyPr>
            <a:normAutofit/>
          </a:bodyPr>
          <a:lstStyle/>
          <a:p>
            <a:pPr algn="ctr"/>
            <a:r>
              <a:rPr lang="en-US" sz="3600" dirty="0">
                <a:latin typeface="Times New Roman" pitchFamily="18" charset="0"/>
                <a:cs typeface="Times New Roman" pitchFamily="18" charset="0"/>
              </a:rPr>
              <a:t>Classic Problem – Mountain Ranges</a:t>
            </a:r>
          </a:p>
        </p:txBody>
      </p:sp>
      <p:sp>
        <p:nvSpPr>
          <p:cNvPr id="3" name="Content Placeholder 2"/>
          <p:cNvSpPr>
            <a:spLocks noGrp="1"/>
          </p:cNvSpPr>
          <p:nvPr>
            <p:ph sz="quarter" idx="1"/>
          </p:nvPr>
        </p:nvSpPr>
        <p:spPr>
          <a:xfrm>
            <a:off x="228600" y="914400"/>
            <a:ext cx="8915400" cy="5486400"/>
          </a:xfrm>
        </p:spPr>
        <p:txBody>
          <a:bodyPr>
            <a:normAutofit lnSpcReduction="10000"/>
          </a:bodyPr>
          <a:lstStyle/>
          <a:p>
            <a:r>
              <a:rPr lang="en-US" sz="2400" dirty="0">
                <a:latin typeface="Times New Roman" pitchFamily="18" charset="0"/>
                <a:cs typeface="Times New Roman" pitchFamily="18" charset="0"/>
              </a:rPr>
              <a:t>Find the number of mountain ranges that can be drawn with</a:t>
            </a:r>
            <a:r>
              <a:rPr lang="en-US" sz="2400" i="1" dirty="0">
                <a:latin typeface="Times New Roman" pitchFamily="18" charset="0"/>
                <a:cs typeface="Times New Roman" pitchFamily="18" charset="0"/>
              </a:rPr>
              <a:t> n </a:t>
            </a:r>
            <a:r>
              <a:rPr lang="en-US" sz="2400" dirty="0">
                <a:latin typeface="Times New Roman" pitchFamily="18" charset="0"/>
                <a:cs typeface="Times New Roman" pitchFamily="18" charset="0"/>
              </a:rPr>
              <a:t>upstrokes and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downstrokes. That is, find the number of different paths, </a:t>
            </a:r>
            <a:r>
              <a:rPr lang="en-US" sz="2400" i="1" dirty="0" err="1">
                <a:latin typeface="Times New Roman" pitchFamily="18" charset="0"/>
                <a:cs typeface="Times New Roman" pitchFamily="18" charset="0"/>
              </a:rPr>
              <a:t>M</a:t>
            </a:r>
            <a:r>
              <a:rPr lang="en-US" sz="2400" i="1" baseline="-25000" dirty="0" err="1">
                <a:latin typeface="Times New Roman" pitchFamily="18" charset="0"/>
                <a:cs typeface="Times New Roman" pitchFamily="18" charset="0"/>
              </a:rPr>
              <a:t>n</a:t>
            </a:r>
            <a:r>
              <a:rPr lang="en-US" sz="2400" dirty="0">
                <a:latin typeface="Times New Roman" pitchFamily="18" charset="0"/>
                <a:cs typeface="Times New Roman" pitchFamily="18" charset="0"/>
              </a:rPr>
              <a:t>, we can choose from the origin to the lattice point (2</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Can touch the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-axis but cannot cross it.</a:t>
            </a:r>
          </a:p>
          <a:p>
            <a:r>
              <a:rPr lang="en-US" sz="2400" dirty="0">
                <a:latin typeface="Times New Roman" pitchFamily="18" charset="0"/>
                <a:cs typeface="Times New Roman" pitchFamily="18" charset="0"/>
              </a:rPr>
              <a:t>From the point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y</a:t>
            </a:r>
            <a:r>
              <a:rPr lang="en-US" sz="2400" dirty="0">
                <a:latin typeface="Times New Roman" pitchFamily="18" charset="0"/>
                <a:cs typeface="Times New Roman" pitchFamily="18" charset="0"/>
              </a:rPr>
              <a:t>) we can climb up to the point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+1, </a:t>
            </a:r>
            <a:r>
              <a:rPr lang="en-US" sz="2400" i="1" dirty="0">
                <a:latin typeface="Times New Roman" pitchFamily="18" charset="0"/>
                <a:cs typeface="Times New Roman" pitchFamily="18" charset="0"/>
              </a:rPr>
              <a:t>y</a:t>
            </a:r>
            <a:r>
              <a:rPr lang="en-US" sz="2400" dirty="0">
                <a:latin typeface="Times New Roman" pitchFamily="18" charset="0"/>
                <a:cs typeface="Times New Roman" pitchFamily="18" charset="0"/>
              </a:rPr>
              <a:t> +1) or climb down to the point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+1, </a:t>
            </a:r>
            <a:r>
              <a:rPr lang="en-US" sz="2400" i="1" dirty="0">
                <a:latin typeface="Times New Roman" pitchFamily="18" charset="0"/>
                <a:cs typeface="Times New Roman" pitchFamily="18" charset="0"/>
              </a:rPr>
              <a:t>y</a:t>
            </a:r>
            <a:r>
              <a:rPr lang="en-US" sz="2400" dirty="0">
                <a:latin typeface="Times New Roman" pitchFamily="18" charset="0"/>
                <a:cs typeface="Times New Roman" pitchFamily="18" charset="0"/>
              </a:rPr>
              <a:t> −1).</a:t>
            </a:r>
          </a:p>
          <a:p>
            <a:pPr>
              <a:buNone/>
            </a:pPr>
            <a:r>
              <a:rPr lang="en-US" sz="4400" dirty="0">
                <a:latin typeface="Times New Roman" pitchFamily="18" charset="0"/>
                <a:cs typeface="Times New Roman" pitchFamily="18" charset="0"/>
              </a:rPr>
              <a:t>		</a:t>
            </a:r>
            <a:r>
              <a:rPr lang="en-US" sz="4400" dirty="0">
                <a:latin typeface="Times New Roman" pitchFamily="18" charset="0"/>
                <a:cs typeface="Times New Roman" pitchFamily="18" charset="0"/>
                <a:sym typeface="Symbol"/>
              </a:rPr>
              <a:t>			</a:t>
            </a:r>
            <a:r>
              <a:rPr lang="en-US" sz="1800" dirty="0">
                <a:latin typeface="Times New Roman" pitchFamily="18" charset="0"/>
                <a:cs typeface="Times New Roman" pitchFamily="18" charset="0"/>
                <a:sym typeface="Symbol"/>
              </a:rPr>
              <a:t>	</a:t>
            </a:r>
            <a:r>
              <a:rPr lang="en-US" sz="2000" i="1" dirty="0">
                <a:latin typeface="Times New Roman" pitchFamily="18" charset="0"/>
                <a:cs typeface="Times New Roman" pitchFamily="18" charset="0"/>
                <a:sym typeface="Symbol"/>
              </a:rPr>
              <a:t>n</a:t>
            </a:r>
            <a:r>
              <a:rPr lang="en-US" sz="2000" dirty="0">
                <a:latin typeface="Times New Roman" pitchFamily="18" charset="0"/>
                <a:cs typeface="Times New Roman" pitchFamily="18" charset="0"/>
                <a:sym typeface="Symbol"/>
              </a:rPr>
              <a:t> = 0, </a:t>
            </a:r>
            <a:r>
              <a:rPr lang="en-US" sz="2000" i="1" dirty="0" err="1">
                <a:latin typeface="Times New Roman" pitchFamily="18" charset="0"/>
                <a:cs typeface="Times New Roman" pitchFamily="18" charset="0"/>
              </a:rPr>
              <a:t>M</a:t>
            </a:r>
            <a:r>
              <a:rPr lang="en-US" sz="2000" i="1" baseline="-25000" dirty="0" err="1">
                <a:latin typeface="Times New Roman" pitchFamily="18" charset="0"/>
                <a:cs typeface="Times New Roman" pitchFamily="18" charset="0"/>
              </a:rPr>
              <a:t>n</a:t>
            </a:r>
            <a:r>
              <a:rPr lang="en-US" sz="2000" i="1" baseline="-25000" dirty="0">
                <a:latin typeface="Times New Roman" pitchFamily="18" charset="0"/>
                <a:cs typeface="Times New Roman" pitchFamily="18" charset="0"/>
              </a:rPr>
              <a:t>  </a:t>
            </a:r>
            <a:r>
              <a:rPr lang="en-US" sz="2000" i="1" dirty="0">
                <a:latin typeface="Times New Roman" pitchFamily="18" charset="0"/>
                <a:cs typeface="Times New Roman" pitchFamily="18" charset="0"/>
              </a:rPr>
              <a:t>=</a:t>
            </a:r>
            <a:r>
              <a:rPr lang="en-US" sz="2000" dirty="0">
                <a:latin typeface="Times New Roman" pitchFamily="18" charset="0"/>
                <a:cs typeface="Times New Roman" pitchFamily="18" charset="0"/>
              </a:rPr>
              <a:t> 1</a:t>
            </a:r>
          </a:p>
          <a:p>
            <a:pPr>
              <a:buNone/>
            </a:pPr>
            <a:endParaRPr lang="en-US" sz="2000" dirty="0">
              <a:latin typeface="Times New Roman" pitchFamily="18" charset="0"/>
              <a:cs typeface="Times New Roman" pitchFamily="18" charset="0"/>
              <a:sym typeface="Symbol"/>
            </a:endParaRPr>
          </a:p>
          <a:p>
            <a:pPr>
              <a:buNone/>
            </a:pPr>
            <a:r>
              <a:rPr lang="en-US" sz="2000" dirty="0">
                <a:latin typeface="Times New Roman" pitchFamily="18" charset="0"/>
                <a:cs typeface="Times New Roman" pitchFamily="18" charset="0"/>
                <a:sym typeface="Symbol"/>
              </a:rPr>
              <a:t>						</a:t>
            </a:r>
            <a:r>
              <a:rPr lang="en-US" sz="2000" i="1" dirty="0">
                <a:latin typeface="Times New Roman" pitchFamily="18" charset="0"/>
                <a:cs typeface="Times New Roman" pitchFamily="18" charset="0"/>
                <a:sym typeface="Symbol"/>
              </a:rPr>
              <a:t>n</a:t>
            </a:r>
            <a:r>
              <a:rPr lang="en-US" sz="2000" dirty="0">
                <a:latin typeface="Times New Roman" pitchFamily="18" charset="0"/>
                <a:cs typeface="Times New Roman" pitchFamily="18" charset="0"/>
                <a:sym typeface="Symbol"/>
              </a:rPr>
              <a:t> = 1, </a:t>
            </a:r>
            <a:r>
              <a:rPr lang="en-US" sz="2000" i="1" dirty="0" err="1">
                <a:latin typeface="Times New Roman" pitchFamily="18" charset="0"/>
                <a:cs typeface="Times New Roman" pitchFamily="18" charset="0"/>
              </a:rPr>
              <a:t>M</a:t>
            </a:r>
            <a:r>
              <a:rPr lang="en-US" sz="2000" i="1" baseline="-25000" dirty="0" err="1">
                <a:latin typeface="Times New Roman" pitchFamily="18" charset="0"/>
                <a:cs typeface="Times New Roman" pitchFamily="18" charset="0"/>
              </a:rPr>
              <a:t>n</a:t>
            </a:r>
            <a:r>
              <a:rPr lang="en-US" sz="2000" i="1" baseline="-25000" dirty="0">
                <a:latin typeface="Times New Roman" pitchFamily="18" charset="0"/>
                <a:cs typeface="Times New Roman" pitchFamily="18" charset="0"/>
              </a:rPr>
              <a:t>  </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1</a:t>
            </a:r>
            <a:endParaRPr lang="en-US" sz="2000" dirty="0">
              <a:latin typeface="Times New Roman" pitchFamily="18" charset="0"/>
              <a:cs typeface="Times New Roman" pitchFamily="18" charset="0"/>
              <a:sym typeface="Symbol"/>
            </a:endParaRPr>
          </a:p>
          <a:p>
            <a:pPr>
              <a:buNone/>
            </a:pPr>
            <a:endParaRPr lang="en-US" sz="2000" dirty="0">
              <a:latin typeface="Times New Roman" pitchFamily="18" charset="0"/>
              <a:cs typeface="Times New Roman" pitchFamily="18" charset="0"/>
              <a:sym typeface="Symbol"/>
            </a:endParaRPr>
          </a:p>
          <a:p>
            <a:pPr>
              <a:buNone/>
            </a:pPr>
            <a:r>
              <a:rPr lang="en-US" sz="2000" dirty="0">
                <a:latin typeface="Times New Roman" pitchFamily="18" charset="0"/>
                <a:cs typeface="Times New Roman" pitchFamily="18" charset="0"/>
                <a:sym typeface="Symbol"/>
              </a:rPr>
              <a:t>						</a:t>
            </a:r>
            <a:r>
              <a:rPr lang="en-US" sz="2000" i="1" dirty="0">
                <a:latin typeface="Times New Roman" pitchFamily="18" charset="0"/>
                <a:cs typeface="Times New Roman" pitchFamily="18" charset="0"/>
                <a:sym typeface="Symbol"/>
              </a:rPr>
              <a:t>n</a:t>
            </a:r>
            <a:r>
              <a:rPr lang="en-US" sz="2000" dirty="0">
                <a:latin typeface="Times New Roman" pitchFamily="18" charset="0"/>
                <a:cs typeface="Times New Roman" pitchFamily="18" charset="0"/>
                <a:sym typeface="Symbol"/>
              </a:rPr>
              <a:t> = 2, </a:t>
            </a:r>
            <a:r>
              <a:rPr lang="en-US" sz="2000" i="1" dirty="0" err="1">
                <a:latin typeface="Times New Roman" pitchFamily="18" charset="0"/>
                <a:cs typeface="Times New Roman" pitchFamily="18" charset="0"/>
              </a:rPr>
              <a:t>M</a:t>
            </a:r>
            <a:r>
              <a:rPr lang="en-US" sz="2000" i="1" baseline="-25000" dirty="0" err="1">
                <a:latin typeface="Times New Roman" pitchFamily="18" charset="0"/>
                <a:cs typeface="Times New Roman" pitchFamily="18" charset="0"/>
              </a:rPr>
              <a:t>n</a:t>
            </a:r>
            <a:r>
              <a:rPr lang="en-US" sz="2000" i="1" baseline="-25000" dirty="0">
                <a:latin typeface="Times New Roman" pitchFamily="18" charset="0"/>
                <a:cs typeface="Times New Roman" pitchFamily="18" charset="0"/>
              </a:rPr>
              <a:t>  </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2</a:t>
            </a:r>
            <a:endParaRPr lang="en-US" sz="2000" dirty="0">
              <a:latin typeface="Times New Roman" pitchFamily="18" charset="0"/>
              <a:cs typeface="Times New Roman" pitchFamily="18" charset="0"/>
              <a:sym typeface="Symbol"/>
            </a:endParaRPr>
          </a:p>
          <a:p>
            <a:pPr>
              <a:buNone/>
            </a:pPr>
            <a:r>
              <a:rPr lang="en-US" sz="2000" dirty="0">
                <a:latin typeface="Times New Roman" pitchFamily="18" charset="0"/>
                <a:cs typeface="Times New Roman" pitchFamily="18" charset="0"/>
                <a:sym typeface="Symbol"/>
              </a:rPr>
              <a:t>	</a:t>
            </a:r>
          </a:p>
          <a:p>
            <a:pPr>
              <a:buNone/>
            </a:pP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 3, </a:t>
            </a:r>
            <a:r>
              <a:rPr lang="en-US" sz="2000" i="1" dirty="0" err="1">
                <a:latin typeface="Times New Roman" pitchFamily="18" charset="0"/>
                <a:cs typeface="Times New Roman" pitchFamily="18" charset="0"/>
              </a:rPr>
              <a:t>M</a:t>
            </a:r>
            <a:r>
              <a:rPr lang="en-US" sz="2000" i="1" baseline="-25000" dirty="0" err="1">
                <a:latin typeface="Times New Roman" pitchFamily="18" charset="0"/>
                <a:cs typeface="Times New Roman" pitchFamily="18" charset="0"/>
              </a:rPr>
              <a:t>n</a:t>
            </a:r>
            <a:r>
              <a:rPr lang="en-US" sz="2000" i="1" baseline="-25000" dirty="0">
                <a:latin typeface="Times New Roman" pitchFamily="18" charset="0"/>
                <a:cs typeface="Times New Roman" pitchFamily="18" charset="0"/>
              </a:rPr>
              <a:t>  </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5</a:t>
            </a:r>
            <a:r>
              <a:rPr lang="en-US" sz="1800" dirty="0">
                <a:latin typeface="Times New Roman" pitchFamily="18" charset="0"/>
                <a:cs typeface="Times New Roman" pitchFamily="18" charset="0"/>
              </a:rPr>
              <a:t>			</a:t>
            </a:r>
          </a:p>
        </p:txBody>
      </p:sp>
      <p:cxnSp>
        <p:nvCxnSpPr>
          <p:cNvPr id="7" name="Straight Connector 6"/>
          <p:cNvCxnSpPr/>
          <p:nvPr/>
        </p:nvCxnSpPr>
        <p:spPr>
          <a:xfrm flipV="1">
            <a:off x="1143000" y="4038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95400" y="4038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67647" y="49911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85800" y="4953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838200" y="4953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90600" y="4953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447800" y="4953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600200" y="47244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752600" y="47244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05000" y="4953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81000" y="5638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33400" y="5638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85800" y="5638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38200" y="5638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990600" y="5638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143000" y="5638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1600200" y="5638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752600" y="5638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1905000" y="5638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057400" y="5410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209800" y="5410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362200" y="5638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2895600" y="5638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048000" y="5410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200400" y="5410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352800" y="5638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3505200" y="5638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657600" y="5638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838200" y="6477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990600" y="62484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143000" y="62484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1295400" y="62484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447800" y="62484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00200" y="6477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286000" y="6477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2438400" y="62484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2590800" y="6019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743200" y="6019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895600" y="62484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3048000" y="6477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flipV="1">
            <a:off x="3200400" y="4876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352800" y="4648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05200" y="4648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657600" y="4648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810000" y="4648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962400" y="4876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133600" y="685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286000" y="685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438400" y="685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590800" y="685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743200" y="685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895600" y="685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3048000" y="685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200400" y="685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733800" y="685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886200" y="685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4038600" y="685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191000" y="685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4343400" y="685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495800" y="457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4648200" y="457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800600" y="685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5334000" y="685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5486400" y="457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638800" y="457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791200" y="685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5943600" y="685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096000" y="685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6248400" y="685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400800" y="685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2209800" y="1905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362200" y="1905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2514600" y="1905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2667000" y="16764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2819400" y="16764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971800" y="1905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3124200" y="1905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276600" y="1905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3810000" y="1905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3962400" y="1905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4114800" y="1905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267200" y="16764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4419600" y="1447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572000" y="1447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4724400" y="16764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4876800" y="1905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5334000" y="1905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5486400" y="16764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5638800" y="1447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5791200" y="1447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5943600" y="16764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096000" y="1905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6248400" y="1905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6400800" y="1905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2209800" y="2743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2362200" y="2743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V="1">
            <a:off x="2514600" y="2743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2667000" y="2514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819400" y="2514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971800" y="2514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3124200" y="2514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3276600" y="2743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V="1">
            <a:off x="3886200" y="2743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4038600" y="2514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4191000" y="2514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4343400" y="2514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495800" y="2514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648200" y="2743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4800600" y="2743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953000" y="2743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5562600" y="2743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5715000" y="2514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5867400" y="2514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6019800" y="2743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6172200" y="2743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6324600" y="2514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6477000" y="2514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629400" y="2743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2133600" y="3886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2286000" y="3657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2438400" y="3657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2590800" y="3657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2743200" y="3429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895600" y="3429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3048000" y="3657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3200400" y="3886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3733800" y="3886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V="1">
            <a:off x="3886200" y="3657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4038600" y="3429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4191000" y="34290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4343400" y="3657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4495800" y="3657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4648200" y="3657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4800600" y="3886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V="1">
            <a:off x="5410200" y="3886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5562600" y="3657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5715000" y="3657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V="1">
            <a:off x="5867400" y="3657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V="1">
            <a:off x="6172200" y="3657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6019800" y="3657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6324600" y="3657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6477000" y="3886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4114800" y="51054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3048000" y="51054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4724400" y="4876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flipV="1">
            <a:off x="4876800" y="4648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V="1">
            <a:off x="5029200" y="4419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5181600" y="44196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5334000" y="46482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5486400" y="48768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5638800" y="51054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4572000" y="5105400"/>
            <a:ext cx="152400" cy="228600"/>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2209800" y="5486400"/>
            <a:ext cx="4876800" cy="1107996"/>
          </a:xfrm>
          <a:prstGeom prst="rect">
            <a:avLst/>
          </a:prstGeom>
          <a:noFill/>
        </p:spPr>
        <p:txBody>
          <a:bodyPr wrap="square" rtlCol="0">
            <a:spAutoFit/>
          </a:bodyPr>
          <a:lstStyle/>
          <a:p>
            <a:endParaRPr lang="en-US" dirty="0"/>
          </a:p>
          <a:p>
            <a:pPr algn="ctr"/>
            <a:r>
              <a:rPr lang="en-US" sz="2400" dirty="0">
                <a:latin typeface="Times New Roman" pitchFamily="18" charset="0"/>
                <a:cs typeface="Times New Roman" pitchFamily="18" charset="0"/>
              </a:rPr>
              <a:t>For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4, there are 14 possible mountain ranges.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467600" cy="838200"/>
          </a:xfrm>
        </p:spPr>
        <p:txBody>
          <a:bodyPr>
            <a:normAutofit/>
          </a:bodyPr>
          <a:lstStyle/>
          <a:p>
            <a:pPr algn="ctr"/>
            <a:r>
              <a:rPr lang="en-US" sz="4000" dirty="0" err="1">
                <a:latin typeface="Times New Roman" pitchFamily="18" charset="0"/>
                <a:cs typeface="Times New Roman" pitchFamily="18" charset="0"/>
              </a:rPr>
              <a:t>Hankel</a:t>
            </a:r>
            <a:r>
              <a:rPr lang="en-US" sz="4000" dirty="0">
                <a:latin typeface="Times New Roman" pitchFamily="18" charset="0"/>
                <a:cs typeface="Times New Roman" pitchFamily="18" charset="0"/>
              </a:rPr>
              <a:t> Matrix</a:t>
            </a:r>
          </a:p>
        </p:txBody>
      </p:sp>
      <p:sp>
        <p:nvSpPr>
          <p:cNvPr id="61" name="TextBox 60"/>
          <p:cNvSpPr txBox="1"/>
          <p:nvPr/>
        </p:nvSpPr>
        <p:spPr>
          <a:xfrm>
            <a:off x="304800" y="914400"/>
            <a:ext cx="7848600" cy="5139869"/>
          </a:xfrm>
          <a:prstGeom prst="rect">
            <a:avLst/>
          </a:prstGeom>
          <a:noFill/>
        </p:spPr>
        <p:txBody>
          <a:bodyPr wrap="square" rtlCol="0">
            <a:spAutoFit/>
          </a:bodyPr>
          <a:lstStyle/>
          <a:p>
            <a:pPr algn="ctr"/>
            <a:r>
              <a:rPr lang="en-US" sz="2400" dirty="0">
                <a:latin typeface="Times New Roman" pitchFamily="18" charset="0"/>
                <a:cs typeface="Times New Roman" pitchFamily="18" charset="0"/>
              </a:rPr>
              <a:t>is a </a:t>
            </a:r>
            <a:r>
              <a:rPr lang="en-US" sz="2400" i="1" dirty="0" err="1">
                <a:latin typeface="Times New Roman" pitchFamily="18" charset="0"/>
                <a:cs typeface="Times New Roman" pitchFamily="18" charset="0"/>
              </a:rPr>
              <a:t>n</a:t>
            </a:r>
            <a:r>
              <a:rPr lang="en-US" sz="2400" dirty="0" err="1">
                <a:latin typeface="Times New Roman" pitchFamily="18" charset="0"/>
                <a:cs typeface="Times New Roman" pitchFamily="18" charset="0"/>
              </a:rPr>
              <a:t>x</a:t>
            </a:r>
            <a:r>
              <a:rPr lang="en-US" sz="2400" i="1" dirty="0" err="1">
                <a:latin typeface="Times New Roman" pitchFamily="18" charset="0"/>
                <a:cs typeface="Times New Roman" pitchFamily="18" charset="0"/>
              </a:rPr>
              <a:t>n</a:t>
            </a:r>
            <a:r>
              <a:rPr lang="en-US" sz="2400" dirty="0">
                <a:latin typeface="Times New Roman" pitchFamily="18" charset="0"/>
                <a:cs typeface="Times New Roman" pitchFamily="18" charset="0"/>
              </a:rPr>
              <a:t> matrix whose (</a:t>
            </a:r>
            <a:r>
              <a:rPr lang="en-US" sz="2400" i="1" dirty="0" err="1">
                <a:latin typeface="Times New Roman" pitchFamily="18" charset="0"/>
                <a:cs typeface="Times New Roman" pitchFamily="18" charset="0"/>
              </a:rPr>
              <a:t>i</a:t>
            </a:r>
            <a:r>
              <a:rPr lang="en-US" sz="2400" i="1" dirty="0">
                <a:latin typeface="Times New Roman" pitchFamily="18" charset="0"/>
                <a:cs typeface="Times New Roman" pitchFamily="18" charset="0"/>
              </a:rPr>
              <a:t>, j</a:t>
            </a:r>
            <a:r>
              <a:rPr lang="en-US" sz="2400" dirty="0">
                <a:latin typeface="Times New Roman" pitchFamily="18" charset="0"/>
                <a:cs typeface="Times New Roman" pitchFamily="18" charset="0"/>
              </a:rPr>
              <a:t>) entry is the Catalan number </a:t>
            </a:r>
            <a:r>
              <a:rPr lang="en-US" sz="2400" i="1" dirty="0">
                <a:latin typeface="Times New Roman" pitchFamily="18" charset="0"/>
                <a:cs typeface="Times New Roman" pitchFamily="18" charset="0"/>
              </a:rPr>
              <a:t>C</a:t>
            </a:r>
            <a:r>
              <a:rPr lang="en-US" sz="2400" i="1" baseline="-25000" dirty="0">
                <a:latin typeface="Times New Roman" pitchFamily="18" charset="0"/>
                <a:cs typeface="Times New Roman" pitchFamily="18" charset="0"/>
              </a:rPr>
              <a:t>i+j-2</a:t>
            </a:r>
            <a:r>
              <a:rPr lang="en-US" sz="2400" dirty="0">
                <a:latin typeface="Times New Roman" pitchFamily="18" charset="0"/>
                <a:cs typeface="Times New Roman" pitchFamily="18" charset="0"/>
              </a:rPr>
              <a:t>. These  matrices always have determinant 1.</a:t>
            </a:r>
          </a:p>
          <a:p>
            <a:pPr algn="ctr"/>
            <a:endParaRPr lang="en-US" sz="2000" dirty="0">
              <a:latin typeface="Times New Roman" pitchFamily="18" charset="0"/>
              <a:cs typeface="Times New Roman" pitchFamily="18" charset="0"/>
            </a:endParaRPr>
          </a:p>
          <a:p>
            <a:pPr algn="ctr"/>
            <a:r>
              <a:rPr lang="en-US" sz="2000" dirty="0">
                <a:latin typeface="Times New Roman" pitchFamily="18" charset="0"/>
                <a:cs typeface="Times New Roman" pitchFamily="18" charset="0"/>
              </a:rPr>
              <a:t>(1,1)  (1,2)</a:t>
            </a:r>
          </a:p>
          <a:p>
            <a:pPr algn="ctr"/>
            <a:r>
              <a:rPr lang="en-US" sz="2000" dirty="0">
                <a:latin typeface="Times New Roman" pitchFamily="18" charset="0"/>
                <a:cs typeface="Times New Roman" pitchFamily="18" charset="0"/>
              </a:rPr>
              <a:t>(2,1)  (2,2)</a:t>
            </a:r>
          </a:p>
          <a:p>
            <a:pPr algn="ctr"/>
            <a:endParaRPr lang="en-US" sz="2000" dirty="0">
              <a:latin typeface="Times New Roman" pitchFamily="18" charset="0"/>
              <a:cs typeface="Times New Roman" pitchFamily="18" charset="0"/>
            </a:endParaRPr>
          </a:p>
          <a:p>
            <a:pPr algn="ct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(1+1-2)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(1+2-2)</a:t>
            </a:r>
            <a:endParaRPr lang="en-US" sz="2000" i="1" baseline="-25000" dirty="0">
              <a:latin typeface="Times New Roman" pitchFamily="18" charset="0"/>
              <a:cs typeface="Times New Roman" pitchFamily="18" charset="0"/>
            </a:endParaRPr>
          </a:p>
          <a:p>
            <a:pPr algn="ct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(2+1-2)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(2+2-2)</a:t>
            </a:r>
          </a:p>
          <a:p>
            <a:pPr algn="ctr"/>
            <a:endParaRPr lang="en-US" sz="2000" i="1" dirty="0">
              <a:latin typeface="Times New Roman" pitchFamily="18" charset="0"/>
              <a:cs typeface="Times New Roman" pitchFamily="18" charset="0"/>
            </a:endParaRPr>
          </a:p>
          <a:p>
            <a:pPr algn="ct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0</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1</a:t>
            </a:r>
          </a:p>
          <a:p>
            <a:pPr algn="ct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a:t>
            </a:r>
          </a:p>
          <a:p>
            <a:pPr algn="ctr"/>
            <a:endParaRPr lang="en-US" sz="2000" i="1" dirty="0">
              <a:latin typeface="Times New Roman" pitchFamily="18" charset="0"/>
              <a:cs typeface="Times New Roman" pitchFamily="18" charset="0"/>
            </a:endParaRPr>
          </a:p>
          <a:p>
            <a:pPr marL="457200" indent="-457200" algn="ctr"/>
            <a:r>
              <a:rPr lang="en-US" sz="2000" dirty="0">
                <a:latin typeface="Times New Roman" pitchFamily="18" charset="0"/>
                <a:cs typeface="Times New Roman" pitchFamily="18" charset="0"/>
              </a:rPr>
              <a:t>1  1</a:t>
            </a:r>
          </a:p>
          <a:p>
            <a:pPr marL="457200" indent="-457200" algn="ctr"/>
            <a:r>
              <a:rPr lang="en-US" sz="2000" dirty="0">
                <a:latin typeface="Times New Roman" pitchFamily="18" charset="0"/>
                <a:cs typeface="Times New Roman" pitchFamily="18" charset="0"/>
              </a:rPr>
              <a:t>1  2</a:t>
            </a:r>
          </a:p>
          <a:p>
            <a:pPr marL="457200" indent="-457200" algn="ctr"/>
            <a:endParaRPr lang="en-US" sz="2000" dirty="0">
              <a:latin typeface="Times New Roman" pitchFamily="18" charset="0"/>
              <a:cs typeface="Times New Roman" pitchFamily="18" charset="0"/>
            </a:endParaRPr>
          </a:p>
          <a:p>
            <a:pPr marL="457200" indent="-457200" algn="ctr"/>
            <a:r>
              <a:rPr lang="en-US" sz="2000" dirty="0">
                <a:latin typeface="Times New Roman" pitchFamily="18" charset="0"/>
                <a:cs typeface="Times New Roman" pitchFamily="18" charset="0"/>
              </a:rPr>
              <a:t>(1)(2) – (1)(1) = 2 – 1 = 1</a:t>
            </a:r>
          </a:p>
        </p:txBody>
      </p:sp>
      <p:sp>
        <p:nvSpPr>
          <p:cNvPr id="66" name="Double Bracket 65"/>
          <p:cNvSpPr/>
          <p:nvPr/>
        </p:nvSpPr>
        <p:spPr>
          <a:xfrm>
            <a:off x="3657600" y="1981200"/>
            <a:ext cx="1219200" cy="6858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Double Bracket 66"/>
          <p:cNvSpPr/>
          <p:nvPr/>
        </p:nvSpPr>
        <p:spPr>
          <a:xfrm>
            <a:off x="3429000" y="2895600"/>
            <a:ext cx="1600200" cy="6858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Double Bracket 67"/>
          <p:cNvSpPr/>
          <p:nvPr/>
        </p:nvSpPr>
        <p:spPr>
          <a:xfrm>
            <a:off x="3886200" y="3810000"/>
            <a:ext cx="685800" cy="6858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Double Bracket 68"/>
          <p:cNvSpPr/>
          <p:nvPr/>
        </p:nvSpPr>
        <p:spPr>
          <a:xfrm>
            <a:off x="3886200" y="4724400"/>
            <a:ext cx="685800" cy="6858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0"/>
            <a:ext cx="7848600" cy="7561044"/>
          </a:xfrm>
          <a:prstGeom prst="rect">
            <a:avLst/>
          </a:prstGeom>
          <a:noFill/>
        </p:spPr>
        <p:txBody>
          <a:bodyPr wrap="square" rtlCol="0">
            <a:spAutoFit/>
          </a:bodyPr>
          <a:lstStyle/>
          <a:p>
            <a:pPr algn="ctr"/>
            <a:endParaRPr lang="en-US" dirty="0">
              <a:latin typeface="Times New Roman" pitchFamily="18" charset="0"/>
              <a:cs typeface="Times New Roman" pitchFamily="18" charset="0"/>
            </a:endParaRPr>
          </a:p>
          <a:p>
            <a:pPr algn="ctr"/>
            <a:r>
              <a:rPr lang="en-US" sz="2800" dirty="0">
                <a:latin typeface="Times New Roman" pitchFamily="18" charset="0"/>
                <a:cs typeface="Times New Roman" pitchFamily="18" charset="0"/>
              </a:rPr>
              <a:t>Now for a 3x3 matrix:</a:t>
            </a:r>
          </a:p>
          <a:p>
            <a:pPr algn="ctr"/>
            <a:endParaRPr lang="en-US" dirty="0">
              <a:latin typeface="Times New Roman" pitchFamily="18" charset="0"/>
              <a:cs typeface="Times New Roman" pitchFamily="18" charset="0"/>
            </a:endParaRPr>
          </a:p>
          <a:p>
            <a:pPr algn="ctr"/>
            <a:r>
              <a:rPr lang="en-US" sz="2000" dirty="0">
                <a:latin typeface="Times New Roman" pitchFamily="18" charset="0"/>
                <a:cs typeface="Times New Roman" pitchFamily="18" charset="0"/>
              </a:rPr>
              <a:t>(1,1)  (1,2)  (1,3)</a:t>
            </a:r>
          </a:p>
          <a:p>
            <a:pPr algn="ctr"/>
            <a:r>
              <a:rPr lang="en-US" sz="2000" dirty="0">
                <a:latin typeface="Times New Roman" pitchFamily="18" charset="0"/>
                <a:cs typeface="Times New Roman" pitchFamily="18" charset="0"/>
              </a:rPr>
              <a:t>(2,1)  (2,2)  (2,3)</a:t>
            </a:r>
          </a:p>
          <a:p>
            <a:pPr algn="ctr"/>
            <a:r>
              <a:rPr lang="en-US" sz="2000" dirty="0">
                <a:latin typeface="Times New Roman" pitchFamily="18" charset="0"/>
                <a:cs typeface="Times New Roman" pitchFamily="18" charset="0"/>
              </a:rPr>
              <a:t>(3,1)  (3,2)  (3,3)</a:t>
            </a:r>
          </a:p>
          <a:p>
            <a:pPr algn="ctr"/>
            <a:endParaRPr lang="en-US" sz="2000" dirty="0">
              <a:latin typeface="Times New Roman" pitchFamily="18" charset="0"/>
              <a:cs typeface="Times New Roman" pitchFamily="18" charset="0"/>
            </a:endParaRPr>
          </a:p>
          <a:p>
            <a:pPr algn="ct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(1+1-2)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(1+2-2)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(1+3-2)</a:t>
            </a:r>
            <a:endParaRPr lang="en-US" sz="2000" i="1" baseline="-25000" dirty="0">
              <a:latin typeface="Times New Roman" pitchFamily="18" charset="0"/>
              <a:cs typeface="Times New Roman" pitchFamily="18" charset="0"/>
            </a:endParaRPr>
          </a:p>
          <a:p>
            <a:pPr algn="ct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(2+1-2)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(2+2-2)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(2+3-2)</a:t>
            </a:r>
          </a:p>
          <a:p>
            <a:pPr algn="ctr"/>
            <a:r>
              <a:rPr lang="en-US" sz="2000" baseline="-25000" dirty="0">
                <a:latin typeface="Times New Roman" pitchFamily="18" charset="0"/>
                <a:cs typeface="Times New Roman" pitchFamily="18" charset="0"/>
              </a:rPr>
              <a:t>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(3+1-2)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(3+2-2)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(3+3-2)</a:t>
            </a:r>
          </a:p>
          <a:p>
            <a:pPr algn="ctr"/>
            <a:endParaRPr lang="en-US" sz="2000" i="1" dirty="0">
              <a:latin typeface="Times New Roman" pitchFamily="18" charset="0"/>
              <a:cs typeface="Times New Roman" pitchFamily="18" charset="0"/>
            </a:endParaRPr>
          </a:p>
          <a:p>
            <a:pPr algn="ct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0</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1</a:t>
            </a:r>
            <a:r>
              <a:rPr lang="en-US" sz="2000" i="1" dirty="0">
                <a:latin typeface="Times New Roman" pitchFamily="18" charset="0"/>
                <a:cs typeface="Times New Roman" pitchFamily="18" charset="0"/>
              </a:rPr>
              <a:t>  C</a:t>
            </a:r>
            <a:r>
              <a:rPr lang="en-US" sz="2000" baseline="-25000" dirty="0">
                <a:latin typeface="Times New Roman" pitchFamily="18" charset="0"/>
                <a:cs typeface="Times New Roman" pitchFamily="18" charset="0"/>
              </a:rPr>
              <a:t>2</a:t>
            </a:r>
          </a:p>
          <a:p>
            <a:pPr algn="ct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3</a:t>
            </a:r>
            <a:endParaRPr lang="en-US" sz="2000" dirty="0">
              <a:latin typeface="Times New Roman" pitchFamily="18" charset="0"/>
              <a:cs typeface="Times New Roman" pitchFamily="18" charset="0"/>
            </a:endParaRPr>
          </a:p>
          <a:p>
            <a:pPr algn="ct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2</a:t>
            </a:r>
            <a:r>
              <a:rPr lang="en-US" sz="2000" i="1" dirty="0">
                <a:latin typeface="Times New Roman" pitchFamily="18" charset="0"/>
                <a:cs typeface="Times New Roman" pitchFamily="18" charset="0"/>
              </a:rPr>
              <a:t>  C</a:t>
            </a:r>
            <a:r>
              <a:rPr lang="en-US" sz="2000" baseline="-25000" dirty="0">
                <a:latin typeface="Times New Roman" pitchFamily="18" charset="0"/>
                <a:cs typeface="Times New Roman" pitchFamily="18" charset="0"/>
              </a:rPr>
              <a:t>3</a:t>
            </a:r>
            <a:r>
              <a:rPr lang="en-US" sz="2000" i="1" dirty="0">
                <a:latin typeface="Times New Roman" pitchFamily="18" charset="0"/>
                <a:cs typeface="Times New Roman" pitchFamily="18" charset="0"/>
              </a:rPr>
              <a:t>  C</a:t>
            </a:r>
            <a:r>
              <a:rPr lang="en-US" sz="2000" baseline="-25000" dirty="0">
                <a:latin typeface="Times New Roman" pitchFamily="18" charset="0"/>
                <a:cs typeface="Times New Roman" pitchFamily="18" charset="0"/>
              </a:rPr>
              <a:t>4</a:t>
            </a:r>
          </a:p>
          <a:p>
            <a:pPr algn="ctr"/>
            <a:endParaRPr lang="en-US" sz="2000" i="1" baseline="-25000" dirty="0">
              <a:latin typeface="Times New Roman" pitchFamily="18" charset="0"/>
              <a:cs typeface="Times New Roman" pitchFamily="18" charset="0"/>
            </a:endParaRPr>
          </a:p>
          <a:p>
            <a:pPr algn="ctr"/>
            <a:endParaRPr lang="en-US" sz="1000" i="1" dirty="0">
              <a:latin typeface="Times New Roman" pitchFamily="18" charset="0"/>
              <a:cs typeface="Times New Roman" pitchFamily="18" charset="0"/>
            </a:endParaRPr>
          </a:p>
          <a:p>
            <a:pPr marL="457200" indent="-457200" algn="ctr"/>
            <a:r>
              <a:rPr lang="en-US" sz="2000" dirty="0">
                <a:latin typeface="Times New Roman" pitchFamily="18" charset="0"/>
                <a:cs typeface="Times New Roman" pitchFamily="18" charset="0"/>
              </a:rPr>
              <a:t>1    1    2</a:t>
            </a:r>
          </a:p>
          <a:p>
            <a:pPr marL="457200" indent="-457200" algn="ctr"/>
            <a:r>
              <a:rPr lang="en-US" sz="2000" dirty="0">
                <a:latin typeface="Times New Roman" pitchFamily="18" charset="0"/>
                <a:cs typeface="Times New Roman" pitchFamily="18" charset="0"/>
              </a:rPr>
              <a:t>1    2    5</a:t>
            </a:r>
          </a:p>
          <a:p>
            <a:pPr marL="457200" indent="-457200"/>
            <a:r>
              <a:rPr lang="en-US" sz="2000" dirty="0">
                <a:latin typeface="Times New Roman" pitchFamily="18" charset="0"/>
                <a:cs typeface="Times New Roman" pitchFamily="18" charset="0"/>
              </a:rPr>
              <a:t> 				          2    5   14</a:t>
            </a:r>
          </a:p>
          <a:p>
            <a:pPr marL="457200" indent="-457200"/>
            <a:endParaRPr lang="en-US" sz="1400" dirty="0">
              <a:latin typeface="Times New Roman" pitchFamily="18" charset="0"/>
              <a:cs typeface="Times New Roman" pitchFamily="18" charset="0"/>
            </a:endParaRPr>
          </a:p>
          <a:p>
            <a:pPr marL="457200" indent="-457200" algn="ctr"/>
            <a:r>
              <a:rPr lang="en-US" sz="2000" dirty="0" err="1">
                <a:latin typeface="Times New Roman" pitchFamily="18" charset="0"/>
                <a:cs typeface="Times New Roman" pitchFamily="18" charset="0"/>
              </a:rPr>
              <a:t>Det</a:t>
            </a:r>
            <a:r>
              <a:rPr lang="en-US" sz="2000" dirty="0">
                <a:latin typeface="Times New Roman" pitchFamily="18" charset="0"/>
                <a:cs typeface="Times New Roman" pitchFamily="18" charset="0"/>
              </a:rPr>
              <a:t> = [(2)(14) – (5)(5)] – [(1)(14) – (2)(5)] + 2[(1)(5) – (2)(2)]</a:t>
            </a:r>
          </a:p>
          <a:p>
            <a:pPr marL="457200" indent="-457200" algn="ctr"/>
            <a:r>
              <a:rPr lang="en-US" sz="2000" dirty="0">
                <a:latin typeface="Times New Roman" pitchFamily="18" charset="0"/>
                <a:cs typeface="Times New Roman" pitchFamily="18" charset="0"/>
              </a:rPr>
              <a:t>= [28 – 25 – 14 + 10 + 10 - 8]</a:t>
            </a:r>
          </a:p>
          <a:p>
            <a:pPr marL="457200" indent="-457200" algn="ctr"/>
            <a:r>
              <a:rPr lang="en-US" sz="2000" dirty="0">
                <a:latin typeface="Times New Roman" pitchFamily="18" charset="0"/>
                <a:cs typeface="Times New Roman" pitchFamily="18" charset="0"/>
              </a:rPr>
              <a:t>= 1</a:t>
            </a:r>
          </a:p>
          <a:p>
            <a:pPr marL="457200" indent="-457200" algn="ctr"/>
            <a:endParaRPr lang="en-US" sz="2000" dirty="0">
              <a:latin typeface="Times New Roman" pitchFamily="18" charset="0"/>
              <a:cs typeface="Times New Roman" pitchFamily="18" charset="0"/>
            </a:endParaRPr>
          </a:p>
          <a:p>
            <a:endParaRPr lang="en-US" dirty="0"/>
          </a:p>
        </p:txBody>
      </p:sp>
      <p:sp>
        <p:nvSpPr>
          <p:cNvPr id="6" name="Double Bracket 5"/>
          <p:cNvSpPr/>
          <p:nvPr/>
        </p:nvSpPr>
        <p:spPr>
          <a:xfrm>
            <a:off x="3352800" y="990600"/>
            <a:ext cx="1905000" cy="9906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Double Bracket 6"/>
          <p:cNvSpPr/>
          <p:nvPr/>
        </p:nvSpPr>
        <p:spPr>
          <a:xfrm>
            <a:off x="3124200" y="2209800"/>
            <a:ext cx="2362200" cy="10668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Double Bracket 7"/>
          <p:cNvSpPr/>
          <p:nvPr/>
        </p:nvSpPr>
        <p:spPr>
          <a:xfrm>
            <a:off x="3657600" y="3429000"/>
            <a:ext cx="1295400" cy="10668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Double Bracket 8"/>
          <p:cNvSpPr/>
          <p:nvPr/>
        </p:nvSpPr>
        <p:spPr>
          <a:xfrm>
            <a:off x="3733800" y="4648200"/>
            <a:ext cx="1143000" cy="10668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normAutofit/>
          </a:bodyPr>
          <a:lstStyle/>
          <a:p>
            <a:r>
              <a:rPr lang="en-US" sz="4000" dirty="0">
                <a:latin typeface="Times New Roman" pitchFamily="18" charset="0"/>
                <a:cs typeface="Times New Roman" pitchFamily="18" charset="0"/>
              </a:rPr>
              <a:t>Application to Computer Science</a:t>
            </a:r>
          </a:p>
        </p:txBody>
      </p:sp>
      <p:sp>
        <p:nvSpPr>
          <p:cNvPr id="3" name="Content Placeholder 2"/>
          <p:cNvSpPr>
            <a:spLocks noGrp="1"/>
          </p:cNvSpPr>
          <p:nvPr>
            <p:ph sz="quarter" idx="1"/>
          </p:nvPr>
        </p:nvSpPr>
        <p:spPr>
          <a:xfrm>
            <a:off x="0" y="990600"/>
            <a:ext cx="8991600" cy="5867400"/>
          </a:xfrm>
        </p:spPr>
        <p:txBody>
          <a:bodyPr>
            <a:normAutofit fontScale="92500" lnSpcReduction="20000"/>
          </a:bodyPr>
          <a:lstStyle/>
          <a:p>
            <a:r>
              <a:rPr lang="en-US" sz="2800" dirty="0">
                <a:latin typeface="Times New Roman" pitchFamily="18" charset="0"/>
                <a:cs typeface="Times New Roman" pitchFamily="18" charset="0"/>
              </a:rPr>
              <a:t>Stacks, Pushing, Popping</a:t>
            </a:r>
          </a:p>
          <a:p>
            <a:pPr>
              <a:buNone/>
            </a:pPr>
            <a:r>
              <a:rPr lang="en-US" sz="2800" dirty="0">
                <a:latin typeface="Times New Roman" pitchFamily="18" charset="0"/>
                <a:cs typeface="Times New Roman" pitchFamily="18" charset="0"/>
              </a:rPr>
              <a:t>		</a:t>
            </a:r>
            <a:r>
              <a:rPr lang="en-US" sz="2400" dirty="0">
                <a:latin typeface="Times New Roman" pitchFamily="18" charset="0"/>
                <a:cs typeface="Times New Roman" pitchFamily="18" charset="0"/>
              </a:rPr>
              <a:t>Using a stack, determine the number of different ways of the ordered list of integers, 1, 2, 3, ...,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can be pushed onto an empty stack and then popped resulting in an empty stack.</a:t>
            </a:r>
          </a:p>
          <a:p>
            <a:pPr>
              <a:buNone/>
            </a:pPr>
            <a:r>
              <a:rPr lang="en-US" dirty="0">
                <a:latin typeface="Times New Roman" pitchFamily="18" charset="0"/>
                <a:cs typeface="Times New Roman" pitchFamily="18" charset="0"/>
              </a:rPr>
              <a:t>		</a:t>
            </a:r>
            <a:r>
              <a:rPr lang="en-US" sz="2800" dirty="0">
                <a:latin typeface="Times New Roman" pitchFamily="18" charset="0"/>
                <a:cs typeface="Times New Roman" pitchFamily="18" charset="0"/>
              </a:rPr>
              <a:t>For </a:t>
            </a:r>
            <a:r>
              <a:rPr lang="en-US" sz="2800" i="1" dirty="0">
                <a:latin typeface="Times New Roman" pitchFamily="18" charset="0"/>
                <a:cs typeface="Times New Roman" pitchFamily="18" charset="0"/>
              </a:rPr>
              <a:t>n</a:t>
            </a:r>
            <a:r>
              <a:rPr lang="en-US" sz="2800" dirty="0">
                <a:latin typeface="Times New Roman" pitchFamily="18" charset="0"/>
                <a:cs typeface="Times New Roman" pitchFamily="18" charset="0"/>
              </a:rPr>
              <a:t> = 1, there is only one way to push/pop data.</a:t>
            </a:r>
          </a:p>
          <a:p>
            <a:pPr>
              <a:buNone/>
            </a:pPr>
            <a:r>
              <a:rPr lang="en-US" sz="2800" dirty="0">
                <a:latin typeface="Times New Roman" pitchFamily="18" charset="0"/>
                <a:cs typeface="Times New Roman" pitchFamily="18" charset="0"/>
              </a:rPr>
              <a:t>		For </a:t>
            </a:r>
            <a:r>
              <a:rPr lang="en-US" sz="2800" i="1" dirty="0">
                <a:latin typeface="Times New Roman" pitchFamily="18" charset="0"/>
                <a:cs typeface="Times New Roman" pitchFamily="18" charset="0"/>
              </a:rPr>
              <a:t>n = </a:t>
            </a:r>
            <a:r>
              <a:rPr lang="en-US" sz="2800" dirty="0">
                <a:latin typeface="Times New Roman" pitchFamily="18" charset="0"/>
                <a:cs typeface="Times New Roman" pitchFamily="18" charset="0"/>
              </a:rPr>
              <a:t>2, there are two ways to push/pop data.</a:t>
            </a:r>
          </a:p>
          <a:p>
            <a:pPr>
              <a:buNone/>
            </a:pPr>
            <a:endParaRPr lang="en-US" sz="1100" dirty="0">
              <a:latin typeface="Times New Roman" pitchFamily="18" charset="0"/>
              <a:cs typeface="Times New Roman" pitchFamily="18" charset="0"/>
            </a:endParaRPr>
          </a:p>
          <a:p>
            <a:pPr>
              <a:buNone/>
            </a:pPr>
            <a:r>
              <a:rPr lang="en-US" sz="2800" dirty="0">
                <a:latin typeface="Times New Roman" pitchFamily="18" charset="0"/>
                <a:cs typeface="Times New Roman" pitchFamily="18" charset="0"/>
              </a:rPr>
              <a:t>  Output: 12			</a:t>
            </a:r>
            <a:endParaRPr lang="en-US" sz="2000" dirty="0">
              <a:latin typeface="Times New Roman" pitchFamily="18" charset="0"/>
              <a:cs typeface="Times New Roman" pitchFamily="18" charset="0"/>
            </a:endParaRPr>
          </a:p>
          <a:p>
            <a:pPr algn="ctr">
              <a:buNone/>
            </a:pPr>
            <a:endParaRPr lang="en-US" sz="18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				</a:t>
            </a:r>
            <a:r>
              <a:rPr lang="en-US" sz="1800" dirty="0">
                <a:latin typeface="Times New Roman" pitchFamily="18" charset="0"/>
                <a:cs typeface="Times New Roman" pitchFamily="18" charset="0"/>
              </a:rPr>
              <a:t>1			            2</a:t>
            </a:r>
          </a:p>
          <a:p>
            <a:pPr algn="ctr">
              <a:buNone/>
            </a:pPr>
            <a:r>
              <a:rPr lang="en-US" sz="1800" dirty="0">
                <a:latin typeface="Times New Roman" pitchFamily="18" charset="0"/>
                <a:cs typeface="Times New Roman" pitchFamily="18" charset="0"/>
              </a:rPr>
              <a:t>empty stack 	     push 1		pop 1 		push 2		pop 2</a:t>
            </a:r>
          </a:p>
          <a:p>
            <a:pPr>
              <a:buNone/>
            </a:pPr>
            <a:endParaRPr lang="en-US" sz="2800" dirty="0">
              <a:latin typeface="Times New Roman" pitchFamily="18" charset="0"/>
              <a:cs typeface="Times New Roman" pitchFamily="18" charset="0"/>
            </a:endParaRPr>
          </a:p>
          <a:p>
            <a:pPr>
              <a:buNone/>
            </a:pPr>
            <a:r>
              <a:rPr lang="en-US" sz="2800" dirty="0">
                <a:latin typeface="Times New Roman" pitchFamily="18" charset="0"/>
                <a:cs typeface="Times New Roman" pitchFamily="18" charset="0"/>
              </a:rPr>
              <a:t>  Output: 21	</a:t>
            </a:r>
          </a:p>
          <a:p>
            <a:pPr>
              <a:buNone/>
            </a:pPr>
            <a:r>
              <a:rPr lang="en-US" sz="2800" dirty="0">
                <a:latin typeface="Times New Roman" pitchFamily="18" charset="0"/>
                <a:cs typeface="Times New Roman" pitchFamily="18" charset="0"/>
              </a:rPr>
              <a:t>					</a:t>
            </a:r>
            <a:r>
              <a:rPr lang="en-US" sz="2000" dirty="0">
                <a:latin typeface="Times New Roman" pitchFamily="18" charset="0"/>
                <a:cs typeface="Times New Roman" pitchFamily="18" charset="0"/>
              </a:rPr>
              <a:t>            2</a:t>
            </a:r>
          </a:p>
          <a:p>
            <a:pPr>
              <a:buNone/>
            </a:pPr>
            <a:r>
              <a:rPr lang="en-US" sz="2000" dirty="0">
                <a:latin typeface="Times New Roman" pitchFamily="18" charset="0"/>
                <a:cs typeface="Times New Roman" pitchFamily="18" charset="0"/>
              </a:rPr>
              <a:t>				1	            1		          1	</a:t>
            </a:r>
          </a:p>
          <a:p>
            <a:pPr algn="ctr">
              <a:buNone/>
            </a:pPr>
            <a:r>
              <a:rPr lang="en-US" sz="1800" dirty="0">
                <a:latin typeface="Times New Roman" pitchFamily="18" charset="0"/>
                <a:cs typeface="Times New Roman" pitchFamily="18" charset="0"/>
              </a:rPr>
              <a:t>empty stack 	     push 1		push 2 		pop 2		pop 1</a:t>
            </a:r>
          </a:p>
          <a:p>
            <a:pPr>
              <a:buNone/>
            </a:pPr>
            <a:endParaRPr lang="en-US" sz="28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p:txBody>
      </p:sp>
      <p:cxnSp>
        <p:nvCxnSpPr>
          <p:cNvPr id="8" name="Straight Connector 7"/>
          <p:cNvCxnSpPr/>
          <p:nvPr/>
        </p:nvCxnSpPr>
        <p:spPr>
          <a:xfrm>
            <a:off x="609600" y="4267200"/>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38400" y="4267200"/>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038600" y="4267200"/>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91200" y="4267200"/>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620000" y="4267200"/>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85800" y="6019800"/>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438400" y="6019800"/>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14800" y="6019800"/>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15000" y="6019800"/>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620000" y="6019800"/>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0"/>
            <a:ext cx="8610600" cy="6858000"/>
          </a:xfrm>
        </p:spPr>
        <p:txBody>
          <a:bodyPr>
            <a:normAutofit/>
          </a:bodyPr>
          <a:lstStyle/>
          <a:p>
            <a:pPr algn="ctr">
              <a:buNone/>
            </a:pPr>
            <a:r>
              <a:rPr lang="en-US" dirty="0">
                <a:latin typeface="Times New Roman" pitchFamily="18" charset="0"/>
                <a:cs typeface="Times New Roman" pitchFamily="18" charset="0"/>
              </a:rPr>
              <a:t>When </a:t>
            </a:r>
            <a:r>
              <a:rPr lang="en-US" i="1" dirty="0">
                <a:latin typeface="Times New Roman" pitchFamily="18" charset="0"/>
                <a:cs typeface="Times New Roman" pitchFamily="18" charset="0"/>
              </a:rPr>
              <a:t>n </a:t>
            </a:r>
            <a:r>
              <a:rPr lang="en-US" dirty="0">
                <a:latin typeface="Times New Roman" pitchFamily="18" charset="0"/>
                <a:cs typeface="Times New Roman" pitchFamily="18" charset="0"/>
              </a:rPr>
              <a:t>= 3, there are 6 permutations, but only 5 </a:t>
            </a:r>
          </a:p>
          <a:p>
            <a:pPr algn="ctr">
              <a:buNone/>
            </a:pPr>
            <a:r>
              <a:rPr lang="en-US" dirty="0">
                <a:latin typeface="Times New Roman" pitchFamily="18" charset="0"/>
                <a:cs typeface="Times New Roman" pitchFamily="18" charset="0"/>
              </a:rPr>
              <a:t>satisfy the stack structure.</a:t>
            </a:r>
          </a:p>
          <a:p>
            <a:pPr algn="ctr">
              <a:buNone/>
            </a:pPr>
            <a:endParaRPr lang="en-US" dirty="0">
              <a:latin typeface="Times New Roman" pitchFamily="18" charset="0"/>
              <a:cs typeface="Times New Roman" pitchFamily="18" charset="0"/>
            </a:endParaRPr>
          </a:p>
          <a:p>
            <a:pPr algn="ctr">
              <a:buNone/>
            </a:pPr>
            <a:endParaRPr lang="en-US" i="1" dirty="0">
              <a:latin typeface="Times New Roman" pitchFamily="18" charset="0"/>
              <a:cs typeface="Times New Roman" pitchFamily="18" charset="0"/>
            </a:endParaRPr>
          </a:p>
          <a:p>
            <a:pPr algn="ctr">
              <a:buNone/>
            </a:pPr>
            <a:endParaRPr lang="en-US" i="1" dirty="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0" y="1371600"/>
          <a:ext cx="8839202" cy="4958716"/>
        </p:xfrm>
        <a:graphic>
          <a:graphicData uri="http://schemas.openxmlformats.org/drawingml/2006/table">
            <a:tbl>
              <a:tblPr firstRow="1" bandRow="1">
                <a:tableStyleId>{2D5ABB26-0587-4C30-8999-92F81FD0307C}</a:tableStyleId>
              </a:tblPr>
              <a:tblGrid>
                <a:gridCol w="1066800">
                  <a:extLst>
                    <a:ext uri="{9D8B030D-6E8A-4147-A177-3AD203B41FA5}">
                      <a16:colId xmlns:a16="http://schemas.microsoft.com/office/drawing/2014/main" val="20000"/>
                    </a:ext>
                  </a:extLst>
                </a:gridCol>
                <a:gridCol w="1219201">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990599">
                  <a:extLst>
                    <a:ext uri="{9D8B030D-6E8A-4147-A177-3AD203B41FA5}">
                      <a16:colId xmlns:a16="http://schemas.microsoft.com/office/drawing/2014/main" val="20006"/>
                    </a:ext>
                  </a:extLst>
                </a:gridCol>
                <a:gridCol w="990602">
                  <a:extLst>
                    <a:ext uri="{9D8B030D-6E8A-4147-A177-3AD203B41FA5}">
                      <a16:colId xmlns:a16="http://schemas.microsoft.com/office/drawing/2014/main" val="20007"/>
                    </a:ext>
                  </a:extLst>
                </a:gridCol>
              </a:tblGrid>
              <a:tr h="381001">
                <a:tc>
                  <a:txBody>
                    <a:bodyPr/>
                    <a:lstStyle/>
                    <a:p>
                      <a:pPr algn="ctr"/>
                      <a:endParaRPr lang="en-US" sz="1400" dirty="0"/>
                    </a:p>
                  </a:txBody>
                  <a:tcPr/>
                </a:tc>
                <a:tc>
                  <a:txBody>
                    <a:bodyPr/>
                    <a:lstStyle/>
                    <a:p>
                      <a:pPr algn="ctr"/>
                      <a:r>
                        <a:rPr lang="en-US" sz="1400" dirty="0"/>
                        <a:t>1</a:t>
                      </a:r>
                    </a:p>
                  </a:txBody>
                  <a:tcPr/>
                </a:tc>
                <a:tc>
                  <a:txBody>
                    <a:bodyPr/>
                    <a:lstStyle/>
                    <a:p>
                      <a:pPr algn="ctr"/>
                      <a:endParaRPr lang="en-US" sz="1400" dirty="0"/>
                    </a:p>
                  </a:txBody>
                  <a:tcPr/>
                </a:tc>
                <a:tc>
                  <a:txBody>
                    <a:bodyPr/>
                    <a:lstStyle/>
                    <a:p>
                      <a:pPr algn="ctr"/>
                      <a:r>
                        <a:rPr lang="en-US" sz="1400" dirty="0"/>
                        <a:t>2</a:t>
                      </a:r>
                    </a:p>
                  </a:txBody>
                  <a:tcPr/>
                </a:tc>
                <a:tc>
                  <a:txBody>
                    <a:bodyPr/>
                    <a:lstStyle/>
                    <a:p>
                      <a:pPr algn="ctr"/>
                      <a:endParaRPr lang="en-US" sz="1400" dirty="0"/>
                    </a:p>
                  </a:txBody>
                  <a:tcPr/>
                </a:tc>
                <a:tc>
                  <a:txBody>
                    <a:bodyPr/>
                    <a:lstStyle/>
                    <a:p>
                      <a:pPr algn="ctr"/>
                      <a:r>
                        <a:rPr lang="en-US" sz="1400" dirty="0"/>
                        <a:t>3</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0"/>
                  </a:ext>
                </a:extLst>
              </a:tr>
              <a:tr h="457200">
                <a:tc>
                  <a:txBody>
                    <a:bodyPr/>
                    <a:lstStyle/>
                    <a:p>
                      <a:pPr algn="ctr"/>
                      <a:r>
                        <a:rPr lang="en-US" sz="1400" dirty="0">
                          <a:latin typeface="Times New Roman" pitchFamily="18" charset="0"/>
                          <a:cs typeface="Times New Roman" pitchFamily="18" charset="0"/>
                        </a:rPr>
                        <a:t> empty stack</a:t>
                      </a:r>
                    </a:p>
                  </a:txBody>
                  <a:tcPr/>
                </a:tc>
                <a:tc>
                  <a:txBody>
                    <a:bodyPr/>
                    <a:lstStyle/>
                    <a:p>
                      <a:pPr algn="ctr"/>
                      <a:r>
                        <a:rPr lang="en-US" sz="1400" dirty="0">
                          <a:latin typeface="Times New Roman" pitchFamily="18" charset="0"/>
                          <a:cs typeface="Times New Roman" pitchFamily="18" charset="0"/>
                        </a:rPr>
                        <a:t>push</a:t>
                      </a:r>
                      <a:r>
                        <a:rPr lang="en-US" sz="1400" baseline="0" dirty="0">
                          <a:latin typeface="Times New Roman" pitchFamily="18" charset="0"/>
                          <a:cs typeface="Times New Roman" pitchFamily="18" charset="0"/>
                        </a:rPr>
                        <a:t> 1</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pop</a:t>
                      </a:r>
                      <a:r>
                        <a:rPr lang="en-US" sz="1400" baseline="0" dirty="0">
                          <a:latin typeface="Times New Roman" pitchFamily="18" charset="0"/>
                          <a:cs typeface="Times New Roman" pitchFamily="18" charset="0"/>
                        </a:rPr>
                        <a:t> 1</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push</a:t>
                      </a:r>
                      <a:r>
                        <a:rPr lang="en-US" sz="1400" baseline="0" dirty="0">
                          <a:latin typeface="Times New Roman" pitchFamily="18" charset="0"/>
                          <a:cs typeface="Times New Roman" pitchFamily="18" charset="0"/>
                        </a:rPr>
                        <a:t> 2</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pop</a:t>
                      </a:r>
                      <a:r>
                        <a:rPr lang="en-US" sz="1400" baseline="0" dirty="0">
                          <a:latin typeface="Times New Roman" pitchFamily="18" charset="0"/>
                          <a:cs typeface="Times New Roman" pitchFamily="18" charset="0"/>
                        </a:rPr>
                        <a:t> 2</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push</a:t>
                      </a:r>
                      <a:r>
                        <a:rPr lang="en-US" sz="1400" baseline="0" dirty="0">
                          <a:latin typeface="Times New Roman" pitchFamily="18" charset="0"/>
                          <a:cs typeface="Times New Roman" pitchFamily="18" charset="0"/>
                        </a:rPr>
                        <a:t> 3</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pop</a:t>
                      </a:r>
                      <a:r>
                        <a:rPr lang="en-US" sz="1400" baseline="0" dirty="0">
                          <a:latin typeface="Times New Roman" pitchFamily="18" charset="0"/>
                          <a:cs typeface="Times New Roman" pitchFamily="18" charset="0"/>
                        </a:rPr>
                        <a:t> 3</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output:</a:t>
                      </a:r>
                      <a:r>
                        <a:rPr lang="en-US" sz="1400" baseline="0" dirty="0">
                          <a:latin typeface="Times New Roman" pitchFamily="18" charset="0"/>
                          <a:cs typeface="Times New Roman" pitchFamily="18" charset="0"/>
                        </a:rPr>
                        <a:t> 123</a:t>
                      </a: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23850">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3</a:t>
                      </a:r>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10002"/>
                  </a:ext>
                </a:extLst>
              </a:tr>
              <a:tr h="371475">
                <a:tc>
                  <a:txBody>
                    <a:bodyPr/>
                    <a:lstStyle/>
                    <a:p>
                      <a:pPr algn="ctr"/>
                      <a:endParaRPr lang="en-US" sz="1400" dirty="0"/>
                    </a:p>
                  </a:txBody>
                  <a:tcPr/>
                </a:tc>
                <a:tc>
                  <a:txBody>
                    <a:bodyPr/>
                    <a:lstStyle/>
                    <a:p>
                      <a:pPr algn="ctr"/>
                      <a:r>
                        <a:rPr lang="en-US" sz="1400" dirty="0"/>
                        <a:t>1</a:t>
                      </a:r>
                    </a:p>
                  </a:txBody>
                  <a:tcPr/>
                </a:tc>
                <a:tc>
                  <a:txBody>
                    <a:bodyPr/>
                    <a:lstStyle/>
                    <a:p>
                      <a:pPr algn="ctr"/>
                      <a:endParaRPr lang="en-US" sz="1400" dirty="0"/>
                    </a:p>
                  </a:txBody>
                  <a:tcPr/>
                </a:tc>
                <a:tc>
                  <a:txBody>
                    <a:bodyPr/>
                    <a:lstStyle/>
                    <a:p>
                      <a:pPr algn="ctr"/>
                      <a:r>
                        <a:rPr lang="en-US" sz="1400" dirty="0"/>
                        <a:t>2</a:t>
                      </a:r>
                    </a:p>
                  </a:txBody>
                  <a:tcPr/>
                </a:tc>
                <a:tc>
                  <a:txBody>
                    <a:bodyPr/>
                    <a:lstStyle/>
                    <a:p>
                      <a:pPr algn="ctr"/>
                      <a:r>
                        <a:rPr lang="en-US" sz="1400" dirty="0"/>
                        <a:t>2</a:t>
                      </a:r>
                    </a:p>
                  </a:txBody>
                  <a:tcPr/>
                </a:tc>
                <a:tc>
                  <a:txBody>
                    <a:bodyPr/>
                    <a:lstStyle/>
                    <a:p>
                      <a:pPr algn="ctr"/>
                      <a:r>
                        <a:rPr lang="en-US" sz="1400" dirty="0"/>
                        <a:t>2</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3"/>
                  </a:ext>
                </a:extLst>
              </a:tr>
              <a:tr h="419100">
                <a:tc>
                  <a:txBody>
                    <a:bodyPr/>
                    <a:lstStyle/>
                    <a:p>
                      <a:pPr algn="ctr"/>
                      <a:r>
                        <a:rPr lang="en-US" sz="1400" dirty="0">
                          <a:latin typeface="Times New Roman" pitchFamily="18" charset="0"/>
                          <a:cs typeface="Times New Roman" pitchFamily="18" charset="0"/>
                        </a:rPr>
                        <a:t> empty stack</a:t>
                      </a:r>
                    </a:p>
                  </a:txBody>
                  <a:tcPr/>
                </a:tc>
                <a:tc>
                  <a:txBody>
                    <a:bodyPr/>
                    <a:lstStyle/>
                    <a:p>
                      <a:pPr algn="ctr"/>
                      <a:r>
                        <a:rPr lang="en-US" sz="1400" dirty="0">
                          <a:latin typeface="Times New Roman" pitchFamily="18" charset="0"/>
                          <a:cs typeface="Times New Roman" pitchFamily="18" charset="0"/>
                        </a:rPr>
                        <a:t>push</a:t>
                      </a:r>
                      <a:r>
                        <a:rPr lang="en-US" sz="1400" baseline="0" dirty="0">
                          <a:latin typeface="Times New Roman" pitchFamily="18" charset="0"/>
                          <a:cs typeface="Times New Roman" pitchFamily="18" charset="0"/>
                        </a:rPr>
                        <a:t> 1</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pop</a:t>
                      </a:r>
                      <a:r>
                        <a:rPr lang="en-US" sz="1400" baseline="0" dirty="0">
                          <a:latin typeface="Times New Roman" pitchFamily="18" charset="0"/>
                          <a:cs typeface="Times New Roman" pitchFamily="18" charset="0"/>
                        </a:rPr>
                        <a:t> 1</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push</a:t>
                      </a:r>
                      <a:r>
                        <a:rPr lang="en-US" sz="1400" baseline="0" dirty="0">
                          <a:latin typeface="Times New Roman" pitchFamily="18" charset="0"/>
                          <a:cs typeface="Times New Roman" pitchFamily="18" charset="0"/>
                        </a:rPr>
                        <a:t> 2</a:t>
                      </a:r>
                      <a:endParaRPr lang="en-US" sz="1400" dirty="0">
                        <a:latin typeface="Times New Roman" pitchFamily="18" charset="0"/>
                        <a:cs typeface="Times New Roman" pitchFamily="18" charset="0"/>
                      </a:endParaRPr>
                    </a:p>
                  </a:txBody>
                  <a:tcPr/>
                </a:tc>
                <a:tc>
                  <a:txBody>
                    <a:bodyPr/>
                    <a:lstStyle/>
                    <a:p>
                      <a:pPr algn="ctr"/>
                      <a:r>
                        <a:rPr lang="en-US" sz="1400" baseline="0" dirty="0">
                          <a:latin typeface="Times New Roman" pitchFamily="18" charset="0"/>
                          <a:cs typeface="Times New Roman" pitchFamily="18" charset="0"/>
                        </a:rPr>
                        <a:t>push 3</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pop</a:t>
                      </a:r>
                      <a:r>
                        <a:rPr lang="en-US" sz="1400" baseline="0" dirty="0">
                          <a:latin typeface="Times New Roman" pitchFamily="18" charset="0"/>
                          <a:cs typeface="Times New Roman" pitchFamily="18" charset="0"/>
                        </a:rPr>
                        <a:t> 3</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pop</a:t>
                      </a:r>
                      <a:r>
                        <a:rPr lang="en-US" sz="1400" baseline="0" dirty="0">
                          <a:latin typeface="Times New Roman" pitchFamily="18" charset="0"/>
                          <a:cs typeface="Times New Roman" pitchFamily="18" charset="0"/>
                        </a:rPr>
                        <a:t> 2</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output:</a:t>
                      </a:r>
                      <a:r>
                        <a:rPr lang="en-US" sz="1400" baseline="0" dirty="0">
                          <a:latin typeface="Times New Roman" pitchFamily="18" charset="0"/>
                          <a:cs typeface="Times New Roman" pitchFamily="18" charset="0"/>
                        </a:rPr>
                        <a:t> 132</a:t>
                      </a: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48615">
                <a:tc>
                  <a:txBody>
                    <a:bodyPr/>
                    <a:lstStyle/>
                    <a:p>
                      <a:pPr algn="ctr"/>
                      <a:endParaRPr lang="en-US" sz="1400" dirty="0"/>
                    </a:p>
                  </a:txBody>
                  <a:tcPr/>
                </a:tc>
                <a:tc>
                  <a:txBody>
                    <a:bodyPr/>
                    <a:lstStyle/>
                    <a:p>
                      <a:pPr algn="ctr"/>
                      <a:endParaRPr lang="en-US" sz="1400"/>
                    </a:p>
                  </a:txBody>
                  <a:tcPr/>
                </a:tc>
                <a:tc>
                  <a:txBody>
                    <a:bodyPr/>
                    <a:lstStyle/>
                    <a:p>
                      <a:pPr algn="ctr"/>
                      <a:r>
                        <a:rPr lang="en-US" sz="1400" dirty="0"/>
                        <a:t>2</a:t>
                      </a:r>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10005"/>
                  </a:ext>
                </a:extLst>
              </a:tr>
              <a:tr h="363855">
                <a:tc>
                  <a:txBody>
                    <a:bodyPr/>
                    <a:lstStyle/>
                    <a:p>
                      <a:pPr algn="ctr"/>
                      <a:endParaRPr lang="en-US" sz="1400" dirty="0"/>
                    </a:p>
                  </a:txBody>
                  <a:tcPr/>
                </a:tc>
                <a:tc>
                  <a:txBody>
                    <a:bodyPr/>
                    <a:lstStyle/>
                    <a:p>
                      <a:pPr algn="ctr"/>
                      <a:r>
                        <a:rPr lang="en-US" sz="1400" dirty="0"/>
                        <a:t>1</a:t>
                      </a:r>
                    </a:p>
                  </a:txBody>
                  <a:tcPr/>
                </a:tc>
                <a:tc>
                  <a:txBody>
                    <a:bodyPr/>
                    <a:lstStyle/>
                    <a:p>
                      <a:pPr algn="ctr"/>
                      <a:r>
                        <a:rPr lang="en-US" sz="1400" dirty="0"/>
                        <a:t>1</a:t>
                      </a:r>
                    </a:p>
                  </a:txBody>
                  <a:tcPr/>
                </a:tc>
                <a:tc>
                  <a:txBody>
                    <a:bodyPr/>
                    <a:lstStyle/>
                    <a:p>
                      <a:pPr algn="ctr"/>
                      <a:r>
                        <a:rPr lang="en-US" sz="1400" dirty="0"/>
                        <a:t>1</a:t>
                      </a:r>
                    </a:p>
                  </a:txBody>
                  <a:tcPr/>
                </a:tc>
                <a:tc>
                  <a:txBody>
                    <a:bodyPr/>
                    <a:lstStyle/>
                    <a:p>
                      <a:pPr algn="ctr"/>
                      <a:endParaRPr lang="en-US" sz="1400" dirty="0"/>
                    </a:p>
                  </a:txBody>
                  <a:tcPr/>
                </a:tc>
                <a:tc>
                  <a:txBody>
                    <a:bodyPr/>
                    <a:lstStyle/>
                    <a:p>
                      <a:pPr algn="ctr"/>
                      <a:r>
                        <a:rPr lang="en-US" sz="1400" dirty="0"/>
                        <a:t>3</a:t>
                      </a:r>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10006"/>
                  </a:ext>
                </a:extLst>
              </a:tr>
              <a:tr h="459105">
                <a:tc>
                  <a:txBody>
                    <a:bodyPr/>
                    <a:lstStyle/>
                    <a:p>
                      <a:pPr algn="ctr"/>
                      <a:r>
                        <a:rPr lang="en-US" sz="1400" dirty="0">
                          <a:latin typeface="Times New Roman" pitchFamily="18" charset="0"/>
                          <a:cs typeface="Times New Roman" pitchFamily="18" charset="0"/>
                        </a:rPr>
                        <a:t> empty stack</a:t>
                      </a:r>
                    </a:p>
                  </a:txBody>
                  <a:tcPr/>
                </a:tc>
                <a:tc>
                  <a:txBody>
                    <a:bodyPr/>
                    <a:lstStyle/>
                    <a:p>
                      <a:pPr algn="ctr"/>
                      <a:r>
                        <a:rPr lang="en-US" sz="1400" dirty="0">
                          <a:latin typeface="Times New Roman" pitchFamily="18" charset="0"/>
                          <a:cs typeface="Times New Roman" pitchFamily="18" charset="0"/>
                        </a:rPr>
                        <a:t>push</a:t>
                      </a:r>
                      <a:r>
                        <a:rPr lang="en-US" sz="1400" baseline="0" dirty="0">
                          <a:latin typeface="Times New Roman" pitchFamily="18" charset="0"/>
                          <a:cs typeface="Times New Roman" pitchFamily="18" charset="0"/>
                        </a:rPr>
                        <a:t> 1</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push</a:t>
                      </a:r>
                      <a:r>
                        <a:rPr lang="en-US" sz="1400" baseline="0" dirty="0">
                          <a:latin typeface="Times New Roman" pitchFamily="18" charset="0"/>
                          <a:cs typeface="Times New Roman" pitchFamily="18" charset="0"/>
                        </a:rPr>
                        <a:t> 2</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pop</a:t>
                      </a:r>
                      <a:r>
                        <a:rPr lang="en-US" sz="1400" baseline="0" dirty="0">
                          <a:latin typeface="Times New Roman" pitchFamily="18" charset="0"/>
                          <a:cs typeface="Times New Roman" pitchFamily="18" charset="0"/>
                        </a:rPr>
                        <a:t> 2</a:t>
                      </a:r>
                      <a:endParaRPr lang="en-US" sz="1400" dirty="0">
                        <a:latin typeface="Times New Roman" pitchFamily="18" charset="0"/>
                        <a:cs typeface="Times New Roman" pitchFamily="18" charset="0"/>
                      </a:endParaRPr>
                    </a:p>
                  </a:txBody>
                  <a:tcPr/>
                </a:tc>
                <a:tc>
                  <a:txBody>
                    <a:bodyPr/>
                    <a:lstStyle/>
                    <a:p>
                      <a:pPr algn="ctr"/>
                      <a:r>
                        <a:rPr lang="en-US" sz="1400" baseline="0" dirty="0">
                          <a:latin typeface="Times New Roman" pitchFamily="18" charset="0"/>
                          <a:cs typeface="Times New Roman" pitchFamily="18" charset="0"/>
                        </a:rPr>
                        <a:t>pop 1</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push</a:t>
                      </a:r>
                      <a:r>
                        <a:rPr lang="en-US" sz="1400" baseline="0" dirty="0">
                          <a:latin typeface="Times New Roman" pitchFamily="18" charset="0"/>
                          <a:cs typeface="Times New Roman" pitchFamily="18" charset="0"/>
                        </a:rPr>
                        <a:t> 3</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pop</a:t>
                      </a:r>
                      <a:r>
                        <a:rPr lang="en-US" sz="1400" baseline="0" dirty="0">
                          <a:latin typeface="Times New Roman" pitchFamily="18" charset="0"/>
                          <a:cs typeface="Times New Roman" pitchFamily="18" charset="0"/>
                        </a:rPr>
                        <a:t> 3</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output:</a:t>
                      </a:r>
                      <a:r>
                        <a:rPr lang="en-US" sz="1400" baseline="0" dirty="0">
                          <a:latin typeface="Times New Roman" pitchFamily="18" charset="0"/>
                          <a:cs typeface="Times New Roman" pitchFamily="18" charset="0"/>
                        </a:rPr>
                        <a:t> 213</a:t>
                      </a: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289560">
                <a:tc>
                  <a:txBody>
                    <a:bodyPr/>
                    <a:lstStyle/>
                    <a:p>
                      <a:pPr algn="ctr"/>
                      <a:endParaRPr lang="en-US" sz="1400" dirty="0">
                        <a:latin typeface="Times New Roman" pitchFamily="18" charset="0"/>
                        <a:cs typeface="Times New Roman" pitchFamily="18" charset="0"/>
                      </a:endParaRPr>
                    </a:p>
                  </a:txBody>
                  <a:tcPr/>
                </a:tc>
                <a:tc>
                  <a:txBody>
                    <a:bodyPr/>
                    <a:lstStyle/>
                    <a:p>
                      <a:pPr algn="ctr"/>
                      <a:endParaRPr lang="en-US" sz="1400" dirty="0">
                        <a:latin typeface="Times New Roman" pitchFamily="18" charset="0"/>
                        <a:cs typeface="Times New Roman" pitchFamily="18" charset="0"/>
                      </a:endParaRPr>
                    </a:p>
                  </a:txBody>
                  <a:tcPr/>
                </a:tc>
                <a:tc>
                  <a:txBody>
                    <a:bodyPr/>
                    <a:lstStyle/>
                    <a:p>
                      <a:pPr algn="ct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3</a:t>
                      </a:r>
                    </a:p>
                  </a:txBody>
                  <a:tcPr/>
                </a:tc>
                <a:tc>
                  <a:txBody>
                    <a:bodyPr/>
                    <a:lstStyle/>
                    <a:p>
                      <a:pPr algn="ctr"/>
                      <a:endParaRPr lang="en-US" sz="1400">
                        <a:latin typeface="Times New Roman" pitchFamily="18" charset="0"/>
                        <a:cs typeface="Times New Roman" pitchFamily="18" charset="0"/>
                      </a:endParaRPr>
                    </a:p>
                  </a:txBody>
                  <a:tcPr/>
                </a:tc>
                <a:tc>
                  <a:txBody>
                    <a:bodyPr/>
                    <a:lstStyle/>
                    <a:p>
                      <a:pPr algn="ctr"/>
                      <a:endParaRPr lang="en-US" sz="1400">
                        <a:latin typeface="Times New Roman" pitchFamily="18" charset="0"/>
                        <a:cs typeface="Times New Roman" pitchFamily="18" charset="0"/>
                      </a:endParaRPr>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8"/>
                  </a:ext>
                </a:extLst>
              </a:tr>
              <a:tr h="304800">
                <a:tc>
                  <a:txBody>
                    <a:bodyPr/>
                    <a:lstStyle/>
                    <a:p>
                      <a:pPr algn="ctr"/>
                      <a:endParaRPr lang="en-US" sz="1400" dirty="0">
                        <a:latin typeface="Times New Roman" pitchFamily="18" charset="0"/>
                        <a:cs typeface="Times New Roman" pitchFamily="18" charset="0"/>
                      </a:endParaRPr>
                    </a:p>
                  </a:txBody>
                  <a:tcPr/>
                </a:tc>
                <a:tc>
                  <a:txBody>
                    <a:bodyPr/>
                    <a:lstStyle/>
                    <a:p>
                      <a:pPr algn="ct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2</a:t>
                      </a:r>
                    </a:p>
                  </a:txBody>
                  <a:tcPr/>
                </a:tc>
                <a:tc>
                  <a:txBody>
                    <a:bodyPr/>
                    <a:lstStyle/>
                    <a:p>
                      <a:pPr algn="ctr"/>
                      <a:r>
                        <a:rPr lang="en-US" sz="1400" dirty="0">
                          <a:latin typeface="Times New Roman" pitchFamily="18" charset="0"/>
                          <a:cs typeface="Times New Roman" pitchFamily="18" charset="0"/>
                        </a:rPr>
                        <a:t>2</a:t>
                      </a:r>
                    </a:p>
                  </a:txBody>
                  <a:tcPr/>
                </a:tc>
                <a:tc>
                  <a:txBody>
                    <a:bodyPr/>
                    <a:lstStyle/>
                    <a:p>
                      <a:pPr algn="ctr"/>
                      <a:r>
                        <a:rPr lang="en-US" sz="1400" dirty="0">
                          <a:latin typeface="Times New Roman" pitchFamily="18" charset="0"/>
                          <a:cs typeface="Times New Roman" pitchFamily="18" charset="0"/>
                        </a:rPr>
                        <a:t>2</a:t>
                      </a:r>
                    </a:p>
                  </a:txBody>
                  <a:tcPr/>
                </a:tc>
                <a:tc>
                  <a:txBody>
                    <a:bodyPr/>
                    <a:lstStyle/>
                    <a:p>
                      <a:pPr algn="ctr"/>
                      <a:endParaRPr lang="en-US" sz="1400">
                        <a:latin typeface="Times New Roman" pitchFamily="18" charset="0"/>
                        <a:cs typeface="Times New Roman" pitchFamily="18" charset="0"/>
                      </a:endParaRPr>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9"/>
                  </a:ext>
                </a:extLst>
              </a:tr>
              <a:tr h="320040">
                <a:tc>
                  <a:txBody>
                    <a:bodyPr/>
                    <a:lstStyle/>
                    <a:p>
                      <a:pPr algn="ct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1</a:t>
                      </a:r>
                    </a:p>
                  </a:txBody>
                  <a:tcPr/>
                </a:tc>
                <a:tc>
                  <a:txBody>
                    <a:bodyPr/>
                    <a:lstStyle/>
                    <a:p>
                      <a:pPr algn="ctr"/>
                      <a:r>
                        <a:rPr lang="en-US" sz="1400" dirty="0">
                          <a:latin typeface="Times New Roman" pitchFamily="18" charset="0"/>
                          <a:cs typeface="Times New Roman" pitchFamily="18" charset="0"/>
                        </a:rPr>
                        <a:t>1</a:t>
                      </a:r>
                    </a:p>
                  </a:txBody>
                  <a:tcPr/>
                </a:tc>
                <a:tc>
                  <a:txBody>
                    <a:bodyPr/>
                    <a:lstStyle/>
                    <a:p>
                      <a:pPr algn="ctr"/>
                      <a:r>
                        <a:rPr lang="en-US" sz="1400" dirty="0">
                          <a:latin typeface="Times New Roman" pitchFamily="18" charset="0"/>
                          <a:cs typeface="Times New Roman" pitchFamily="18" charset="0"/>
                        </a:rPr>
                        <a:t>1</a:t>
                      </a:r>
                    </a:p>
                  </a:txBody>
                  <a:tcPr/>
                </a:tc>
                <a:tc>
                  <a:txBody>
                    <a:bodyPr/>
                    <a:lstStyle/>
                    <a:p>
                      <a:pPr algn="ctr"/>
                      <a:r>
                        <a:rPr lang="en-US" sz="1400" dirty="0">
                          <a:latin typeface="Times New Roman" pitchFamily="18" charset="0"/>
                          <a:cs typeface="Times New Roman" pitchFamily="18" charset="0"/>
                        </a:rPr>
                        <a:t>1</a:t>
                      </a:r>
                    </a:p>
                  </a:txBody>
                  <a:tcPr/>
                </a:tc>
                <a:tc>
                  <a:txBody>
                    <a:bodyPr/>
                    <a:lstStyle/>
                    <a:p>
                      <a:pPr algn="ctr"/>
                      <a:r>
                        <a:rPr lang="en-US" sz="1400" dirty="0">
                          <a:latin typeface="Times New Roman" pitchFamily="18" charset="0"/>
                          <a:cs typeface="Times New Roman" pitchFamily="18" charset="0"/>
                        </a:rPr>
                        <a:t>1</a:t>
                      </a:r>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10"/>
                  </a:ext>
                </a:extLst>
              </a:tr>
              <a:tr h="426720">
                <a:tc>
                  <a:txBody>
                    <a:bodyPr/>
                    <a:lstStyle/>
                    <a:p>
                      <a:pPr algn="ctr"/>
                      <a:r>
                        <a:rPr lang="en-US" sz="1400" dirty="0">
                          <a:latin typeface="Times New Roman" pitchFamily="18" charset="0"/>
                          <a:cs typeface="Times New Roman" pitchFamily="18" charset="0"/>
                        </a:rPr>
                        <a:t> empty stack</a:t>
                      </a:r>
                    </a:p>
                  </a:txBody>
                  <a:tcPr/>
                </a:tc>
                <a:tc>
                  <a:txBody>
                    <a:bodyPr/>
                    <a:lstStyle/>
                    <a:p>
                      <a:pPr algn="ctr"/>
                      <a:r>
                        <a:rPr lang="en-US" sz="1400" dirty="0">
                          <a:latin typeface="Times New Roman" pitchFamily="18" charset="0"/>
                          <a:cs typeface="Times New Roman" pitchFamily="18" charset="0"/>
                        </a:rPr>
                        <a:t>push</a:t>
                      </a:r>
                      <a:r>
                        <a:rPr lang="en-US" sz="1400" baseline="0" dirty="0">
                          <a:latin typeface="Times New Roman" pitchFamily="18" charset="0"/>
                          <a:cs typeface="Times New Roman" pitchFamily="18" charset="0"/>
                        </a:rPr>
                        <a:t> 1</a:t>
                      </a:r>
                      <a:endParaRPr lang="en-US" sz="1400" dirty="0">
                        <a:latin typeface="Times New Roman" pitchFamily="18" charset="0"/>
                        <a:cs typeface="Times New Roman" pitchFamily="18" charset="0"/>
                      </a:endParaRPr>
                    </a:p>
                  </a:txBody>
                  <a:tcPr/>
                </a:tc>
                <a:tc>
                  <a:txBody>
                    <a:bodyPr/>
                    <a:lstStyle/>
                    <a:p>
                      <a:pPr algn="ctr"/>
                      <a:r>
                        <a:rPr lang="en-US" sz="1400" baseline="0" dirty="0">
                          <a:latin typeface="Times New Roman" pitchFamily="18" charset="0"/>
                          <a:cs typeface="Times New Roman" pitchFamily="18" charset="0"/>
                        </a:rPr>
                        <a:t>push 2</a:t>
                      </a:r>
                      <a:endParaRPr lang="en-US" sz="1400" dirty="0">
                        <a:latin typeface="Times New Roman" pitchFamily="18" charset="0"/>
                        <a:cs typeface="Times New Roman" pitchFamily="18" charset="0"/>
                      </a:endParaRPr>
                    </a:p>
                  </a:txBody>
                  <a:tcPr/>
                </a:tc>
                <a:tc>
                  <a:txBody>
                    <a:bodyPr/>
                    <a:lstStyle/>
                    <a:p>
                      <a:pPr algn="ctr"/>
                      <a:r>
                        <a:rPr lang="en-US" sz="1400" baseline="0" dirty="0">
                          <a:latin typeface="Times New Roman" pitchFamily="18" charset="0"/>
                          <a:cs typeface="Times New Roman" pitchFamily="18" charset="0"/>
                        </a:rPr>
                        <a:t>push 3</a:t>
                      </a:r>
                      <a:endParaRPr lang="en-US" sz="1400" dirty="0">
                        <a:latin typeface="Times New Roman" pitchFamily="18" charset="0"/>
                        <a:cs typeface="Times New Roman" pitchFamily="18" charset="0"/>
                      </a:endParaRPr>
                    </a:p>
                  </a:txBody>
                  <a:tcPr/>
                </a:tc>
                <a:tc>
                  <a:txBody>
                    <a:bodyPr/>
                    <a:lstStyle/>
                    <a:p>
                      <a:pPr algn="ctr"/>
                      <a:r>
                        <a:rPr lang="en-US" sz="1400" baseline="0" dirty="0">
                          <a:latin typeface="Times New Roman" pitchFamily="18" charset="0"/>
                          <a:cs typeface="Times New Roman" pitchFamily="18" charset="0"/>
                        </a:rPr>
                        <a:t>pop 3</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pop</a:t>
                      </a:r>
                      <a:r>
                        <a:rPr lang="en-US" sz="1400" baseline="0" dirty="0">
                          <a:latin typeface="Times New Roman" pitchFamily="18" charset="0"/>
                          <a:cs typeface="Times New Roman" pitchFamily="18" charset="0"/>
                        </a:rPr>
                        <a:t> 2</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pop</a:t>
                      </a:r>
                      <a:r>
                        <a:rPr lang="en-US" sz="1400" baseline="0" dirty="0">
                          <a:latin typeface="Times New Roman" pitchFamily="18" charset="0"/>
                          <a:cs typeface="Times New Roman" pitchFamily="18" charset="0"/>
                        </a:rPr>
                        <a:t> 1</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output:</a:t>
                      </a:r>
                      <a:r>
                        <a:rPr lang="en-US" sz="1400" baseline="0" dirty="0">
                          <a:latin typeface="Times New Roman" pitchFamily="18" charset="0"/>
                          <a:cs typeface="Times New Roman" pitchFamily="18" charset="0"/>
                        </a:rPr>
                        <a:t> 231</a:t>
                      </a: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11"/>
                  </a:ext>
                </a:extLst>
              </a:tr>
            </a:tbl>
          </a:graphicData>
        </a:graphic>
      </p:graphicFrame>
      <p:cxnSp>
        <p:nvCxnSpPr>
          <p:cNvPr id="9" name="Straight Connector 8"/>
          <p:cNvCxnSpPr/>
          <p:nvPr/>
        </p:nvCxnSpPr>
        <p:spPr>
          <a:xfrm>
            <a:off x="228600" y="17526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95400" y="17526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38400" y="17526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81400" y="17526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28600" y="28956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8600" y="41910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8600" y="57150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95400" y="28956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438400" y="28956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81400" y="28956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95400" y="41910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295400" y="57150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724400" y="17526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867400" y="17526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10400" y="17526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724400" y="28956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438400" y="41910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438400" y="57150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81400" y="41910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581400" y="57150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724400" y="41910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800600" y="57150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867400" y="28956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010400" y="28956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867400" y="41910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010400" y="41910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943600" y="57150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010400" y="57150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8600" y="609600"/>
          <a:ext cx="8534404" cy="1432560"/>
        </p:xfrm>
        <a:graphic>
          <a:graphicData uri="http://schemas.openxmlformats.org/drawingml/2006/table">
            <a:tbl>
              <a:tblPr firstRow="1" bandRow="1">
                <a:tableStyleId>{2D5ABB26-0587-4C30-8999-92F81FD0307C}</a:tableStyleId>
              </a:tblPr>
              <a:tblGrid>
                <a:gridCol w="990603">
                  <a:extLst>
                    <a:ext uri="{9D8B030D-6E8A-4147-A177-3AD203B41FA5}">
                      <a16:colId xmlns:a16="http://schemas.microsoft.com/office/drawing/2014/main" val="20000"/>
                    </a:ext>
                  </a:extLst>
                </a:gridCol>
                <a:gridCol w="1235764">
                  <a:extLst>
                    <a:ext uri="{9D8B030D-6E8A-4147-A177-3AD203B41FA5}">
                      <a16:colId xmlns:a16="http://schemas.microsoft.com/office/drawing/2014/main" val="20001"/>
                    </a:ext>
                  </a:extLst>
                </a:gridCol>
                <a:gridCol w="1113183">
                  <a:extLst>
                    <a:ext uri="{9D8B030D-6E8A-4147-A177-3AD203B41FA5}">
                      <a16:colId xmlns:a16="http://schemas.microsoft.com/office/drawing/2014/main" val="20002"/>
                    </a:ext>
                  </a:extLst>
                </a:gridCol>
                <a:gridCol w="1113183">
                  <a:extLst>
                    <a:ext uri="{9D8B030D-6E8A-4147-A177-3AD203B41FA5}">
                      <a16:colId xmlns:a16="http://schemas.microsoft.com/office/drawing/2014/main" val="20003"/>
                    </a:ext>
                  </a:extLst>
                </a:gridCol>
                <a:gridCol w="1113183">
                  <a:extLst>
                    <a:ext uri="{9D8B030D-6E8A-4147-A177-3AD203B41FA5}">
                      <a16:colId xmlns:a16="http://schemas.microsoft.com/office/drawing/2014/main" val="20004"/>
                    </a:ext>
                  </a:extLst>
                </a:gridCol>
                <a:gridCol w="1113183">
                  <a:extLst>
                    <a:ext uri="{9D8B030D-6E8A-4147-A177-3AD203B41FA5}">
                      <a16:colId xmlns:a16="http://schemas.microsoft.com/office/drawing/2014/main" val="20005"/>
                    </a:ext>
                  </a:extLst>
                </a:gridCol>
                <a:gridCol w="1113183">
                  <a:extLst>
                    <a:ext uri="{9D8B030D-6E8A-4147-A177-3AD203B41FA5}">
                      <a16:colId xmlns:a16="http://schemas.microsoft.com/office/drawing/2014/main" val="20006"/>
                    </a:ext>
                  </a:extLst>
                </a:gridCol>
                <a:gridCol w="742122">
                  <a:extLst>
                    <a:ext uri="{9D8B030D-6E8A-4147-A177-3AD203B41FA5}">
                      <a16:colId xmlns:a16="http://schemas.microsoft.com/office/drawing/2014/main" val="20007"/>
                    </a:ext>
                  </a:extLst>
                </a:gridCol>
              </a:tblGrid>
              <a:tr h="304800">
                <a:tc>
                  <a:txBody>
                    <a:bodyPr/>
                    <a:lstStyle/>
                    <a:p>
                      <a:pPr algn="ctr"/>
                      <a:endParaRPr lang="en-US" sz="1400" dirty="0">
                        <a:latin typeface="Times New Roman" pitchFamily="18" charset="0"/>
                        <a:cs typeface="Times New Roman" pitchFamily="18" charset="0"/>
                      </a:endParaRPr>
                    </a:p>
                  </a:txBody>
                  <a:tcPr/>
                </a:tc>
                <a:tc>
                  <a:txBody>
                    <a:bodyPr/>
                    <a:lstStyle/>
                    <a:p>
                      <a:pPr algn="ctr"/>
                      <a:endParaRPr lang="en-US" sz="1400" dirty="0">
                        <a:latin typeface="Times New Roman" pitchFamily="18" charset="0"/>
                        <a:cs typeface="Times New Roman" pitchFamily="18" charset="0"/>
                      </a:endParaRPr>
                    </a:p>
                  </a:txBody>
                  <a:tcPr/>
                </a:tc>
                <a:tc>
                  <a:txBody>
                    <a:bodyPr/>
                    <a:lstStyle/>
                    <a:p>
                      <a:pPr algn="ct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3</a:t>
                      </a:r>
                    </a:p>
                  </a:txBody>
                  <a:tcPr/>
                </a:tc>
                <a:tc>
                  <a:txBody>
                    <a:bodyPr/>
                    <a:lstStyle/>
                    <a:p>
                      <a:pPr algn="ctr"/>
                      <a:endParaRPr lang="en-US" sz="1400" dirty="0">
                        <a:latin typeface="Times New Roman" pitchFamily="18" charset="0"/>
                        <a:cs typeface="Times New Roman" pitchFamily="18" charset="0"/>
                      </a:endParaRPr>
                    </a:p>
                  </a:txBody>
                  <a:tcPr/>
                </a:tc>
                <a:tc>
                  <a:txBody>
                    <a:bodyPr/>
                    <a:lstStyle/>
                    <a:p>
                      <a:pPr algn="ctr"/>
                      <a:endParaRPr lang="en-US" sz="1400" dirty="0">
                        <a:latin typeface="Times New Roman" pitchFamily="18" charset="0"/>
                        <a:cs typeface="Times New Roman" pitchFamily="18" charset="0"/>
                      </a:endParaRPr>
                    </a:p>
                  </a:txBody>
                  <a:tcPr/>
                </a:tc>
                <a:tc>
                  <a:txBody>
                    <a:bodyPr/>
                    <a:lstStyle/>
                    <a:p>
                      <a:pPr algn="ctr"/>
                      <a:endParaRPr lang="en-US" sz="1400" dirty="0">
                        <a:latin typeface="Times New Roman" pitchFamily="18" charset="0"/>
                        <a:cs typeface="Times New Roman" pitchFamily="18" charset="0"/>
                      </a:endParaRPr>
                    </a:p>
                  </a:txBody>
                  <a:tcPr/>
                </a:tc>
                <a:tc>
                  <a:txBody>
                    <a:bodyPr/>
                    <a:lstStyle/>
                    <a:p>
                      <a:pPr algn="ct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04800">
                <a:tc>
                  <a:txBody>
                    <a:bodyPr/>
                    <a:lstStyle/>
                    <a:p>
                      <a:pPr algn="ctr"/>
                      <a:endParaRPr lang="en-US" sz="1400" dirty="0">
                        <a:latin typeface="Times New Roman" pitchFamily="18" charset="0"/>
                        <a:cs typeface="Times New Roman" pitchFamily="18" charset="0"/>
                      </a:endParaRPr>
                    </a:p>
                  </a:txBody>
                  <a:tcPr/>
                </a:tc>
                <a:tc>
                  <a:txBody>
                    <a:bodyPr/>
                    <a:lstStyle/>
                    <a:p>
                      <a:pPr algn="ct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2</a:t>
                      </a:r>
                    </a:p>
                  </a:txBody>
                  <a:tcPr/>
                </a:tc>
                <a:tc>
                  <a:txBody>
                    <a:bodyPr/>
                    <a:lstStyle/>
                    <a:p>
                      <a:pPr algn="ctr"/>
                      <a:r>
                        <a:rPr lang="en-US" sz="1400" dirty="0">
                          <a:latin typeface="Times New Roman" pitchFamily="18" charset="0"/>
                          <a:cs typeface="Times New Roman" pitchFamily="18" charset="0"/>
                        </a:rPr>
                        <a:t>2</a:t>
                      </a:r>
                    </a:p>
                  </a:txBody>
                  <a:tcPr/>
                </a:tc>
                <a:tc>
                  <a:txBody>
                    <a:bodyPr/>
                    <a:lstStyle/>
                    <a:p>
                      <a:pPr algn="ctr"/>
                      <a:r>
                        <a:rPr lang="en-US" sz="1400" dirty="0">
                          <a:latin typeface="Times New Roman" pitchFamily="18" charset="0"/>
                          <a:cs typeface="Times New Roman" pitchFamily="18" charset="0"/>
                        </a:rPr>
                        <a:t>2</a:t>
                      </a:r>
                    </a:p>
                  </a:txBody>
                  <a:tcPr/>
                </a:tc>
                <a:tc>
                  <a:txBody>
                    <a:bodyPr/>
                    <a:lstStyle/>
                    <a:p>
                      <a:pPr algn="ctr"/>
                      <a:endParaRPr lang="en-US" sz="1400" dirty="0">
                        <a:latin typeface="Times New Roman" pitchFamily="18" charset="0"/>
                        <a:cs typeface="Times New Roman" pitchFamily="18" charset="0"/>
                      </a:endParaRPr>
                    </a:p>
                  </a:txBody>
                  <a:tcPr/>
                </a:tc>
                <a:tc>
                  <a:txBody>
                    <a:bodyPr/>
                    <a:lstStyle/>
                    <a:p>
                      <a:pPr algn="ctr"/>
                      <a:endParaRPr lang="en-US" sz="1400" dirty="0">
                        <a:latin typeface="Times New Roman" pitchFamily="18" charset="0"/>
                        <a:cs typeface="Times New Roman" pitchFamily="18" charset="0"/>
                      </a:endParaRPr>
                    </a:p>
                  </a:txBody>
                  <a:tcPr/>
                </a:tc>
                <a:tc>
                  <a:txBody>
                    <a:bodyPr/>
                    <a:lstStyle/>
                    <a:p>
                      <a:pPr algn="ct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04800">
                <a:tc>
                  <a:txBody>
                    <a:bodyPr/>
                    <a:lstStyle/>
                    <a:p>
                      <a:pPr algn="ct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1</a:t>
                      </a:r>
                    </a:p>
                  </a:txBody>
                  <a:tcPr/>
                </a:tc>
                <a:tc>
                  <a:txBody>
                    <a:bodyPr/>
                    <a:lstStyle/>
                    <a:p>
                      <a:pPr algn="ctr"/>
                      <a:r>
                        <a:rPr lang="en-US" sz="1400" dirty="0">
                          <a:latin typeface="Times New Roman" pitchFamily="18" charset="0"/>
                          <a:cs typeface="Times New Roman" pitchFamily="18" charset="0"/>
                        </a:rPr>
                        <a:t>1</a:t>
                      </a:r>
                    </a:p>
                  </a:txBody>
                  <a:tcPr/>
                </a:tc>
                <a:tc>
                  <a:txBody>
                    <a:bodyPr/>
                    <a:lstStyle/>
                    <a:p>
                      <a:pPr algn="ctr"/>
                      <a:r>
                        <a:rPr lang="en-US" sz="1400" dirty="0">
                          <a:latin typeface="Times New Roman" pitchFamily="18" charset="0"/>
                          <a:cs typeface="Times New Roman" pitchFamily="18" charset="0"/>
                        </a:rPr>
                        <a:t>1</a:t>
                      </a:r>
                    </a:p>
                  </a:txBody>
                  <a:tcPr/>
                </a:tc>
                <a:tc>
                  <a:txBody>
                    <a:bodyPr/>
                    <a:lstStyle/>
                    <a:p>
                      <a:pPr algn="ctr"/>
                      <a:r>
                        <a:rPr lang="en-US" sz="1400" dirty="0">
                          <a:latin typeface="Times New Roman" pitchFamily="18" charset="0"/>
                          <a:cs typeface="Times New Roman" pitchFamily="18" charset="0"/>
                        </a:rPr>
                        <a:t>1</a:t>
                      </a:r>
                    </a:p>
                  </a:txBody>
                  <a:tcPr/>
                </a:tc>
                <a:tc>
                  <a:txBody>
                    <a:bodyPr/>
                    <a:lstStyle/>
                    <a:p>
                      <a:pPr algn="ctr"/>
                      <a:r>
                        <a:rPr lang="en-US" sz="1400" dirty="0">
                          <a:latin typeface="Times New Roman" pitchFamily="18" charset="0"/>
                          <a:cs typeface="Times New Roman" pitchFamily="18" charset="0"/>
                        </a:rPr>
                        <a:t>1</a:t>
                      </a:r>
                    </a:p>
                  </a:txBody>
                  <a:tcPr/>
                </a:tc>
                <a:tc>
                  <a:txBody>
                    <a:bodyPr/>
                    <a:lstStyle/>
                    <a:p>
                      <a:pPr algn="ctr"/>
                      <a:endParaRPr lang="en-US" sz="1400" dirty="0">
                        <a:latin typeface="Times New Roman" pitchFamily="18" charset="0"/>
                        <a:cs typeface="Times New Roman" pitchFamily="18" charset="0"/>
                      </a:endParaRPr>
                    </a:p>
                  </a:txBody>
                  <a:tcPr/>
                </a:tc>
                <a:tc>
                  <a:txBody>
                    <a:bodyPr/>
                    <a:lstStyle/>
                    <a:p>
                      <a:pPr algn="ct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04800">
                <a:tc>
                  <a:txBody>
                    <a:bodyPr/>
                    <a:lstStyle/>
                    <a:p>
                      <a:pPr algn="ctr"/>
                      <a:r>
                        <a:rPr lang="en-US" sz="1400" dirty="0">
                          <a:latin typeface="Times New Roman" pitchFamily="18" charset="0"/>
                          <a:cs typeface="Times New Roman" pitchFamily="18" charset="0"/>
                        </a:rPr>
                        <a:t> empty stack</a:t>
                      </a:r>
                    </a:p>
                  </a:txBody>
                  <a:tcPr/>
                </a:tc>
                <a:tc>
                  <a:txBody>
                    <a:bodyPr/>
                    <a:lstStyle/>
                    <a:p>
                      <a:pPr algn="ctr"/>
                      <a:r>
                        <a:rPr lang="en-US" sz="1400" dirty="0">
                          <a:latin typeface="Times New Roman" pitchFamily="18" charset="0"/>
                          <a:cs typeface="Times New Roman" pitchFamily="18" charset="0"/>
                        </a:rPr>
                        <a:t>push</a:t>
                      </a:r>
                      <a:r>
                        <a:rPr lang="en-US" sz="1400" baseline="0" dirty="0">
                          <a:latin typeface="Times New Roman" pitchFamily="18" charset="0"/>
                          <a:cs typeface="Times New Roman" pitchFamily="18" charset="0"/>
                        </a:rPr>
                        <a:t> 1</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push</a:t>
                      </a:r>
                      <a:r>
                        <a:rPr lang="en-US" sz="1400" baseline="0" dirty="0">
                          <a:latin typeface="Times New Roman" pitchFamily="18" charset="0"/>
                          <a:cs typeface="Times New Roman" pitchFamily="18" charset="0"/>
                        </a:rPr>
                        <a:t> 2</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push</a:t>
                      </a:r>
                      <a:r>
                        <a:rPr lang="en-US" sz="1400" baseline="0" dirty="0">
                          <a:latin typeface="Times New Roman" pitchFamily="18" charset="0"/>
                          <a:cs typeface="Times New Roman" pitchFamily="18" charset="0"/>
                        </a:rPr>
                        <a:t> 3</a:t>
                      </a:r>
                      <a:endParaRPr lang="en-US" sz="1400" dirty="0">
                        <a:latin typeface="Times New Roman" pitchFamily="18" charset="0"/>
                        <a:cs typeface="Times New Roman" pitchFamily="18" charset="0"/>
                      </a:endParaRPr>
                    </a:p>
                  </a:txBody>
                  <a:tcPr/>
                </a:tc>
                <a:tc>
                  <a:txBody>
                    <a:bodyPr/>
                    <a:lstStyle/>
                    <a:p>
                      <a:pPr algn="ctr"/>
                      <a:r>
                        <a:rPr lang="en-US" sz="1400" baseline="0" dirty="0">
                          <a:latin typeface="Times New Roman" pitchFamily="18" charset="0"/>
                          <a:cs typeface="Times New Roman" pitchFamily="18" charset="0"/>
                        </a:rPr>
                        <a:t>pop 3</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pop</a:t>
                      </a:r>
                      <a:r>
                        <a:rPr lang="en-US" sz="1400" baseline="0" dirty="0">
                          <a:latin typeface="Times New Roman" pitchFamily="18" charset="0"/>
                          <a:cs typeface="Times New Roman" pitchFamily="18" charset="0"/>
                        </a:rPr>
                        <a:t> 2</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pop</a:t>
                      </a:r>
                      <a:r>
                        <a:rPr lang="en-US" sz="1400" baseline="0" dirty="0">
                          <a:latin typeface="Times New Roman" pitchFamily="18" charset="0"/>
                          <a:cs typeface="Times New Roman" pitchFamily="18" charset="0"/>
                        </a:rPr>
                        <a:t> 1</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output:</a:t>
                      </a:r>
                      <a:r>
                        <a:rPr lang="en-US" sz="1400" baseline="0" dirty="0">
                          <a:latin typeface="Times New Roman" pitchFamily="18" charset="0"/>
                          <a:cs typeface="Times New Roman" pitchFamily="18" charset="0"/>
                        </a:rPr>
                        <a:t> 321</a:t>
                      </a: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cxnSp>
        <p:nvCxnSpPr>
          <p:cNvPr id="5" name="Straight Connector 4"/>
          <p:cNvCxnSpPr/>
          <p:nvPr/>
        </p:nvCxnSpPr>
        <p:spPr>
          <a:xfrm>
            <a:off x="381000" y="15240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447800" y="15240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90800" y="15240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733800" y="15240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953000" y="15240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96000" y="15240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162800" y="15240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nvGraphicFramePr>
        <p:xfrm>
          <a:off x="1676400" y="4191000"/>
          <a:ext cx="5565916" cy="1432560"/>
        </p:xfrm>
        <a:graphic>
          <a:graphicData uri="http://schemas.openxmlformats.org/drawingml/2006/table">
            <a:tbl>
              <a:tblPr firstRow="1" bandRow="1">
                <a:tableStyleId>{2D5ABB26-0587-4C30-8999-92F81FD0307C}</a:tableStyleId>
              </a:tblPr>
              <a:tblGrid>
                <a:gridCol w="990603">
                  <a:extLst>
                    <a:ext uri="{9D8B030D-6E8A-4147-A177-3AD203B41FA5}">
                      <a16:colId xmlns:a16="http://schemas.microsoft.com/office/drawing/2014/main" val="20000"/>
                    </a:ext>
                  </a:extLst>
                </a:gridCol>
                <a:gridCol w="1235764">
                  <a:extLst>
                    <a:ext uri="{9D8B030D-6E8A-4147-A177-3AD203B41FA5}">
                      <a16:colId xmlns:a16="http://schemas.microsoft.com/office/drawing/2014/main" val="20001"/>
                    </a:ext>
                  </a:extLst>
                </a:gridCol>
                <a:gridCol w="1113183">
                  <a:extLst>
                    <a:ext uri="{9D8B030D-6E8A-4147-A177-3AD203B41FA5}">
                      <a16:colId xmlns:a16="http://schemas.microsoft.com/office/drawing/2014/main" val="20002"/>
                    </a:ext>
                  </a:extLst>
                </a:gridCol>
                <a:gridCol w="1113183">
                  <a:extLst>
                    <a:ext uri="{9D8B030D-6E8A-4147-A177-3AD203B41FA5}">
                      <a16:colId xmlns:a16="http://schemas.microsoft.com/office/drawing/2014/main" val="20003"/>
                    </a:ext>
                  </a:extLst>
                </a:gridCol>
                <a:gridCol w="1113183">
                  <a:extLst>
                    <a:ext uri="{9D8B030D-6E8A-4147-A177-3AD203B41FA5}">
                      <a16:colId xmlns:a16="http://schemas.microsoft.com/office/drawing/2014/main" val="20004"/>
                    </a:ext>
                  </a:extLst>
                </a:gridCol>
              </a:tblGrid>
              <a:tr h="304800">
                <a:tc>
                  <a:txBody>
                    <a:bodyPr/>
                    <a:lstStyle/>
                    <a:p>
                      <a:pPr algn="ctr"/>
                      <a:endParaRPr lang="en-US" sz="1400" dirty="0">
                        <a:latin typeface="Times New Roman" pitchFamily="18" charset="0"/>
                        <a:cs typeface="Times New Roman" pitchFamily="18" charset="0"/>
                      </a:endParaRPr>
                    </a:p>
                  </a:txBody>
                  <a:tcPr/>
                </a:tc>
                <a:tc>
                  <a:txBody>
                    <a:bodyPr/>
                    <a:lstStyle/>
                    <a:p>
                      <a:pPr algn="ctr"/>
                      <a:endParaRPr lang="en-US" sz="1400" dirty="0">
                        <a:latin typeface="Times New Roman" pitchFamily="18" charset="0"/>
                        <a:cs typeface="Times New Roman" pitchFamily="18" charset="0"/>
                      </a:endParaRPr>
                    </a:p>
                  </a:txBody>
                  <a:tcPr/>
                </a:tc>
                <a:tc>
                  <a:txBody>
                    <a:bodyPr/>
                    <a:lstStyle/>
                    <a:p>
                      <a:pPr algn="ct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3</a:t>
                      </a:r>
                    </a:p>
                  </a:txBody>
                  <a:tcPr/>
                </a:tc>
                <a:tc>
                  <a:txBody>
                    <a:bodyPr/>
                    <a:lstStyle/>
                    <a:p>
                      <a:pPr algn="ct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04800">
                <a:tc>
                  <a:txBody>
                    <a:bodyPr/>
                    <a:lstStyle/>
                    <a:p>
                      <a:pPr algn="ctr"/>
                      <a:endParaRPr lang="en-US" sz="1400" dirty="0">
                        <a:latin typeface="Times New Roman" pitchFamily="18" charset="0"/>
                        <a:cs typeface="Times New Roman" pitchFamily="18" charset="0"/>
                      </a:endParaRPr>
                    </a:p>
                  </a:txBody>
                  <a:tcPr/>
                </a:tc>
                <a:tc>
                  <a:txBody>
                    <a:bodyPr/>
                    <a:lstStyle/>
                    <a:p>
                      <a:pPr algn="ct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2</a:t>
                      </a:r>
                    </a:p>
                  </a:txBody>
                  <a:tcPr/>
                </a:tc>
                <a:tc>
                  <a:txBody>
                    <a:bodyPr/>
                    <a:lstStyle/>
                    <a:p>
                      <a:pPr algn="ctr"/>
                      <a:r>
                        <a:rPr lang="en-US" sz="1400" dirty="0">
                          <a:latin typeface="Times New Roman" pitchFamily="18" charset="0"/>
                          <a:cs typeface="Times New Roman" pitchFamily="18" charset="0"/>
                        </a:rPr>
                        <a:t>2</a:t>
                      </a:r>
                    </a:p>
                  </a:txBody>
                  <a:tcPr/>
                </a:tc>
                <a:tc>
                  <a:txBody>
                    <a:bodyPr/>
                    <a:lstStyle/>
                    <a:p>
                      <a:pPr algn="ctr"/>
                      <a:r>
                        <a:rPr lang="en-US" sz="1400" dirty="0">
                          <a:latin typeface="Times New Roman" pitchFamily="18" charset="0"/>
                          <a:cs typeface="Times New Roman" pitchFamily="18" charset="0"/>
                        </a:rPr>
                        <a:t>2</a:t>
                      </a:r>
                    </a:p>
                  </a:txBody>
                  <a:tcPr/>
                </a:tc>
                <a:extLst>
                  <a:ext uri="{0D108BD9-81ED-4DB2-BD59-A6C34878D82A}">
                    <a16:rowId xmlns:a16="http://schemas.microsoft.com/office/drawing/2014/main" val="10001"/>
                  </a:ext>
                </a:extLst>
              </a:tr>
              <a:tr h="304800">
                <a:tc>
                  <a:txBody>
                    <a:bodyPr/>
                    <a:lstStyle/>
                    <a:p>
                      <a:pPr algn="ct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1</a:t>
                      </a:r>
                    </a:p>
                  </a:txBody>
                  <a:tcPr/>
                </a:tc>
                <a:tc>
                  <a:txBody>
                    <a:bodyPr/>
                    <a:lstStyle/>
                    <a:p>
                      <a:pPr algn="ctr"/>
                      <a:r>
                        <a:rPr lang="en-US" sz="1400" dirty="0">
                          <a:latin typeface="Times New Roman" pitchFamily="18" charset="0"/>
                          <a:cs typeface="Times New Roman" pitchFamily="18" charset="0"/>
                        </a:rPr>
                        <a:t>1</a:t>
                      </a:r>
                    </a:p>
                  </a:txBody>
                  <a:tcPr/>
                </a:tc>
                <a:tc>
                  <a:txBody>
                    <a:bodyPr/>
                    <a:lstStyle/>
                    <a:p>
                      <a:pPr algn="ctr"/>
                      <a:r>
                        <a:rPr lang="en-US" sz="1400" dirty="0">
                          <a:latin typeface="Times New Roman" pitchFamily="18" charset="0"/>
                          <a:cs typeface="Times New Roman" pitchFamily="18" charset="0"/>
                        </a:rPr>
                        <a:t>1</a:t>
                      </a:r>
                    </a:p>
                  </a:txBody>
                  <a:tcPr/>
                </a:tc>
                <a:tc>
                  <a:txBody>
                    <a:bodyPr/>
                    <a:lstStyle/>
                    <a:p>
                      <a:pPr algn="ctr"/>
                      <a:r>
                        <a:rPr lang="en-US" sz="1400" dirty="0">
                          <a:latin typeface="Times New Roman" pitchFamily="18" charset="0"/>
                          <a:cs typeface="Times New Roman" pitchFamily="18" charset="0"/>
                        </a:rPr>
                        <a:t>1</a:t>
                      </a:r>
                    </a:p>
                  </a:txBody>
                  <a:tcPr/>
                </a:tc>
                <a:extLst>
                  <a:ext uri="{0D108BD9-81ED-4DB2-BD59-A6C34878D82A}">
                    <a16:rowId xmlns:a16="http://schemas.microsoft.com/office/drawing/2014/main" val="10002"/>
                  </a:ext>
                </a:extLst>
              </a:tr>
              <a:tr h="304800">
                <a:tc>
                  <a:txBody>
                    <a:bodyPr/>
                    <a:lstStyle/>
                    <a:p>
                      <a:pPr algn="ctr"/>
                      <a:r>
                        <a:rPr lang="en-US" sz="1400" dirty="0">
                          <a:latin typeface="Times New Roman" pitchFamily="18" charset="0"/>
                          <a:cs typeface="Times New Roman" pitchFamily="18" charset="0"/>
                        </a:rPr>
                        <a:t> empty stack</a:t>
                      </a:r>
                    </a:p>
                  </a:txBody>
                  <a:tcPr/>
                </a:tc>
                <a:tc>
                  <a:txBody>
                    <a:bodyPr/>
                    <a:lstStyle/>
                    <a:p>
                      <a:pPr algn="ctr"/>
                      <a:r>
                        <a:rPr lang="en-US" sz="1400" dirty="0">
                          <a:latin typeface="Times New Roman" pitchFamily="18" charset="0"/>
                          <a:cs typeface="Times New Roman" pitchFamily="18" charset="0"/>
                        </a:rPr>
                        <a:t>push</a:t>
                      </a:r>
                      <a:r>
                        <a:rPr lang="en-US" sz="1400" baseline="0" dirty="0">
                          <a:latin typeface="Times New Roman" pitchFamily="18" charset="0"/>
                          <a:cs typeface="Times New Roman" pitchFamily="18" charset="0"/>
                        </a:rPr>
                        <a:t> 1</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push</a:t>
                      </a:r>
                      <a:r>
                        <a:rPr lang="en-US" sz="1400" baseline="0" dirty="0">
                          <a:latin typeface="Times New Roman" pitchFamily="18" charset="0"/>
                          <a:cs typeface="Times New Roman" pitchFamily="18" charset="0"/>
                        </a:rPr>
                        <a:t> 2</a:t>
                      </a:r>
                      <a:endParaRPr lang="en-US" sz="1400" dirty="0">
                        <a:latin typeface="Times New Roman" pitchFamily="18" charset="0"/>
                        <a:cs typeface="Times New Roman" pitchFamily="18" charset="0"/>
                      </a:endParaRPr>
                    </a:p>
                  </a:txBody>
                  <a:tcPr/>
                </a:tc>
                <a:tc>
                  <a:txBody>
                    <a:bodyPr/>
                    <a:lstStyle/>
                    <a:p>
                      <a:pPr algn="ctr"/>
                      <a:r>
                        <a:rPr lang="en-US" sz="1400" dirty="0">
                          <a:latin typeface="Times New Roman" pitchFamily="18" charset="0"/>
                          <a:cs typeface="Times New Roman" pitchFamily="18" charset="0"/>
                        </a:rPr>
                        <a:t>push</a:t>
                      </a:r>
                      <a:r>
                        <a:rPr lang="en-US" sz="1400" baseline="0" dirty="0">
                          <a:latin typeface="Times New Roman" pitchFamily="18" charset="0"/>
                          <a:cs typeface="Times New Roman" pitchFamily="18" charset="0"/>
                        </a:rPr>
                        <a:t> 3</a:t>
                      </a:r>
                      <a:endParaRPr lang="en-US" sz="1400" dirty="0">
                        <a:latin typeface="Times New Roman" pitchFamily="18" charset="0"/>
                        <a:cs typeface="Times New Roman" pitchFamily="18" charset="0"/>
                      </a:endParaRPr>
                    </a:p>
                  </a:txBody>
                  <a:tcPr/>
                </a:tc>
                <a:tc>
                  <a:txBody>
                    <a:bodyPr/>
                    <a:lstStyle/>
                    <a:p>
                      <a:pPr algn="ctr"/>
                      <a:r>
                        <a:rPr lang="en-US" sz="1400" baseline="0" dirty="0">
                          <a:latin typeface="Times New Roman" pitchFamily="18" charset="0"/>
                          <a:cs typeface="Times New Roman" pitchFamily="18" charset="0"/>
                        </a:rPr>
                        <a:t>pop 3</a:t>
                      </a: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
        <p:nvSpPr>
          <p:cNvPr id="13" name="TextBox 12"/>
          <p:cNvSpPr txBox="1"/>
          <p:nvPr/>
        </p:nvSpPr>
        <p:spPr>
          <a:xfrm>
            <a:off x="914400" y="2514600"/>
            <a:ext cx="6858000" cy="1015663"/>
          </a:xfrm>
          <a:prstGeom prst="rect">
            <a:avLst/>
          </a:prstGeom>
          <a:noFill/>
        </p:spPr>
        <p:txBody>
          <a:bodyPr wrap="square" rtlCol="0">
            <a:spAutoFit/>
          </a:bodyPr>
          <a:lstStyle/>
          <a:p>
            <a:r>
              <a:rPr lang="en-US" sz="2000" dirty="0">
                <a:latin typeface="Times New Roman" pitchFamily="18" charset="0"/>
                <a:cs typeface="Times New Roman" pitchFamily="18" charset="0"/>
              </a:rPr>
              <a:t>Notice that the permutation, 312, cannot be made. It would have to start with the steps shown below, but there is no way to pop 1 before popping 2.</a:t>
            </a:r>
          </a:p>
        </p:txBody>
      </p:sp>
      <p:cxnSp>
        <p:nvCxnSpPr>
          <p:cNvPr id="14" name="Straight Connector 13"/>
          <p:cNvCxnSpPr/>
          <p:nvPr/>
        </p:nvCxnSpPr>
        <p:spPr>
          <a:xfrm>
            <a:off x="1752600" y="51054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819400" y="51054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962400" y="51054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105400" y="51054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324600" y="5105400"/>
            <a:ext cx="76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pPr algn="ctr"/>
            <a:r>
              <a:rPr lang="en-US" dirty="0">
                <a:latin typeface="Times New Roman" pitchFamily="18" charset="0"/>
                <a:cs typeface="Times New Roman" pitchFamily="18" charset="0"/>
              </a:rPr>
              <a:t>Explicit Formula from Euler’s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Recursive Formula</a:t>
            </a:r>
          </a:p>
        </p:txBody>
      </p:sp>
      <p:sp>
        <p:nvSpPr>
          <p:cNvPr id="7" name="TextBox 6"/>
          <p:cNvSpPr txBox="1"/>
          <p:nvPr/>
        </p:nvSpPr>
        <p:spPr>
          <a:xfrm>
            <a:off x="0" y="1371600"/>
            <a:ext cx="8534400" cy="5157822"/>
          </a:xfrm>
          <a:prstGeom prst="rect">
            <a:avLst/>
          </a:prstGeom>
          <a:noFill/>
        </p:spPr>
        <p:txBody>
          <a:bodyPr wrap="square" rtlCol="0">
            <a:spAutoFit/>
          </a:bodyPr>
          <a:lstStyle/>
          <a:p>
            <a:pPr algn="ctr">
              <a:buNone/>
            </a:pPr>
            <a:r>
              <a:rPr lang="en-US" sz="2800" i="1" dirty="0" err="1">
                <a:latin typeface="Times New Roman" pitchFamily="18" charset="0"/>
                <a:cs typeface="Times New Roman" pitchFamily="18" charset="0"/>
                <a:sym typeface="Symbol"/>
              </a:rPr>
              <a:t>C</a:t>
            </a:r>
            <a:r>
              <a:rPr lang="en-US" sz="2400" i="1" baseline="-25000" dirty="0" err="1">
                <a:latin typeface="Times New Roman" pitchFamily="18" charset="0"/>
                <a:cs typeface="Times New Roman" pitchFamily="18" charset="0"/>
                <a:sym typeface="Symbol"/>
              </a:rPr>
              <a:t>n</a:t>
            </a:r>
            <a:r>
              <a:rPr lang="en-US" sz="2800" i="1" baseline="-25000" dirty="0">
                <a:latin typeface="Times New Roman" pitchFamily="18" charset="0"/>
                <a:cs typeface="Times New Roman" pitchFamily="18" charset="0"/>
                <a:sym typeface="Symbol"/>
              </a:rPr>
              <a:t> </a:t>
            </a:r>
            <a:r>
              <a:rPr lang="en-US" b="1" dirty="0">
                <a:latin typeface="Times New Roman" pitchFamily="18" charset="0"/>
                <a:cs typeface="Times New Roman" pitchFamily="18" charset="0"/>
                <a:sym typeface="Symbol"/>
              </a:rPr>
              <a:t>=   </a:t>
            </a:r>
            <a:r>
              <a:rPr lang="en-US" dirty="0">
                <a:latin typeface="Times New Roman" pitchFamily="18" charset="0"/>
                <a:cs typeface="Times New Roman" pitchFamily="18" charset="0"/>
                <a:sym typeface="Symbol"/>
              </a:rPr>
              <a:t>4</a:t>
            </a:r>
            <a:r>
              <a:rPr lang="en-US" i="1" dirty="0">
                <a:latin typeface="Times New Roman" pitchFamily="18" charset="0"/>
                <a:cs typeface="Times New Roman" pitchFamily="18" charset="0"/>
                <a:sym typeface="Symbol"/>
              </a:rPr>
              <a:t>n</a:t>
            </a:r>
            <a:r>
              <a:rPr lang="en-US" dirty="0">
                <a:latin typeface="Times New Roman" pitchFamily="18" charset="0"/>
                <a:cs typeface="Times New Roman" pitchFamily="18" charset="0"/>
                <a:sym typeface="Symbol"/>
              </a:rPr>
              <a:t> – 2  </a:t>
            </a:r>
            <a:r>
              <a:rPr lang="en-US" sz="2800" dirty="0">
                <a:latin typeface="Times New Roman" pitchFamily="18" charset="0"/>
                <a:cs typeface="Times New Roman" pitchFamily="18" charset="0"/>
                <a:sym typeface="Symbol"/>
              </a:rPr>
              <a:t></a:t>
            </a:r>
            <a:r>
              <a:rPr lang="en-US" dirty="0">
                <a:latin typeface="Times New Roman" pitchFamily="18" charset="0"/>
                <a:cs typeface="Times New Roman" pitchFamily="18" charset="0"/>
                <a:sym typeface="Symbol"/>
              </a:rPr>
              <a:t>   </a:t>
            </a:r>
            <a:r>
              <a:rPr lang="en-US" sz="2800" i="1" dirty="0" err="1">
                <a:latin typeface="Times New Roman" pitchFamily="18" charset="0"/>
                <a:cs typeface="Times New Roman" pitchFamily="18" charset="0"/>
                <a:sym typeface="Symbol"/>
              </a:rPr>
              <a:t>C</a:t>
            </a:r>
            <a:r>
              <a:rPr lang="en-US" sz="2800" i="1" baseline="-25000" dirty="0" err="1">
                <a:latin typeface="Times New Roman" pitchFamily="18" charset="0"/>
                <a:cs typeface="Times New Roman" pitchFamily="18" charset="0"/>
                <a:sym typeface="Symbol"/>
              </a:rPr>
              <a:t>n</a:t>
            </a:r>
            <a:r>
              <a:rPr lang="en-US" sz="2800" i="1" baseline="-25000" dirty="0">
                <a:latin typeface="Times New Roman" pitchFamily="18" charset="0"/>
                <a:cs typeface="Times New Roman" pitchFamily="18" charset="0"/>
                <a:sym typeface="Symbol"/>
              </a:rPr>
              <a:t> – </a:t>
            </a:r>
            <a:r>
              <a:rPr lang="en-US" sz="2800" baseline="-25000" dirty="0">
                <a:latin typeface="Times New Roman" pitchFamily="18" charset="0"/>
                <a:cs typeface="Times New Roman" pitchFamily="18" charset="0"/>
                <a:sym typeface="Symbol"/>
              </a:rPr>
              <a:t>1</a:t>
            </a:r>
          </a:p>
          <a:p>
            <a:pPr>
              <a:buNone/>
            </a:pPr>
            <a:r>
              <a:rPr lang="en-US" sz="2800" i="1" baseline="-25000" dirty="0">
                <a:latin typeface="Times New Roman" pitchFamily="18" charset="0"/>
                <a:cs typeface="Times New Roman" pitchFamily="18" charset="0"/>
                <a:sym typeface="Symbol"/>
              </a:rPr>
              <a:t> 				 </a:t>
            </a:r>
            <a:r>
              <a:rPr lang="en-US" i="1" dirty="0">
                <a:latin typeface="Times New Roman" pitchFamily="18" charset="0"/>
                <a:cs typeface="Times New Roman" pitchFamily="18" charset="0"/>
                <a:sym typeface="Symbol"/>
              </a:rPr>
              <a:t>n + </a:t>
            </a:r>
            <a:r>
              <a:rPr lang="en-US" dirty="0">
                <a:latin typeface="Times New Roman" pitchFamily="18" charset="0"/>
                <a:cs typeface="Times New Roman" pitchFamily="18" charset="0"/>
                <a:sym typeface="Symbol"/>
              </a:rPr>
              <a:t>1</a:t>
            </a:r>
          </a:p>
          <a:p>
            <a:pPr algn="ctr">
              <a:buNone/>
            </a:pPr>
            <a:r>
              <a:rPr lang="en-US" b="1" dirty="0">
                <a:latin typeface="Times New Roman" pitchFamily="18" charset="0"/>
                <a:cs typeface="Times New Roman" pitchFamily="18" charset="0"/>
                <a:sym typeface="Symbol"/>
              </a:rPr>
              <a:t>=   (</a:t>
            </a:r>
            <a:r>
              <a:rPr lang="en-US" dirty="0">
                <a:latin typeface="Times New Roman" pitchFamily="18" charset="0"/>
                <a:cs typeface="Times New Roman" pitchFamily="18" charset="0"/>
                <a:sym typeface="Symbol"/>
              </a:rPr>
              <a:t>4</a:t>
            </a:r>
            <a:r>
              <a:rPr lang="en-US" i="1" dirty="0">
                <a:latin typeface="Times New Roman" pitchFamily="18" charset="0"/>
                <a:cs typeface="Times New Roman" pitchFamily="18" charset="0"/>
                <a:sym typeface="Symbol"/>
              </a:rPr>
              <a:t>n</a:t>
            </a:r>
            <a:r>
              <a:rPr lang="en-US" dirty="0">
                <a:latin typeface="Times New Roman" pitchFamily="18" charset="0"/>
                <a:cs typeface="Times New Roman" pitchFamily="18" charset="0"/>
                <a:sym typeface="Symbol"/>
              </a:rPr>
              <a:t> – 2)(4</a:t>
            </a:r>
            <a:r>
              <a:rPr lang="en-US" i="1" dirty="0">
                <a:latin typeface="Times New Roman" pitchFamily="18" charset="0"/>
                <a:cs typeface="Times New Roman" pitchFamily="18" charset="0"/>
                <a:sym typeface="Symbol"/>
              </a:rPr>
              <a:t>n</a:t>
            </a:r>
            <a:r>
              <a:rPr lang="en-US" dirty="0">
                <a:latin typeface="Times New Roman" pitchFamily="18" charset="0"/>
                <a:cs typeface="Times New Roman" pitchFamily="18" charset="0"/>
                <a:sym typeface="Symbol"/>
              </a:rPr>
              <a:t> – 6) </a:t>
            </a:r>
            <a:r>
              <a:rPr lang="en-US" sz="2400" dirty="0">
                <a:latin typeface="Times New Roman" pitchFamily="18" charset="0"/>
                <a:cs typeface="Times New Roman" pitchFamily="18" charset="0"/>
                <a:sym typeface="Symbol"/>
              </a:rPr>
              <a:t></a:t>
            </a:r>
            <a:r>
              <a:rPr lang="en-US" sz="1600" dirty="0">
                <a:latin typeface="Times New Roman" pitchFamily="18" charset="0"/>
                <a:cs typeface="Times New Roman" pitchFamily="18" charset="0"/>
                <a:sym typeface="Symbol"/>
              </a:rPr>
              <a:t>   </a:t>
            </a:r>
            <a:r>
              <a:rPr lang="en-US" sz="2800" i="1" dirty="0" err="1">
                <a:latin typeface="Times New Roman" pitchFamily="18" charset="0"/>
                <a:cs typeface="Times New Roman" pitchFamily="18" charset="0"/>
                <a:sym typeface="Symbol"/>
              </a:rPr>
              <a:t>C</a:t>
            </a:r>
            <a:r>
              <a:rPr lang="en-US" sz="2800" i="1" baseline="-25000" dirty="0" err="1">
                <a:latin typeface="Times New Roman" pitchFamily="18" charset="0"/>
                <a:cs typeface="Times New Roman" pitchFamily="18" charset="0"/>
                <a:sym typeface="Symbol"/>
              </a:rPr>
              <a:t>n</a:t>
            </a:r>
            <a:r>
              <a:rPr lang="en-US" sz="2800" i="1" baseline="-25000" dirty="0">
                <a:latin typeface="Times New Roman" pitchFamily="18" charset="0"/>
                <a:cs typeface="Times New Roman" pitchFamily="18" charset="0"/>
                <a:sym typeface="Symbol"/>
              </a:rPr>
              <a:t> – </a:t>
            </a:r>
            <a:r>
              <a:rPr lang="en-US" sz="2800" baseline="-25000" dirty="0">
                <a:latin typeface="Times New Roman" pitchFamily="18" charset="0"/>
                <a:cs typeface="Times New Roman" pitchFamily="18" charset="0"/>
                <a:sym typeface="Symbol"/>
              </a:rPr>
              <a:t>2</a:t>
            </a:r>
          </a:p>
          <a:p>
            <a:pPr>
              <a:buNone/>
            </a:pPr>
            <a:r>
              <a:rPr lang="en-US" sz="2800" i="1" baseline="-25000" dirty="0">
                <a:latin typeface="Times New Roman" pitchFamily="18" charset="0"/>
                <a:cs typeface="Times New Roman" pitchFamily="18" charset="0"/>
                <a:sym typeface="Symbol"/>
              </a:rPr>
              <a:t> 			</a:t>
            </a:r>
            <a:r>
              <a:rPr lang="en-US" sz="2800" i="1" dirty="0">
                <a:latin typeface="Times New Roman" pitchFamily="18" charset="0"/>
                <a:cs typeface="Times New Roman" pitchFamily="18" charset="0"/>
                <a:sym typeface="Symbol"/>
              </a:rPr>
              <a:t>         </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sym typeface="Symbol"/>
              </a:rPr>
              <a:t>n + </a:t>
            </a:r>
            <a:r>
              <a:rPr lang="en-US" dirty="0">
                <a:latin typeface="Times New Roman" pitchFamily="18" charset="0"/>
                <a:cs typeface="Times New Roman" pitchFamily="18" charset="0"/>
                <a:sym typeface="Symbol"/>
              </a:rPr>
              <a:t>1)</a:t>
            </a:r>
            <a:r>
              <a:rPr lang="en-US" i="1" dirty="0">
                <a:latin typeface="Times New Roman" pitchFamily="18" charset="0"/>
                <a:cs typeface="Times New Roman" pitchFamily="18" charset="0"/>
                <a:sym typeface="Symbol"/>
              </a:rPr>
              <a:t>n</a:t>
            </a:r>
          </a:p>
          <a:p>
            <a:pPr algn="ctr">
              <a:buNone/>
            </a:pPr>
            <a:r>
              <a:rPr lang="en-US" b="1" dirty="0">
                <a:latin typeface="Times New Roman" pitchFamily="18" charset="0"/>
                <a:cs typeface="Times New Roman" pitchFamily="18" charset="0"/>
                <a:sym typeface="Symbol"/>
              </a:rPr>
              <a:t>=   (</a:t>
            </a:r>
            <a:r>
              <a:rPr lang="en-US" dirty="0">
                <a:latin typeface="Times New Roman" pitchFamily="18" charset="0"/>
                <a:cs typeface="Times New Roman" pitchFamily="18" charset="0"/>
                <a:sym typeface="Symbol"/>
              </a:rPr>
              <a:t>4</a:t>
            </a:r>
            <a:r>
              <a:rPr lang="en-US" i="1" dirty="0">
                <a:latin typeface="Times New Roman" pitchFamily="18" charset="0"/>
                <a:cs typeface="Times New Roman" pitchFamily="18" charset="0"/>
                <a:sym typeface="Symbol"/>
              </a:rPr>
              <a:t>n</a:t>
            </a:r>
            <a:r>
              <a:rPr lang="en-US" dirty="0">
                <a:latin typeface="Times New Roman" pitchFamily="18" charset="0"/>
                <a:cs typeface="Times New Roman" pitchFamily="18" charset="0"/>
                <a:sym typeface="Symbol"/>
              </a:rPr>
              <a:t> – 2)(4</a:t>
            </a:r>
            <a:r>
              <a:rPr lang="en-US" i="1" dirty="0">
                <a:latin typeface="Times New Roman" pitchFamily="18" charset="0"/>
                <a:cs typeface="Times New Roman" pitchFamily="18" charset="0"/>
                <a:sym typeface="Symbol"/>
              </a:rPr>
              <a:t>n</a:t>
            </a:r>
            <a:r>
              <a:rPr lang="en-US" dirty="0">
                <a:latin typeface="Times New Roman" pitchFamily="18" charset="0"/>
                <a:cs typeface="Times New Roman" pitchFamily="18" charset="0"/>
                <a:sym typeface="Symbol"/>
              </a:rPr>
              <a:t> – 6)(4</a:t>
            </a:r>
            <a:r>
              <a:rPr lang="en-US" i="1" dirty="0">
                <a:latin typeface="Times New Roman" pitchFamily="18" charset="0"/>
                <a:cs typeface="Times New Roman" pitchFamily="18" charset="0"/>
                <a:sym typeface="Symbol"/>
              </a:rPr>
              <a:t>n</a:t>
            </a:r>
            <a:r>
              <a:rPr lang="en-US" dirty="0">
                <a:latin typeface="Times New Roman" pitchFamily="18" charset="0"/>
                <a:cs typeface="Times New Roman" pitchFamily="18" charset="0"/>
                <a:sym typeface="Symbol"/>
              </a:rPr>
              <a:t>-10) </a:t>
            </a:r>
            <a:r>
              <a:rPr lang="en-US" sz="2800" dirty="0">
                <a:latin typeface="Times New Roman" pitchFamily="18" charset="0"/>
                <a:cs typeface="Times New Roman" pitchFamily="18" charset="0"/>
                <a:sym typeface="Symbol"/>
              </a:rPr>
              <a:t></a:t>
            </a:r>
            <a:r>
              <a:rPr lang="en-US" dirty="0">
                <a:latin typeface="Times New Roman" pitchFamily="18" charset="0"/>
                <a:cs typeface="Times New Roman" pitchFamily="18" charset="0"/>
                <a:sym typeface="Symbol"/>
              </a:rPr>
              <a:t>   </a:t>
            </a:r>
            <a:r>
              <a:rPr lang="en-US" sz="2800" i="1" dirty="0" err="1">
                <a:latin typeface="Times New Roman" pitchFamily="18" charset="0"/>
                <a:cs typeface="Times New Roman" pitchFamily="18" charset="0"/>
                <a:sym typeface="Symbol"/>
              </a:rPr>
              <a:t>C</a:t>
            </a:r>
            <a:r>
              <a:rPr lang="en-US" sz="2800" i="1" baseline="-25000" dirty="0" err="1">
                <a:latin typeface="Times New Roman" pitchFamily="18" charset="0"/>
                <a:cs typeface="Times New Roman" pitchFamily="18" charset="0"/>
                <a:sym typeface="Symbol"/>
              </a:rPr>
              <a:t>n</a:t>
            </a:r>
            <a:r>
              <a:rPr lang="en-US" sz="2800" i="1" baseline="-25000" dirty="0">
                <a:latin typeface="Times New Roman" pitchFamily="18" charset="0"/>
                <a:cs typeface="Times New Roman" pitchFamily="18" charset="0"/>
                <a:sym typeface="Symbol"/>
              </a:rPr>
              <a:t> – </a:t>
            </a:r>
            <a:r>
              <a:rPr lang="en-US" sz="2800" baseline="-25000" dirty="0">
                <a:latin typeface="Times New Roman" pitchFamily="18" charset="0"/>
                <a:cs typeface="Times New Roman" pitchFamily="18" charset="0"/>
                <a:sym typeface="Symbol"/>
              </a:rPr>
              <a:t>3</a:t>
            </a:r>
          </a:p>
          <a:p>
            <a:pPr>
              <a:buNone/>
            </a:pPr>
            <a:r>
              <a:rPr lang="en-US" sz="2800" i="1" baseline="-25000" dirty="0">
                <a:latin typeface="Times New Roman" pitchFamily="18" charset="0"/>
                <a:cs typeface="Times New Roman" pitchFamily="18" charset="0"/>
                <a:sym typeface="Symbol"/>
              </a:rPr>
              <a:t> 			</a:t>
            </a:r>
            <a:r>
              <a:rPr lang="en-US" sz="2800" i="1" dirty="0">
                <a:latin typeface="Times New Roman" pitchFamily="18" charset="0"/>
                <a:cs typeface="Times New Roman" pitchFamily="18" charset="0"/>
                <a:sym typeface="Symbol"/>
              </a:rPr>
              <a:t>     </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sym typeface="Symbol"/>
              </a:rPr>
              <a:t>n + </a:t>
            </a:r>
            <a:r>
              <a:rPr lang="en-US" dirty="0">
                <a:latin typeface="Times New Roman" pitchFamily="18" charset="0"/>
                <a:cs typeface="Times New Roman" pitchFamily="18" charset="0"/>
                <a:sym typeface="Symbol"/>
              </a:rPr>
              <a:t>1)</a:t>
            </a:r>
            <a:r>
              <a:rPr lang="en-US" i="1" dirty="0">
                <a:latin typeface="Times New Roman" pitchFamily="18" charset="0"/>
                <a:cs typeface="Times New Roman" pitchFamily="18" charset="0"/>
                <a:sym typeface="Symbol"/>
              </a:rPr>
              <a:t>n</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sym typeface="Symbol"/>
              </a:rPr>
              <a:t>n</a:t>
            </a:r>
            <a:r>
              <a:rPr lang="en-US" dirty="0">
                <a:latin typeface="Times New Roman" pitchFamily="18" charset="0"/>
                <a:cs typeface="Times New Roman" pitchFamily="18" charset="0"/>
                <a:sym typeface="Symbol"/>
              </a:rPr>
              <a:t> – 1)</a:t>
            </a:r>
          </a:p>
          <a:p>
            <a:pPr>
              <a:buNone/>
            </a:pPr>
            <a:endParaRPr lang="en-US" sz="1000" dirty="0">
              <a:latin typeface="Times New Roman" pitchFamily="18" charset="0"/>
              <a:cs typeface="Times New Roman" pitchFamily="18" charset="0"/>
              <a:sym typeface="Symbol"/>
            </a:endParaRPr>
          </a:p>
          <a:p>
            <a:pPr>
              <a:buNone/>
            </a:pPr>
            <a:endParaRPr lang="en-US" sz="1600" dirty="0">
              <a:latin typeface="Times New Roman" pitchFamily="18" charset="0"/>
              <a:cs typeface="Times New Roman" pitchFamily="18" charset="0"/>
              <a:sym typeface="Symbol"/>
            </a:endParaRPr>
          </a:p>
          <a:p>
            <a:pPr algn="ctr">
              <a:buNone/>
            </a:pPr>
            <a:r>
              <a:rPr lang="en-US" sz="2200" dirty="0">
                <a:latin typeface="Times New Roman" pitchFamily="18" charset="0"/>
                <a:cs typeface="Times New Roman" pitchFamily="18" charset="0"/>
                <a:sym typeface="Symbol"/>
              </a:rPr>
              <a:t>This continues on until the last term is </a:t>
            </a:r>
            <a:r>
              <a:rPr lang="en-US" sz="2200" i="1" dirty="0">
                <a:latin typeface="Times New Roman" pitchFamily="18" charset="0"/>
                <a:cs typeface="Times New Roman" pitchFamily="18" charset="0"/>
                <a:sym typeface="Symbol"/>
              </a:rPr>
              <a:t>C</a:t>
            </a:r>
            <a:r>
              <a:rPr lang="en-US" sz="2200" baseline="-25000" dirty="0">
                <a:latin typeface="Times New Roman" pitchFamily="18" charset="0"/>
                <a:cs typeface="Times New Roman" pitchFamily="18" charset="0"/>
                <a:sym typeface="Symbol"/>
              </a:rPr>
              <a:t>0</a:t>
            </a:r>
          </a:p>
          <a:p>
            <a:pPr algn="ctr">
              <a:buNone/>
            </a:pPr>
            <a:endParaRPr lang="en-US" sz="1600" b="1" dirty="0">
              <a:latin typeface="Times New Roman" pitchFamily="18" charset="0"/>
              <a:cs typeface="Times New Roman" pitchFamily="18" charset="0"/>
              <a:sym typeface="Symbol"/>
            </a:endParaRPr>
          </a:p>
          <a:p>
            <a:pPr algn="ctr">
              <a:buNone/>
            </a:pPr>
            <a:r>
              <a:rPr lang="en-US" b="1" dirty="0">
                <a:latin typeface="Times New Roman" pitchFamily="18" charset="0"/>
                <a:cs typeface="Times New Roman" pitchFamily="18" charset="0"/>
                <a:sym typeface="Symbol"/>
              </a:rPr>
              <a:t>=   (</a:t>
            </a:r>
            <a:r>
              <a:rPr lang="en-US" dirty="0">
                <a:latin typeface="Times New Roman" pitchFamily="18" charset="0"/>
                <a:cs typeface="Times New Roman" pitchFamily="18" charset="0"/>
                <a:sym typeface="Symbol"/>
              </a:rPr>
              <a:t>4</a:t>
            </a:r>
            <a:r>
              <a:rPr lang="en-US" i="1" dirty="0">
                <a:latin typeface="Times New Roman" pitchFamily="18" charset="0"/>
                <a:cs typeface="Times New Roman" pitchFamily="18" charset="0"/>
                <a:sym typeface="Symbol"/>
              </a:rPr>
              <a:t>n</a:t>
            </a:r>
            <a:r>
              <a:rPr lang="en-US" dirty="0">
                <a:latin typeface="Times New Roman" pitchFamily="18" charset="0"/>
                <a:cs typeface="Times New Roman" pitchFamily="18" charset="0"/>
                <a:sym typeface="Symbol"/>
              </a:rPr>
              <a:t> – 2)(4</a:t>
            </a:r>
            <a:r>
              <a:rPr lang="en-US" i="1" dirty="0">
                <a:latin typeface="Times New Roman" pitchFamily="18" charset="0"/>
                <a:cs typeface="Times New Roman" pitchFamily="18" charset="0"/>
                <a:sym typeface="Symbol"/>
              </a:rPr>
              <a:t>n</a:t>
            </a:r>
            <a:r>
              <a:rPr lang="en-US" dirty="0">
                <a:latin typeface="Times New Roman" pitchFamily="18" charset="0"/>
                <a:cs typeface="Times New Roman" pitchFamily="18" charset="0"/>
                <a:sym typeface="Symbol"/>
              </a:rPr>
              <a:t> – 6)(4</a:t>
            </a:r>
            <a:r>
              <a:rPr lang="en-US" i="1" dirty="0">
                <a:latin typeface="Times New Roman" pitchFamily="18" charset="0"/>
                <a:cs typeface="Times New Roman" pitchFamily="18" charset="0"/>
                <a:sym typeface="Symbol"/>
              </a:rPr>
              <a:t>n</a:t>
            </a:r>
            <a:r>
              <a:rPr lang="en-US" dirty="0">
                <a:latin typeface="Times New Roman" pitchFamily="18" charset="0"/>
                <a:cs typeface="Times New Roman" pitchFamily="18" charset="0"/>
                <a:sym typeface="Symbol"/>
              </a:rPr>
              <a:t>-10)…62  </a:t>
            </a:r>
            <a:r>
              <a:rPr lang="en-US" sz="2800" dirty="0">
                <a:latin typeface="Times New Roman" pitchFamily="18" charset="0"/>
                <a:cs typeface="Times New Roman" pitchFamily="18" charset="0"/>
                <a:sym typeface="Symbol"/>
              </a:rPr>
              <a:t></a:t>
            </a:r>
            <a:r>
              <a:rPr lang="en-US" dirty="0">
                <a:latin typeface="Times New Roman" pitchFamily="18" charset="0"/>
                <a:cs typeface="Times New Roman" pitchFamily="18" charset="0"/>
                <a:sym typeface="Symbol"/>
              </a:rPr>
              <a:t> </a:t>
            </a:r>
            <a:r>
              <a:rPr lang="en-US" sz="2800" i="1" dirty="0">
                <a:latin typeface="Times New Roman" pitchFamily="18" charset="0"/>
                <a:cs typeface="Times New Roman" pitchFamily="18" charset="0"/>
                <a:sym typeface="Symbol"/>
              </a:rPr>
              <a:t>C</a:t>
            </a:r>
            <a:r>
              <a:rPr lang="en-US" sz="2800" baseline="-25000" dirty="0">
                <a:latin typeface="Times New Roman" pitchFamily="18" charset="0"/>
                <a:cs typeface="Times New Roman" pitchFamily="18" charset="0"/>
                <a:sym typeface="Symbol"/>
              </a:rPr>
              <a:t>0</a:t>
            </a:r>
          </a:p>
          <a:p>
            <a:pPr>
              <a:buNone/>
            </a:pPr>
            <a:r>
              <a:rPr lang="en-US" sz="2800" i="1" baseline="-25000" dirty="0">
                <a:latin typeface="Times New Roman" pitchFamily="18" charset="0"/>
                <a:cs typeface="Times New Roman" pitchFamily="18" charset="0"/>
                <a:sym typeface="Symbol"/>
              </a:rPr>
              <a:t> 			</a:t>
            </a:r>
            <a:r>
              <a:rPr lang="en-US" sz="2800" i="1" dirty="0">
                <a:latin typeface="Times New Roman" pitchFamily="18" charset="0"/>
                <a:cs typeface="Times New Roman" pitchFamily="18" charset="0"/>
                <a:sym typeface="Symbol"/>
              </a:rPr>
              <a:t>     </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sym typeface="Symbol"/>
              </a:rPr>
              <a:t>n + 1</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sym typeface="Symbol"/>
              </a:rPr>
              <a:t>n</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sym typeface="Symbol"/>
              </a:rPr>
              <a:t>n</a:t>
            </a:r>
            <a:r>
              <a:rPr lang="en-US" dirty="0">
                <a:latin typeface="Times New Roman" pitchFamily="18" charset="0"/>
                <a:cs typeface="Times New Roman" pitchFamily="18" charset="0"/>
                <a:sym typeface="Symbol"/>
              </a:rPr>
              <a:t> – 1)… 32</a:t>
            </a:r>
          </a:p>
          <a:p>
            <a:pPr>
              <a:buNone/>
            </a:pPr>
            <a:endParaRPr lang="en-US" i="1" dirty="0">
              <a:latin typeface="Times New Roman" pitchFamily="18" charset="0"/>
              <a:cs typeface="Times New Roman" pitchFamily="18" charset="0"/>
              <a:sym typeface="Symbol"/>
            </a:endParaRPr>
          </a:p>
          <a:p>
            <a:pPr>
              <a:buNone/>
            </a:pPr>
            <a:endParaRPr lang="en-US" sz="1050" i="1" dirty="0">
              <a:latin typeface="Times New Roman" pitchFamily="18" charset="0"/>
              <a:cs typeface="Times New Roman" pitchFamily="18" charset="0"/>
              <a:sym typeface="Symbol"/>
            </a:endParaRPr>
          </a:p>
          <a:p>
            <a:pPr algn="ctr">
              <a:buNone/>
            </a:pPr>
            <a:r>
              <a:rPr lang="en-US" sz="2200" dirty="0">
                <a:latin typeface="Times New Roman" pitchFamily="18" charset="0"/>
                <a:cs typeface="Times New Roman" pitchFamily="18" charset="0"/>
                <a:sym typeface="Symbol"/>
              </a:rPr>
              <a:t> </a:t>
            </a:r>
            <a:endParaRPr lang="en-US" sz="1600" i="1" dirty="0">
              <a:latin typeface="Times New Roman" pitchFamily="18" charset="0"/>
              <a:cs typeface="Times New Roman" pitchFamily="18" charset="0"/>
              <a:sym typeface="Symbol"/>
            </a:endParaRPr>
          </a:p>
        </p:txBody>
      </p:sp>
      <p:cxnSp>
        <p:nvCxnSpPr>
          <p:cNvPr id="9" name="Straight Connector 8"/>
          <p:cNvCxnSpPr/>
          <p:nvPr/>
        </p:nvCxnSpPr>
        <p:spPr>
          <a:xfrm>
            <a:off x="3733800" y="1828800"/>
            <a:ext cx="6096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76600" y="2590800"/>
            <a:ext cx="13716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895600" y="3505200"/>
            <a:ext cx="20574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19400" y="5334000"/>
            <a:ext cx="2667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153400" cy="6629400"/>
          </a:xfrm>
        </p:spPr>
        <p:txBody>
          <a:bodyPr>
            <a:normAutofit lnSpcReduction="10000"/>
          </a:bodyPr>
          <a:lstStyle/>
          <a:p>
            <a:pPr algn="ctr">
              <a:buNone/>
            </a:pPr>
            <a:r>
              <a:rPr lang="en-US" sz="2000" dirty="0">
                <a:latin typeface="Times New Roman" pitchFamily="18" charset="0"/>
                <a:cs typeface="Times New Roman" pitchFamily="18" charset="0"/>
                <a:sym typeface="Symbol"/>
              </a:rPr>
              <a:t>2 is factored out from each term in the numerator , and the denominator becomes (</a:t>
            </a:r>
            <a:r>
              <a:rPr lang="en-US" sz="2000" i="1" dirty="0">
                <a:latin typeface="Times New Roman" pitchFamily="18" charset="0"/>
                <a:cs typeface="Times New Roman" pitchFamily="18" charset="0"/>
                <a:sym typeface="Symbol"/>
              </a:rPr>
              <a:t>n</a:t>
            </a:r>
            <a:r>
              <a:rPr lang="en-US" sz="2000" dirty="0">
                <a:latin typeface="Times New Roman" pitchFamily="18" charset="0"/>
                <a:cs typeface="Times New Roman" pitchFamily="18" charset="0"/>
                <a:sym typeface="Symbol"/>
              </a:rPr>
              <a:t> + 1)! Also, remember </a:t>
            </a:r>
            <a:r>
              <a:rPr lang="en-US" sz="2000" i="1" dirty="0">
                <a:latin typeface="Times New Roman" pitchFamily="18" charset="0"/>
                <a:cs typeface="Times New Roman" pitchFamily="18" charset="0"/>
                <a:sym typeface="Symbol"/>
              </a:rPr>
              <a:t>C</a:t>
            </a:r>
            <a:r>
              <a:rPr lang="en-US" sz="2000" baseline="-25000" dirty="0">
                <a:latin typeface="Times New Roman" pitchFamily="18" charset="0"/>
                <a:cs typeface="Times New Roman" pitchFamily="18" charset="0"/>
                <a:sym typeface="Symbol"/>
              </a:rPr>
              <a:t>0</a:t>
            </a:r>
            <a:r>
              <a:rPr lang="en-US" sz="2000" dirty="0">
                <a:latin typeface="Times New Roman" pitchFamily="18" charset="0"/>
                <a:cs typeface="Times New Roman" pitchFamily="18" charset="0"/>
                <a:sym typeface="Symbol"/>
              </a:rPr>
              <a:t> = 1</a:t>
            </a:r>
          </a:p>
          <a:p>
            <a:pPr algn="ctr">
              <a:buNone/>
            </a:pPr>
            <a:endParaRPr lang="en-US" sz="400" dirty="0">
              <a:latin typeface="Times New Roman" pitchFamily="18" charset="0"/>
              <a:cs typeface="Times New Roman" pitchFamily="18" charset="0"/>
              <a:sym typeface="Symbol"/>
            </a:endParaRPr>
          </a:p>
          <a:p>
            <a:pPr algn="ctr">
              <a:buNone/>
            </a:pPr>
            <a:r>
              <a:rPr lang="en-US" sz="1800" dirty="0">
                <a:latin typeface="Times New Roman" pitchFamily="18" charset="0"/>
                <a:cs typeface="Times New Roman" pitchFamily="18" charset="0"/>
                <a:sym typeface="Symbol"/>
              </a:rPr>
              <a:t>=  (2</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 – 1)(2</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 – 3)(2</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 – 5)… 31    </a:t>
            </a:r>
            <a:r>
              <a:rPr lang="en-US" sz="2600" dirty="0">
                <a:latin typeface="Times New Roman" pitchFamily="18" charset="0"/>
                <a:cs typeface="Times New Roman" pitchFamily="18" charset="0"/>
                <a:sym typeface="Symbol"/>
              </a:rPr>
              <a:t>  2</a:t>
            </a:r>
            <a:r>
              <a:rPr lang="en-US" sz="2600" i="1" baseline="30000" dirty="0">
                <a:latin typeface="Times New Roman" pitchFamily="18" charset="0"/>
                <a:cs typeface="Times New Roman" pitchFamily="18" charset="0"/>
                <a:sym typeface="Symbol"/>
              </a:rPr>
              <a:t>n</a:t>
            </a:r>
            <a:endParaRPr lang="en-US" sz="2600" baseline="30000" dirty="0">
              <a:latin typeface="Times New Roman" pitchFamily="18" charset="0"/>
              <a:cs typeface="Times New Roman" pitchFamily="18" charset="0"/>
              <a:sym typeface="Symbol"/>
            </a:endParaRPr>
          </a:p>
          <a:p>
            <a:pPr>
              <a:buNone/>
            </a:pPr>
            <a:r>
              <a:rPr lang="en-US" sz="2600" i="1" dirty="0">
                <a:latin typeface="Times New Roman" pitchFamily="18" charset="0"/>
                <a:cs typeface="Times New Roman" pitchFamily="18" charset="0"/>
                <a:sym typeface="Symbol"/>
              </a:rPr>
              <a:t>				         </a:t>
            </a:r>
            <a:r>
              <a:rPr lang="en-US" sz="1800" dirty="0">
                <a:latin typeface="Times New Roman" pitchFamily="18" charset="0"/>
                <a:cs typeface="Times New Roman" pitchFamily="18" charset="0"/>
                <a:sym typeface="Symbol"/>
              </a:rPr>
              <a:t>(</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+1)!</a:t>
            </a:r>
          </a:p>
          <a:p>
            <a:pPr>
              <a:buNone/>
            </a:pPr>
            <a:endParaRPr lang="en-US" sz="1050" dirty="0">
              <a:latin typeface="Times New Roman" pitchFamily="18" charset="0"/>
              <a:cs typeface="Times New Roman" pitchFamily="18" charset="0"/>
              <a:sym typeface="Symbol"/>
            </a:endParaRPr>
          </a:p>
          <a:p>
            <a:pPr algn="ctr">
              <a:buNone/>
            </a:pPr>
            <a:r>
              <a:rPr lang="en-US" sz="1800" dirty="0">
                <a:latin typeface="Times New Roman" pitchFamily="18" charset="0"/>
                <a:cs typeface="Times New Roman" pitchFamily="18" charset="0"/>
                <a:sym typeface="Symbol"/>
              </a:rPr>
              <a:t>In order to make the numerator (2</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 terms are inserted in red</a:t>
            </a:r>
          </a:p>
          <a:p>
            <a:pPr algn="ctr">
              <a:buNone/>
            </a:pPr>
            <a:endParaRPr lang="en-US" sz="800" dirty="0">
              <a:latin typeface="Times New Roman" pitchFamily="18" charset="0"/>
              <a:cs typeface="Times New Roman" pitchFamily="18" charset="0"/>
              <a:sym typeface="Symbol"/>
            </a:endParaRPr>
          </a:p>
          <a:p>
            <a:pPr algn="ctr">
              <a:buNone/>
            </a:pPr>
            <a:r>
              <a:rPr lang="en-US" sz="1800" dirty="0">
                <a:latin typeface="Times New Roman" pitchFamily="18" charset="0"/>
                <a:cs typeface="Times New Roman" pitchFamily="18" charset="0"/>
                <a:sym typeface="Symbol"/>
              </a:rPr>
              <a:t>=  (</a:t>
            </a:r>
            <a:r>
              <a:rPr lang="en-US" sz="1800" dirty="0">
                <a:solidFill>
                  <a:srgbClr val="FF0000"/>
                </a:solidFill>
                <a:latin typeface="Times New Roman" pitchFamily="18" charset="0"/>
                <a:cs typeface="Times New Roman" pitchFamily="18" charset="0"/>
                <a:sym typeface="Symbol"/>
              </a:rPr>
              <a:t>2</a:t>
            </a:r>
            <a:r>
              <a:rPr lang="en-US" sz="1800" i="1" dirty="0">
                <a:solidFill>
                  <a:srgbClr val="FF0000"/>
                </a:solidFill>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)(2</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 – 1)(</a:t>
            </a:r>
            <a:r>
              <a:rPr lang="en-US" sz="1800" dirty="0">
                <a:solidFill>
                  <a:srgbClr val="FF0000"/>
                </a:solidFill>
                <a:latin typeface="Times New Roman" pitchFamily="18" charset="0"/>
                <a:cs typeface="Times New Roman" pitchFamily="18" charset="0"/>
                <a:sym typeface="Symbol"/>
              </a:rPr>
              <a:t>2</a:t>
            </a:r>
            <a:r>
              <a:rPr lang="en-US" sz="1800" i="1" dirty="0">
                <a:solidFill>
                  <a:srgbClr val="FF0000"/>
                </a:solidFill>
                <a:latin typeface="Times New Roman" pitchFamily="18" charset="0"/>
                <a:cs typeface="Times New Roman" pitchFamily="18" charset="0"/>
                <a:sym typeface="Symbol"/>
              </a:rPr>
              <a:t>n</a:t>
            </a:r>
            <a:r>
              <a:rPr lang="en-US" sz="1800" dirty="0">
                <a:solidFill>
                  <a:srgbClr val="FF0000"/>
                </a:solidFill>
                <a:latin typeface="Times New Roman" pitchFamily="18" charset="0"/>
                <a:cs typeface="Times New Roman" pitchFamily="18" charset="0"/>
                <a:sym typeface="Symbol"/>
              </a:rPr>
              <a:t> - 2</a:t>
            </a:r>
            <a:r>
              <a:rPr lang="en-US" sz="1800" dirty="0">
                <a:latin typeface="Times New Roman" pitchFamily="18" charset="0"/>
                <a:cs typeface="Times New Roman" pitchFamily="18" charset="0"/>
                <a:sym typeface="Symbol"/>
              </a:rPr>
              <a:t>)(2</a:t>
            </a:r>
            <a:r>
              <a:rPr lang="en-US" sz="1800" i="1" dirty="0">
                <a:latin typeface="Times New Roman" pitchFamily="18" charset="0"/>
                <a:cs typeface="Times New Roman" pitchFamily="18" charset="0"/>
                <a:sym typeface="Symbol"/>
              </a:rPr>
              <a:t>n </a:t>
            </a:r>
            <a:r>
              <a:rPr lang="en-US" sz="1800" dirty="0">
                <a:latin typeface="Times New Roman" pitchFamily="18" charset="0"/>
                <a:cs typeface="Times New Roman" pitchFamily="18" charset="0"/>
                <a:sym typeface="Symbol"/>
              </a:rPr>
              <a:t>– 3)(</a:t>
            </a:r>
            <a:r>
              <a:rPr lang="en-US" sz="1800" dirty="0">
                <a:solidFill>
                  <a:srgbClr val="FF0000"/>
                </a:solidFill>
                <a:latin typeface="Times New Roman" pitchFamily="18" charset="0"/>
                <a:cs typeface="Times New Roman" pitchFamily="18" charset="0"/>
                <a:sym typeface="Symbol"/>
              </a:rPr>
              <a:t>2</a:t>
            </a:r>
            <a:r>
              <a:rPr lang="en-US" sz="1800" i="1" dirty="0">
                <a:solidFill>
                  <a:srgbClr val="FF0000"/>
                </a:solidFill>
                <a:latin typeface="Times New Roman" pitchFamily="18" charset="0"/>
                <a:cs typeface="Times New Roman" pitchFamily="18" charset="0"/>
                <a:sym typeface="Symbol"/>
              </a:rPr>
              <a:t>n </a:t>
            </a:r>
            <a:r>
              <a:rPr lang="en-US" sz="1800" dirty="0">
                <a:solidFill>
                  <a:srgbClr val="FF0000"/>
                </a:solidFill>
                <a:latin typeface="Times New Roman" pitchFamily="18" charset="0"/>
                <a:cs typeface="Times New Roman" pitchFamily="18" charset="0"/>
                <a:sym typeface="Symbol"/>
              </a:rPr>
              <a:t>- 4</a:t>
            </a:r>
            <a:r>
              <a:rPr lang="en-US" sz="1800" dirty="0">
                <a:latin typeface="Times New Roman" pitchFamily="18" charset="0"/>
                <a:cs typeface="Times New Roman" pitchFamily="18" charset="0"/>
                <a:sym typeface="Symbol"/>
              </a:rPr>
              <a:t>)(2</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 – 5)… 3</a:t>
            </a:r>
            <a:r>
              <a:rPr lang="en-US" sz="1800" dirty="0">
                <a:solidFill>
                  <a:srgbClr val="FF0000"/>
                </a:solidFill>
                <a:latin typeface="Times New Roman" pitchFamily="18" charset="0"/>
                <a:cs typeface="Times New Roman" pitchFamily="18" charset="0"/>
                <a:sym typeface="Symbol"/>
              </a:rPr>
              <a:t>2</a:t>
            </a:r>
            <a:r>
              <a:rPr lang="en-US" sz="1800" dirty="0">
                <a:latin typeface="Times New Roman" pitchFamily="18" charset="0"/>
                <a:cs typeface="Times New Roman" pitchFamily="18" charset="0"/>
                <a:sym typeface="Symbol"/>
              </a:rPr>
              <a:t>1    </a:t>
            </a:r>
            <a:r>
              <a:rPr lang="en-US" sz="2800" dirty="0">
                <a:latin typeface="Times New Roman" pitchFamily="18" charset="0"/>
                <a:cs typeface="Times New Roman" pitchFamily="18" charset="0"/>
                <a:sym typeface="Symbol"/>
              </a:rPr>
              <a:t>  2</a:t>
            </a:r>
            <a:r>
              <a:rPr lang="en-US" sz="2800" i="1" baseline="30000" dirty="0">
                <a:latin typeface="Times New Roman" pitchFamily="18" charset="0"/>
                <a:cs typeface="Times New Roman" pitchFamily="18" charset="0"/>
                <a:sym typeface="Symbol"/>
              </a:rPr>
              <a:t>n</a:t>
            </a:r>
            <a:endParaRPr lang="en-US" sz="2800" baseline="30000" dirty="0">
              <a:latin typeface="Times New Roman" pitchFamily="18" charset="0"/>
              <a:cs typeface="Times New Roman" pitchFamily="18" charset="0"/>
              <a:sym typeface="Symbol"/>
            </a:endParaRPr>
          </a:p>
          <a:p>
            <a:pPr>
              <a:buNone/>
            </a:pPr>
            <a:r>
              <a:rPr lang="en-US" sz="2800" i="1" dirty="0">
                <a:latin typeface="Times New Roman" pitchFamily="18" charset="0"/>
                <a:cs typeface="Times New Roman" pitchFamily="18" charset="0"/>
                <a:sym typeface="Symbol"/>
              </a:rPr>
              <a:t>		             </a:t>
            </a:r>
            <a:r>
              <a:rPr lang="en-US" sz="1800" dirty="0">
                <a:latin typeface="Times New Roman" pitchFamily="18" charset="0"/>
                <a:cs typeface="Times New Roman" pitchFamily="18" charset="0"/>
                <a:sym typeface="Symbol"/>
              </a:rPr>
              <a:t>(</a:t>
            </a:r>
            <a:r>
              <a:rPr lang="en-US" sz="1800" dirty="0">
                <a:solidFill>
                  <a:srgbClr val="FF0000"/>
                </a:solidFill>
                <a:latin typeface="Times New Roman" pitchFamily="18" charset="0"/>
                <a:cs typeface="Times New Roman" pitchFamily="18" charset="0"/>
                <a:sym typeface="Symbol"/>
              </a:rPr>
              <a:t>2</a:t>
            </a:r>
            <a:r>
              <a:rPr lang="en-US" sz="1800" i="1" dirty="0">
                <a:solidFill>
                  <a:srgbClr val="FF0000"/>
                </a:solidFill>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a:t>
            </a:r>
            <a:r>
              <a:rPr lang="en-US" sz="1800" dirty="0">
                <a:solidFill>
                  <a:srgbClr val="FF0000"/>
                </a:solidFill>
                <a:latin typeface="Times New Roman" pitchFamily="18" charset="0"/>
                <a:cs typeface="Times New Roman" pitchFamily="18" charset="0"/>
                <a:sym typeface="Symbol"/>
              </a:rPr>
              <a:t>2</a:t>
            </a:r>
            <a:r>
              <a:rPr lang="en-US" sz="1800" i="1" dirty="0">
                <a:solidFill>
                  <a:srgbClr val="FF0000"/>
                </a:solidFill>
                <a:latin typeface="Times New Roman" pitchFamily="18" charset="0"/>
                <a:cs typeface="Times New Roman" pitchFamily="18" charset="0"/>
                <a:sym typeface="Symbol"/>
              </a:rPr>
              <a:t>n</a:t>
            </a:r>
            <a:r>
              <a:rPr lang="en-US" sz="1800" dirty="0">
                <a:solidFill>
                  <a:srgbClr val="FF0000"/>
                </a:solidFill>
                <a:latin typeface="Times New Roman" pitchFamily="18" charset="0"/>
                <a:cs typeface="Times New Roman" pitchFamily="18" charset="0"/>
                <a:sym typeface="Symbol"/>
              </a:rPr>
              <a:t> -2</a:t>
            </a:r>
            <a:r>
              <a:rPr lang="en-US" sz="1800" dirty="0">
                <a:latin typeface="Times New Roman" pitchFamily="18" charset="0"/>
                <a:cs typeface="Times New Roman" pitchFamily="18" charset="0"/>
                <a:sym typeface="Symbol"/>
              </a:rPr>
              <a:t>)(</a:t>
            </a:r>
            <a:r>
              <a:rPr lang="en-US" sz="1800" dirty="0">
                <a:solidFill>
                  <a:srgbClr val="FF0000"/>
                </a:solidFill>
                <a:latin typeface="Times New Roman" pitchFamily="18" charset="0"/>
                <a:cs typeface="Times New Roman" pitchFamily="18" charset="0"/>
                <a:sym typeface="Symbol"/>
              </a:rPr>
              <a:t>2</a:t>
            </a:r>
            <a:r>
              <a:rPr lang="en-US" sz="1800" i="1" dirty="0">
                <a:solidFill>
                  <a:srgbClr val="FF0000"/>
                </a:solidFill>
                <a:latin typeface="Times New Roman" pitchFamily="18" charset="0"/>
                <a:cs typeface="Times New Roman" pitchFamily="18" charset="0"/>
                <a:sym typeface="Symbol"/>
              </a:rPr>
              <a:t>n </a:t>
            </a:r>
            <a:r>
              <a:rPr lang="en-US" sz="1800" dirty="0">
                <a:solidFill>
                  <a:srgbClr val="FF0000"/>
                </a:solidFill>
                <a:latin typeface="Times New Roman" pitchFamily="18" charset="0"/>
                <a:cs typeface="Times New Roman" pitchFamily="18" charset="0"/>
                <a:sym typeface="Symbol"/>
              </a:rPr>
              <a:t>- 4</a:t>
            </a:r>
            <a:r>
              <a:rPr lang="en-US" sz="1800" dirty="0">
                <a:latin typeface="Times New Roman" pitchFamily="18" charset="0"/>
                <a:cs typeface="Times New Roman" pitchFamily="18" charset="0"/>
                <a:sym typeface="Symbol"/>
              </a:rPr>
              <a:t>) … (</a:t>
            </a:r>
            <a:r>
              <a:rPr lang="en-US" sz="1800" dirty="0">
                <a:solidFill>
                  <a:srgbClr val="FF0000"/>
                </a:solidFill>
                <a:latin typeface="Times New Roman" pitchFamily="18" charset="0"/>
                <a:cs typeface="Times New Roman" pitchFamily="18" charset="0"/>
                <a:sym typeface="Symbol"/>
              </a:rPr>
              <a:t>2</a:t>
            </a:r>
            <a:r>
              <a:rPr lang="en-US" sz="1800" dirty="0">
                <a:latin typeface="Times New Roman" pitchFamily="18" charset="0"/>
                <a:cs typeface="Times New Roman" pitchFamily="18" charset="0"/>
                <a:sym typeface="Symbol"/>
              </a:rPr>
              <a:t>)</a:t>
            </a:r>
            <a:r>
              <a:rPr lang="en-US" sz="2800" i="1" dirty="0">
                <a:latin typeface="Times New Roman" pitchFamily="18" charset="0"/>
                <a:cs typeface="Times New Roman" pitchFamily="18" charset="0"/>
                <a:sym typeface="Symbol"/>
              </a:rPr>
              <a:t>  </a:t>
            </a:r>
            <a:r>
              <a:rPr lang="en-US" sz="1800" dirty="0">
                <a:latin typeface="Times New Roman" pitchFamily="18" charset="0"/>
                <a:cs typeface="Times New Roman" pitchFamily="18" charset="0"/>
                <a:sym typeface="Symbol"/>
              </a:rPr>
              <a:t>(</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+1)! </a:t>
            </a:r>
          </a:p>
          <a:p>
            <a:pPr>
              <a:buNone/>
            </a:pPr>
            <a:endParaRPr lang="en-US" sz="1000" dirty="0">
              <a:latin typeface="Times New Roman" pitchFamily="18" charset="0"/>
              <a:cs typeface="Times New Roman" pitchFamily="18" charset="0"/>
              <a:sym typeface="Symbol"/>
            </a:endParaRPr>
          </a:p>
          <a:p>
            <a:pPr algn="ctr">
              <a:buNone/>
            </a:pPr>
            <a:r>
              <a:rPr lang="en-US" sz="1800" dirty="0">
                <a:latin typeface="Times New Roman" pitchFamily="18" charset="0"/>
                <a:cs typeface="Times New Roman" pitchFamily="18" charset="0"/>
                <a:sym typeface="Symbol"/>
              </a:rPr>
              <a:t>Note, what is inserted in red, </a:t>
            </a:r>
            <a:r>
              <a:rPr lang="en-US" sz="1800" dirty="0">
                <a:solidFill>
                  <a:srgbClr val="FF0000"/>
                </a:solidFill>
                <a:latin typeface="Times New Roman" pitchFamily="18" charset="0"/>
                <a:cs typeface="Times New Roman" pitchFamily="18" charset="0"/>
                <a:sym typeface="Symbol"/>
              </a:rPr>
              <a:t>(2</a:t>
            </a:r>
            <a:r>
              <a:rPr lang="en-US" sz="1800" i="1" dirty="0">
                <a:solidFill>
                  <a:srgbClr val="FF0000"/>
                </a:solidFill>
                <a:latin typeface="Times New Roman" pitchFamily="18" charset="0"/>
                <a:cs typeface="Times New Roman" pitchFamily="18" charset="0"/>
                <a:sym typeface="Symbol"/>
              </a:rPr>
              <a:t>n</a:t>
            </a:r>
            <a:r>
              <a:rPr lang="en-US" sz="1800" dirty="0">
                <a:solidFill>
                  <a:srgbClr val="FF0000"/>
                </a:solidFill>
                <a:latin typeface="Times New Roman" pitchFamily="18" charset="0"/>
                <a:cs typeface="Times New Roman" pitchFamily="18" charset="0"/>
                <a:sym typeface="Symbol"/>
              </a:rPr>
              <a:t>)(2</a:t>
            </a:r>
            <a:r>
              <a:rPr lang="en-US" sz="1800" i="1" dirty="0">
                <a:solidFill>
                  <a:srgbClr val="FF0000"/>
                </a:solidFill>
                <a:latin typeface="Times New Roman" pitchFamily="18" charset="0"/>
                <a:cs typeface="Times New Roman" pitchFamily="18" charset="0"/>
                <a:sym typeface="Symbol"/>
              </a:rPr>
              <a:t>n</a:t>
            </a:r>
            <a:r>
              <a:rPr lang="en-US" sz="1800" dirty="0">
                <a:solidFill>
                  <a:srgbClr val="FF0000"/>
                </a:solidFill>
                <a:latin typeface="Times New Roman" pitchFamily="18" charset="0"/>
                <a:cs typeface="Times New Roman" pitchFamily="18" charset="0"/>
                <a:sym typeface="Symbol"/>
              </a:rPr>
              <a:t> – 2)(2</a:t>
            </a:r>
            <a:r>
              <a:rPr lang="en-US" sz="1800" i="1" dirty="0">
                <a:solidFill>
                  <a:srgbClr val="FF0000"/>
                </a:solidFill>
                <a:latin typeface="Times New Roman" pitchFamily="18" charset="0"/>
                <a:cs typeface="Times New Roman" pitchFamily="18" charset="0"/>
                <a:sym typeface="Symbol"/>
              </a:rPr>
              <a:t>n</a:t>
            </a:r>
            <a:r>
              <a:rPr lang="en-US" sz="1800" dirty="0">
                <a:solidFill>
                  <a:srgbClr val="FF0000"/>
                </a:solidFill>
                <a:latin typeface="Times New Roman" pitchFamily="18" charset="0"/>
                <a:cs typeface="Times New Roman" pitchFamily="18" charset="0"/>
                <a:sym typeface="Symbol"/>
              </a:rPr>
              <a:t>-4)…2</a:t>
            </a:r>
            <a:r>
              <a:rPr lang="en-US" sz="1800" dirty="0">
                <a:latin typeface="Times New Roman" pitchFamily="18" charset="0"/>
                <a:cs typeface="Times New Roman" pitchFamily="18" charset="0"/>
                <a:sym typeface="Symbol"/>
              </a:rPr>
              <a:t> = </a:t>
            </a:r>
            <a:r>
              <a:rPr lang="en-US" sz="1800" b="1" dirty="0">
                <a:latin typeface="Times New Roman" pitchFamily="18" charset="0"/>
                <a:cs typeface="Times New Roman" pitchFamily="18" charset="0"/>
                <a:sym typeface="Symbol"/>
              </a:rPr>
              <a:t>2</a:t>
            </a:r>
            <a:r>
              <a:rPr lang="en-US" sz="1800" b="1" i="1" baseline="30000" dirty="0">
                <a:latin typeface="Times New Roman" pitchFamily="18" charset="0"/>
                <a:cs typeface="Times New Roman" pitchFamily="18" charset="0"/>
                <a:sym typeface="Symbol"/>
              </a:rPr>
              <a:t>n </a:t>
            </a:r>
            <a:r>
              <a:rPr lang="en-US" sz="1800" b="1" i="1" dirty="0">
                <a:latin typeface="Times New Roman" pitchFamily="18" charset="0"/>
                <a:cs typeface="Times New Roman" pitchFamily="18" charset="0"/>
                <a:sym typeface="Symbol"/>
              </a:rPr>
              <a:t>n</a:t>
            </a:r>
            <a:r>
              <a:rPr lang="en-US" sz="1800" b="1" dirty="0">
                <a:latin typeface="Times New Roman" pitchFamily="18" charset="0"/>
                <a:cs typeface="Times New Roman" pitchFamily="18" charset="0"/>
                <a:sym typeface="Symbol"/>
              </a:rPr>
              <a:t>!</a:t>
            </a:r>
            <a:r>
              <a:rPr lang="en-US" sz="1800" dirty="0">
                <a:latin typeface="Times New Roman" pitchFamily="18" charset="0"/>
                <a:cs typeface="Times New Roman" pitchFamily="18" charset="0"/>
                <a:sym typeface="Symbol"/>
              </a:rPr>
              <a:t> by factoring out a 2 from all </a:t>
            </a:r>
            <a:r>
              <a:rPr lang="en-US" sz="1800" i="1" dirty="0">
                <a:latin typeface="Times New Roman" pitchFamily="18" charset="0"/>
                <a:cs typeface="Times New Roman" pitchFamily="18" charset="0"/>
                <a:sym typeface="Symbol"/>
              </a:rPr>
              <a:t>n </a:t>
            </a:r>
            <a:r>
              <a:rPr lang="en-US" sz="1800" dirty="0">
                <a:latin typeface="Times New Roman" pitchFamily="18" charset="0"/>
                <a:cs typeface="Times New Roman" pitchFamily="18" charset="0"/>
                <a:sym typeface="Symbol"/>
              </a:rPr>
              <a:t>terms. We can substitute this in</a:t>
            </a:r>
            <a:r>
              <a:rPr lang="en-US" sz="2000" dirty="0">
                <a:latin typeface="Times New Roman" pitchFamily="18" charset="0"/>
                <a:cs typeface="Times New Roman" pitchFamily="18" charset="0"/>
                <a:sym typeface="Symbol"/>
              </a:rPr>
              <a:t> the denominator.</a:t>
            </a:r>
          </a:p>
          <a:p>
            <a:pPr algn="ctr">
              <a:buNone/>
            </a:pPr>
            <a:endParaRPr lang="en-US" sz="800" dirty="0"/>
          </a:p>
          <a:p>
            <a:pPr algn="ctr">
              <a:buNone/>
            </a:pPr>
            <a:r>
              <a:rPr lang="en-US" sz="1800" dirty="0">
                <a:latin typeface="Times New Roman" pitchFamily="18" charset="0"/>
                <a:cs typeface="Times New Roman" pitchFamily="18" charset="0"/>
                <a:sym typeface="Symbol"/>
              </a:rPr>
              <a:t>=  (2</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   </a:t>
            </a:r>
            <a:r>
              <a:rPr lang="en-US" sz="2800" dirty="0">
                <a:latin typeface="Times New Roman" pitchFamily="18" charset="0"/>
                <a:cs typeface="Times New Roman" pitchFamily="18" charset="0"/>
                <a:sym typeface="Symbol"/>
              </a:rPr>
              <a:t>  </a:t>
            </a:r>
            <a:r>
              <a:rPr lang="en-US" dirty="0">
                <a:latin typeface="Times New Roman" pitchFamily="18" charset="0"/>
                <a:cs typeface="Times New Roman" pitchFamily="18" charset="0"/>
                <a:sym typeface="Symbol"/>
              </a:rPr>
              <a:t>2</a:t>
            </a:r>
            <a:r>
              <a:rPr lang="en-US" i="1" baseline="30000" dirty="0">
                <a:latin typeface="Times New Roman" pitchFamily="18" charset="0"/>
                <a:cs typeface="Times New Roman" pitchFamily="18" charset="0"/>
                <a:sym typeface="Symbol"/>
              </a:rPr>
              <a:t>n</a:t>
            </a:r>
            <a:endParaRPr lang="en-US" sz="2800" baseline="30000" dirty="0">
              <a:latin typeface="Times New Roman" pitchFamily="18" charset="0"/>
              <a:cs typeface="Times New Roman" pitchFamily="18" charset="0"/>
              <a:sym typeface="Symbol"/>
            </a:endParaRPr>
          </a:p>
          <a:p>
            <a:pPr>
              <a:buNone/>
            </a:pPr>
            <a:r>
              <a:rPr lang="en-US" sz="2800" i="1" dirty="0">
                <a:latin typeface="Times New Roman" pitchFamily="18" charset="0"/>
                <a:cs typeface="Times New Roman" pitchFamily="18" charset="0"/>
                <a:sym typeface="Symbol"/>
              </a:rPr>
              <a:t>		</a:t>
            </a:r>
            <a:r>
              <a:rPr lang="en-US" sz="1800" i="1" dirty="0">
                <a:latin typeface="Times New Roman" pitchFamily="18" charset="0"/>
                <a:cs typeface="Times New Roman" pitchFamily="18" charset="0"/>
                <a:sym typeface="Symbol"/>
              </a:rPr>
              <a:t> 		        </a:t>
            </a:r>
            <a:r>
              <a:rPr lang="en-US" sz="1800" dirty="0">
                <a:latin typeface="Times New Roman" pitchFamily="18" charset="0"/>
                <a:cs typeface="Times New Roman" pitchFamily="18" charset="0"/>
                <a:sym typeface="Symbol"/>
              </a:rPr>
              <a:t>2</a:t>
            </a:r>
            <a:r>
              <a:rPr lang="en-US" sz="1800" i="1" baseline="30000" dirty="0">
                <a:latin typeface="Times New Roman" pitchFamily="18" charset="0"/>
                <a:cs typeface="Times New Roman" pitchFamily="18" charset="0"/>
                <a:sym typeface="Symbol"/>
              </a:rPr>
              <a:t>n </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a:t>
            </a:r>
            <a:r>
              <a:rPr lang="en-US" sz="1800" i="1" dirty="0">
                <a:latin typeface="Times New Roman" pitchFamily="18" charset="0"/>
                <a:cs typeface="Times New Roman" pitchFamily="18" charset="0"/>
                <a:sym typeface="Symbol"/>
              </a:rPr>
              <a:t> </a:t>
            </a:r>
            <a:r>
              <a:rPr lang="en-US" sz="1800" dirty="0">
                <a:latin typeface="Times New Roman" pitchFamily="18" charset="0"/>
                <a:cs typeface="Times New Roman" pitchFamily="18" charset="0"/>
                <a:sym typeface="Symbol"/>
              </a:rPr>
              <a:t>(</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+1)! </a:t>
            </a:r>
          </a:p>
          <a:p>
            <a:pPr>
              <a:buNone/>
            </a:pPr>
            <a:endParaRPr lang="en-US" sz="1800" dirty="0">
              <a:latin typeface="Times New Roman" pitchFamily="18" charset="0"/>
              <a:cs typeface="Times New Roman" pitchFamily="18" charset="0"/>
              <a:sym typeface="Symbol"/>
            </a:endParaRPr>
          </a:p>
          <a:p>
            <a:pPr algn="ctr">
              <a:buNone/>
            </a:pPr>
            <a:r>
              <a:rPr lang="en-US" sz="1800" dirty="0">
                <a:latin typeface="Times New Roman" pitchFamily="18" charset="0"/>
                <a:cs typeface="Times New Roman" pitchFamily="18" charset="0"/>
                <a:sym typeface="Symbol"/>
              </a:rPr>
              <a:t>=  (2</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 </a:t>
            </a:r>
            <a:endParaRPr lang="en-US" sz="2800" baseline="30000" dirty="0">
              <a:latin typeface="Times New Roman" pitchFamily="18" charset="0"/>
              <a:cs typeface="Times New Roman" pitchFamily="18" charset="0"/>
              <a:sym typeface="Symbol"/>
            </a:endParaRPr>
          </a:p>
          <a:p>
            <a:pPr>
              <a:buNone/>
            </a:pPr>
            <a:r>
              <a:rPr lang="en-US" sz="2800" i="1" dirty="0">
                <a:latin typeface="Times New Roman" pitchFamily="18" charset="0"/>
                <a:cs typeface="Times New Roman" pitchFamily="18" charset="0"/>
                <a:sym typeface="Symbol"/>
              </a:rPr>
              <a:t>		</a:t>
            </a:r>
            <a:r>
              <a:rPr lang="en-US" sz="1800" i="1" dirty="0">
                <a:latin typeface="Times New Roman" pitchFamily="18" charset="0"/>
                <a:cs typeface="Times New Roman" pitchFamily="18" charset="0"/>
                <a:sym typeface="Symbol"/>
              </a:rPr>
              <a:t> 		             n</a:t>
            </a:r>
            <a:r>
              <a:rPr lang="en-US" sz="1800" dirty="0">
                <a:latin typeface="Times New Roman" pitchFamily="18" charset="0"/>
                <a:cs typeface="Times New Roman" pitchFamily="18" charset="0"/>
                <a:sym typeface="Symbol"/>
              </a:rPr>
              <a:t>!</a:t>
            </a:r>
            <a:r>
              <a:rPr lang="en-US" sz="1800" i="1" dirty="0">
                <a:latin typeface="Times New Roman" pitchFamily="18" charset="0"/>
                <a:cs typeface="Times New Roman" pitchFamily="18" charset="0"/>
                <a:sym typeface="Symbol"/>
              </a:rPr>
              <a:t> </a:t>
            </a:r>
            <a:r>
              <a:rPr lang="en-US" sz="1800" dirty="0">
                <a:latin typeface="Times New Roman" pitchFamily="18" charset="0"/>
                <a:cs typeface="Times New Roman" pitchFamily="18" charset="0"/>
                <a:sym typeface="Symbol"/>
              </a:rPr>
              <a:t>(</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+1)! </a:t>
            </a:r>
          </a:p>
          <a:p>
            <a:pPr>
              <a:buNone/>
            </a:pPr>
            <a:endParaRPr lang="en-US" sz="1800" dirty="0">
              <a:latin typeface="Times New Roman" pitchFamily="18" charset="0"/>
              <a:cs typeface="Times New Roman" pitchFamily="18" charset="0"/>
              <a:sym typeface="Symbol"/>
            </a:endParaRPr>
          </a:p>
          <a:p>
            <a:pPr>
              <a:buNone/>
            </a:pPr>
            <a:endParaRPr lang="en-US" sz="1800" dirty="0">
              <a:latin typeface="Times New Roman" pitchFamily="18" charset="0"/>
              <a:cs typeface="Times New Roman" pitchFamily="18" charset="0"/>
              <a:sym typeface="Symbol"/>
            </a:endParaRPr>
          </a:p>
          <a:p>
            <a:pPr>
              <a:buNone/>
            </a:pPr>
            <a:endParaRPr lang="en-US" sz="2000" dirty="0"/>
          </a:p>
        </p:txBody>
      </p:sp>
      <p:cxnSp>
        <p:nvCxnSpPr>
          <p:cNvPr id="4" name="Straight Connector 3"/>
          <p:cNvCxnSpPr/>
          <p:nvPr/>
        </p:nvCxnSpPr>
        <p:spPr>
          <a:xfrm>
            <a:off x="2895600" y="1447800"/>
            <a:ext cx="2667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905000" y="3124200"/>
            <a:ext cx="47244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810000" y="5029200"/>
            <a:ext cx="9144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038600" y="6096000"/>
            <a:ext cx="9144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169152"/>
          </a:xfrm>
        </p:spPr>
        <p:txBody>
          <a:bodyPr/>
          <a:lstStyle/>
          <a:p>
            <a:pPr algn="ctr">
              <a:buNone/>
            </a:pPr>
            <a:r>
              <a:rPr lang="en-US" sz="1800" dirty="0">
                <a:latin typeface="Times New Roman" pitchFamily="18" charset="0"/>
                <a:cs typeface="Times New Roman" pitchFamily="18" charset="0"/>
                <a:sym typeface="Symbol"/>
              </a:rPr>
              <a:t>=        (2</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 </a:t>
            </a:r>
            <a:endParaRPr lang="en-US" sz="1800" baseline="30000" dirty="0">
              <a:latin typeface="Times New Roman" pitchFamily="18" charset="0"/>
              <a:cs typeface="Times New Roman" pitchFamily="18" charset="0"/>
              <a:sym typeface="Symbol"/>
            </a:endParaRPr>
          </a:p>
          <a:p>
            <a:pPr>
              <a:buNone/>
            </a:pPr>
            <a:r>
              <a:rPr lang="en-US" sz="1800" i="1" dirty="0">
                <a:latin typeface="Times New Roman" pitchFamily="18" charset="0"/>
                <a:cs typeface="Times New Roman" pitchFamily="18" charset="0"/>
                <a:sym typeface="Symbol"/>
              </a:rPr>
              <a:t>		 		            </a:t>
            </a:r>
            <a:r>
              <a:rPr lang="en-US" sz="1800" dirty="0">
                <a:latin typeface="Times New Roman" pitchFamily="18" charset="0"/>
                <a:cs typeface="Times New Roman" pitchFamily="18" charset="0"/>
                <a:sym typeface="Symbol"/>
              </a:rPr>
              <a:t>(</a:t>
            </a:r>
            <a:r>
              <a:rPr lang="en-US" sz="1800" i="1" dirty="0">
                <a:latin typeface="Times New Roman" pitchFamily="18" charset="0"/>
                <a:cs typeface="Times New Roman" pitchFamily="18" charset="0"/>
                <a:sym typeface="Symbol"/>
              </a:rPr>
              <a:t>n </a:t>
            </a:r>
            <a:r>
              <a:rPr lang="en-US" sz="1800" dirty="0">
                <a:latin typeface="Times New Roman" pitchFamily="18" charset="0"/>
                <a:cs typeface="Times New Roman" pitchFamily="18" charset="0"/>
                <a:sym typeface="Symbol"/>
              </a:rPr>
              <a:t>+ 1)! </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a:t>
            </a:r>
            <a:r>
              <a:rPr lang="en-US" sz="1800" i="1" dirty="0">
                <a:latin typeface="Times New Roman" pitchFamily="18" charset="0"/>
                <a:cs typeface="Times New Roman" pitchFamily="18" charset="0"/>
                <a:sym typeface="Symbol"/>
              </a:rPr>
              <a:t> </a:t>
            </a:r>
            <a:endParaRPr lang="en-US" sz="1800" dirty="0">
              <a:latin typeface="Times New Roman" pitchFamily="18" charset="0"/>
              <a:cs typeface="Times New Roman" pitchFamily="18" charset="0"/>
              <a:sym typeface="Symbol"/>
            </a:endParaRPr>
          </a:p>
          <a:p>
            <a:pPr>
              <a:buNone/>
            </a:pPr>
            <a:endParaRPr lang="en-US" sz="1000" dirty="0">
              <a:latin typeface="Times New Roman" pitchFamily="18" charset="0"/>
              <a:cs typeface="Times New Roman" pitchFamily="18" charset="0"/>
              <a:sym typeface="Symbol"/>
            </a:endParaRPr>
          </a:p>
          <a:p>
            <a:pPr>
              <a:buNone/>
            </a:pPr>
            <a:r>
              <a:rPr lang="en-US" sz="1800" dirty="0">
                <a:latin typeface="Times New Roman" pitchFamily="18" charset="0"/>
                <a:cs typeface="Times New Roman" pitchFamily="18" charset="0"/>
                <a:sym typeface="Symbol"/>
              </a:rPr>
              <a:t>Note: 			      =        (2</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a:t>
            </a:r>
          </a:p>
          <a:p>
            <a:pPr>
              <a:buNone/>
            </a:pPr>
            <a:r>
              <a:rPr lang="en-US" sz="1800" dirty="0">
                <a:latin typeface="Times New Roman" pitchFamily="18" charset="0"/>
                <a:cs typeface="Times New Roman" pitchFamily="18" charset="0"/>
                <a:sym typeface="Symbol"/>
              </a:rPr>
              <a:t>				         (</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 + 1) </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 </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a:t>
            </a:r>
          </a:p>
          <a:p>
            <a:pPr>
              <a:buNone/>
            </a:pPr>
            <a:r>
              <a:rPr lang="en-US" sz="1800" dirty="0">
                <a:latin typeface="Times New Roman" pitchFamily="18" charset="0"/>
                <a:cs typeface="Times New Roman" pitchFamily="18" charset="0"/>
                <a:sym typeface="Symbol"/>
              </a:rPr>
              <a:t>2</a:t>
            </a:r>
            <a:r>
              <a:rPr lang="en-US" sz="1800" i="1" dirty="0">
                <a:latin typeface="Times New Roman" pitchFamily="18" charset="0"/>
                <a:cs typeface="Times New Roman" pitchFamily="18" charset="0"/>
                <a:sym typeface="Symbol"/>
              </a:rPr>
              <a:t>n    =  </a:t>
            </a:r>
            <a:r>
              <a:rPr lang="en-US" sz="1800" dirty="0">
                <a:latin typeface="Times New Roman" pitchFamily="18" charset="0"/>
                <a:cs typeface="Times New Roman" pitchFamily="18" charset="0"/>
                <a:sym typeface="Symbol"/>
              </a:rPr>
              <a:t>(2</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		    </a:t>
            </a:r>
            <a:endParaRPr lang="en-US" sz="1800" i="1" dirty="0">
              <a:latin typeface="Times New Roman" pitchFamily="18" charset="0"/>
              <a:cs typeface="Times New Roman" pitchFamily="18" charset="0"/>
              <a:sym typeface="Symbol"/>
            </a:endParaRPr>
          </a:p>
          <a:p>
            <a:pPr>
              <a:buNone/>
            </a:pPr>
            <a:r>
              <a:rPr lang="en-US" sz="1800" i="1" dirty="0">
                <a:latin typeface="Times New Roman" pitchFamily="18" charset="0"/>
                <a:cs typeface="Times New Roman" pitchFamily="18" charset="0"/>
                <a:sym typeface="Symbol"/>
              </a:rPr>
              <a:t> n          </a:t>
            </a:r>
            <a:r>
              <a:rPr lang="en-US" sz="1800" i="1" dirty="0" err="1">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 (2</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 – </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		     =      1        2</a:t>
            </a:r>
            <a:r>
              <a:rPr lang="en-US" sz="1800" i="1" dirty="0">
                <a:latin typeface="Times New Roman" pitchFamily="18" charset="0"/>
                <a:cs typeface="Times New Roman" pitchFamily="18" charset="0"/>
                <a:sym typeface="Symbol"/>
              </a:rPr>
              <a:t>n</a:t>
            </a:r>
            <a:endParaRPr lang="en-US" sz="1800" dirty="0">
              <a:latin typeface="Times New Roman" pitchFamily="18" charset="0"/>
              <a:cs typeface="Times New Roman" pitchFamily="18" charset="0"/>
              <a:sym typeface="Symbol"/>
            </a:endParaRPr>
          </a:p>
          <a:p>
            <a:pPr>
              <a:buNone/>
            </a:pPr>
            <a:r>
              <a:rPr lang="en-US" sz="1800" dirty="0">
                <a:latin typeface="Times New Roman" pitchFamily="18" charset="0"/>
                <a:cs typeface="Times New Roman" pitchFamily="18" charset="0"/>
                <a:sym typeface="Symbol"/>
              </a:rPr>
              <a:t>				         (</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 + 1)    </a:t>
            </a:r>
            <a:r>
              <a:rPr lang="en-US" sz="1800" i="1" dirty="0">
                <a:latin typeface="Times New Roman" pitchFamily="18" charset="0"/>
                <a:cs typeface="Times New Roman" pitchFamily="18" charset="0"/>
                <a:sym typeface="Symbol"/>
              </a:rPr>
              <a:t>n</a:t>
            </a:r>
          </a:p>
          <a:p>
            <a:pPr>
              <a:buNone/>
            </a:pPr>
            <a:r>
              <a:rPr lang="en-US" sz="1800" dirty="0">
                <a:latin typeface="Times New Roman" pitchFamily="18" charset="0"/>
                <a:cs typeface="Times New Roman" pitchFamily="18" charset="0"/>
                <a:sym typeface="Symbol"/>
              </a:rPr>
              <a:t> 	   =   (2</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a:t>
            </a:r>
          </a:p>
          <a:p>
            <a:pPr>
              <a:buNone/>
            </a:pPr>
            <a:r>
              <a:rPr lang="en-US" sz="1800" dirty="0">
                <a:latin typeface="Times New Roman" pitchFamily="18" charset="0"/>
                <a:cs typeface="Times New Roman" pitchFamily="18" charset="0"/>
                <a:sym typeface="Symbol"/>
              </a:rPr>
              <a:t>	        </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 </a:t>
            </a:r>
            <a:r>
              <a:rPr lang="en-US" sz="1800" i="1" dirty="0">
                <a:latin typeface="Times New Roman" pitchFamily="18" charset="0"/>
                <a:cs typeface="Times New Roman" pitchFamily="18" charset="0"/>
                <a:sym typeface="Symbol"/>
              </a:rPr>
              <a:t>n</a:t>
            </a:r>
            <a:r>
              <a:rPr lang="en-US" sz="1800" dirty="0">
                <a:latin typeface="Times New Roman" pitchFamily="18" charset="0"/>
                <a:cs typeface="Times New Roman" pitchFamily="18" charset="0"/>
                <a:sym typeface="Symbol"/>
              </a:rPr>
              <a:t>!</a:t>
            </a:r>
          </a:p>
          <a:p>
            <a:pPr>
              <a:buNone/>
            </a:pPr>
            <a:r>
              <a:rPr lang="en-US" sz="1800" dirty="0">
                <a:latin typeface="Times New Roman" pitchFamily="18" charset="0"/>
                <a:cs typeface="Times New Roman" pitchFamily="18" charset="0"/>
                <a:sym typeface="Symbol"/>
              </a:rPr>
              <a:t>	        </a:t>
            </a:r>
            <a:endParaRPr lang="en-US" sz="1800" dirty="0"/>
          </a:p>
          <a:p>
            <a:pPr>
              <a:buNone/>
            </a:pPr>
            <a:endParaRPr lang="en-US" dirty="0"/>
          </a:p>
        </p:txBody>
      </p:sp>
      <p:cxnSp>
        <p:nvCxnSpPr>
          <p:cNvPr id="4" name="Straight Connector 3"/>
          <p:cNvCxnSpPr/>
          <p:nvPr/>
        </p:nvCxnSpPr>
        <p:spPr>
          <a:xfrm>
            <a:off x="4038600" y="685800"/>
            <a:ext cx="9144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10000" y="1600200"/>
            <a:ext cx="1143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16200000" flipH="1">
            <a:off x="3810000" y="1447800"/>
            <a:ext cx="990600" cy="228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191000" y="10668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029200" y="106680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19600" y="2057400"/>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Double Bracket 30"/>
          <p:cNvSpPr/>
          <p:nvPr/>
        </p:nvSpPr>
        <p:spPr>
          <a:xfrm>
            <a:off x="457200" y="1905000"/>
            <a:ext cx="457200" cy="762000"/>
          </a:xfrm>
          <a:prstGeom prst="bracketPair">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Double Bracket 31"/>
          <p:cNvSpPr/>
          <p:nvPr/>
        </p:nvSpPr>
        <p:spPr>
          <a:xfrm>
            <a:off x="4495800" y="2286000"/>
            <a:ext cx="457200" cy="685800"/>
          </a:xfrm>
          <a:prstGeom prst="bracketPair">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ectangle 32"/>
          <p:cNvSpPr/>
          <p:nvPr/>
        </p:nvSpPr>
        <p:spPr>
          <a:xfrm>
            <a:off x="304800" y="1066800"/>
            <a:ext cx="22860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657600" y="3962400"/>
            <a:ext cx="3886200" cy="1200329"/>
          </a:xfrm>
          <a:prstGeom prst="rect">
            <a:avLst/>
          </a:prstGeom>
          <a:noFill/>
        </p:spPr>
        <p:txBody>
          <a:bodyPr wrap="square" rtlCol="0">
            <a:spAutoFit/>
          </a:bodyPr>
          <a:lstStyle/>
          <a:p>
            <a:pPr algn="ctr"/>
            <a:r>
              <a:rPr lang="en-US" sz="2400" dirty="0">
                <a:latin typeface="Times New Roman" pitchFamily="18" charset="0"/>
                <a:cs typeface="Times New Roman" pitchFamily="18" charset="0"/>
              </a:rPr>
              <a:t>This is the explicit formula from Euler’s recursive formula.</a:t>
            </a:r>
          </a:p>
        </p:txBody>
      </p:sp>
      <p:cxnSp>
        <p:nvCxnSpPr>
          <p:cNvPr id="13" name="Straight Connector 12"/>
          <p:cNvCxnSpPr/>
          <p:nvPr/>
        </p:nvCxnSpPr>
        <p:spPr>
          <a:xfrm>
            <a:off x="1143000" y="2286000"/>
            <a:ext cx="1143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9200" y="3352800"/>
            <a:ext cx="6858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dirty="0">
                <a:latin typeface="Times New Roman" pitchFamily="18" charset="0"/>
                <a:cs typeface="Times New Roman" pitchFamily="18" charset="0"/>
              </a:rPr>
              <a:t>In this presentation…</a:t>
            </a:r>
          </a:p>
        </p:txBody>
      </p:sp>
      <p:sp>
        <p:nvSpPr>
          <p:cNvPr id="3" name="Content Placeholder 2"/>
          <p:cNvSpPr>
            <a:spLocks noGrp="1"/>
          </p:cNvSpPr>
          <p:nvPr>
            <p:ph sz="quarter" idx="1"/>
          </p:nvPr>
        </p:nvSpPr>
        <p:spPr>
          <a:xfrm>
            <a:off x="457200" y="1295400"/>
            <a:ext cx="8229600" cy="5562600"/>
          </a:xfrm>
        </p:spPr>
        <p:txBody>
          <a:bodyPr>
            <a:normAutofit/>
          </a:bodyPr>
          <a:lstStyle/>
          <a:p>
            <a:r>
              <a:rPr lang="en-US" sz="2800" dirty="0">
                <a:latin typeface="Times New Roman" pitchFamily="18" charset="0"/>
                <a:cs typeface="Times New Roman" pitchFamily="18" charset="0"/>
              </a:rPr>
              <a:t>History of the Catalan Numbers</a:t>
            </a:r>
          </a:p>
          <a:p>
            <a:r>
              <a:rPr lang="en-US" sz="2800" dirty="0">
                <a:latin typeface="Times New Roman" pitchFamily="18" charset="0"/>
                <a:cs typeface="Times New Roman" pitchFamily="18" charset="0"/>
              </a:rPr>
              <a:t>Examples/Applications</a:t>
            </a:r>
          </a:p>
          <a:p>
            <a:pPr lvl="1"/>
            <a:r>
              <a:rPr lang="en-US" sz="2400" dirty="0">
                <a:latin typeface="Times New Roman" pitchFamily="18" charset="0"/>
                <a:cs typeface="Times New Roman" pitchFamily="18" charset="0"/>
              </a:rPr>
              <a:t>Euler’s triangulation of  convex polygons</a:t>
            </a:r>
          </a:p>
          <a:p>
            <a:pPr lvl="1"/>
            <a:r>
              <a:rPr lang="en-US" sz="2400" dirty="0">
                <a:latin typeface="Times New Roman" pitchFamily="18" charset="0"/>
                <a:cs typeface="Times New Roman" pitchFamily="18" charset="0"/>
              </a:rPr>
              <a:t>Catalan’s </a:t>
            </a:r>
            <a:r>
              <a:rPr lang="en-US" sz="2400" dirty="0" err="1">
                <a:latin typeface="Times New Roman" pitchFamily="18" charset="0"/>
                <a:cs typeface="Times New Roman" pitchFamily="18" charset="0"/>
              </a:rPr>
              <a:t>parenthesization</a:t>
            </a:r>
            <a:r>
              <a:rPr lang="en-US" sz="2400" dirty="0">
                <a:latin typeface="Times New Roman" pitchFamily="18" charset="0"/>
                <a:cs typeface="Times New Roman" pitchFamily="18" charset="0"/>
              </a:rPr>
              <a:t> problem</a:t>
            </a:r>
          </a:p>
          <a:p>
            <a:pPr lvl="1"/>
            <a:r>
              <a:rPr lang="en-US" sz="2400" dirty="0">
                <a:latin typeface="Times New Roman" pitchFamily="18" charset="0"/>
                <a:cs typeface="Times New Roman" pitchFamily="18" charset="0"/>
              </a:rPr>
              <a:t>Mountain ranges on a graph</a:t>
            </a:r>
          </a:p>
          <a:p>
            <a:pPr lvl="1"/>
            <a:r>
              <a:rPr lang="en-US" sz="2400" dirty="0" err="1">
                <a:latin typeface="Times New Roman" pitchFamily="18" charset="0"/>
                <a:cs typeface="Times New Roman" pitchFamily="18" charset="0"/>
              </a:rPr>
              <a:t>Hankel</a:t>
            </a:r>
            <a:r>
              <a:rPr lang="en-US" sz="2400" dirty="0">
                <a:latin typeface="Times New Roman" pitchFamily="18" charset="0"/>
                <a:cs typeface="Times New Roman" pitchFamily="18" charset="0"/>
              </a:rPr>
              <a:t> matrix</a:t>
            </a:r>
          </a:p>
          <a:p>
            <a:pPr lvl="1"/>
            <a:r>
              <a:rPr lang="en-US" sz="2400" dirty="0">
                <a:latin typeface="Times New Roman" pitchFamily="18" charset="0"/>
                <a:cs typeface="Times New Roman" pitchFamily="18" charset="0"/>
              </a:rPr>
              <a:t>Relationship to computer science</a:t>
            </a:r>
          </a:p>
          <a:p>
            <a:pPr lvl="1"/>
            <a:r>
              <a:rPr lang="en-US" sz="2400" dirty="0">
                <a:latin typeface="Times New Roman" pitchFamily="18" charset="0"/>
                <a:cs typeface="Times New Roman" pitchFamily="18" charset="0"/>
              </a:rPr>
              <a:t>Pascal’s Triangle</a:t>
            </a:r>
          </a:p>
          <a:p>
            <a:r>
              <a:rPr lang="en-US" sz="2800" dirty="0">
                <a:latin typeface="Times New Roman" pitchFamily="18" charset="0"/>
                <a:cs typeface="Times New Roman" pitchFamily="18" charset="0"/>
              </a:rPr>
              <a:t>Formulas</a:t>
            </a:r>
          </a:p>
          <a:p>
            <a:pPr lvl="1"/>
            <a:r>
              <a:rPr lang="en-US" sz="2400" dirty="0">
                <a:latin typeface="Times New Roman" pitchFamily="18" charset="0"/>
                <a:cs typeface="Times New Roman" pitchFamily="18" charset="0"/>
              </a:rPr>
              <a:t>Recursive</a:t>
            </a:r>
          </a:p>
          <a:p>
            <a:pPr lvl="1"/>
            <a:r>
              <a:rPr lang="en-US" sz="2400" dirty="0">
                <a:latin typeface="Times New Roman" pitchFamily="18" charset="0"/>
                <a:cs typeface="Times New Roman" pitchFamily="18" charset="0"/>
              </a:rPr>
              <a:t>Explicit</a:t>
            </a:r>
          </a:p>
          <a:p>
            <a:pPr lvl="1"/>
            <a:r>
              <a:rPr lang="en-US" sz="2400" dirty="0">
                <a:latin typeface="Times New Roman" pitchFamily="18" charset="0"/>
                <a:cs typeface="Times New Roman" pitchFamily="18" charset="0"/>
              </a:rPr>
              <a:t>Generating Function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noAutofit/>
          </a:bodyPr>
          <a:lstStyle/>
          <a:p>
            <a:pPr algn="ctr"/>
            <a:r>
              <a:rPr lang="en-US" sz="4000" dirty="0">
                <a:latin typeface="Times New Roman" pitchFamily="18" charset="0"/>
                <a:cs typeface="Times New Roman" pitchFamily="18" charset="0"/>
              </a:rPr>
              <a:t>Pascal's Triangle and the Catalan Numbers </a:t>
            </a:r>
          </a:p>
        </p:txBody>
      </p:sp>
      <p:sp>
        <p:nvSpPr>
          <p:cNvPr id="3" name="Content Placeholder 2"/>
          <p:cNvSpPr>
            <a:spLocks noGrp="1"/>
          </p:cNvSpPr>
          <p:nvPr>
            <p:ph sz="quarter" idx="1"/>
          </p:nvPr>
        </p:nvSpPr>
        <p:spPr>
          <a:xfrm>
            <a:off x="457200" y="1143000"/>
            <a:ext cx="8229600" cy="5714999"/>
          </a:xfrm>
        </p:spPr>
        <p:txBody>
          <a:bodyPr>
            <a:normAutofit/>
          </a:bodyPr>
          <a:lstStyle/>
          <a:p>
            <a:r>
              <a:rPr lang="en-US" sz="2400" dirty="0">
                <a:latin typeface="Times New Roman" pitchFamily="18" charset="0"/>
                <a:cs typeface="Times New Roman" pitchFamily="18" charset="0"/>
              </a:rPr>
              <a:t>Explicit formula for </a:t>
            </a:r>
            <a:r>
              <a:rPr lang="en-US" dirty="0">
                <a:latin typeface="Times New Roman" pitchFamily="18" charset="0"/>
                <a:cs typeface="Times New Roman" pitchFamily="18" charset="0"/>
              </a:rPr>
              <a:t>the</a:t>
            </a:r>
            <a:r>
              <a:rPr lang="en-US" sz="2400" dirty="0">
                <a:latin typeface="Times New Roman" pitchFamily="18" charset="0"/>
                <a:cs typeface="Times New Roman" pitchFamily="18" charset="0"/>
              </a:rPr>
              <a:t> Catalan numbers; </a:t>
            </a:r>
            <a:r>
              <a:rPr lang="en-US" sz="2400" i="1" dirty="0" err="1">
                <a:latin typeface="Times New Roman" pitchFamily="18" charset="0"/>
                <a:cs typeface="Times New Roman" pitchFamily="18" charset="0"/>
              </a:rPr>
              <a:t>C</a:t>
            </a:r>
            <a:r>
              <a:rPr lang="en-US" sz="2400" i="1" baseline="-25000" dirty="0" err="1">
                <a:latin typeface="Times New Roman" pitchFamily="18" charset="0"/>
                <a:cs typeface="Times New Roman" pitchFamily="18" charset="0"/>
              </a:rPr>
              <a:t>n</a:t>
            </a:r>
            <a:r>
              <a:rPr lang="en-US" sz="2400" dirty="0">
                <a:latin typeface="Times New Roman" pitchFamily="18" charset="0"/>
                <a:cs typeface="Times New Roman" pitchFamily="18" charset="0"/>
              </a:rPr>
              <a:t> =  1    </a:t>
            </a:r>
            <a:r>
              <a:rPr lang="en-US" sz="2800" b="1"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2</a:t>
            </a:r>
            <a:r>
              <a:rPr lang="en-US" sz="2400" i="1" dirty="0">
                <a:latin typeface="Times New Roman" pitchFamily="18" charset="0"/>
                <a:cs typeface="Times New Roman" pitchFamily="18" charset="0"/>
              </a:rPr>
              <a:t>n</a:t>
            </a: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+ 1      </a:t>
            </a:r>
            <a:r>
              <a:rPr lang="en-US" sz="2400" i="1" dirty="0">
                <a:latin typeface="Times New Roman" pitchFamily="18" charset="0"/>
                <a:cs typeface="Times New Roman" pitchFamily="18" charset="0"/>
              </a:rPr>
              <a:t>n</a:t>
            </a:r>
            <a:endParaRPr lang="en-US" sz="2400"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buNone/>
            </a:pPr>
            <a:endParaRPr lang="en-US" sz="2600" dirty="0">
              <a:latin typeface="Times New Roman" pitchFamily="18" charset="0"/>
              <a:cs typeface="Times New Roman" pitchFamily="18" charset="0"/>
            </a:endParaRPr>
          </a:p>
          <a:p>
            <a:pPr>
              <a:buNone/>
            </a:pPr>
            <a:endParaRPr lang="en-US" sz="1500" dirty="0">
              <a:latin typeface="Times New Roman" pitchFamily="18" charset="0"/>
              <a:cs typeface="Times New Roman" pitchFamily="18" charset="0"/>
            </a:endParaRPr>
          </a:p>
          <a:p>
            <a:pPr>
              <a:buNone/>
            </a:pPr>
            <a:endParaRPr lang="en-US" sz="1500" dirty="0">
              <a:latin typeface="Times New Roman" pitchFamily="18" charset="0"/>
              <a:cs typeface="Times New Roman" pitchFamily="18" charset="0"/>
            </a:endParaRPr>
          </a:p>
          <a:p>
            <a:pPr>
              <a:buNone/>
            </a:pPr>
            <a:r>
              <a:rPr lang="en-US" sz="1500" dirty="0">
                <a:latin typeface="Times New Roman" pitchFamily="18" charset="0"/>
                <a:cs typeface="Times New Roman" pitchFamily="18" charset="0"/>
              </a:rPr>
              <a:t> </a:t>
            </a:r>
          </a:p>
          <a:p>
            <a:pPr>
              <a:buNone/>
            </a:pPr>
            <a:r>
              <a:rPr lang="en-US" sz="2200" dirty="0">
                <a:latin typeface="Times New Roman" pitchFamily="18" charset="0"/>
                <a:cs typeface="Times New Roman" pitchFamily="18" charset="0"/>
              </a:rPr>
              <a:t>                        Example </a:t>
            </a:r>
            <a:r>
              <a:rPr lang="en-US" sz="2200" i="1" dirty="0">
                <a:latin typeface="Times New Roman" pitchFamily="18" charset="0"/>
                <a:cs typeface="Times New Roman" pitchFamily="18" charset="0"/>
              </a:rPr>
              <a:t>C</a:t>
            </a:r>
            <a:r>
              <a:rPr lang="en-US" sz="2200" i="1" baseline="-25000" dirty="0">
                <a:latin typeface="Times New Roman" pitchFamily="18" charset="0"/>
                <a:cs typeface="Times New Roman" pitchFamily="18" charset="0"/>
              </a:rPr>
              <a:t>4</a:t>
            </a:r>
            <a:r>
              <a:rPr lang="en-US" sz="2200" dirty="0">
                <a:latin typeface="Times New Roman" pitchFamily="18" charset="0"/>
                <a:cs typeface="Times New Roman" pitchFamily="18" charset="0"/>
              </a:rPr>
              <a:t>:    1       8    =   1    (70)  = 14	                                                            			      (4+1)   4         5</a:t>
            </a:r>
          </a:p>
        </p:txBody>
      </p:sp>
      <p:sp>
        <p:nvSpPr>
          <p:cNvPr id="14" name="Double Bracket 13"/>
          <p:cNvSpPr/>
          <p:nvPr/>
        </p:nvSpPr>
        <p:spPr>
          <a:xfrm>
            <a:off x="7315200" y="1295400"/>
            <a:ext cx="533400" cy="685800"/>
          </a:xfrm>
          <a:prstGeom prst="bracketPair">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Straight Connector 15"/>
          <p:cNvCxnSpPr/>
          <p:nvPr/>
        </p:nvCxnSpPr>
        <p:spPr>
          <a:xfrm>
            <a:off x="6477000" y="1600200"/>
            <a:ext cx="60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Double Bracket 17"/>
          <p:cNvSpPr/>
          <p:nvPr/>
        </p:nvSpPr>
        <p:spPr>
          <a:xfrm>
            <a:off x="4343400" y="5867400"/>
            <a:ext cx="457200" cy="533400"/>
          </a:xfrm>
          <a:prstGeom prst="bracketPair">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p:cNvCxnSpPr/>
          <p:nvPr/>
        </p:nvCxnSpPr>
        <p:spPr>
          <a:xfrm>
            <a:off x="5029200" y="6096000"/>
            <a:ext cx="685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000" y="2209800"/>
            <a:ext cx="8229600" cy="4278094"/>
          </a:xfrm>
          <a:prstGeom prst="rect">
            <a:avLst/>
          </a:prstGeom>
          <a:noFill/>
        </p:spPr>
        <p:txBody>
          <a:bodyPr wrap="square" rtlCol="0">
            <a:spAutoFit/>
          </a:bodyPr>
          <a:lstStyle/>
          <a:p>
            <a:pPr>
              <a:lnSpc>
                <a:spcPct val="150000"/>
              </a:lnSpc>
              <a:buNone/>
            </a:pPr>
            <a:r>
              <a:rPr lang="en-US" sz="2000" dirty="0">
                <a:latin typeface="Times New Roman" pitchFamily="18" charset="0"/>
                <a:cs typeface="Times New Roman" pitchFamily="18" charset="0"/>
              </a:rPr>
              <a:t>			              row 0	</a:t>
            </a:r>
            <a:r>
              <a:rPr lang="en-US" sz="1600" dirty="0">
                <a:latin typeface="Times New Roman" pitchFamily="18" charset="0"/>
                <a:cs typeface="Times New Roman" pitchFamily="18" charset="0"/>
              </a:rPr>
              <a:t>    1</a:t>
            </a:r>
          </a:p>
          <a:p>
            <a:pPr>
              <a:lnSpc>
                <a:spcPct val="150000"/>
              </a:lnSpc>
              <a:buNone/>
            </a:pPr>
            <a:r>
              <a:rPr lang="en-US" sz="1600" dirty="0">
                <a:latin typeface="Times New Roman" pitchFamily="18" charset="0"/>
                <a:cs typeface="Times New Roman" pitchFamily="18" charset="0"/>
              </a:rPr>
              <a:t>				                  1       1</a:t>
            </a:r>
          </a:p>
          <a:p>
            <a:pPr>
              <a:lnSpc>
                <a:spcPct val="150000"/>
              </a:lnSpc>
              <a:buNone/>
            </a:pPr>
            <a:r>
              <a:rPr lang="en-US" sz="1600" dirty="0">
                <a:latin typeface="Times New Roman" pitchFamily="18" charset="0"/>
                <a:cs typeface="Times New Roman" pitchFamily="18" charset="0"/>
              </a:rPr>
              <a:t>				             1       2       1</a:t>
            </a:r>
          </a:p>
          <a:p>
            <a:pPr>
              <a:lnSpc>
                <a:spcPct val="150000"/>
              </a:lnSpc>
              <a:buNone/>
            </a:pPr>
            <a:r>
              <a:rPr lang="en-US" sz="1600" dirty="0">
                <a:latin typeface="Times New Roman" pitchFamily="18" charset="0"/>
                <a:cs typeface="Times New Roman" pitchFamily="18" charset="0"/>
              </a:rPr>
              <a:t>                                                               	         1       3       3       1</a:t>
            </a:r>
          </a:p>
          <a:p>
            <a:pPr>
              <a:lnSpc>
                <a:spcPct val="150000"/>
              </a:lnSpc>
              <a:buNone/>
            </a:pPr>
            <a:r>
              <a:rPr lang="en-US" sz="1600" dirty="0">
                <a:latin typeface="Times New Roman" pitchFamily="18" charset="0"/>
                <a:cs typeface="Times New Roman" pitchFamily="18" charset="0"/>
              </a:rPr>
              <a:t>                                                           	     1       4       6       4      1</a:t>
            </a:r>
          </a:p>
          <a:p>
            <a:pPr>
              <a:lnSpc>
                <a:spcPct val="150000"/>
              </a:lnSpc>
              <a:buNone/>
            </a:pPr>
            <a:r>
              <a:rPr lang="en-US" sz="1600" dirty="0">
                <a:latin typeface="Times New Roman" pitchFamily="18" charset="0"/>
                <a:cs typeface="Times New Roman" pitchFamily="18" charset="0"/>
              </a:rPr>
              <a:t>                                                       	1      5       10     10      5      1 </a:t>
            </a:r>
          </a:p>
          <a:p>
            <a:pPr>
              <a:lnSpc>
                <a:spcPct val="150000"/>
              </a:lnSpc>
              <a:buNone/>
            </a:pPr>
            <a:r>
              <a:rPr lang="en-US" sz="1600" dirty="0">
                <a:latin typeface="Times New Roman" pitchFamily="18" charset="0"/>
                <a:cs typeface="Times New Roman" pitchFamily="18" charset="0"/>
              </a:rPr>
              <a:t>                                                                     1      6      15    20      15     6      1</a:t>
            </a:r>
          </a:p>
          <a:p>
            <a:pPr>
              <a:lnSpc>
                <a:spcPct val="150000"/>
              </a:lnSpc>
              <a:buNone/>
            </a:pPr>
            <a:r>
              <a:rPr lang="en-US" sz="1600" dirty="0">
                <a:latin typeface="Times New Roman" pitchFamily="18" charset="0"/>
                <a:cs typeface="Times New Roman" pitchFamily="18" charset="0"/>
              </a:rPr>
              <a:t>			           1      7      21    35      35     21     7      1</a:t>
            </a:r>
          </a:p>
          <a:p>
            <a:pPr>
              <a:lnSpc>
                <a:spcPct val="150000"/>
              </a:lnSpc>
              <a:buNone/>
            </a:pPr>
            <a:r>
              <a:rPr lang="en-US" sz="1600" dirty="0">
                <a:latin typeface="Times New Roman" pitchFamily="18" charset="0"/>
                <a:cs typeface="Times New Roman" pitchFamily="18" charset="0"/>
              </a:rPr>
              <a:t>			     1      8      28      56    70       56     28     8      1</a:t>
            </a: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p>
            <a:endParaRPr lang="en-US" dirty="0"/>
          </a:p>
        </p:txBody>
      </p:sp>
      <p:sp>
        <p:nvSpPr>
          <p:cNvPr id="15" name="Oval 14"/>
          <p:cNvSpPr/>
          <p:nvPr/>
        </p:nvSpPr>
        <p:spPr>
          <a:xfrm>
            <a:off x="4343400" y="2286000"/>
            <a:ext cx="381000" cy="381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343400" y="5257800"/>
            <a:ext cx="381000" cy="381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343400" y="3048000"/>
            <a:ext cx="381000" cy="381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343400" y="4572000"/>
            <a:ext cx="381000" cy="381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343400" y="3810000"/>
            <a:ext cx="381000" cy="381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3810000" y="60960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pPr algn="l"/>
            <a:r>
              <a:rPr lang="en-US" dirty="0">
                <a:latin typeface="Times New Roman" pitchFamily="18" charset="0"/>
                <a:cs typeface="Times New Roman" pitchFamily="18" charset="0"/>
              </a:rPr>
              <a:t>	Another Example, </a:t>
            </a:r>
            <a:r>
              <a:rPr lang="en-US" i="1" dirty="0" err="1">
                <a:latin typeface="Times New Roman" pitchFamily="18" charset="0"/>
                <a:cs typeface="Times New Roman" pitchFamily="18" charset="0"/>
              </a:rPr>
              <a:t>C</a:t>
            </a:r>
            <a:r>
              <a:rPr lang="en-US" i="1" baseline="-25000" dirty="0" err="1">
                <a:latin typeface="Times New Roman" pitchFamily="18" charset="0"/>
                <a:cs typeface="Times New Roman" pitchFamily="18" charset="0"/>
              </a:rPr>
              <a:t>n</a:t>
            </a:r>
            <a:r>
              <a:rPr lang="en-US" dirty="0">
                <a:latin typeface="Times New Roman" pitchFamily="18" charset="0"/>
                <a:cs typeface="Times New Roman" pitchFamily="18" charset="0"/>
              </a:rPr>
              <a:t> = </a:t>
            </a:r>
            <a:r>
              <a:rPr lang="en-US" sz="3600" dirty="0">
                <a:latin typeface="Times New Roman" pitchFamily="18" charset="0"/>
                <a:cs typeface="Times New Roman" pitchFamily="18" charset="0"/>
              </a:rPr>
              <a:t>1  </a:t>
            </a:r>
            <a:r>
              <a:rPr lang="en-US" sz="3600" dirty="0">
                <a:latin typeface="Times New Roman" pitchFamily="18" charset="0"/>
                <a:cs typeface="Times New Roman" pitchFamily="18" charset="0"/>
                <a:sym typeface="Symbol"/>
              </a:rPr>
              <a:t> </a:t>
            </a:r>
            <a:r>
              <a:rPr lang="en-US" sz="3600" dirty="0">
                <a:latin typeface="Times New Roman" pitchFamily="18" charset="0"/>
                <a:cs typeface="Times New Roman" pitchFamily="18" charset="0"/>
              </a:rPr>
              <a:t>  2</a:t>
            </a:r>
            <a:r>
              <a:rPr lang="en-US" sz="3600" i="1" dirty="0">
                <a:latin typeface="Times New Roman" pitchFamily="18" charset="0"/>
                <a:cs typeface="Times New Roman" pitchFamily="18" charset="0"/>
              </a:rPr>
              <a:t>n</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a:t>
            </a:r>
            <a:r>
              <a:rPr lang="en-US" sz="1100" dirty="0">
                <a:latin typeface="Times New Roman" pitchFamily="18" charset="0"/>
                <a:cs typeface="Times New Roman" pitchFamily="18" charset="0"/>
              </a:rPr>
              <a:t> </a:t>
            </a:r>
            <a:r>
              <a:rPr lang="en-US" sz="3600" i="1" dirty="0">
                <a:latin typeface="Times New Roman" pitchFamily="18" charset="0"/>
                <a:cs typeface="Times New Roman" pitchFamily="18" charset="0"/>
              </a:rPr>
              <a:t>n    </a:t>
            </a:r>
            <a:r>
              <a:rPr lang="en-US" sz="1800" i="1" dirty="0">
                <a:latin typeface="Times New Roman" pitchFamily="18" charset="0"/>
                <a:cs typeface="Times New Roman" pitchFamily="18" charset="0"/>
              </a:rPr>
              <a:t> </a:t>
            </a:r>
            <a:r>
              <a:rPr lang="en-US" sz="3600" i="1" dirty="0" err="1">
                <a:latin typeface="Times New Roman" pitchFamily="18" charset="0"/>
                <a:cs typeface="Times New Roman" pitchFamily="18" charset="0"/>
              </a:rPr>
              <a:t>n</a:t>
            </a:r>
            <a:r>
              <a:rPr lang="en-US" sz="3600" i="1" dirty="0">
                <a:latin typeface="Times New Roman" pitchFamily="18" charset="0"/>
                <a:cs typeface="Times New Roman" pitchFamily="18" charset="0"/>
              </a:rPr>
              <a:t> </a:t>
            </a:r>
            <a:r>
              <a:rPr lang="en-US" sz="3600" dirty="0">
                <a:latin typeface="Times New Roman" pitchFamily="18" charset="0"/>
                <a:cs typeface="Times New Roman" pitchFamily="18" charset="0"/>
              </a:rPr>
              <a:t>-1</a:t>
            </a:r>
          </a:p>
        </p:txBody>
      </p:sp>
      <p:sp>
        <p:nvSpPr>
          <p:cNvPr id="3" name="Content Placeholder 2"/>
          <p:cNvSpPr>
            <a:spLocks noGrp="1"/>
          </p:cNvSpPr>
          <p:nvPr>
            <p:ph sz="quarter" idx="1"/>
          </p:nvPr>
        </p:nvSpPr>
        <p:spPr>
          <a:xfrm>
            <a:off x="685800" y="1371600"/>
            <a:ext cx="8229600" cy="4343400"/>
          </a:xfrm>
        </p:spPr>
        <p:txBody>
          <a:bodyPr>
            <a:normAutofit fontScale="77500" lnSpcReduction="20000"/>
          </a:bodyPr>
          <a:lstStyle/>
          <a:p>
            <a:pPr>
              <a:buNone/>
            </a:pPr>
            <a:r>
              <a:rPr lang="en-US" sz="2800" dirty="0">
                <a:solidFill>
                  <a:schemeClr val="tx1">
                    <a:lumMod val="65000"/>
                    <a:lumOff val="35000"/>
                  </a:schemeClr>
                </a:solidFill>
                <a:latin typeface="Times New Roman" pitchFamily="18" charset="0"/>
                <a:cs typeface="Times New Roman" pitchFamily="18" charset="0"/>
              </a:rPr>
              <a:t>	</a:t>
            </a:r>
            <a:r>
              <a:rPr lang="en-US" sz="2800" dirty="0">
                <a:latin typeface="Times New Roman" pitchFamily="18" charset="0"/>
                <a:cs typeface="Times New Roman" pitchFamily="18" charset="0"/>
              </a:rPr>
              <a:t> 2</a:t>
            </a:r>
            <a:r>
              <a:rPr lang="en-US" sz="2800" i="1" dirty="0">
                <a:latin typeface="Times New Roman" pitchFamily="18" charset="0"/>
                <a:cs typeface="Times New Roman" pitchFamily="18" charset="0"/>
              </a:rPr>
              <a:t>n</a:t>
            </a:r>
            <a:r>
              <a:rPr lang="en-US" sz="2800" dirty="0">
                <a:latin typeface="Times New Roman" pitchFamily="18" charset="0"/>
                <a:cs typeface="Times New Roman" pitchFamily="18" charset="0"/>
              </a:rPr>
              <a:t>	   is the term directly to the right/left of the CBC .</a:t>
            </a:r>
            <a:endParaRPr lang="en-US" sz="2800" i="1" dirty="0">
              <a:latin typeface="Times New Roman" pitchFamily="18" charset="0"/>
              <a:cs typeface="Times New Roman" pitchFamily="18" charset="0"/>
            </a:endParaRPr>
          </a:p>
          <a:p>
            <a:pPr>
              <a:buNone/>
            </a:pPr>
            <a:r>
              <a:rPr lang="en-US" sz="2800" i="1" dirty="0">
                <a:latin typeface="Times New Roman" pitchFamily="18" charset="0"/>
                <a:cs typeface="Times New Roman" pitchFamily="18" charset="0"/>
              </a:rPr>
              <a:t>    n </a:t>
            </a:r>
            <a:r>
              <a:rPr lang="en-US" sz="2800" dirty="0">
                <a:latin typeface="Times New Roman" pitchFamily="18" charset="0"/>
                <a:cs typeface="Times New Roman" pitchFamily="18" charset="0"/>
              </a:rPr>
              <a:t>-1</a:t>
            </a:r>
          </a:p>
          <a:p>
            <a:pPr algn="ctr">
              <a:buNone/>
            </a:pPr>
            <a:r>
              <a:rPr lang="en-US" sz="2800" dirty="0">
                <a:latin typeface="Times New Roman" pitchFamily="18" charset="0"/>
                <a:cs typeface="Times New Roman" pitchFamily="18" charset="0"/>
              </a:rPr>
              <a:t>Now, we divide this term by row number </a:t>
            </a:r>
            <a:r>
              <a:rPr lang="en-US" sz="2800" i="1" dirty="0">
                <a:latin typeface="Times New Roman" pitchFamily="18" charset="0"/>
                <a:cs typeface="Times New Roman" pitchFamily="18" charset="0"/>
              </a:rPr>
              <a:t>n.</a:t>
            </a:r>
          </a:p>
          <a:p>
            <a:pPr>
              <a:lnSpc>
                <a:spcPct val="150000"/>
              </a:lnSpc>
              <a:buNone/>
            </a:pPr>
            <a:r>
              <a:rPr lang="en-US" sz="1800" dirty="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1800" dirty="0">
                <a:latin typeface="Times New Roman" pitchFamily="18" charset="0"/>
                <a:cs typeface="Times New Roman" pitchFamily="18" charset="0"/>
              </a:rPr>
              <a:t>  1		row 0</a:t>
            </a:r>
          </a:p>
          <a:p>
            <a:pPr>
              <a:lnSpc>
                <a:spcPct val="150000"/>
              </a:lnSpc>
              <a:buNone/>
            </a:pPr>
            <a:r>
              <a:rPr lang="en-US" sz="1800" dirty="0">
                <a:latin typeface="Times New Roman" pitchFamily="18" charset="0"/>
                <a:cs typeface="Times New Roman" pitchFamily="18" charset="0"/>
              </a:rPr>
              <a:t>				                  1        1</a:t>
            </a:r>
          </a:p>
          <a:p>
            <a:pPr>
              <a:lnSpc>
                <a:spcPct val="150000"/>
              </a:lnSpc>
              <a:buNone/>
            </a:pPr>
            <a:r>
              <a:rPr lang="en-US" sz="1800" dirty="0">
                <a:latin typeface="Times New Roman" pitchFamily="18" charset="0"/>
                <a:cs typeface="Times New Roman" pitchFamily="18" charset="0"/>
              </a:rPr>
              <a:t>				            1         2       1</a:t>
            </a:r>
          </a:p>
          <a:p>
            <a:pPr>
              <a:lnSpc>
                <a:spcPct val="150000"/>
              </a:lnSpc>
              <a:buNone/>
            </a:pPr>
            <a:r>
              <a:rPr lang="en-US" sz="1800" dirty="0">
                <a:latin typeface="Times New Roman" pitchFamily="18" charset="0"/>
                <a:cs typeface="Times New Roman" pitchFamily="18" charset="0"/>
              </a:rPr>
              <a:t>                                                                   1         3           3       1</a:t>
            </a:r>
          </a:p>
          <a:p>
            <a:pPr>
              <a:lnSpc>
                <a:spcPct val="150000"/>
              </a:lnSpc>
              <a:buNone/>
            </a:pPr>
            <a:r>
              <a:rPr lang="en-US" sz="1800" dirty="0">
                <a:latin typeface="Times New Roman" pitchFamily="18" charset="0"/>
                <a:cs typeface="Times New Roman" pitchFamily="18" charset="0"/>
              </a:rPr>
              <a:t>                                                             1          4         6           4       1</a:t>
            </a:r>
          </a:p>
          <a:p>
            <a:pPr>
              <a:lnSpc>
                <a:spcPct val="150000"/>
              </a:lnSpc>
              <a:buNone/>
            </a:pPr>
            <a:r>
              <a:rPr lang="en-US" sz="1800" dirty="0">
                <a:latin typeface="Times New Roman" pitchFamily="18" charset="0"/>
                <a:cs typeface="Times New Roman" pitchFamily="18" charset="0"/>
              </a:rPr>
              <a:t>                                                       1        5          10          10       5        1 </a:t>
            </a:r>
          </a:p>
          <a:p>
            <a:pPr>
              <a:lnSpc>
                <a:spcPct val="150000"/>
              </a:lnSpc>
              <a:buNone/>
            </a:pPr>
            <a:r>
              <a:rPr lang="en-US" sz="1800" dirty="0">
                <a:latin typeface="Times New Roman" pitchFamily="18" charset="0"/>
                <a:cs typeface="Times New Roman" pitchFamily="18" charset="0"/>
              </a:rPr>
              <a:t>                                                  1        6          15       20         15        6        1</a:t>
            </a:r>
          </a:p>
          <a:p>
            <a:pPr>
              <a:lnSpc>
                <a:spcPct val="150000"/>
              </a:lnSpc>
              <a:buNone/>
            </a:pPr>
            <a:r>
              <a:rPr lang="en-US" sz="1800" dirty="0">
                <a:latin typeface="Times New Roman" pitchFamily="18" charset="0"/>
                <a:cs typeface="Times New Roman" pitchFamily="18" charset="0"/>
              </a:rPr>
              <a:t>			    1       7         21        35         35        21        7        1</a:t>
            </a:r>
          </a:p>
          <a:p>
            <a:pPr>
              <a:lnSpc>
                <a:spcPct val="150000"/>
              </a:lnSpc>
              <a:buNone/>
            </a:pPr>
            <a:r>
              <a:rPr lang="en-US" sz="1800" dirty="0">
                <a:latin typeface="Times New Roman" pitchFamily="18" charset="0"/>
                <a:cs typeface="Times New Roman" pitchFamily="18" charset="0"/>
              </a:rPr>
              <a:t>			1      8        28         56       70         56        28        8        1</a:t>
            </a:r>
          </a:p>
          <a:p>
            <a:pPr algn="ctr">
              <a:buNone/>
            </a:pPr>
            <a:endParaRPr lang="en-US" sz="2800" i="1" dirty="0"/>
          </a:p>
          <a:p>
            <a:pPr algn="ctr">
              <a:buNone/>
            </a:pPr>
            <a:endParaRPr lang="en-US" sz="2800" i="1" dirty="0"/>
          </a:p>
          <a:p>
            <a:pPr algn="ctr">
              <a:buNone/>
            </a:pPr>
            <a:endParaRPr lang="en-US" sz="2800" i="1" dirty="0"/>
          </a:p>
          <a:p>
            <a:pPr algn="ctr">
              <a:buNone/>
            </a:pPr>
            <a:endParaRPr lang="en-US" sz="2800" i="1" dirty="0"/>
          </a:p>
        </p:txBody>
      </p:sp>
      <p:sp>
        <p:nvSpPr>
          <p:cNvPr id="10" name="Double Bracket 9"/>
          <p:cNvSpPr/>
          <p:nvPr/>
        </p:nvSpPr>
        <p:spPr>
          <a:xfrm>
            <a:off x="5791200" y="228600"/>
            <a:ext cx="762000" cy="914400"/>
          </a:xfrm>
          <a:prstGeom prst="bracketPair">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p:cNvCxnSpPr/>
          <p:nvPr/>
        </p:nvCxnSpPr>
        <p:spPr>
          <a:xfrm>
            <a:off x="5867400" y="609600"/>
            <a:ext cx="60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Double Bracket 13"/>
          <p:cNvSpPr/>
          <p:nvPr/>
        </p:nvSpPr>
        <p:spPr>
          <a:xfrm>
            <a:off x="990600" y="1295400"/>
            <a:ext cx="533400" cy="762000"/>
          </a:xfrm>
          <a:prstGeom prst="bracketPair">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p:cNvSpPr/>
          <p:nvPr/>
        </p:nvSpPr>
        <p:spPr>
          <a:xfrm>
            <a:off x="1524000" y="5867400"/>
            <a:ext cx="5715000" cy="830997"/>
          </a:xfrm>
          <a:prstGeom prst="rect">
            <a:avLst/>
          </a:prstGeom>
        </p:spPr>
        <p:txBody>
          <a:bodyPr wrap="square">
            <a:spAutoFit/>
          </a:bodyPr>
          <a:lstStyle/>
          <a:p>
            <a:pPr algn="ctr">
              <a:buNone/>
            </a:pPr>
            <a:r>
              <a:rPr lang="en-US" sz="2400" dirty="0">
                <a:latin typeface="Times New Roman" pitchFamily="18" charset="0"/>
                <a:cs typeface="Times New Roman" pitchFamily="18" charset="0"/>
              </a:rPr>
              <a:t>Example </a:t>
            </a:r>
            <a:r>
              <a:rPr lang="en-US" sz="2400" i="1" dirty="0">
                <a:latin typeface="Times New Roman" pitchFamily="18" charset="0"/>
                <a:cs typeface="Times New Roman" pitchFamily="18" charset="0"/>
              </a:rPr>
              <a:t>C</a:t>
            </a:r>
            <a:r>
              <a:rPr lang="en-US" sz="2400" i="1" baseline="-25000" dirty="0">
                <a:latin typeface="Times New Roman" pitchFamily="18" charset="0"/>
                <a:cs typeface="Times New Roman" pitchFamily="18" charset="0"/>
              </a:rPr>
              <a:t>4</a:t>
            </a:r>
            <a:r>
              <a:rPr lang="en-US" sz="2400" dirty="0">
                <a:latin typeface="Times New Roman" pitchFamily="18" charset="0"/>
                <a:cs typeface="Times New Roman" pitchFamily="18" charset="0"/>
              </a:rPr>
              <a:t>:    1  </a:t>
            </a:r>
            <a:r>
              <a:rPr lang="en-US" sz="2400" dirty="0">
                <a:latin typeface="Times New Roman" pitchFamily="18" charset="0"/>
                <a:cs typeface="Times New Roman" pitchFamily="18" charset="0"/>
                <a:sym typeface="Symbol"/>
              </a:rPr>
              <a:t></a:t>
            </a:r>
            <a:r>
              <a:rPr lang="en-US" sz="2400" dirty="0">
                <a:latin typeface="Times New Roman" pitchFamily="18" charset="0"/>
                <a:cs typeface="Times New Roman" pitchFamily="18" charset="0"/>
              </a:rPr>
              <a:t>  8    =  1 (56) = 14</a:t>
            </a:r>
          </a:p>
          <a:p>
            <a:pPr>
              <a:buNone/>
            </a:pPr>
            <a:r>
              <a:rPr lang="en-US" sz="2400" dirty="0">
                <a:latin typeface="Times New Roman" pitchFamily="18" charset="0"/>
                <a:cs typeface="Times New Roman" pitchFamily="18" charset="0"/>
              </a:rPr>
              <a:t>		       4     3        4 </a:t>
            </a:r>
          </a:p>
        </p:txBody>
      </p:sp>
      <p:sp>
        <p:nvSpPr>
          <p:cNvPr id="16" name="Double Bracket 15"/>
          <p:cNvSpPr/>
          <p:nvPr/>
        </p:nvSpPr>
        <p:spPr>
          <a:xfrm>
            <a:off x="4419600" y="5867400"/>
            <a:ext cx="304800" cy="685800"/>
          </a:xfrm>
          <a:prstGeom prst="bracketPair">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Connector 16"/>
          <p:cNvCxnSpPr/>
          <p:nvPr/>
        </p:nvCxnSpPr>
        <p:spPr>
          <a:xfrm>
            <a:off x="3886200" y="6248400"/>
            <a:ext cx="304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181600" y="6248400"/>
            <a:ext cx="304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343400" y="2514600"/>
            <a:ext cx="381000" cy="381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343400" y="3200400"/>
            <a:ext cx="381000" cy="381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343400" y="3886200"/>
            <a:ext cx="381000" cy="381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343400" y="4572000"/>
            <a:ext cx="381000" cy="381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343400" y="5257800"/>
            <a:ext cx="381000" cy="381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886200" y="3276600"/>
            <a:ext cx="304800" cy="3048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886200" y="3962400"/>
            <a:ext cx="304800" cy="3048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886200" y="4648200"/>
            <a:ext cx="304800" cy="3048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886200" y="5334000"/>
            <a:ext cx="304800" cy="3048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flipH="1">
            <a:off x="5562600" y="2743200"/>
            <a:ext cx="381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105400" y="609600"/>
            <a:ext cx="304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pPr algn="ctr"/>
            <a:r>
              <a:rPr lang="en-US" sz="3600" dirty="0">
                <a:latin typeface="Times New Roman" pitchFamily="18" charset="0"/>
                <a:cs typeface="Times New Roman" pitchFamily="18" charset="0"/>
              </a:rPr>
              <a:t>Generating Function for the</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 Catalan Numbers</a:t>
            </a:r>
          </a:p>
        </p:txBody>
      </p:sp>
      <p:sp>
        <p:nvSpPr>
          <p:cNvPr id="3" name="Content Placeholder 2"/>
          <p:cNvSpPr>
            <a:spLocks noGrp="1"/>
          </p:cNvSpPr>
          <p:nvPr>
            <p:ph sz="quarter" idx="1"/>
          </p:nvPr>
        </p:nvSpPr>
        <p:spPr>
          <a:xfrm>
            <a:off x="304800" y="1066800"/>
            <a:ext cx="8229600" cy="5791200"/>
          </a:xfrm>
        </p:spPr>
        <p:txBody>
          <a:bodyPr>
            <a:normAutofit lnSpcReduction="10000"/>
          </a:bodyPr>
          <a:lstStyle/>
          <a:p>
            <a:pPr algn="ctr"/>
            <a:r>
              <a:rPr lang="en-US" sz="2200" dirty="0">
                <a:latin typeface="Times New Roman" pitchFamily="18" charset="0"/>
                <a:cs typeface="Times New Roman" pitchFamily="18" charset="0"/>
              </a:rPr>
              <a:t>We have given a recursive and an explicit formula for finding the </a:t>
            </a:r>
            <a:r>
              <a:rPr lang="en-US" sz="2200" i="1" dirty="0">
                <a:latin typeface="Times New Roman" pitchFamily="18" charset="0"/>
                <a:cs typeface="Times New Roman" pitchFamily="18" charset="0"/>
              </a:rPr>
              <a:t>n</a:t>
            </a:r>
            <a:r>
              <a:rPr lang="en-US" sz="2200" dirty="0">
                <a:latin typeface="Times New Roman" pitchFamily="18" charset="0"/>
                <a:cs typeface="Times New Roman" pitchFamily="18" charset="0"/>
              </a:rPr>
              <a:t>th Catalan number, </a:t>
            </a:r>
            <a:r>
              <a:rPr lang="en-US" sz="2200" i="1" dirty="0" err="1">
                <a:latin typeface="Times New Roman" pitchFamily="18" charset="0"/>
                <a:cs typeface="Times New Roman" pitchFamily="18" charset="0"/>
              </a:rPr>
              <a:t>C</a:t>
            </a:r>
            <a:r>
              <a:rPr lang="en-US" sz="2200" i="1" baseline="-25000" dirty="0" err="1">
                <a:latin typeface="Times New Roman" pitchFamily="18" charset="0"/>
                <a:cs typeface="Times New Roman" pitchFamily="18" charset="0"/>
              </a:rPr>
              <a:t>n</a:t>
            </a:r>
            <a:r>
              <a:rPr lang="en-US" sz="2200" i="1" dirty="0">
                <a:latin typeface="Times New Roman" pitchFamily="18" charset="0"/>
                <a:cs typeface="Times New Roman" pitchFamily="18" charset="0"/>
              </a:rPr>
              <a:t>. </a:t>
            </a:r>
            <a:r>
              <a:rPr lang="en-US" sz="2200" dirty="0">
                <a:latin typeface="Times New Roman" pitchFamily="18" charset="0"/>
                <a:cs typeface="Times New Roman" pitchFamily="18" charset="0"/>
              </a:rPr>
              <a:t>We will now find the generating function for the Catalan numbers. </a:t>
            </a:r>
          </a:p>
          <a:p>
            <a:r>
              <a:rPr lang="en-US" dirty="0" err="1">
                <a:latin typeface="Times New Roman" pitchFamily="18" charset="0"/>
                <a:cs typeface="Times New Roman" pitchFamily="18" charset="0"/>
              </a:rPr>
              <a:t>Segner’s</a:t>
            </a:r>
            <a:r>
              <a:rPr lang="en-US" dirty="0">
                <a:latin typeface="Times New Roman" pitchFamily="18" charset="0"/>
                <a:cs typeface="Times New Roman" pitchFamily="18" charset="0"/>
              </a:rPr>
              <a:t> Recursive Formula:</a:t>
            </a:r>
          </a:p>
          <a:p>
            <a:pPr lvl="1"/>
            <a:r>
              <a:rPr lang="en-US" i="1" dirty="0" err="1">
                <a:latin typeface="Times New Roman" pitchFamily="18" charset="0"/>
                <a:cs typeface="Times New Roman" pitchFamily="18" charset="0"/>
              </a:rPr>
              <a:t>C</a:t>
            </a:r>
            <a:r>
              <a:rPr lang="en-US" i="1" baseline="-25000" dirty="0" err="1">
                <a:latin typeface="Times New Roman" pitchFamily="18" charset="0"/>
                <a:cs typeface="Times New Roman" pitchFamily="18" charset="0"/>
              </a:rPr>
              <a:t>n</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C</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C</a:t>
            </a:r>
            <a:r>
              <a:rPr lang="en-US" baseline="-25000" dirty="0">
                <a:latin typeface="Times New Roman" pitchFamily="18" charset="0"/>
                <a:cs typeface="Times New Roman" pitchFamily="18" charset="0"/>
              </a:rPr>
              <a:t>1, </a:t>
            </a:r>
            <a:r>
              <a:rPr lang="en-US" i="1" dirty="0">
                <a:latin typeface="Times New Roman" pitchFamily="18" charset="0"/>
                <a:cs typeface="Times New Roman" pitchFamily="18" charset="0"/>
              </a:rPr>
              <a:t>C</a:t>
            </a:r>
            <a:r>
              <a:rPr lang="en-US" baseline="-25000" dirty="0">
                <a:latin typeface="Times New Roman" pitchFamily="18" charset="0"/>
                <a:cs typeface="Times New Roman" pitchFamily="18" charset="0"/>
              </a:rPr>
              <a:t>2</a:t>
            </a:r>
            <a:r>
              <a:rPr lang="en-US" i="1" dirty="0">
                <a:latin typeface="Times New Roman" pitchFamily="18" charset="0"/>
                <a:cs typeface="Times New Roman" pitchFamily="18" charset="0"/>
              </a:rPr>
              <a:t>,…, C</a:t>
            </a:r>
            <a:r>
              <a:rPr lang="en-US" i="1" baseline="-25000" dirty="0">
                <a:latin typeface="Times New Roman" pitchFamily="18" charset="0"/>
                <a:cs typeface="Times New Roman" pitchFamily="18" charset="0"/>
              </a:rPr>
              <a:t>n-1</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 (</a:t>
            </a:r>
            <a:r>
              <a:rPr lang="en-US" i="1" dirty="0">
                <a:latin typeface="Times New Roman" pitchFamily="18" charset="0"/>
                <a:cs typeface="Times New Roman" pitchFamily="18" charset="0"/>
              </a:rPr>
              <a:t>C</a:t>
            </a:r>
            <a:r>
              <a:rPr lang="en-US" i="1" baseline="-25000" dirty="0">
                <a:latin typeface="Times New Roman" pitchFamily="18" charset="0"/>
                <a:cs typeface="Times New Roman" pitchFamily="18" charset="0"/>
              </a:rPr>
              <a:t>n-1</a:t>
            </a:r>
            <a:r>
              <a:rPr lang="en-US" i="1" dirty="0">
                <a:latin typeface="Times New Roman" pitchFamily="18" charset="0"/>
                <a:cs typeface="Times New Roman" pitchFamily="18" charset="0"/>
              </a:rPr>
              <a:t> ,C</a:t>
            </a:r>
            <a:r>
              <a:rPr lang="en-US" baseline="-25000" dirty="0">
                <a:latin typeface="Times New Roman" pitchFamily="18" charset="0"/>
                <a:cs typeface="Times New Roman" pitchFamily="18" charset="0"/>
              </a:rPr>
              <a:t>n-1</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…,C</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C</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C</a:t>
            </a:r>
            <a:r>
              <a:rPr lang="en-US" i="1" baseline="-25000" dirty="0">
                <a:latin typeface="Times New Roman" pitchFamily="18" charset="0"/>
                <a:cs typeface="Times New Roman" pitchFamily="18" charset="0"/>
              </a:rPr>
              <a:t>n</a:t>
            </a:r>
            <a:r>
              <a:rPr lang="en-US" baseline="-25000" dirty="0">
                <a:latin typeface="Times New Roman" pitchFamily="18" charset="0"/>
                <a:cs typeface="Times New Roman" pitchFamily="18" charset="0"/>
              </a:rPr>
              <a:t>-1</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C</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C</a:t>
            </a:r>
            <a:r>
              <a:rPr lang="en-US" i="1" baseline="-25000" dirty="0">
                <a:latin typeface="Times New Roman" pitchFamily="18" charset="0"/>
                <a:cs typeface="Times New Roman" pitchFamily="18" charset="0"/>
              </a:rPr>
              <a:t>n</a:t>
            </a:r>
            <a:r>
              <a:rPr lang="en-US" baseline="-25000" dirty="0">
                <a:latin typeface="Times New Roman" pitchFamily="18" charset="0"/>
                <a:cs typeface="Times New Roman" pitchFamily="18" charset="0"/>
              </a:rPr>
              <a:t>-2</a:t>
            </a:r>
            <a:r>
              <a:rPr lang="en-US" i="1" dirty="0">
                <a:latin typeface="Times New Roman" pitchFamily="18" charset="0"/>
                <a:cs typeface="Times New Roman" pitchFamily="18" charset="0"/>
              </a:rPr>
              <a:t> +…+ C</a:t>
            </a:r>
            <a:r>
              <a:rPr lang="en-US" i="1" baseline="-25000" dirty="0">
                <a:latin typeface="Times New Roman" pitchFamily="18" charset="0"/>
                <a:cs typeface="Times New Roman" pitchFamily="18" charset="0"/>
              </a:rPr>
              <a:t>n</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C</a:t>
            </a:r>
            <a:r>
              <a:rPr lang="en-US" baseline="-25000" dirty="0">
                <a:latin typeface="Times New Roman" pitchFamily="18" charset="0"/>
                <a:cs typeface="Times New Roman" pitchFamily="18" charset="0"/>
              </a:rPr>
              <a:t>0</a:t>
            </a:r>
            <a:r>
              <a:rPr lang="en-US" i="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a:buNone/>
            </a:pPr>
            <a:endParaRPr lang="en-US" sz="1100" dirty="0">
              <a:latin typeface="Times New Roman" pitchFamily="18" charset="0"/>
              <a:cs typeface="Times New Roman" pitchFamily="18" charset="0"/>
            </a:endParaRPr>
          </a:p>
          <a:p>
            <a:r>
              <a:rPr lang="en-US" sz="2400" dirty="0">
                <a:latin typeface="Times New Roman" pitchFamily="18" charset="0"/>
                <a:cs typeface="Times New Roman" pitchFamily="18" charset="0"/>
              </a:rPr>
              <a:t>Let </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C</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C</a:t>
            </a:r>
            <a:r>
              <a:rPr lang="en-US" baseline="-25000" dirty="0">
                <a:latin typeface="Times New Roman" pitchFamily="18" charset="0"/>
                <a:cs typeface="Times New Roman" pitchFamily="18" charset="0"/>
              </a:rPr>
              <a:t>1</a:t>
            </a:r>
            <a:r>
              <a:rPr lang="en-US" i="1" dirty="0">
                <a:latin typeface="Times New Roman" pitchFamily="18" charset="0"/>
                <a:cs typeface="Times New Roman" pitchFamily="18" charset="0"/>
              </a:rPr>
              <a:t>x </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C</a:t>
            </a:r>
            <a:r>
              <a:rPr lang="en-US" baseline="-25000" dirty="0">
                <a:latin typeface="Times New Roman" pitchFamily="18" charset="0"/>
                <a:cs typeface="Times New Roman" pitchFamily="18" charset="0"/>
              </a:rPr>
              <a:t>2</a:t>
            </a:r>
            <a:r>
              <a:rPr lang="en-US" i="1" dirty="0">
                <a:latin typeface="Times New Roman" pitchFamily="18" charset="0"/>
                <a:cs typeface="Times New Roman" pitchFamily="18" charset="0"/>
              </a:rPr>
              <a:t>x</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C</a:t>
            </a:r>
            <a:r>
              <a:rPr lang="en-US" baseline="-25000" dirty="0">
                <a:latin typeface="Times New Roman" pitchFamily="18" charset="0"/>
                <a:cs typeface="Times New Roman" pitchFamily="18" charset="0"/>
              </a:rPr>
              <a:t>2</a:t>
            </a:r>
            <a:r>
              <a:rPr lang="en-US" i="1" dirty="0">
                <a:latin typeface="Times New Roman" pitchFamily="18" charset="0"/>
                <a:cs typeface="Times New Roman" pitchFamily="18" charset="0"/>
              </a:rPr>
              <a:t>x</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 + … + </a:t>
            </a:r>
            <a:r>
              <a:rPr lang="en-US" i="1" dirty="0" err="1">
                <a:latin typeface="Times New Roman" pitchFamily="18" charset="0"/>
                <a:cs typeface="Times New Roman" pitchFamily="18" charset="0"/>
              </a:rPr>
              <a:t>C</a:t>
            </a:r>
            <a:r>
              <a:rPr lang="en-US" i="1" baseline="-25000" dirty="0" err="1">
                <a:latin typeface="Times New Roman" pitchFamily="18" charset="0"/>
                <a:cs typeface="Times New Roman" pitchFamily="18" charset="0"/>
              </a:rPr>
              <a:t>n</a:t>
            </a:r>
            <a:r>
              <a:rPr lang="en-US" i="1" dirty="0" err="1">
                <a:latin typeface="Times New Roman" pitchFamily="18" charset="0"/>
                <a:cs typeface="Times New Roman" pitchFamily="18" charset="0"/>
              </a:rPr>
              <a:t>x</a:t>
            </a:r>
            <a:r>
              <a:rPr lang="en-US" i="1" baseline="30000" dirty="0" err="1">
                <a:latin typeface="Times New Roman" pitchFamily="18" charset="0"/>
                <a:cs typeface="Times New Roman" pitchFamily="18" charset="0"/>
              </a:rPr>
              <a:t>n</a:t>
            </a:r>
            <a:endParaRPr lang="en-US" i="1" baseline="30000" dirty="0">
              <a:latin typeface="Times New Roman" pitchFamily="18" charset="0"/>
              <a:cs typeface="Times New Roman" pitchFamily="18" charset="0"/>
            </a:endParaRPr>
          </a:p>
          <a:p>
            <a:endParaRPr lang="en-US" sz="2400" i="1" baseline="30000" dirty="0">
              <a:latin typeface="Times New Roman" pitchFamily="18" charset="0"/>
              <a:cs typeface="Times New Roman" pitchFamily="18" charset="0"/>
            </a:endParaRPr>
          </a:p>
          <a:p>
            <a:r>
              <a:rPr lang="en-US" sz="1800" dirty="0">
                <a:latin typeface="Times New Roman" pitchFamily="18" charset="0"/>
                <a:cs typeface="Times New Roman" pitchFamily="18" charset="0"/>
              </a:rPr>
              <a:t>[</a:t>
            </a:r>
            <a:r>
              <a:rPr lang="en-US" sz="1800" i="1" dirty="0">
                <a:latin typeface="Times New Roman" pitchFamily="18" charset="0"/>
                <a:cs typeface="Times New Roman" pitchFamily="18" charset="0"/>
              </a:rPr>
              <a:t>C</a:t>
            </a:r>
            <a:r>
              <a:rPr lang="en-US" sz="1800" dirty="0">
                <a:latin typeface="Times New Roman" pitchFamily="18" charset="0"/>
                <a:cs typeface="Times New Roman" pitchFamily="18" charset="0"/>
              </a:rPr>
              <a:t>(</a:t>
            </a:r>
            <a:r>
              <a:rPr lang="en-US" sz="1800" i="1" dirty="0">
                <a:latin typeface="Times New Roman" pitchFamily="18" charset="0"/>
                <a:cs typeface="Times New Roman" pitchFamily="18" charset="0"/>
              </a:rPr>
              <a:t>x</a:t>
            </a:r>
            <a:r>
              <a:rPr lang="en-US" sz="1800" dirty="0">
                <a:latin typeface="Times New Roman" pitchFamily="18" charset="0"/>
                <a:cs typeface="Times New Roman" pitchFamily="18" charset="0"/>
              </a:rPr>
              <a:t>)]</a:t>
            </a:r>
            <a:r>
              <a:rPr lang="en-US" sz="1800" baseline="30000" dirty="0">
                <a:latin typeface="Times New Roman" pitchFamily="18" charset="0"/>
                <a:cs typeface="Times New Roman" pitchFamily="18" charset="0"/>
              </a:rPr>
              <a:t>2</a:t>
            </a:r>
            <a:r>
              <a:rPr lang="en-US" sz="1800" dirty="0">
                <a:latin typeface="Times New Roman" pitchFamily="18" charset="0"/>
                <a:cs typeface="Times New Roman" pitchFamily="18" charset="0"/>
              </a:rPr>
              <a:t> = (</a:t>
            </a:r>
            <a:r>
              <a:rPr lang="en-US" sz="1800" i="1" dirty="0">
                <a:latin typeface="Times New Roman" pitchFamily="18" charset="0"/>
                <a:cs typeface="Times New Roman" pitchFamily="18" charset="0"/>
              </a:rPr>
              <a:t>C</a:t>
            </a:r>
            <a:r>
              <a:rPr lang="en-US" sz="1800" baseline="-25000" dirty="0">
                <a:latin typeface="Times New Roman" pitchFamily="18" charset="0"/>
                <a:cs typeface="Times New Roman" pitchFamily="18" charset="0"/>
              </a:rPr>
              <a:t>0</a:t>
            </a:r>
            <a:r>
              <a:rPr lang="en-US" sz="1800" dirty="0">
                <a:latin typeface="Times New Roman" pitchFamily="18" charset="0"/>
                <a:cs typeface="Times New Roman" pitchFamily="18" charset="0"/>
              </a:rPr>
              <a:t> + </a:t>
            </a:r>
            <a:r>
              <a:rPr lang="en-US" sz="1800" i="1" dirty="0">
                <a:latin typeface="Times New Roman" pitchFamily="18" charset="0"/>
                <a:cs typeface="Times New Roman" pitchFamily="18" charset="0"/>
              </a:rPr>
              <a:t>C</a:t>
            </a:r>
            <a:r>
              <a:rPr lang="en-US" sz="1800" baseline="-25000" dirty="0">
                <a:latin typeface="Times New Roman" pitchFamily="18" charset="0"/>
                <a:cs typeface="Times New Roman" pitchFamily="18" charset="0"/>
              </a:rPr>
              <a:t>1</a:t>
            </a:r>
            <a:r>
              <a:rPr lang="en-US" sz="1800" i="1" dirty="0">
                <a:latin typeface="Times New Roman" pitchFamily="18" charset="0"/>
                <a:cs typeface="Times New Roman" pitchFamily="18" charset="0"/>
              </a:rPr>
              <a:t>x</a:t>
            </a:r>
            <a:r>
              <a:rPr lang="en-US" sz="1800" dirty="0">
                <a:latin typeface="Times New Roman" pitchFamily="18" charset="0"/>
                <a:cs typeface="Times New Roman" pitchFamily="18" charset="0"/>
              </a:rPr>
              <a:t> + </a:t>
            </a:r>
            <a:r>
              <a:rPr lang="en-US" sz="1800" i="1" dirty="0">
                <a:latin typeface="Times New Roman" pitchFamily="18" charset="0"/>
                <a:cs typeface="Times New Roman" pitchFamily="18" charset="0"/>
              </a:rPr>
              <a:t>C</a:t>
            </a:r>
            <a:r>
              <a:rPr lang="en-US" sz="1800" baseline="-25000" dirty="0">
                <a:latin typeface="Times New Roman" pitchFamily="18" charset="0"/>
                <a:cs typeface="Times New Roman" pitchFamily="18" charset="0"/>
              </a:rPr>
              <a:t>2</a:t>
            </a:r>
            <a:r>
              <a:rPr lang="en-US" sz="1800" i="1" dirty="0">
                <a:latin typeface="Times New Roman" pitchFamily="18" charset="0"/>
                <a:cs typeface="Times New Roman" pitchFamily="18" charset="0"/>
              </a:rPr>
              <a:t>x</a:t>
            </a:r>
            <a:r>
              <a:rPr lang="en-US" sz="1800" baseline="30000" dirty="0">
                <a:latin typeface="Times New Roman" pitchFamily="18" charset="0"/>
                <a:cs typeface="Times New Roman" pitchFamily="18" charset="0"/>
              </a:rPr>
              <a:t>2</a:t>
            </a:r>
            <a:r>
              <a:rPr lang="en-US" sz="1800" dirty="0">
                <a:latin typeface="Times New Roman" pitchFamily="18" charset="0"/>
                <a:cs typeface="Times New Roman" pitchFamily="18" charset="0"/>
              </a:rPr>
              <a:t> + </a:t>
            </a:r>
            <a:r>
              <a:rPr lang="en-US" sz="1800" i="1" dirty="0">
                <a:latin typeface="Times New Roman" pitchFamily="18" charset="0"/>
                <a:cs typeface="Times New Roman" pitchFamily="18" charset="0"/>
              </a:rPr>
              <a:t>C</a:t>
            </a:r>
            <a:r>
              <a:rPr lang="en-US" sz="1800" baseline="-25000" dirty="0">
                <a:latin typeface="Times New Roman" pitchFamily="18" charset="0"/>
                <a:cs typeface="Times New Roman" pitchFamily="18" charset="0"/>
              </a:rPr>
              <a:t>2</a:t>
            </a:r>
            <a:r>
              <a:rPr lang="en-US" sz="1800" i="1" dirty="0">
                <a:latin typeface="Times New Roman" pitchFamily="18" charset="0"/>
                <a:cs typeface="Times New Roman" pitchFamily="18" charset="0"/>
              </a:rPr>
              <a:t>x</a:t>
            </a:r>
            <a:r>
              <a:rPr lang="en-US" sz="1800" baseline="30000" dirty="0">
                <a:latin typeface="Times New Roman" pitchFamily="18" charset="0"/>
                <a:cs typeface="Times New Roman" pitchFamily="18" charset="0"/>
              </a:rPr>
              <a:t>2</a:t>
            </a:r>
            <a:r>
              <a:rPr lang="en-US" sz="1800" dirty="0">
                <a:latin typeface="Times New Roman" pitchFamily="18" charset="0"/>
                <a:cs typeface="Times New Roman" pitchFamily="18" charset="0"/>
              </a:rPr>
              <a:t> + … + </a:t>
            </a:r>
            <a:r>
              <a:rPr lang="en-US" sz="1800" i="1" dirty="0" err="1">
                <a:latin typeface="Times New Roman" pitchFamily="18" charset="0"/>
                <a:cs typeface="Times New Roman" pitchFamily="18" charset="0"/>
              </a:rPr>
              <a:t>C</a:t>
            </a:r>
            <a:r>
              <a:rPr lang="en-US" sz="1800" i="1" baseline="-25000" dirty="0" err="1">
                <a:latin typeface="Times New Roman" pitchFamily="18" charset="0"/>
                <a:cs typeface="Times New Roman" pitchFamily="18" charset="0"/>
              </a:rPr>
              <a:t>n</a:t>
            </a:r>
            <a:r>
              <a:rPr lang="en-US" sz="1800" i="1" dirty="0" err="1">
                <a:latin typeface="Times New Roman" pitchFamily="18" charset="0"/>
                <a:cs typeface="Times New Roman" pitchFamily="18" charset="0"/>
              </a:rPr>
              <a:t>x</a:t>
            </a:r>
            <a:r>
              <a:rPr lang="en-US" sz="1800" i="1" baseline="30000" dirty="0" err="1">
                <a:latin typeface="Times New Roman" pitchFamily="18" charset="0"/>
                <a:cs typeface="Times New Roman" pitchFamily="18" charset="0"/>
              </a:rPr>
              <a:t>n</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C</a:t>
            </a:r>
            <a:r>
              <a:rPr lang="en-US" sz="1800" baseline="-25000" dirty="0">
                <a:latin typeface="Times New Roman" pitchFamily="18" charset="0"/>
                <a:cs typeface="Times New Roman" pitchFamily="18" charset="0"/>
              </a:rPr>
              <a:t>0</a:t>
            </a:r>
            <a:r>
              <a:rPr lang="en-US" sz="1800" dirty="0">
                <a:latin typeface="Times New Roman" pitchFamily="18" charset="0"/>
                <a:cs typeface="Times New Roman" pitchFamily="18" charset="0"/>
              </a:rPr>
              <a:t> + </a:t>
            </a:r>
            <a:r>
              <a:rPr lang="en-US" sz="1800" i="1" dirty="0">
                <a:latin typeface="Times New Roman" pitchFamily="18" charset="0"/>
                <a:cs typeface="Times New Roman" pitchFamily="18" charset="0"/>
              </a:rPr>
              <a:t>C</a:t>
            </a:r>
            <a:r>
              <a:rPr lang="en-US" sz="1800" baseline="-25000" dirty="0">
                <a:latin typeface="Times New Roman" pitchFamily="18" charset="0"/>
                <a:cs typeface="Times New Roman" pitchFamily="18" charset="0"/>
              </a:rPr>
              <a:t>1</a:t>
            </a:r>
            <a:r>
              <a:rPr lang="en-US" sz="1800" dirty="0">
                <a:latin typeface="Times New Roman" pitchFamily="18" charset="0"/>
                <a:cs typeface="Times New Roman" pitchFamily="18" charset="0"/>
              </a:rPr>
              <a:t> + </a:t>
            </a:r>
            <a:r>
              <a:rPr lang="en-US" sz="1800" i="1" dirty="0">
                <a:latin typeface="Times New Roman" pitchFamily="18" charset="0"/>
                <a:cs typeface="Times New Roman" pitchFamily="18" charset="0"/>
              </a:rPr>
              <a:t>C</a:t>
            </a:r>
            <a:r>
              <a:rPr lang="en-US" sz="1800" baseline="-25000" dirty="0">
                <a:latin typeface="Times New Roman" pitchFamily="18" charset="0"/>
                <a:cs typeface="Times New Roman" pitchFamily="18" charset="0"/>
              </a:rPr>
              <a:t>2</a:t>
            </a:r>
            <a:r>
              <a:rPr lang="en-US" sz="1800" i="1" dirty="0">
                <a:latin typeface="Times New Roman" pitchFamily="18" charset="0"/>
                <a:cs typeface="Times New Roman" pitchFamily="18" charset="0"/>
              </a:rPr>
              <a:t>x</a:t>
            </a:r>
            <a:r>
              <a:rPr lang="en-US" sz="1800" baseline="30000" dirty="0">
                <a:latin typeface="Times New Roman" pitchFamily="18" charset="0"/>
                <a:cs typeface="Times New Roman" pitchFamily="18" charset="0"/>
              </a:rPr>
              <a:t>2</a:t>
            </a:r>
            <a:r>
              <a:rPr lang="en-US" sz="1800" dirty="0">
                <a:latin typeface="Times New Roman" pitchFamily="18" charset="0"/>
                <a:cs typeface="Times New Roman" pitchFamily="18" charset="0"/>
              </a:rPr>
              <a:t> + </a:t>
            </a:r>
            <a:r>
              <a:rPr lang="en-US" sz="1800" i="1" dirty="0">
                <a:latin typeface="Times New Roman" pitchFamily="18" charset="0"/>
                <a:cs typeface="Times New Roman" pitchFamily="18" charset="0"/>
              </a:rPr>
              <a:t>C</a:t>
            </a:r>
            <a:r>
              <a:rPr lang="en-US" sz="1800" baseline="-25000" dirty="0">
                <a:latin typeface="Times New Roman" pitchFamily="18" charset="0"/>
                <a:cs typeface="Times New Roman" pitchFamily="18" charset="0"/>
              </a:rPr>
              <a:t>2</a:t>
            </a:r>
            <a:r>
              <a:rPr lang="en-US" sz="1800" i="1" dirty="0">
                <a:latin typeface="Times New Roman" pitchFamily="18" charset="0"/>
                <a:cs typeface="Times New Roman" pitchFamily="18" charset="0"/>
              </a:rPr>
              <a:t>x</a:t>
            </a:r>
            <a:r>
              <a:rPr lang="en-US" sz="1800" baseline="30000" dirty="0">
                <a:latin typeface="Times New Roman" pitchFamily="18" charset="0"/>
                <a:cs typeface="Times New Roman" pitchFamily="18" charset="0"/>
              </a:rPr>
              <a:t>2</a:t>
            </a:r>
            <a:r>
              <a:rPr lang="en-US" sz="1800" dirty="0">
                <a:latin typeface="Times New Roman" pitchFamily="18" charset="0"/>
                <a:cs typeface="Times New Roman" pitchFamily="18" charset="0"/>
              </a:rPr>
              <a:t> + … + </a:t>
            </a:r>
            <a:r>
              <a:rPr lang="en-US" sz="1800" i="1" dirty="0" err="1">
                <a:latin typeface="Times New Roman" pitchFamily="18" charset="0"/>
                <a:cs typeface="Times New Roman" pitchFamily="18" charset="0"/>
              </a:rPr>
              <a:t>C</a:t>
            </a:r>
            <a:r>
              <a:rPr lang="en-US" sz="1800" i="1" baseline="-25000" dirty="0" err="1">
                <a:latin typeface="Times New Roman" pitchFamily="18" charset="0"/>
                <a:cs typeface="Times New Roman" pitchFamily="18" charset="0"/>
              </a:rPr>
              <a:t>n</a:t>
            </a:r>
            <a:r>
              <a:rPr lang="en-US" sz="1800" i="1" dirty="0" err="1">
                <a:latin typeface="Times New Roman" pitchFamily="18" charset="0"/>
                <a:cs typeface="Times New Roman" pitchFamily="18" charset="0"/>
              </a:rPr>
              <a:t>x</a:t>
            </a:r>
            <a:r>
              <a:rPr lang="en-US" sz="1800" i="1" baseline="30000" dirty="0" err="1">
                <a:latin typeface="Times New Roman" pitchFamily="18" charset="0"/>
                <a:cs typeface="Times New Roman" pitchFamily="18" charset="0"/>
              </a:rPr>
              <a:t>n</a:t>
            </a:r>
            <a:r>
              <a:rPr lang="en-US" sz="1800" dirty="0">
                <a:latin typeface="Times New Roman" pitchFamily="18" charset="0"/>
                <a:cs typeface="Times New Roman" pitchFamily="18" charset="0"/>
              </a:rPr>
              <a:t>)</a:t>
            </a:r>
          </a:p>
          <a:p>
            <a:pPr>
              <a:buNone/>
            </a:pPr>
            <a:endParaRPr lang="en-US" sz="800" i="1" dirty="0">
              <a:latin typeface="Times New Roman" pitchFamily="18" charset="0"/>
              <a:cs typeface="Times New Roman" pitchFamily="18" charset="0"/>
            </a:endParaRPr>
          </a:p>
          <a:p>
            <a:pPr>
              <a:buNone/>
            </a:pPr>
            <a:r>
              <a:rPr lang="en-US" sz="1800" i="1" dirty="0">
                <a:latin typeface="Times New Roman" pitchFamily="18" charset="0"/>
                <a:cs typeface="Times New Roman" pitchFamily="18" charset="0"/>
              </a:rPr>
              <a:t>	</a:t>
            </a:r>
            <a:r>
              <a:rPr lang="en-US" sz="2000" i="1" dirty="0">
                <a:latin typeface="Times New Roman" pitchFamily="18" charset="0"/>
                <a:cs typeface="Times New Roman" pitchFamily="18" charset="0"/>
              </a:rPr>
              <a:t>	 = </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0</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0</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0</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0</a:t>
            </a:r>
            <a:r>
              <a:rPr lang="en-US" sz="2000" dirty="0">
                <a:latin typeface="Times New Roman" pitchFamily="18" charset="0"/>
                <a:cs typeface="Times New Roman" pitchFamily="18" charset="0"/>
                <a:sym typeface="Symbol"/>
              </a:rPr>
              <a:t>) </a:t>
            </a:r>
            <a:r>
              <a:rPr lang="en-US" sz="2000" i="1" dirty="0">
                <a:latin typeface="Times New Roman" pitchFamily="18" charset="0"/>
                <a:cs typeface="Times New Roman" pitchFamily="18" charset="0"/>
                <a:sym typeface="Symbol"/>
              </a:rPr>
              <a:t>x</a:t>
            </a:r>
            <a:r>
              <a:rPr lang="en-US" sz="2000" dirty="0">
                <a:latin typeface="Times New Roman" pitchFamily="18" charset="0"/>
                <a:cs typeface="Times New Roman" pitchFamily="18" charset="0"/>
                <a:sym typeface="Symbol"/>
              </a:rPr>
              <a:t> +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0</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 C</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0</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x</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 </a:t>
            </a:r>
          </a:p>
          <a:p>
            <a:pPr>
              <a:buNone/>
            </a:pPr>
            <a:endParaRPr lang="en-US" sz="9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 (1</a:t>
            </a:r>
            <a:r>
              <a:rPr lang="en-US" sz="2000" dirty="0">
                <a:latin typeface="Times New Roman" pitchFamily="18" charset="0"/>
                <a:cs typeface="Times New Roman" pitchFamily="18" charset="0"/>
                <a:sym typeface="Symbol"/>
              </a:rPr>
              <a:t>1) + (11 + 11) </a:t>
            </a:r>
            <a:r>
              <a:rPr lang="en-US" sz="2000" i="1" dirty="0">
                <a:latin typeface="Times New Roman" pitchFamily="18" charset="0"/>
                <a:cs typeface="Times New Roman" pitchFamily="18" charset="0"/>
                <a:sym typeface="Symbol"/>
              </a:rPr>
              <a:t>x</a:t>
            </a:r>
            <a:r>
              <a:rPr lang="en-US" sz="2000" dirty="0">
                <a:latin typeface="Times New Roman" pitchFamily="18" charset="0"/>
                <a:cs typeface="Times New Roman" pitchFamily="18" charset="0"/>
                <a:sym typeface="Symbol"/>
              </a:rPr>
              <a:t> + (12 + 11 + 21) </a:t>
            </a:r>
            <a:r>
              <a:rPr lang="en-US" sz="2000" i="1" dirty="0">
                <a:latin typeface="Times New Roman" pitchFamily="18" charset="0"/>
                <a:cs typeface="Times New Roman" pitchFamily="18" charset="0"/>
              </a:rPr>
              <a:t>x</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a:t>
            </a:r>
          </a:p>
          <a:p>
            <a:pPr>
              <a:buNone/>
            </a:pPr>
            <a:endParaRPr lang="en-US" sz="900" dirty="0">
              <a:latin typeface="Times New Roman" pitchFamily="18" charset="0"/>
              <a:cs typeface="Times New Roman" pitchFamily="18" charset="0"/>
              <a:sym typeface="Symbol"/>
            </a:endParaRPr>
          </a:p>
          <a:p>
            <a:pPr>
              <a:buNone/>
            </a:pPr>
            <a:r>
              <a:rPr lang="en-US" sz="2000" dirty="0">
                <a:latin typeface="Times New Roman" pitchFamily="18" charset="0"/>
                <a:cs typeface="Times New Roman" pitchFamily="18" charset="0"/>
                <a:sym typeface="Symbol"/>
              </a:rPr>
              <a:t>		= 1 + 2</a:t>
            </a:r>
            <a:r>
              <a:rPr lang="en-US" sz="2000" i="1" dirty="0">
                <a:latin typeface="Times New Roman" pitchFamily="18" charset="0"/>
                <a:cs typeface="Times New Roman" pitchFamily="18" charset="0"/>
                <a:sym typeface="Symbol"/>
              </a:rPr>
              <a:t>x</a:t>
            </a:r>
            <a:r>
              <a:rPr lang="en-US" sz="2000" dirty="0">
                <a:latin typeface="Times New Roman" pitchFamily="18" charset="0"/>
                <a:cs typeface="Times New Roman" pitchFamily="18" charset="0"/>
                <a:sym typeface="Symbol"/>
              </a:rPr>
              <a:t> + 5</a:t>
            </a:r>
            <a:r>
              <a:rPr lang="en-US" sz="2000" i="1" dirty="0">
                <a:latin typeface="Times New Roman" pitchFamily="18" charset="0"/>
                <a:cs typeface="Times New Roman" pitchFamily="18" charset="0"/>
              </a:rPr>
              <a:t> x</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a:t>
            </a:r>
          </a:p>
          <a:p>
            <a:pPr>
              <a:buNone/>
            </a:pPr>
            <a:endParaRPr lang="en-US" sz="9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  C</a:t>
            </a:r>
            <a:r>
              <a:rPr lang="en-US" sz="2000" baseline="-25000" dirty="0">
                <a:latin typeface="Times New Roman" pitchFamily="18" charset="0"/>
                <a:cs typeface="Times New Roman" pitchFamily="18" charset="0"/>
              </a:rPr>
              <a:t>1</a:t>
            </a:r>
            <a:r>
              <a:rPr lang="en-US" sz="2000" i="1" dirty="0">
                <a:latin typeface="Times New Roman" pitchFamily="18" charset="0"/>
                <a:cs typeface="Times New Roman" pitchFamily="18" charset="0"/>
              </a:rPr>
              <a:t>x</a:t>
            </a:r>
            <a:r>
              <a:rPr lang="en-US" sz="2000" baseline="30000" dirty="0">
                <a:latin typeface="Times New Roman" pitchFamily="18" charset="0"/>
                <a:cs typeface="Times New Roman" pitchFamily="18" charset="0"/>
              </a:rPr>
              <a:t>0</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2</a:t>
            </a:r>
            <a:r>
              <a:rPr lang="en-US" sz="2000" i="1" dirty="0">
                <a:latin typeface="Times New Roman" pitchFamily="18" charset="0"/>
                <a:cs typeface="Times New Roman" pitchFamily="18" charset="0"/>
              </a:rPr>
              <a:t>x</a:t>
            </a:r>
            <a:r>
              <a:rPr lang="en-US" sz="2000" baseline="30000" dirty="0">
                <a:latin typeface="Times New Roman" pitchFamily="18" charset="0"/>
                <a:cs typeface="Times New Roman" pitchFamily="18" charset="0"/>
              </a:rPr>
              <a:t>1</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3</a:t>
            </a:r>
            <a:r>
              <a:rPr lang="en-US" sz="2000" i="1" dirty="0">
                <a:latin typeface="Times New Roman" pitchFamily="18" charset="0"/>
                <a:cs typeface="Times New Roman" pitchFamily="18" charset="0"/>
              </a:rPr>
              <a:t>x</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 +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n+1</a:t>
            </a:r>
            <a:r>
              <a:rPr lang="en-US" sz="2000" i="1" dirty="0">
                <a:latin typeface="Times New Roman" pitchFamily="18" charset="0"/>
                <a:cs typeface="Times New Roman" pitchFamily="18" charset="0"/>
              </a:rPr>
              <a:t>x</a:t>
            </a:r>
            <a:r>
              <a:rPr lang="en-US" sz="2000" baseline="30000" dirty="0">
                <a:latin typeface="Times New Roman" pitchFamily="18" charset="0"/>
                <a:cs typeface="Times New Roman" pitchFamily="18" charset="0"/>
              </a:rPr>
              <a:t>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228600"/>
            <a:ext cx="7467600" cy="6629400"/>
          </a:xfrm>
        </p:spPr>
        <p:txBody>
          <a:bodyPr>
            <a:normAutofit/>
          </a:bodyPr>
          <a:lstStyle/>
          <a:p>
            <a:pPr algn="ctr">
              <a:buNone/>
            </a:pP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baseline="30000" dirty="0">
                <a:latin typeface="Times New Roman" pitchFamily="18" charset="0"/>
                <a:cs typeface="Times New Roman" pitchFamily="18" charset="0"/>
              </a:rPr>
              <a:t> 2</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  C</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2</a:t>
            </a: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3</a:t>
            </a:r>
            <a:r>
              <a:rPr lang="en-US" sz="2000" i="1" dirty="0">
                <a:latin typeface="Times New Roman" pitchFamily="18" charset="0"/>
                <a:cs typeface="Times New Roman" pitchFamily="18" charset="0"/>
              </a:rPr>
              <a:t>x</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 + </a:t>
            </a:r>
            <a:r>
              <a:rPr lang="en-US" sz="2000" i="1" dirty="0">
                <a:latin typeface="Times New Roman" pitchFamily="18" charset="0"/>
                <a:cs typeface="Times New Roman" pitchFamily="18" charset="0"/>
              </a:rPr>
              <a:t>C</a:t>
            </a:r>
            <a:r>
              <a:rPr lang="en-US" sz="2000" i="1" baseline="-25000" dirty="0">
                <a:latin typeface="Times New Roman" pitchFamily="18" charset="0"/>
                <a:cs typeface="Times New Roman" pitchFamily="18" charset="0"/>
              </a:rPr>
              <a:t>n</a:t>
            </a:r>
            <a:r>
              <a:rPr lang="en-US" sz="2000" baseline="-25000" dirty="0">
                <a:latin typeface="Times New Roman" pitchFamily="18" charset="0"/>
                <a:cs typeface="Times New Roman" pitchFamily="18" charset="0"/>
              </a:rPr>
              <a:t>+1</a:t>
            </a:r>
            <a:r>
              <a:rPr lang="en-US" sz="2000" i="1" dirty="0">
                <a:latin typeface="Times New Roman" pitchFamily="18" charset="0"/>
                <a:cs typeface="Times New Roman" pitchFamily="18" charset="0"/>
              </a:rPr>
              <a:t>x</a:t>
            </a:r>
            <a:r>
              <a:rPr lang="en-US" sz="2000" i="1" baseline="30000" dirty="0">
                <a:latin typeface="Times New Roman" pitchFamily="18" charset="0"/>
                <a:cs typeface="Times New Roman" pitchFamily="18" charset="0"/>
              </a:rPr>
              <a:t>n</a:t>
            </a:r>
          </a:p>
          <a:p>
            <a:pPr algn="ctr">
              <a:buNone/>
            </a:pPr>
            <a:endParaRPr lang="en-US" sz="2000" i="1" dirty="0">
              <a:latin typeface="Times New Roman" pitchFamily="18" charset="0"/>
              <a:cs typeface="Times New Roman" pitchFamily="18" charset="0"/>
            </a:endParaRPr>
          </a:p>
          <a:p>
            <a:pPr algn="ctr">
              <a:buNone/>
            </a:pP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baseline="30000" dirty="0">
                <a:latin typeface="Times New Roman" pitchFamily="18" charset="0"/>
                <a:cs typeface="Times New Roman" pitchFamily="18" charset="0"/>
              </a:rPr>
              <a:t> 2</a:t>
            </a:r>
            <a:r>
              <a:rPr lang="en-US" sz="2000" dirty="0">
                <a:latin typeface="Times New Roman" pitchFamily="18" charset="0"/>
                <a:cs typeface="Times New Roman" pitchFamily="18" charset="0"/>
              </a:rPr>
              <a:t> =</a:t>
            </a:r>
            <a:r>
              <a:rPr lang="en-US" sz="2000" baseline="30000"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1</a:t>
            </a: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2</a:t>
            </a:r>
            <a:r>
              <a:rPr lang="en-US" sz="2000" i="1" dirty="0">
                <a:latin typeface="Times New Roman" pitchFamily="18" charset="0"/>
                <a:cs typeface="Times New Roman" pitchFamily="18" charset="0"/>
              </a:rPr>
              <a:t>x</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3</a:t>
            </a:r>
            <a:r>
              <a:rPr lang="en-US" sz="2000" i="1" dirty="0">
                <a:latin typeface="Times New Roman" pitchFamily="18" charset="0"/>
                <a:cs typeface="Times New Roman" pitchFamily="18" charset="0"/>
              </a:rPr>
              <a:t>x</a:t>
            </a:r>
            <a:r>
              <a:rPr lang="en-US" sz="2000" baseline="30000" dirty="0">
                <a:latin typeface="Times New Roman" pitchFamily="18" charset="0"/>
                <a:cs typeface="Times New Roman" pitchFamily="18" charset="0"/>
              </a:rPr>
              <a:t>3 </a:t>
            </a:r>
            <a:r>
              <a:rPr lang="en-US" sz="2000" dirty="0">
                <a:latin typeface="Times New Roman" pitchFamily="18" charset="0"/>
                <a:cs typeface="Times New Roman" pitchFamily="18" charset="0"/>
              </a:rPr>
              <a:t>…. + </a:t>
            </a:r>
            <a:r>
              <a:rPr lang="en-US" sz="2000" i="1" dirty="0" err="1">
                <a:latin typeface="Times New Roman" pitchFamily="18" charset="0"/>
                <a:cs typeface="Times New Roman" pitchFamily="18" charset="0"/>
              </a:rPr>
              <a:t>C</a:t>
            </a:r>
            <a:r>
              <a:rPr lang="en-US" sz="2000" i="1" baseline="-25000" dirty="0" err="1">
                <a:latin typeface="Times New Roman" pitchFamily="18" charset="0"/>
                <a:cs typeface="Times New Roman" pitchFamily="18" charset="0"/>
              </a:rPr>
              <a:t>n</a:t>
            </a:r>
            <a:r>
              <a:rPr lang="en-US" sz="2000" i="1" dirty="0" err="1">
                <a:latin typeface="Times New Roman" pitchFamily="18" charset="0"/>
                <a:cs typeface="Times New Roman" pitchFamily="18" charset="0"/>
              </a:rPr>
              <a:t>x</a:t>
            </a:r>
            <a:r>
              <a:rPr lang="en-US" sz="2000" i="1" baseline="30000" dirty="0" err="1">
                <a:latin typeface="Times New Roman" pitchFamily="18" charset="0"/>
                <a:cs typeface="Times New Roman" pitchFamily="18" charset="0"/>
              </a:rPr>
              <a:t>n</a:t>
            </a:r>
            <a:endParaRPr lang="en-US" sz="2000" i="1" dirty="0">
              <a:latin typeface="Times New Roman" pitchFamily="18" charset="0"/>
              <a:cs typeface="Times New Roman" pitchFamily="18" charset="0"/>
            </a:endParaRPr>
          </a:p>
          <a:p>
            <a:pPr algn="ctr">
              <a:buNone/>
            </a:pPr>
            <a:r>
              <a:rPr lang="en-US" sz="2000" i="1" dirty="0">
                <a:latin typeface="Times New Roman" pitchFamily="18" charset="0"/>
                <a:cs typeface="Times New Roman" pitchFamily="18" charset="0"/>
              </a:rPr>
              <a:t>            x</a:t>
            </a:r>
          </a:p>
          <a:p>
            <a:pPr algn="ctr">
              <a:buNone/>
            </a:pP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baseline="30000" dirty="0">
                <a:latin typeface="Times New Roman" pitchFamily="18" charset="0"/>
                <a:cs typeface="Times New Roman" pitchFamily="18" charset="0"/>
              </a:rPr>
              <a:t> 2</a:t>
            </a:r>
            <a:r>
              <a:rPr lang="en-US" sz="2000" dirty="0">
                <a:latin typeface="Times New Roman" pitchFamily="18" charset="0"/>
                <a:cs typeface="Times New Roman" pitchFamily="18" charset="0"/>
              </a:rPr>
              <a:t> =</a:t>
            </a:r>
            <a:r>
              <a:rPr lang="en-US" sz="2000" baseline="30000"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0</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1</a:t>
            </a: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2</a:t>
            </a:r>
            <a:r>
              <a:rPr lang="en-US" sz="2000" i="1" dirty="0">
                <a:latin typeface="Times New Roman" pitchFamily="18" charset="0"/>
                <a:cs typeface="Times New Roman" pitchFamily="18" charset="0"/>
              </a:rPr>
              <a:t>x</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3</a:t>
            </a:r>
            <a:r>
              <a:rPr lang="en-US" sz="2000" i="1" dirty="0">
                <a:latin typeface="Times New Roman" pitchFamily="18" charset="0"/>
                <a:cs typeface="Times New Roman" pitchFamily="18" charset="0"/>
              </a:rPr>
              <a:t>x</a:t>
            </a:r>
            <a:r>
              <a:rPr lang="en-US" sz="2000" baseline="30000" dirty="0">
                <a:latin typeface="Times New Roman" pitchFamily="18" charset="0"/>
                <a:cs typeface="Times New Roman" pitchFamily="18" charset="0"/>
              </a:rPr>
              <a:t>3 </a:t>
            </a:r>
            <a:r>
              <a:rPr lang="en-US" sz="2000" dirty="0">
                <a:latin typeface="Times New Roman" pitchFamily="18" charset="0"/>
                <a:cs typeface="Times New Roman" pitchFamily="18" charset="0"/>
              </a:rPr>
              <a:t>…. + </a:t>
            </a:r>
            <a:r>
              <a:rPr lang="en-US" sz="2000" i="1" dirty="0" err="1">
                <a:latin typeface="Times New Roman" pitchFamily="18" charset="0"/>
                <a:cs typeface="Times New Roman" pitchFamily="18" charset="0"/>
              </a:rPr>
              <a:t>C</a:t>
            </a:r>
            <a:r>
              <a:rPr lang="en-US" sz="2000" i="1" baseline="-25000" dirty="0" err="1">
                <a:latin typeface="Times New Roman" pitchFamily="18" charset="0"/>
                <a:cs typeface="Times New Roman" pitchFamily="18" charset="0"/>
              </a:rPr>
              <a:t>n</a:t>
            </a:r>
            <a:r>
              <a:rPr lang="en-US" sz="2000" i="1" dirty="0" err="1">
                <a:latin typeface="Times New Roman" pitchFamily="18" charset="0"/>
                <a:cs typeface="Times New Roman" pitchFamily="18" charset="0"/>
              </a:rPr>
              <a:t>x</a:t>
            </a:r>
            <a:r>
              <a:rPr lang="en-US" sz="2000" i="1" baseline="30000" dirty="0" err="1">
                <a:latin typeface="Times New Roman" pitchFamily="18" charset="0"/>
                <a:cs typeface="Times New Roman" pitchFamily="18" charset="0"/>
              </a:rPr>
              <a:t>n</a:t>
            </a:r>
            <a:r>
              <a:rPr lang="en-US" sz="2000" dirty="0">
                <a:latin typeface="Times New Roman" pitchFamily="18" charset="0"/>
                <a:cs typeface="Times New Roman" pitchFamily="18" charset="0"/>
              </a:rPr>
              <a:t>)</a:t>
            </a:r>
            <a:r>
              <a:rPr lang="en-US" sz="2000" baseline="30000"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0</a:t>
            </a:r>
            <a:endParaRPr lang="en-US" sz="2000" dirty="0">
              <a:latin typeface="Times New Roman" pitchFamily="18" charset="0"/>
              <a:cs typeface="Times New Roman" pitchFamily="18" charset="0"/>
            </a:endParaRPr>
          </a:p>
          <a:p>
            <a:pPr algn="ctr">
              <a:buNone/>
            </a:pPr>
            <a:r>
              <a:rPr lang="en-US" sz="2000" i="1" dirty="0">
                <a:latin typeface="Times New Roman" pitchFamily="18" charset="0"/>
                <a:cs typeface="Times New Roman" pitchFamily="18" charset="0"/>
              </a:rPr>
              <a:t>     x</a:t>
            </a:r>
          </a:p>
          <a:p>
            <a:pPr algn="ctr">
              <a:buNone/>
            </a:pP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baseline="30000" dirty="0">
                <a:latin typeface="Times New Roman" pitchFamily="18" charset="0"/>
                <a:cs typeface="Times New Roman" pitchFamily="18" charset="0"/>
              </a:rPr>
              <a:t> 2</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baseline="30000"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0</a:t>
            </a:r>
            <a:endParaRPr lang="en-US" sz="2000" baseline="30000" dirty="0">
              <a:latin typeface="Times New Roman" pitchFamily="18" charset="0"/>
              <a:cs typeface="Times New Roman" pitchFamily="18" charset="0"/>
            </a:endParaRPr>
          </a:p>
          <a:p>
            <a:pPr algn="ctr">
              <a:buNone/>
            </a:pPr>
            <a:r>
              <a:rPr lang="en-US" sz="2000" i="1" dirty="0">
                <a:latin typeface="Times New Roman" pitchFamily="18" charset="0"/>
                <a:cs typeface="Times New Roman" pitchFamily="18" charset="0"/>
              </a:rPr>
              <a:t>            x</a:t>
            </a:r>
          </a:p>
          <a:p>
            <a:pPr algn="ctr">
              <a:buNone/>
            </a:pPr>
            <a:endParaRPr lang="en-US" sz="300" i="1" dirty="0">
              <a:latin typeface="Times New Roman" pitchFamily="18" charset="0"/>
              <a:cs typeface="Times New Roman" pitchFamily="18" charset="0"/>
            </a:endParaRPr>
          </a:p>
          <a:p>
            <a:pPr algn="ctr">
              <a:buNone/>
            </a:pPr>
            <a:r>
              <a:rPr lang="en-US" sz="2000" i="1" dirty="0" err="1">
                <a:latin typeface="Times New Roman" pitchFamily="18" charset="0"/>
                <a:cs typeface="Times New Roman" pitchFamily="18" charset="0"/>
              </a:rPr>
              <a:t>xC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baseline="30000" dirty="0">
                <a:latin typeface="Times New Roman" pitchFamily="18" charset="0"/>
                <a:cs typeface="Times New Roman" pitchFamily="18" charset="0"/>
              </a:rPr>
              <a:t> 2</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C</a:t>
            </a:r>
            <a:r>
              <a:rPr lang="en-US" sz="2000" baseline="-25000" dirty="0">
                <a:latin typeface="Times New Roman" pitchFamily="18" charset="0"/>
                <a:cs typeface="Times New Roman" pitchFamily="18" charset="0"/>
              </a:rPr>
              <a:t>0</a:t>
            </a:r>
          </a:p>
          <a:p>
            <a:pPr algn="ctr">
              <a:buNone/>
            </a:pPr>
            <a:r>
              <a:rPr lang="en-US" sz="2000" i="1" dirty="0" err="1">
                <a:latin typeface="Times New Roman" pitchFamily="18" charset="0"/>
                <a:cs typeface="Times New Roman" pitchFamily="18" charset="0"/>
              </a:rPr>
              <a:t>xC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a:t>
            </a:r>
            <a:r>
              <a:rPr lang="en-US" sz="2000" baseline="30000" dirty="0">
                <a:latin typeface="Times New Roman" pitchFamily="18" charset="0"/>
                <a:cs typeface="Times New Roman" pitchFamily="18" charset="0"/>
              </a:rPr>
              <a:t> 2</a:t>
            </a:r>
            <a:r>
              <a:rPr lang="en-US" sz="2000" i="1" dirty="0">
                <a:latin typeface="Times New Roman" pitchFamily="18" charset="0"/>
                <a:cs typeface="Times New Roman" pitchFamily="18" charset="0"/>
              </a:rPr>
              <a:t> - 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+ 1 = 0</a:t>
            </a:r>
          </a:p>
          <a:p>
            <a:pPr algn="ctr">
              <a:buNone/>
            </a:pPr>
            <a:endParaRPr lang="en-US" sz="2000" baseline="-25000" dirty="0">
              <a:latin typeface="Times New Roman" pitchFamily="18" charset="0"/>
              <a:cs typeface="Times New Roman" pitchFamily="18" charset="0"/>
            </a:endParaRPr>
          </a:p>
          <a:p>
            <a:pPr algn="ctr">
              <a:buNone/>
            </a:pPr>
            <a:r>
              <a:rPr lang="en-US" sz="2000" dirty="0">
                <a:latin typeface="Times New Roman" pitchFamily="18" charset="0"/>
                <a:cs typeface="Times New Roman" pitchFamily="18" charset="0"/>
              </a:rPr>
              <a:t>Using the quadratic formula,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b</a:t>
            </a:r>
            <a:r>
              <a:rPr lang="en-US" sz="2000" dirty="0">
                <a:latin typeface="Times New Roman" pitchFamily="18" charset="0"/>
                <a:cs typeface="Times New Roman" pitchFamily="18" charset="0"/>
              </a:rPr>
              <a:t> = -1, </a:t>
            </a: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 = 1</a:t>
            </a:r>
          </a:p>
          <a:p>
            <a:pPr algn="ctr">
              <a:buNone/>
            </a:pPr>
            <a:endParaRPr lang="en-US" sz="1800" dirty="0">
              <a:latin typeface="Times New Roman" pitchFamily="18" charset="0"/>
              <a:cs typeface="Times New Roman" pitchFamily="18" charset="0"/>
            </a:endParaRPr>
          </a:p>
          <a:p>
            <a:pPr algn="ctr">
              <a:buNone/>
            </a:pP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1 +/-   (-1)</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 4(</a:t>
            </a: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)(1)</a:t>
            </a:r>
          </a:p>
          <a:p>
            <a:pPr algn="ctr">
              <a:buNone/>
            </a:pPr>
            <a:r>
              <a:rPr lang="en-US" sz="2000" dirty="0">
                <a:latin typeface="Times New Roman" pitchFamily="18" charset="0"/>
                <a:cs typeface="Times New Roman" pitchFamily="18" charset="0"/>
              </a:rPr>
              <a:t>                2</a:t>
            </a:r>
            <a:r>
              <a:rPr lang="en-US" sz="2000" i="1" dirty="0">
                <a:latin typeface="Times New Roman" pitchFamily="18" charset="0"/>
                <a:cs typeface="Times New Roman" pitchFamily="18" charset="0"/>
              </a:rPr>
              <a:t>x</a:t>
            </a:r>
            <a:endParaRPr lang="en-US" sz="2000" dirty="0">
              <a:latin typeface="Times New Roman" pitchFamily="18" charset="0"/>
              <a:cs typeface="Times New Roman" pitchFamily="18" charset="0"/>
            </a:endParaRPr>
          </a:p>
          <a:p>
            <a:pPr algn="ctr">
              <a:buNone/>
            </a:pPr>
            <a:r>
              <a:rPr lang="en-US" sz="2000" i="1" dirty="0">
                <a:latin typeface="Times New Roman" pitchFamily="18" charset="0"/>
                <a:cs typeface="Times New Roman" pitchFamily="18" charset="0"/>
              </a:rPr>
              <a:t>C</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1 -    1 – 4(</a:t>
            </a: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a:t>
            </a:r>
          </a:p>
          <a:p>
            <a:pPr algn="ctr">
              <a:buNone/>
            </a:pPr>
            <a:r>
              <a:rPr lang="en-US" sz="2000" dirty="0">
                <a:latin typeface="Times New Roman" pitchFamily="18" charset="0"/>
                <a:cs typeface="Times New Roman" pitchFamily="18" charset="0"/>
              </a:rPr>
              <a:t>       2</a:t>
            </a:r>
            <a:r>
              <a:rPr lang="en-US" sz="2000" i="1" dirty="0">
                <a:latin typeface="Times New Roman" pitchFamily="18" charset="0"/>
                <a:cs typeface="Times New Roman" pitchFamily="18" charset="0"/>
              </a:rPr>
              <a:t>x</a:t>
            </a:r>
            <a:endParaRPr lang="en-US" sz="2000" dirty="0">
              <a:latin typeface="Times New Roman" pitchFamily="18" charset="0"/>
              <a:cs typeface="Times New Roman" pitchFamily="18" charset="0"/>
            </a:endParaRPr>
          </a:p>
          <a:p>
            <a:pPr algn="ctr">
              <a:buNone/>
            </a:pPr>
            <a:endParaRPr lang="en-US" sz="2000" i="1" dirty="0">
              <a:latin typeface="Times New Roman" pitchFamily="18" charset="0"/>
              <a:cs typeface="Times New Roman" pitchFamily="18" charset="0"/>
            </a:endParaRPr>
          </a:p>
        </p:txBody>
      </p:sp>
      <p:cxnSp>
        <p:nvCxnSpPr>
          <p:cNvPr id="5" name="Straight Connector 4"/>
          <p:cNvCxnSpPr/>
          <p:nvPr/>
        </p:nvCxnSpPr>
        <p:spPr>
          <a:xfrm>
            <a:off x="3962400" y="5486400"/>
            <a:ext cx="762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4038600" y="5105400"/>
            <a:ext cx="1524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191000" y="5105400"/>
            <a:ext cx="1447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343400" y="6096000"/>
            <a:ext cx="762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419600" y="5943600"/>
            <a:ext cx="762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495800" y="5943600"/>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505200" y="5562600"/>
            <a:ext cx="228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10000" y="6324600"/>
            <a:ext cx="1676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276600" y="1447800"/>
            <a:ext cx="2971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743200" y="2209800"/>
            <a:ext cx="4038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91000" y="2971800"/>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86400"/>
            <a:ext cx="8382000" cy="1143000"/>
          </a:xfrm>
        </p:spPr>
        <p:txBody>
          <a:bodyPr>
            <a:normAutofit/>
          </a:bodyPr>
          <a:lstStyle/>
          <a:p>
            <a:r>
              <a:rPr lang="en-US" dirty="0">
                <a:solidFill>
                  <a:schemeClr val="tx1">
                    <a:lumMod val="75000"/>
                    <a:lumOff val="25000"/>
                  </a:schemeClr>
                </a:solidFill>
                <a:latin typeface="Times New Roman" pitchFamily="18" charset="0"/>
                <a:cs typeface="Times New Roman" pitchFamily="18" charset="0"/>
              </a:rPr>
              <a:t>… the solution is the Catalan Numbers!</a:t>
            </a:r>
          </a:p>
        </p:txBody>
      </p:sp>
      <p:sp>
        <p:nvSpPr>
          <p:cNvPr id="3" name="Content Placeholder 2"/>
          <p:cNvSpPr>
            <a:spLocks noGrp="1"/>
          </p:cNvSpPr>
          <p:nvPr>
            <p:ph sz="quarter" idx="1"/>
          </p:nvPr>
        </p:nvSpPr>
        <p:spPr>
          <a:xfrm>
            <a:off x="457200" y="990600"/>
            <a:ext cx="8229600" cy="4983163"/>
          </a:xfrm>
        </p:spPr>
        <p:txBody>
          <a:bodyPr>
            <a:noAutofit/>
          </a:bodyPr>
          <a:lstStyle/>
          <a:p>
            <a:r>
              <a:rPr lang="en-US" sz="1900" dirty="0">
                <a:latin typeface="Times New Roman" pitchFamily="18" charset="0"/>
                <a:cs typeface="Times New Roman" pitchFamily="18" charset="0"/>
              </a:rPr>
              <a:t>Number of binary trees with </a:t>
            </a:r>
            <a:r>
              <a:rPr lang="en-US" sz="1900" i="1" dirty="0">
                <a:latin typeface="Times New Roman" pitchFamily="18" charset="0"/>
                <a:cs typeface="Times New Roman" pitchFamily="18" charset="0"/>
              </a:rPr>
              <a:t>n</a:t>
            </a:r>
            <a:r>
              <a:rPr lang="en-US" sz="1900" dirty="0">
                <a:latin typeface="Times New Roman" pitchFamily="18" charset="0"/>
                <a:cs typeface="Times New Roman" pitchFamily="18" charset="0"/>
              </a:rPr>
              <a:t> vertices</a:t>
            </a:r>
          </a:p>
          <a:p>
            <a:r>
              <a:rPr lang="en-US" sz="1900" dirty="0">
                <a:latin typeface="Times New Roman" pitchFamily="18" charset="0"/>
                <a:cs typeface="Times New Roman" pitchFamily="18" charset="0"/>
              </a:rPr>
              <a:t>Number of full binary trees with </a:t>
            </a:r>
            <a:r>
              <a:rPr lang="en-US" sz="1900" i="1" dirty="0">
                <a:latin typeface="Times New Roman" pitchFamily="18" charset="0"/>
                <a:cs typeface="Times New Roman" pitchFamily="18" charset="0"/>
              </a:rPr>
              <a:t>n</a:t>
            </a:r>
            <a:r>
              <a:rPr lang="en-US" sz="1900" dirty="0">
                <a:latin typeface="Times New Roman" pitchFamily="18" charset="0"/>
                <a:cs typeface="Times New Roman" pitchFamily="18" charset="0"/>
              </a:rPr>
              <a:t> vertices</a:t>
            </a:r>
          </a:p>
          <a:p>
            <a:r>
              <a:rPr lang="en-US" sz="1900" dirty="0">
                <a:latin typeface="Times New Roman" pitchFamily="18" charset="0"/>
                <a:cs typeface="Times New Roman" pitchFamily="18" charset="0"/>
              </a:rPr>
              <a:t>Number of </a:t>
            </a:r>
            <a:r>
              <a:rPr lang="en-US" sz="1900" i="1" dirty="0">
                <a:latin typeface="Times New Roman" pitchFamily="18" charset="0"/>
                <a:cs typeface="Times New Roman" pitchFamily="18" charset="0"/>
              </a:rPr>
              <a:t>n</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multisets</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a</a:t>
            </a:r>
            <a:r>
              <a:rPr lang="en-US" sz="1900" baseline="-25000" dirty="0">
                <a:latin typeface="Times New Roman" pitchFamily="18" charset="0"/>
                <a:cs typeface="Times New Roman" pitchFamily="18" charset="0"/>
              </a:rPr>
              <a:t>1</a:t>
            </a:r>
            <a:r>
              <a:rPr lang="en-US" sz="1900" dirty="0">
                <a:latin typeface="Times New Roman" pitchFamily="18" charset="0"/>
                <a:cs typeface="Times New Roman" pitchFamily="18" charset="0"/>
              </a:rPr>
              <a:t>, </a:t>
            </a:r>
            <a:r>
              <a:rPr lang="en-US" sz="1900" i="1" dirty="0">
                <a:latin typeface="Times New Roman" pitchFamily="18" charset="0"/>
                <a:cs typeface="Times New Roman" pitchFamily="18" charset="0"/>
              </a:rPr>
              <a:t>a</a:t>
            </a:r>
            <a:r>
              <a:rPr lang="en-US" sz="1900" baseline="-25000" dirty="0">
                <a:latin typeface="Times New Roman" pitchFamily="18" charset="0"/>
                <a:cs typeface="Times New Roman" pitchFamily="18" charset="0"/>
              </a:rPr>
              <a:t>2</a:t>
            </a:r>
            <a:r>
              <a:rPr lang="en-US" sz="1900" dirty="0">
                <a:latin typeface="Times New Roman" pitchFamily="18" charset="0"/>
                <a:cs typeface="Times New Roman" pitchFamily="18" charset="0"/>
              </a:rPr>
              <a:t>, …, </a:t>
            </a:r>
            <a:r>
              <a:rPr lang="en-US" sz="1900" i="1" dirty="0">
                <a:latin typeface="Times New Roman" pitchFamily="18" charset="0"/>
                <a:cs typeface="Times New Roman" pitchFamily="18" charset="0"/>
              </a:rPr>
              <a:t>a</a:t>
            </a:r>
            <a:r>
              <a:rPr lang="en-US" sz="1900" i="1" baseline="-25000" dirty="0">
                <a:latin typeface="Times New Roman" pitchFamily="18" charset="0"/>
                <a:cs typeface="Times New Roman" pitchFamily="18" charset="0"/>
              </a:rPr>
              <a:t>n</a:t>
            </a:r>
            <a:r>
              <a:rPr lang="en-US" sz="1900" dirty="0">
                <a:latin typeface="Times New Roman" pitchFamily="18" charset="0"/>
                <a:cs typeface="Times New Roman" pitchFamily="18" charset="0"/>
              </a:rPr>
              <a:t>} of elements </a:t>
            </a:r>
            <a:r>
              <a:rPr lang="en-US" sz="1900" i="1" dirty="0" err="1">
                <a:latin typeface="Times New Roman" pitchFamily="18" charset="0"/>
                <a:cs typeface="Times New Roman" pitchFamily="18" charset="0"/>
              </a:rPr>
              <a:t>a</a:t>
            </a:r>
            <a:r>
              <a:rPr lang="en-US" sz="1900" i="1" baseline="-25000" dirty="0" err="1">
                <a:latin typeface="Times New Roman" pitchFamily="18" charset="0"/>
                <a:cs typeface="Times New Roman" pitchFamily="18" charset="0"/>
              </a:rPr>
              <a:t>i</a:t>
            </a:r>
            <a:r>
              <a:rPr lang="en-US" sz="1900" dirty="0">
                <a:latin typeface="Times New Roman" pitchFamily="18" charset="0"/>
                <a:cs typeface="Times New Roman" pitchFamily="18" charset="0"/>
              </a:rPr>
              <a:t> such that </a:t>
            </a:r>
            <a:r>
              <a:rPr lang="en-US" sz="1400" i="1" dirty="0">
                <a:latin typeface="Times New Roman" pitchFamily="18" charset="0"/>
                <a:cs typeface="Times New Roman" pitchFamily="18" charset="0"/>
              </a:rPr>
              <a:t>a</a:t>
            </a:r>
            <a:r>
              <a:rPr lang="en-US" sz="1400" baseline="-25000" dirty="0">
                <a:latin typeface="Times New Roman" pitchFamily="18" charset="0"/>
                <a:cs typeface="Times New Roman" pitchFamily="18" charset="0"/>
              </a:rPr>
              <a:t>1</a:t>
            </a:r>
            <a:r>
              <a:rPr lang="en-US" sz="1400" dirty="0">
                <a:latin typeface="Times New Roman" pitchFamily="18" charset="0"/>
                <a:cs typeface="Times New Roman" pitchFamily="18" charset="0"/>
              </a:rPr>
              <a:t> + </a:t>
            </a:r>
            <a:r>
              <a:rPr lang="en-US" sz="1400" i="1" dirty="0">
                <a:latin typeface="Times New Roman" pitchFamily="18" charset="0"/>
                <a:cs typeface="Times New Roman" pitchFamily="18" charset="0"/>
              </a:rPr>
              <a:t>a</a:t>
            </a:r>
            <a:r>
              <a:rPr lang="en-US" sz="1400" baseline="-25000" dirty="0">
                <a:latin typeface="Times New Roman" pitchFamily="18" charset="0"/>
                <a:cs typeface="Times New Roman" pitchFamily="18" charset="0"/>
              </a:rPr>
              <a:t>2</a:t>
            </a:r>
            <a:r>
              <a:rPr lang="en-US" sz="1400" dirty="0">
                <a:latin typeface="Times New Roman" pitchFamily="18" charset="0"/>
                <a:cs typeface="Times New Roman" pitchFamily="18" charset="0"/>
              </a:rPr>
              <a:t> + … + </a:t>
            </a:r>
            <a:r>
              <a:rPr lang="en-US" sz="1400" i="1" dirty="0">
                <a:latin typeface="Times New Roman" pitchFamily="18" charset="0"/>
                <a:cs typeface="Times New Roman" pitchFamily="18" charset="0"/>
              </a:rPr>
              <a:t>a</a:t>
            </a:r>
            <a:r>
              <a:rPr lang="en-US" sz="1400" i="1" baseline="-25000" dirty="0">
                <a:latin typeface="Times New Roman" pitchFamily="18" charset="0"/>
                <a:cs typeface="Times New Roman" pitchFamily="18" charset="0"/>
              </a:rPr>
              <a:t>n</a:t>
            </a:r>
            <a:r>
              <a:rPr lang="en-US" sz="1400" dirty="0">
                <a:latin typeface="Times New Roman" pitchFamily="18" charset="0"/>
                <a:cs typeface="Times New Roman" pitchFamily="18" charset="0"/>
              </a:rPr>
              <a:t> = 0</a:t>
            </a:r>
            <a:endParaRPr lang="en-US" sz="1900" dirty="0">
              <a:latin typeface="Times New Roman" pitchFamily="18" charset="0"/>
              <a:cs typeface="Times New Roman" pitchFamily="18" charset="0"/>
            </a:endParaRPr>
          </a:p>
          <a:p>
            <a:r>
              <a:rPr lang="en-US" sz="1800" dirty="0">
                <a:latin typeface="Times New Roman" pitchFamily="18" charset="0"/>
                <a:cs typeface="Times New Roman" pitchFamily="18" charset="0"/>
              </a:rPr>
              <a:t>Number </a:t>
            </a:r>
            <a:r>
              <a:rPr lang="en-US" sz="2000" dirty="0">
                <a:latin typeface="Times New Roman" pitchFamily="18" charset="0"/>
                <a:cs typeface="Times New Roman" pitchFamily="18" charset="0"/>
              </a:rPr>
              <a:t>of ways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a:t>
            </a:r>
            <a:r>
              <a:rPr lang="en-US" sz="1800" dirty="0">
                <a:latin typeface="Times New Roman" pitchFamily="18" charset="0"/>
                <a:cs typeface="Times New Roman" pitchFamily="18" charset="0"/>
              </a:rPr>
              <a:t>semicircles </a:t>
            </a:r>
            <a:r>
              <a:rPr lang="en-US" sz="2000" dirty="0">
                <a:latin typeface="Times New Roman" pitchFamily="18" charset="0"/>
                <a:cs typeface="Times New Roman" pitchFamily="18" charset="0"/>
              </a:rPr>
              <a:t>can be </a:t>
            </a:r>
            <a:r>
              <a:rPr lang="en-US" sz="1800" dirty="0">
                <a:latin typeface="Times New Roman" pitchFamily="18" charset="0"/>
                <a:cs typeface="Times New Roman" pitchFamily="18" charset="0"/>
              </a:rPr>
              <a:t>arranged  </a:t>
            </a:r>
            <a:r>
              <a:rPr lang="en-US" sz="2000" dirty="0">
                <a:latin typeface="Times New Roman" pitchFamily="18" charset="0"/>
                <a:cs typeface="Times New Roman" pitchFamily="18" charset="0"/>
              </a:rPr>
              <a:t>such that no two intersect</a:t>
            </a:r>
          </a:p>
          <a:p>
            <a:r>
              <a:rPr lang="en-US" sz="1900" dirty="0">
                <a:latin typeface="Times New Roman" pitchFamily="18" charset="0"/>
                <a:cs typeface="Times New Roman" pitchFamily="18" charset="0"/>
              </a:rPr>
              <a:t>Number of permutations for the set {1, 2, …, 2</a:t>
            </a:r>
            <a:r>
              <a:rPr lang="en-US" sz="1900" i="1" dirty="0">
                <a:latin typeface="Times New Roman" pitchFamily="18" charset="0"/>
                <a:cs typeface="Times New Roman" pitchFamily="18" charset="0"/>
              </a:rPr>
              <a:t>n</a:t>
            </a:r>
            <a:r>
              <a:rPr lang="en-US" sz="1900" dirty="0">
                <a:latin typeface="Times New Roman" pitchFamily="18" charset="0"/>
                <a:cs typeface="Times New Roman" pitchFamily="18" charset="0"/>
              </a:rPr>
              <a:t>} where </a:t>
            </a:r>
            <a:r>
              <a:rPr lang="en-US" sz="1900" i="1" dirty="0">
                <a:latin typeface="Times New Roman" pitchFamily="18" charset="0"/>
                <a:cs typeface="Times New Roman" pitchFamily="18" charset="0"/>
              </a:rPr>
              <a:t>f</a:t>
            </a:r>
            <a:r>
              <a:rPr lang="en-US" sz="1900" dirty="0">
                <a:latin typeface="Times New Roman" pitchFamily="18" charset="0"/>
                <a:cs typeface="Times New Roman" pitchFamily="18" charset="0"/>
              </a:rPr>
              <a:t> is an involution that has no fixed points and satisfies the </a:t>
            </a:r>
            <a:r>
              <a:rPr lang="en-US" sz="1900" dirty="0" err="1">
                <a:latin typeface="Times New Roman" pitchFamily="18" charset="0"/>
                <a:cs typeface="Times New Roman" pitchFamily="18" charset="0"/>
              </a:rPr>
              <a:t>noncrossing</a:t>
            </a:r>
            <a:r>
              <a:rPr lang="en-US" sz="1900" dirty="0">
                <a:latin typeface="Times New Roman" pitchFamily="18" charset="0"/>
                <a:cs typeface="Times New Roman" pitchFamily="18" charset="0"/>
              </a:rPr>
              <a:t> condition</a:t>
            </a:r>
          </a:p>
          <a:p>
            <a:r>
              <a:rPr lang="en-US" sz="1900" dirty="0">
                <a:latin typeface="Times New Roman" pitchFamily="18" charset="0"/>
                <a:cs typeface="Times New Roman" pitchFamily="18" charset="0"/>
              </a:rPr>
              <a:t>Number of ways to arrange 2</a:t>
            </a:r>
            <a:r>
              <a:rPr lang="en-US" sz="1900" i="1" dirty="0">
                <a:latin typeface="Times New Roman" pitchFamily="18" charset="0"/>
                <a:cs typeface="Times New Roman" pitchFamily="18" charset="0"/>
              </a:rPr>
              <a:t>n</a:t>
            </a:r>
            <a:r>
              <a:rPr lang="en-US" sz="1900" dirty="0">
                <a:latin typeface="Times New Roman" pitchFamily="18" charset="0"/>
                <a:cs typeface="Times New Roman" pitchFamily="18" charset="0"/>
              </a:rPr>
              <a:t> soldiers in two rows in ascending height order</a:t>
            </a:r>
          </a:p>
          <a:p>
            <a:r>
              <a:rPr lang="en-US" sz="1900" dirty="0">
                <a:latin typeface="Times New Roman" pitchFamily="18" charset="0"/>
                <a:cs typeface="Times New Roman" pitchFamily="18" charset="0"/>
              </a:rPr>
              <a:t>Number of </a:t>
            </a:r>
            <a:r>
              <a:rPr lang="en-US" sz="1900" dirty="0" err="1">
                <a:latin typeface="Times New Roman" pitchFamily="18" charset="0"/>
                <a:cs typeface="Times New Roman" pitchFamily="18" charset="0"/>
              </a:rPr>
              <a:t>tilings</a:t>
            </a:r>
            <a:r>
              <a:rPr lang="en-US" sz="1900" dirty="0">
                <a:latin typeface="Times New Roman" pitchFamily="18" charset="0"/>
                <a:cs typeface="Times New Roman" pitchFamily="18" charset="0"/>
              </a:rPr>
              <a:t> of the staircase shape that can be made with </a:t>
            </a:r>
            <a:r>
              <a:rPr lang="en-US" sz="1900" i="1" dirty="0">
                <a:latin typeface="Times New Roman" pitchFamily="18" charset="0"/>
                <a:cs typeface="Times New Roman" pitchFamily="18" charset="0"/>
              </a:rPr>
              <a:t>n</a:t>
            </a:r>
            <a:r>
              <a:rPr lang="en-US" sz="1900" dirty="0">
                <a:latin typeface="Times New Roman" pitchFamily="18" charset="0"/>
                <a:cs typeface="Times New Roman" pitchFamily="18" charset="0"/>
              </a:rPr>
              <a:t> rectangles</a:t>
            </a:r>
          </a:p>
          <a:p>
            <a:r>
              <a:rPr lang="en-US" sz="1900" dirty="0">
                <a:latin typeface="Times New Roman" pitchFamily="18" charset="0"/>
                <a:cs typeface="Times New Roman" pitchFamily="18" charset="0"/>
              </a:rPr>
              <a:t>Number of paths a rook can take from the upper left-hand corner to the lower right-hand corner on an </a:t>
            </a:r>
            <a:r>
              <a:rPr lang="en-US" sz="1900" i="1" dirty="0" err="1">
                <a:latin typeface="Times New Roman" pitchFamily="18" charset="0"/>
                <a:cs typeface="Times New Roman" pitchFamily="18" charset="0"/>
              </a:rPr>
              <a:t>n</a:t>
            </a:r>
            <a:r>
              <a:rPr lang="en-US" sz="1900" dirty="0" err="1">
                <a:latin typeface="Times New Roman" pitchFamily="18" charset="0"/>
                <a:cs typeface="Times New Roman" pitchFamily="18" charset="0"/>
              </a:rPr>
              <a:t>x</a:t>
            </a:r>
            <a:r>
              <a:rPr lang="en-US" sz="1900" i="1" dirty="0" err="1">
                <a:latin typeface="Times New Roman" pitchFamily="18" charset="0"/>
                <a:cs typeface="Times New Roman" pitchFamily="18" charset="0"/>
              </a:rPr>
              <a:t>n</a:t>
            </a:r>
            <a:r>
              <a:rPr lang="en-US" sz="1900" dirty="0">
                <a:latin typeface="Times New Roman" pitchFamily="18" charset="0"/>
                <a:cs typeface="Times New Roman" pitchFamily="18" charset="0"/>
              </a:rPr>
              <a:t> chessboard without crossing the main diagonal</a:t>
            </a:r>
          </a:p>
          <a:p>
            <a:r>
              <a:rPr lang="en-US" sz="1900" dirty="0">
                <a:latin typeface="Times New Roman" pitchFamily="18" charset="0"/>
                <a:cs typeface="Times New Roman" pitchFamily="18" charset="0"/>
              </a:rPr>
              <a:t>Number of ideals in a ring is </a:t>
            </a:r>
            <a:r>
              <a:rPr lang="en-US" sz="1900" i="1" dirty="0">
                <a:latin typeface="Times New Roman" pitchFamily="18" charset="0"/>
                <a:cs typeface="Times New Roman" pitchFamily="18" charset="0"/>
              </a:rPr>
              <a:t>C</a:t>
            </a:r>
            <a:r>
              <a:rPr lang="en-US" sz="1900" i="1" baseline="-25000" dirty="0">
                <a:latin typeface="Times New Roman" pitchFamily="18" charset="0"/>
                <a:cs typeface="Times New Roman" pitchFamily="18" charset="0"/>
              </a:rPr>
              <a:t>n</a:t>
            </a:r>
            <a:r>
              <a:rPr lang="en-US" sz="1900" baseline="-25000" dirty="0">
                <a:latin typeface="Times New Roman" pitchFamily="18" charset="0"/>
                <a:cs typeface="Times New Roman" pitchFamily="18" charset="0"/>
              </a:rPr>
              <a:t>+1</a:t>
            </a:r>
          </a:p>
          <a:p>
            <a:r>
              <a:rPr lang="en-US" sz="1900" dirty="0">
                <a:latin typeface="Times New Roman" pitchFamily="18" charset="0"/>
                <a:cs typeface="Times New Roman" pitchFamily="18" charset="0"/>
              </a:rPr>
              <a:t>Number of nilpotent ideals in a ring</a:t>
            </a:r>
          </a:p>
          <a:p>
            <a:r>
              <a:rPr lang="en-US" sz="1900" dirty="0">
                <a:latin typeface="Times New Roman" pitchFamily="18" charset="0"/>
                <a:cs typeface="Times New Roman" pitchFamily="18" charset="0"/>
              </a:rPr>
              <a:t>….. Many more!</a:t>
            </a:r>
          </a:p>
        </p:txBody>
      </p:sp>
      <p:sp>
        <p:nvSpPr>
          <p:cNvPr id="5" name="Title 1"/>
          <p:cNvSpPr txBox="1">
            <a:spLocks/>
          </p:cNvSpPr>
          <p:nvPr/>
        </p:nvSpPr>
        <p:spPr>
          <a:xfrm>
            <a:off x="457200" y="-228600"/>
            <a:ext cx="8229600" cy="1143000"/>
          </a:xfrm>
          <a:prstGeom prst="rect">
            <a:avLst/>
          </a:prstGeom>
        </p:spPr>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small" spc="0" normalizeH="0" baseline="0" noProof="0" dirty="0">
                <a:ln>
                  <a:noFill/>
                </a:ln>
                <a:solidFill>
                  <a:schemeClr val="tx2"/>
                </a:solidFill>
                <a:effectLst/>
                <a:uLnTx/>
                <a:uFillTx/>
                <a:latin typeface="Times New Roman" pitchFamily="18" charset="0"/>
                <a:ea typeface="+mj-ea"/>
                <a:cs typeface="Times New Roman" pitchFamily="18" charset="0"/>
              </a:rPr>
              <a:t>If any of these problems appear: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3962400"/>
          </a:xfrm>
        </p:spPr>
        <p:txBody>
          <a:bodyPr>
            <a:normAutofit/>
          </a:bodyPr>
          <a:lstStyle/>
          <a:p>
            <a:pPr algn="ctr"/>
            <a:r>
              <a:rPr lang="en-US" sz="7200" dirty="0">
                <a:latin typeface="Times New Roman" pitchFamily="18" charset="0"/>
                <a:cs typeface="Times New Roman" pitchFamily="18" charset="0"/>
              </a:rPr>
              <a:t>Any Questions?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400" dirty="0">
                <a:latin typeface="Times New Roman" pitchFamily="18" charset="0"/>
                <a:cs typeface="Times New Roman" pitchFamily="18" charset="0"/>
              </a:rPr>
              <a:t>References</a:t>
            </a:r>
          </a:p>
        </p:txBody>
      </p:sp>
      <p:sp>
        <p:nvSpPr>
          <p:cNvPr id="6" name="Content Placeholder 2"/>
          <p:cNvSpPr>
            <a:spLocks noGrp="1"/>
          </p:cNvSpPr>
          <p:nvPr>
            <p:ph sz="quarter" idx="1"/>
          </p:nvPr>
        </p:nvSpPr>
        <p:spPr>
          <a:xfrm>
            <a:off x="0" y="1371600"/>
            <a:ext cx="9144000" cy="5486400"/>
          </a:xfrm>
        </p:spPr>
        <p:txBody>
          <a:bodyPr>
            <a:normAutofit/>
          </a:bodyPr>
          <a:lstStyle/>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Guy, R.K. Letters to the Editor. Mathematics Magazine 61 (Oct. 1988): 269.</a:t>
            </a:r>
          </a:p>
          <a:p>
            <a:r>
              <a:rPr lang="en-US" sz="2000" dirty="0" err="1">
                <a:latin typeface="Times New Roman" pitchFamily="18" charset="0"/>
                <a:cs typeface="Times New Roman" pitchFamily="18" charset="0"/>
              </a:rPr>
              <a:t>Larcombe</a:t>
            </a:r>
            <a:r>
              <a:rPr lang="en-US" sz="2000" dirty="0">
                <a:latin typeface="Times New Roman" pitchFamily="18" charset="0"/>
                <a:cs typeface="Times New Roman" pitchFamily="18" charset="0"/>
              </a:rPr>
              <a:t>, P. “The 18th Century Chinese Discovery of the Catalan Numbers.” Mathematical Spectrum 32 (1999-2000): 5-6.</a:t>
            </a:r>
          </a:p>
          <a:p>
            <a:r>
              <a:rPr lang="en-US" sz="2000" dirty="0">
                <a:latin typeface="Times New Roman" pitchFamily="18" charset="0"/>
                <a:cs typeface="Times New Roman" pitchFamily="18" charset="0"/>
              </a:rPr>
              <a:t>Jarvis, F. “Catalan Numbers.” Mathematical Spectrum 36 (2003-2004): 9-12.</a:t>
            </a:r>
          </a:p>
          <a:p>
            <a:r>
              <a:rPr lang="en-US" sz="2000" dirty="0" err="1">
                <a:latin typeface="Times New Roman" pitchFamily="18" charset="0"/>
                <a:cs typeface="Times New Roman" pitchFamily="18" charset="0"/>
              </a:rPr>
              <a:t>Koshy</a:t>
            </a:r>
            <a:r>
              <a:rPr lang="en-US" sz="2000" dirty="0">
                <a:latin typeface="Times New Roman" pitchFamily="18" charset="0"/>
                <a:cs typeface="Times New Roman" pitchFamily="18" charset="0"/>
              </a:rPr>
              <a:t>, Thomas. “The Ubiquitous Catalan Numbers.” Mathematics Teacher 100.3 (2006): 184-88.</a:t>
            </a:r>
          </a:p>
          <a:p>
            <a:r>
              <a:rPr lang="en-US" sz="2000" dirty="0">
                <a:latin typeface="Times New Roman" pitchFamily="18" charset="0"/>
                <a:cs typeface="Times New Roman" pitchFamily="18" charset="0"/>
              </a:rPr>
              <a:t>Gardner, M. “Mathematical Games.” Scientific American 234 (June 1976): 120-125.</a:t>
            </a:r>
          </a:p>
          <a:p>
            <a:r>
              <a:rPr lang="en-US" sz="2000" dirty="0" err="1">
                <a:latin typeface="Times New Roman" pitchFamily="18" charset="0"/>
                <a:cs typeface="Times New Roman" pitchFamily="18" charset="0"/>
              </a:rPr>
              <a:t>Grimaldi</a:t>
            </a:r>
            <a:r>
              <a:rPr lang="en-US" sz="2000" dirty="0">
                <a:latin typeface="Times New Roman" pitchFamily="18" charset="0"/>
                <a:cs typeface="Times New Roman" pitchFamily="18" charset="0"/>
              </a:rPr>
              <a:t>, Ralph P. Fibonacci and Catalan Numbers: An Introduction. Hoboken, NJ: John Wiley &amp; Sons, 2012. Print.</a:t>
            </a:r>
          </a:p>
          <a:p>
            <a:r>
              <a:rPr lang="en-US" sz="2000" dirty="0" err="1">
                <a:latin typeface="Times New Roman" pitchFamily="18" charset="0"/>
                <a:cs typeface="Times New Roman" pitchFamily="18" charset="0"/>
              </a:rPr>
              <a:t>Koshy</a:t>
            </a:r>
            <a:r>
              <a:rPr lang="en-US" sz="2000" dirty="0">
                <a:latin typeface="Times New Roman" pitchFamily="18" charset="0"/>
                <a:cs typeface="Times New Roman" pitchFamily="18" charset="0"/>
              </a:rPr>
              <a:t>, Thomas. Catalan Numbers with Applications. Oxford: Oxford UP, 2009. Print.</a:t>
            </a:r>
          </a:p>
          <a:p>
            <a:r>
              <a:rPr lang="en-US" sz="2000" dirty="0" err="1">
                <a:latin typeface="Times New Roman" pitchFamily="18" charset="0"/>
                <a:cs typeface="Times New Roman" pitchFamily="18" charset="0"/>
              </a:rPr>
              <a:t>Brualdi</a:t>
            </a:r>
            <a:r>
              <a:rPr lang="en-US" sz="2000" dirty="0">
                <a:latin typeface="Times New Roman" pitchFamily="18" charset="0"/>
                <a:cs typeface="Times New Roman" pitchFamily="18" charset="0"/>
              </a:rPr>
              <a:t>, Richard A. Introductory </a:t>
            </a:r>
            <a:r>
              <a:rPr lang="en-US" sz="2000" dirty="0" err="1">
                <a:latin typeface="Times New Roman" pitchFamily="18" charset="0"/>
                <a:cs typeface="Times New Roman" pitchFamily="18" charset="0"/>
              </a:rPr>
              <a:t>Combinatorics</a:t>
            </a:r>
            <a:r>
              <a:rPr lang="en-US" sz="2000" dirty="0">
                <a:latin typeface="Times New Roman" pitchFamily="18" charset="0"/>
                <a:cs typeface="Times New Roman" pitchFamily="18" charset="0"/>
              </a:rPr>
              <a:t>. New York: North-Holland, 1977. Print.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401762"/>
          </a:xfrm>
        </p:spPr>
        <p:txBody>
          <a:bodyPr>
            <a:normAutofit/>
          </a:bodyPr>
          <a:lstStyle/>
          <a:p>
            <a:pPr algn="ctr"/>
            <a:r>
              <a:rPr lang="en-US" sz="4400" dirty="0">
                <a:latin typeface="Times New Roman" pitchFamily="18" charset="0"/>
                <a:cs typeface="Times New Roman" pitchFamily="18" charset="0"/>
              </a:rPr>
              <a:t>The Fibonacci Sequence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0, 1, 1, 2, 3, 5, 8, 13…</a:t>
            </a:r>
          </a:p>
        </p:txBody>
      </p:sp>
      <p:sp>
        <p:nvSpPr>
          <p:cNvPr id="3" name="Content Placeholder 2"/>
          <p:cNvSpPr>
            <a:spLocks noGrp="1"/>
          </p:cNvSpPr>
          <p:nvPr>
            <p:ph sz="quarter" idx="1"/>
          </p:nvPr>
        </p:nvSpPr>
        <p:spPr>
          <a:xfrm>
            <a:off x="457200" y="2209800"/>
            <a:ext cx="8229600" cy="4419600"/>
          </a:xfrm>
        </p:spPr>
        <p:txBody>
          <a:bodyPr>
            <a:normAutofit/>
          </a:bodyPr>
          <a:lstStyle/>
          <a:p>
            <a:pPr>
              <a:buNone/>
            </a:pPr>
            <a:r>
              <a:rPr lang="en-US" sz="2800" dirty="0">
                <a:latin typeface="Times New Roman" pitchFamily="18" charset="0"/>
                <a:cs typeface="Times New Roman" pitchFamily="18" charset="0"/>
              </a:rPr>
              <a:t>… is a set of numbers with which most people are familiar. These numbers appear in several areas of mathematics, in nature and in many other places. One set of numbers people may not be as familiar with is the set of Catalan numbers. This set of numbers, like the Fibonacci numbers, has many unexpected occurrences and beautiful relationships in mathematics.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2514600" y="914400"/>
          <a:ext cx="3810000" cy="5661770"/>
        </p:xfrm>
        <a:graphic>
          <a:graphicData uri="http://schemas.openxmlformats.org/drawingml/2006/table">
            <a:tbl>
              <a:tblPr firstRow="1" bandRow="1">
                <a:tableStyleId>{BC89EF96-8CEA-46FF-86C4-4CE0E7609802}</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381000">
                <a:tc>
                  <a:txBody>
                    <a:bodyPr/>
                    <a:lstStyle/>
                    <a:p>
                      <a:pPr algn="ctr"/>
                      <a:r>
                        <a:rPr lang="en-US" sz="2400" b="0" i="1" dirty="0">
                          <a:latin typeface="Times New Roman" pitchFamily="18" charset="0"/>
                          <a:cs typeface="Times New Roman" pitchFamily="18" charset="0"/>
                        </a:rPr>
                        <a:t>n</a:t>
                      </a:r>
                    </a:p>
                  </a:txBody>
                  <a:tcPr anchor="ctr"/>
                </a:tc>
                <a:tc>
                  <a:txBody>
                    <a:bodyPr/>
                    <a:lstStyle/>
                    <a:p>
                      <a:pPr algn="ctr"/>
                      <a:r>
                        <a:rPr lang="en-US" sz="2400" b="0" i="1" baseline="0" dirty="0" err="1">
                          <a:latin typeface="Times New Roman" pitchFamily="18" charset="0"/>
                          <a:cs typeface="Times New Roman" pitchFamily="18" charset="0"/>
                        </a:rPr>
                        <a:t>C</a:t>
                      </a:r>
                      <a:r>
                        <a:rPr lang="en-US" sz="2400" b="0" i="1" baseline="-25000" dirty="0" err="1">
                          <a:latin typeface="Times New Roman" pitchFamily="18" charset="0"/>
                          <a:cs typeface="Times New Roman" pitchFamily="18" charset="0"/>
                        </a:rPr>
                        <a:t>n</a:t>
                      </a:r>
                      <a:endParaRPr lang="en-US" sz="2400" b="0" i="1" baseline="-25000" dirty="0">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399993">
                <a:tc>
                  <a:txBody>
                    <a:bodyPr/>
                    <a:lstStyle/>
                    <a:p>
                      <a:pPr algn="ctr"/>
                      <a:r>
                        <a:rPr lang="en-US" sz="2000" dirty="0"/>
                        <a:t>0</a:t>
                      </a:r>
                      <a:endParaRPr lang="en-US" sz="2000" dirty="0">
                        <a:latin typeface="Times New Roman" pitchFamily="18" charset="0"/>
                        <a:cs typeface="Times New Roman" pitchFamily="18" charset="0"/>
                      </a:endParaRPr>
                    </a:p>
                  </a:txBody>
                  <a:tcPr/>
                </a:tc>
                <a:tc>
                  <a:txBody>
                    <a:bodyPr/>
                    <a:lstStyle/>
                    <a:p>
                      <a:pPr algn="ctr"/>
                      <a:r>
                        <a:rPr lang="en-US" sz="2000" dirty="0"/>
                        <a:t>1</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99993">
                <a:tc>
                  <a:txBody>
                    <a:bodyPr/>
                    <a:lstStyle/>
                    <a:p>
                      <a:pPr algn="ctr"/>
                      <a:r>
                        <a:rPr lang="en-US" sz="2000" dirty="0"/>
                        <a:t>1</a:t>
                      </a:r>
                      <a:endParaRPr lang="en-US" sz="2000" dirty="0">
                        <a:latin typeface="Times New Roman" pitchFamily="18" charset="0"/>
                        <a:cs typeface="Times New Roman" pitchFamily="18" charset="0"/>
                      </a:endParaRPr>
                    </a:p>
                  </a:txBody>
                  <a:tcPr/>
                </a:tc>
                <a:tc>
                  <a:txBody>
                    <a:bodyPr/>
                    <a:lstStyle/>
                    <a:p>
                      <a:pPr algn="ctr"/>
                      <a:r>
                        <a:rPr lang="en-US" sz="2000" dirty="0"/>
                        <a:t>1</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99993">
                <a:tc>
                  <a:txBody>
                    <a:bodyPr/>
                    <a:lstStyle/>
                    <a:p>
                      <a:pPr algn="ctr"/>
                      <a:r>
                        <a:rPr lang="en-US" sz="2000" dirty="0"/>
                        <a:t>2</a:t>
                      </a:r>
                      <a:endParaRPr lang="en-US" sz="2000" dirty="0">
                        <a:latin typeface="Times New Roman" pitchFamily="18" charset="0"/>
                        <a:cs typeface="Times New Roman" pitchFamily="18" charset="0"/>
                      </a:endParaRPr>
                    </a:p>
                  </a:txBody>
                  <a:tcPr/>
                </a:tc>
                <a:tc>
                  <a:txBody>
                    <a:bodyPr/>
                    <a:lstStyle/>
                    <a:p>
                      <a:pPr algn="ctr"/>
                      <a:r>
                        <a:rPr lang="en-US" sz="2000" dirty="0"/>
                        <a:t>2</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99993">
                <a:tc>
                  <a:txBody>
                    <a:bodyPr/>
                    <a:lstStyle/>
                    <a:p>
                      <a:pPr algn="ctr"/>
                      <a:r>
                        <a:rPr lang="en-US" sz="2000" dirty="0"/>
                        <a:t>3</a:t>
                      </a:r>
                      <a:endParaRPr lang="en-US" sz="2000" dirty="0">
                        <a:latin typeface="Times New Roman" pitchFamily="18" charset="0"/>
                        <a:cs typeface="Times New Roman" pitchFamily="18" charset="0"/>
                      </a:endParaRPr>
                    </a:p>
                  </a:txBody>
                  <a:tcPr/>
                </a:tc>
                <a:tc>
                  <a:txBody>
                    <a:bodyPr/>
                    <a:lstStyle/>
                    <a:p>
                      <a:pPr algn="ctr"/>
                      <a:r>
                        <a:rPr lang="en-US" sz="2000" dirty="0"/>
                        <a:t>5</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99993">
                <a:tc>
                  <a:txBody>
                    <a:bodyPr/>
                    <a:lstStyle/>
                    <a:p>
                      <a:pPr algn="ctr"/>
                      <a:r>
                        <a:rPr lang="en-US" sz="2000" dirty="0"/>
                        <a:t>4</a:t>
                      </a:r>
                      <a:endParaRPr lang="en-US" sz="2000" dirty="0">
                        <a:latin typeface="Times New Roman" pitchFamily="18" charset="0"/>
                        <a:cs typeface="Times New Roman" pitchFamily="18" charset="0"/>
                      </a:endParaRPr>
                    </a:p>
                  </a:txBody>
                  <a:tcPr/>
                </a:tc>
                <a:tc>
                  <a:txBody>
                    <a:bodyPr/>
                    <a:lstStyle/>
                    <a:p>
                      <a:pPr algn="ctr"/>
                      <a:r>
                        <a:rPr lang="en-US" sz="2000" dirty="0"/>
                        <a:t>14</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399993">
                <a:tc>
                  <a:txBody>
                    <a:bodyPr/>
                    <a:lstStyle/>
                    <a:p>
                      <a:pPr algn="ctr"/>
                      <a:r>
                        <a:rPr lang="en-US" sz="2000" dirty="0"/>
                        <a:t>5</a:t>
                      </a:r>
                      <a:endParaRPr lang="en-US" sz="2000" dirty="0">
                        <a:latin typeface="Times New Roman" pitchFamily="18" charset="0"/>
                        <a:cs typeface="Times New Roman" pitchFamily="18" charset="0"/>
                      </a:endParaRPr>
                    </a:p>
                  </a:txBody>
                  <a:tcPr/>
                </a:tc>
                <a:tc>
                  <a:txBody>
                    <a:bodyPr/>
                    <a:lstStyle/>
                    <a:p>
                      <a:pPr algn="ctr"/>
                      <a:r>
                        <a:rPr lang="en-US" sz="2000" dirty="0"/>
                        <a:t>42</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399993">
                <a:tc>
                  <a:txBody>
                    <a:bodyPr/>
                    <a:lstStyle/>
                    <a:p>
                      <a:pPr algn="ctr"/>
                      <a:r>
                        <a:rPr lang="en-US" sz="2000" dirty="0"/>
                        <a:t>6</a:t>
                      </a:r>
                      <a:endParaRPr lang="en-US" sz="2000" dirty="0">
                        <a:latin typeface="Times New Roman" pitchFamily="18" charset="0"/>
                        <a:cs typeface="Times New Roman" pitchFamily="18" charset="0"/>
                      </a:endParaRPr>
                    </a:p>
                  </a:txBody>
                  <a:tcPr/>
                </a:tc>
                <a:tc>
                  <a:txBody>
                    <a:bodyPr/>
                    <a:lstStyle/>
                    <a:p>
                      <a:pPr algn="ctr"/>
                      <a:r>
                        <a:rPr lang="en-US" sz="2000" dirty="0"/>
                        <a:t>132</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399993">
                <a:tc>
                  <a:txBody>
                    <a:bodyPr/>
                    <a:lstStyle/>
                    <a:p>
                      <a:pPr algn="ctr"/>
                      <a:r>
                        <a:rPr lang="en-US" sz="2000" dirty="0"/>
                        <a:t>7</a:t>
                      </a:r>
                      <a:endParaRPr lang="en-US" sz="2000" dirty="0">
                        <a:latin typeface="Times New Roman" pitchFamily="18" charset="0"/>
                        <a:cs typeface="Times New Roman" pitchFamily="18" charset="0"/>
                      </a:endParaRPr>
                    </a:p>
                  </a:txBody>
                  <a:tcPr/>
                </a:tc>
                <a:tc>
                  <a:txBody>
                    <a:bodyPr/>
                    <a:lstStyle/>
                    <a:p>
                      <a:pPr algn="ctr"/>
                      <a:r>
                        <a:rPr lang="en-US" sz="2000" dirty="0"/>
                        <a:t>429</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8"/>
                  </a:ext>
                </a:extLst>
              </a:tr>
              <a:tr h="404654">
                <a:tc>
                  <a:txBody>
                    <a:bodyPr/>
                    <a:lstStyle/>
                    <a:p>
                      <a:pPr algn="ctr"/>
                      <a:r>
                        <a:rPr lang="en-US" sz="2000" dirty="0"/>
                        <a:t>8</a:t>
                      </a:r>
                      <a:endParaRPr lang="en-US" sz="2000" dirty="0">
                        <a:latin typeface="Times New Roman" pitchFamily="18" charset="0"/>
                        <a:cs typeface="Times New Roman" pitchFamily="18" charset="0"/>
                      </a:endParaRPr>
                    </a:p>
                  </a:txBody>
                  <a:tcPr/>
                </a:tc>
                <a:tc>
                  <a:txBody>
                    <a:bodyPr/>
                    <a:lstStyle/>
                    <a:p>
                      <a:pPr algn="ctr"/>
                      <a:r>
                        <a:rPr lang="en-US" sz="2000" dirty="0"/>
                        <a:t>1,430</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9"/>
                  </a:ext>
                </a:extLst>
              </a:tr>
              <a:tr h="399993">
                <a:tc>
                  <a:txBody>
                    <a:bodyPr/>
                    <a:lstStyle/>
                    <a:p>
                      <a:pPr algn="ctr"/>
                      <a:r>
                        <a:rPr lang="en-US" sz="2000" dirty="0"/>
                        <a:t>9</a:t>
                      </a:r>
                      <a:endParaRPr lang="en-US" sz="2000" dirty="0">
                        <a:latin typeface="Times New Roman" pitchFamily="18" charset="0"/>
                        <a:cs typeface="Times New Roman" pitchFamily="18" charset="0"/>
                      </a:endParaRPr>
                    </a:p>
                  </a:txBody>
                  <a:tcPr/>
                </a:tc>
                <a:tc>
                  <a:txBody>
                    <a:bodyPr/>
                    <a:lstStyle/>
                    <a:p>
                      <a:pPr algn="ctr"/>
                      <a:r>
                        <a:rPr lang="en-US" sz="2000" dirty="0"/>
                        <a:t>4,862</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10"/>
                  </a:ext>
                </a:extLst>
              </a:tr>
              <a:tr h="399993">
                <a:tc>
                  <a:txBody>
                    <a:bodyPr/>
                    <a:lstStyle/>
                    <a:p>
                      <a:pPr algn="ctr"/>
                      <a:r>
                        <a:rPr lang="en-US" sz="2000" dirty="0"/>
                        <a:t>10</a:t>
                      </a:r>
                      <a:endParaRPr lang="en-US" sz="2000" dirty="0">
                        <a:latin typeface="Times New Roman" pitchFamily="18" charset="0"/>
                        <a:cs typeface="Times New Roman" pitchFamily="18" charset="0"/>
                      </a:endParaRPr>
                    </a:p>
                  </a:txBody>
                  <a:tcPr/>
                </a:tc>
                <a:tc>
                  <a:txBody>
                    <a:bodyPr/>
                    <a:lstStyle/>
                    <a:p>
                      <a:pPr algn="ctr"/>
                      <a:r>
                        <a:rPr lang="en-US" sz="2000" dirty="0"/>
                        <a:t>16,796</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11"/>
                  </a:ext>
                </a:extLst>
              </a:tr>
              <a:tr h="399993">
                <a:tc>
                  <a:txBody>
                    <a:bodyPr/>
                    <a:lstStyle/>
                    <a:p>
                      <a:pPr algn="ctr"/>
                      <a:r>
                        <a:rPr lang="en-US" sz="2000" dirty="0"/>
                        <a:t>11</a:t>
                      </a:r>
                      <a:endParaRPr lang="en-US" sz="2000" dirty="0">
                        <a:latin typeface="Times New Roman" pitchFamily="18" charset="0"/>
                        <a:cs typeface="Times New Roman" pitchFamily="18" charset="0"/>
                      </a:endParaRPr>
                    </a:p>
                  </a:txBody>
                  <a:tcPr/>
                </a:tc>
                <a:tc>
                  <a:txBody>
                    <a:bodyPr/>
                    <a:lstStyle/>
                    <a:p>
                      <a:pPr algn="ctr"/>
                      <a:r>
                        <a:rPr lang="en-US" sz="2000" dirty="0"/>
                        <a:t>58,786</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12"/>
                  </a:ext>
                </a:extLst>
              </a:tr>
              <a:tr h="399993">
                <a:tc>
                  <a:txBody>
                    <a:bodyPr/>
                    <a:lstStyle/>
                    <a:p>
                      <a:pPr algn="ctr"/>
                      <a:r>
                        <a:rPr lang="en-US" sz="2000" dirty="0"/>
                        <a:t>12</a:t>
                      </a:r>
                      <a:endParaRPr lang="en-US" sz="2000" dirty="0">
                        <a:latin typeface="Times New Roman" pitchFamily="18" charset="0"/>
                        <a:cs typeface="Times New Roman" pitchFamily="18" charset="0"/>
                      </a:endParaRPr>
                    </a:p>
                  </a:txBody>
                  <a:tcPr/>
                </a:tc>
                <a:tc>
                  <a:txBody>
                    <a:bodyPr/>
                    <a:lstStyle/>
                    <a:p>
                      <a:pPr algn="ctr"/>
                      <a:r>
                        <a:rPr lang="en-US" sz="2000" dirty="0"/>
                        <a:t>208,012</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13"/>
                  </a:ext>
                </a:extLst>
              </a:tr>
            </a:tbl>
          </a:graphicData>
        </a:graphic>
      </p:graphicFrame>
      <p:sp>
        <p:nvSpPr>
          <p:cNvPr id="4" name="Title 1"/>
          <p:cNvSpPr>
            <a:spLocks noGrp="1"/>
          </p:cNvSpPr>
          <p:nvPr>
            <p:ph type="title"/>
          </p:nvPr>
        </p:nvSpPr>
        <p:spPr>
          <a:xfrm>
            <a:off x="457200" y="0"/>
            <a:ext cx="8229600" cy="838200"/>
          </a:xfrm>
        </p:spPr>
        <p:txBody>
          <a:bodyPr>
            <a:normAutofit/>
          </a:bodyPr>
          <a:lstStyle/>
          <a:p>
            <a:pPr algn="ctr"/>
            <a:r>
              <a:rPr lang="en-US" sz="4000" dirty="0">
                <a:latin typeface="Times New Roman" pitchFamily="18" charset="0"/>
                <a:cs typeface="Times New Roman" pitchFamily="18" charset="0"/>
              </a:rPr>
              <a:t>The first few Catalan Numbers</a:t>
            </a:r>
            <a:endParaRPr lang="en-US"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pPr algn="ctr"/>
            <a:r>
              <a:rPr lang="en-US" sz="4000" dirty="0">
                <a:latin typeface="Times New Roman" pitchFamily="18" charset="0"/>
                <a:cs typeface="Times New Roman" pitchFamily="18" charset="0"/>
              </a:rPr>
              <a:t>History of the Catalan Numbers</a:t>
            </a:r>
            <a:endParaRPr lang="en-US" sz="4000" dirty="0"/>
          </a:p>
        </p:txBody>
      </p:sp>
      <p:sp>
        <p:nvSpPr>
          <p:cNvPr id="3" name="Content Placeholder 2"/>
          <p:cNvSpPr>
            <a:spLocks noGrp="1"/>
          </p:cNvSpPr>
          <p:nvPr>
            <p:ph sz="quarter" idx="1"/>
          </p:nvPr>
        </p:nvSpPr>
        <p:spPr>
          <a:xfrm>
            <a:off x="457200" y="914400"/>
            <a:ext cx="8229600" cy="5943600"/>
          </a:xfrm>
        </p:spPr>
        <p:txBody>
          <a:bodyPr>
            <a:normAutofit fontScale="92500" lnSpcReduction="10000"/>
          </a:bodyPr>
          <a:lstStyle/>
          <a:p>
            <a:r>
              <a:rPr lang="en-US" sz="2400" b="1" dirty="0">
                <a:latin typeface="Times New Roman" pitchFamily="18" charset="0"/>
                <a:cs typeface="Times New Roman" pitchFamily="18" charset="0"/>
              </a:rPr>
              <a:t>Eugene Charles Catalan</a:t>
            </a:r>
            <a:r>
              <a:rPr lang="en-US" sz="2400" dirty="0">
                <a:latin typeface="Times New Roman" pitchFamily="18" charset="0"/>
                <a:cs typeface="Times New Roman" pitchFamily="18" charset="0"/>
              </a:rPr>
              <a:t> (1814-1894) was a Belgian mathematician who “discovered” the Catalan Numbers in 1838 while studying well-formed sequences of parentheses.</a:t>
            </a:r>
          </a:p>
          <a:p>
            <a:pPr lvl="1"/>
            <a:r>
              <a:rPr lang="en-US" sz="2000" dirty="0">
                <a:latin typeface="Times New Roman" pitchFamily="18" charset="0"/>
                <a:cs typeface="Times New Roman" pitchFamily="18" charset="0"/>
              </a:rPr>
              <a:t>Although this set of numbers is named after him, he was not the first to discover it.</a:t>
            </a:r>
          </a:p>
          <a:p>
            <a:endParaRPr lang="en-US" sz="8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Leonhard Euler</a:t>
            </a:r>
            <a:r>
              <a:rPr lang="en-US" sz="2400" dirty="0">
                <a:latin typeface="Times New Roman" pitchFamily="18" charset="0"/>
                <a:cs typeface="Times New Roman" pitchFamily="18" charset="0"/>
              </a:rPr>
              <a:t> (1707-1783) discovered this set of numbers while studying triangulations of convex polygons. </a:t>
            </a:r>
          </a:p>
          <a:p>
            <a:pPr lvl="1"/>
            <a:r>
              <a:rPr lang="en-US" sz="2000" dirty="0">
                <a:latin typeface="Times New Roman" pitchFamily="18" charset="0"/>
                <a:cs typeface="Times New Roman" pitchFamily="18" charset="0"/>
              </a:rPr>
              <a:t>Published a recursive formula in 1761.</a:t>
            </a:r>
          </a:p>
          <a:p>
            <a:pPr lvl="1"/>
            <a:r>
              <a:rPr lang="en-US" sz="2000" dirty="0">
                <a:latin typeface="Times New Roman" pitchFamily="18" charset="0"/>
                <a:cs typeface="Times New Roman" pitchFamily="18" charset="0"/>
              </a:rPr>
              <a:t>Worked with Hungarian mathematician, </a:t>
            </a:r>
            <a:r>
              <a:rPr lang="en-US" sz="2000" b="1" dirty="0">
                <a:latin typeface="Times New Roman" pitchFamily="18" charset="0"/>
                <a:cs typeface="Times New Roman" pitchFamily="18" charset="0"/>
              </a:rPr>
              <a:t>Johann von </a:t>
            </a:r>
            <a:r>
              <a:rPr lang="en-US" sz="2000" b="1" dirty="0" err="1">
                <a:latin typeface="Times New Roman" pitchFamily="18" charset="0"/>
                <a:cs typeface="Times New Roman" pitchFamily="18" charset="0"/>
              </a:rPr>
              <a:t>Segner</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(1704-1777) , to develop a second order recurrence relation.</a:t>
            </a:r>
          </a:p>
          <a:p>
            <a:pPr lvl="1"/>
            <a:endParaRPr lang="en-US" sz="1300" dirty="0">
              <a:latin typeface="Times New Roman" pitchFamily="18" charset="0"/>
              <a:cs typeface="Times New Roman" pitchFamily="18" charset="0"/>
            </a:endParaRPr>
          </a:p>
          <a:p>
            <a:r>
              <a:rPr lang="en-US" sz="2400" b="1" dirty="0">
                <a:latin typeface="Times New Roman" pitchFamily="18" charset="0"/>
                <a:cs typeface="Times New Roman" pitchFamily="18" charset="0"/>
              </a:rPr>
              <a:t>Gabriel Lame</a:t>
            </a:r>
            <a:r>
              <a:rPr lang="en-US" sz="2400" dirty="0">
                <a:latin typeface="Times New Roman" pitchFamily="18" charset="0"/>
                <a:cs typeface="Times New Roman" pitchFamily="18" charset="0"/>
              </a:rPr>
              <a:t> (1795-1870), was a French mathematician who used Euler’s recursive formula to find a explicit formula in 1838.</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Although Euler and Catalan are given credit for this sequence, there is speculation that a Chinese mathematician </a:t>
            </a:r>
            <a:r>
              <a:rPr lang="en-US" sz="2400" b="1" dirty="0" err="1">
                <a:latin typeface="Times New Roman" pitchFamily="18" charset="0"/>
                <a:cs typeface="Times New Roman" pitchFamily="18" charset="0"/>
              </a:rPr>
              <a:t>Antu</a:t>
            </a:r>
            <a:r>
              <a:rPr lang="en-US" sz="2400" b="1" dirty="0">
                <a:latin typeface="Times New Roman" pitchFamily="18" charset="0"/>
                <a:cs typeface="Times New Roman" pitchFamily="18" charset="0"/>
              </a:rPr>
              <a:t> Ming </a:t>
            </a:r>
            <a:r>
              <a:rPr lang="en-US" sz="2400" dirty="0">
                <a:latin typeface="Times New Roman" pitchFamily="18" charset="0"/>
                <a:cs typeface="Times New Roman" pitchFamily="18" charset="0"/>
              </a:rPr>
              <a:t>(1692-1763) discovered them in the 1730’s through geometric models.</a:t>
            </a:r>
          </a:p>
          <a:p>
            <a:endParaRPr lang="en-US" sz="2400" b="1" dirty="0">
              <a:latin typeface="Times New Roman" pitchFamily="18" charset="0"/>
              <a:cs typeface="Times New Roman"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144000" cy="762000"/>
          </a:xfrm>
        </p:spPr>
        <p:txBody>
          <a:bodyPr>
            <a:noAutofit/>
          </a:bodyPr>
          <a:lstStyle/>
          <a:p>
            <a:pPr algn="ctr"/>
            <a:r>
              <a:rPr lang="en-US" sz="3600" dirty="0">
                <a:latin typeface="Times New Roman" pitchFamily="18" charset="0"/>
                <a:cs typeface="Times New Roman" pitchFamily="18" charset="0"/>
              </a:rPr>
              <a:t>Euler’s triangulation of a convex </a:t>
            </a:r>
            <a:r>
              <a:rPr lang="en-US" sz="3600" i="1" dirty="0">
                <a:latin typeface="Times New Roman" pitchFamily="18" charset="0"/>
                <a:cs typeface="Times New Roman" pitchFamily="18" charset="0"/>
              </a:rPr>
              <a:t>n</a:t>
            </a:r>
            <a:r>
              <a:rPr lang="en-US" sz="3600" dirty="0">
                <a:latin typeface="Times New Roman" pitchFamily="18" charset="0"/>
                <a:cs typeface="Times New Roman" pitchFamily="18" charset="0"/>
              </a:rPr>
              <a:t>-</a:t>
            </a:r>
            <a:r>
              <a:rPr lang="en-US" sz="3600" dirty="0" err="1">
                <a:latin typeface="Times New Roman" pitchFamily="18" charset="0"/>
                <a:cs typeface="Times New Roman" pitchFamily="18" charset="0"/>
              </a:rPr>
              <a:t>gon</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0" y="1066800"/>
            <a:ext cx="9144000" cy="5791200"/>
          </a:xfrm>
        </p:spPr>
        <p:txBody>
          <a:bodyPr>
            <a:normAutofit/>
          </a:bodyPr>
          <a:lstStyle/>
          <a:p>
            <a:r>
              <a:rPr lang="en-US" dirty="0">
                <a:latin typeface="Times New Roman" pitchFamily="18" charset="0"/>
                <a:cs typeface="Times New Roman" pitchFamily="18" charset="0"/>
              </a:rPr>
              <a:t>Let </a:t>
            </a:r>
            <a:r>
              <a:rPr lang="en-US" i="1" dirty="0">
                <a:latin typeface="Times New Roman" pitchFamily="18" charset="0"/>
                <a:cs typeface="Times New Roman" pitchFamily="18" charset="0"/>
              </a:rPr>
              <a:t>T</a:t>
            </a:r>
            <a:r>
              <a:rPr lang="en-US" i="1" baseline="-25000" dirty="0">
                <a:latin typeface="Times New Roman" pitchFamily="18" charset="0"/>
                <a:cs typeface="Times New Roman" pitchFamily="18" charset="0"/>
              </a:rPr>
              <a:t>n</a:t>
            </a:r>
            <a:r>
              <a:rPr lang="en-US" dirty="0">
                <a:latin typeface="Times New Roman" pitchFamily="18" charset="0"/>
                <a:cs typeface="Times New Roman" pitchFamily="18" charset="0"/>
              </a:rPr>
              <a:t> be the number of ways a convex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gon</a:t>
            </a:r>
            <a:r>
              <a:rPr lang="en-US" dirty="0">
                <a:latin typeface="Times New Roman" pitchFamily="18" charset="0"/>
                <a:cs typeface="Times New Roman" pitchFamily="18" charset="0"/>
              </a:rPr>
              <a:t> can be divided into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 triangles by drawing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-3 nonintersecting diagonals where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 3.</a:t>
            </a:r>
          </a:p>
          <a:p>
            <a:r>
              <a:rPr lang="en-US" dirty="0">
                <a:latin typeface="Times New Roman" pitchFamily="18" charset="0"/>
                <a:cs typeface="Times New Roman" pitchFamily="18" charset="0"/>
              </a:rPr>
              <a:t>So when n = x , Ways = (x-2)</a:t>
            </a:r>
            <a:r>
              <a:rPr lang="en-US" dirty="0" err="1">
                <a:latin typeface="Times New Roman" pitchFamily="18" charset="0"/>
                <a:cs typeface="Times New Roman" pitchFamily="18" charset="0"/>
              </a:rPr>
              <a:t>th</a:t>
            </a:r>
            <a:r>
              <a:rPr lang="en-US" dirty="0">
                <a:latin typeface="Times New Roman" pitchFamily="18" charset="0"/>
                <a:cs typeface="Times New Roman" pitchFamily="18" charset="0"/>
              </a:rPr>
              <a:t> Catalan number.</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5" name="TextBox 4"/>
          <p:cNvSpPr txBox="1"/>
          <p:nvPr/>
        </p:nvSpPr>
        <p:spPr>
          <a:xfrm>
            <a:off x="5638800" y="2286000"/>
            <a:ext cx="2819400" cy="3477875"/>
          </a:xfrm>
          <a:prstGeom prst="rect">
            <a:avLst/>
          </a:prstGeom>
          <a:noFill/>
        </p:spPr>
        <p:txBody>
          <a:bodyPr wrap="square" rtlCol="0">
            <a:spAutoFit/>
          </a:bodyPr>
          <a:lstStyle/>
          <a:p>
            <a:endParaRPr lang="en-US" dirty="0">
              <a:latin typeface="Times New Roman" pitchFamily="18" charset="0"/>
              <a:cs typeface="Times New Roman" pitchFamily="18" charset="0"/>
            </a:endParaRPr>
          </a:p>
          <a:p>
            <a:r>
              <a:rPr lang="en-US" sz="2400" dirty="0">
                <a:latin typeface="Times New Roman" pitchFamily="18" charset="0"/>
                <a:cs typeface="Times New Roman" pitchFamily="18" charset="0"/>
              </a:rPr>
              <a:t>When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4, </a:t>
            </a:r>
            <a:r>
              <a:rPr lang="en-US" sz="2400" i="1" dirty="0" err="1">
                <a:latin typeface="Times New Roman" pitchFamily="18" charset="0"/>
                <a:cs typeface="Times New Roman" pitchFamily="18" charset="0"/>
              </a:rPr>
              <a:t>T</a:t>
            </a:r>
            <a:r>
              <a:rPr lang="en-US" sz="2400" i="1" baseline="-25000" dirty="0" err="1">
                <a:latin typeface="Times New Roman" pitchFamily="18" charset="0"/>
                <a:cs typeface="Times New Roman" pitchFamily="18" charset="0"/>
              </a:rPr>
              <a:t>n</a:t>
            </a:r>
            <a:r>
              <a:rPr lang="en-US" sz="2400" dirty="0">
                <a:latin typeface="Times New Roman" pitchFamily="18" charset="0"/>
                <a:cs typeface="Times New Roman" pitchFamily="18" charset="0"/>
              </a:rPr>
              <a:t> = 2</a:t>
            </a:r>
          </a:p>
          <a:p>
            <a:endParaRPr lang="en-US" sz="32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When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5, </a:t>
            </a:r>
            <a:r>
              <a:rPr lang="en-US" sz="2400" i="1" dirty="0" err="1">
                <a:latin typeface="Times New Roman" pitchFamily="18" charset="0"/>
                <a:cs typeface="Times New Roman" pitchFamily="18" charset="0"/>
              </a:rPr>
              <a:t>T</a:t>
            </a:r>
            <a:r>
              <a:rPr lang="en-US" sz="2400" i="1" baseline="-25000" dirty="0" err="1">
                <a:latin typeface="Times New Roman" pitchFamily="18" charset="0"/>
                <a:cs typeface="Times New Roman" pitchFamily="18" charset="0"/>
              </a:rPr>
              <a:t>n</a:t>
            </a:r>
            <a:r>
              <a:rPr lang="en-US" sz="2400" i="1" dirty="0">
                <a:latin typeface="Times New Roman" pitchFamily="18" charset="0"/>
                <a:cs typeface="Times New Roman" pitchFamily="18" charset="0"/>
              </a:rPr>
              <a:t> = </a:t>
            </a:r>
            <a:r>
              <a:rPr lang="en-US" sz="2400" dirty="0">
                <a:latin typeface="Times New Roman" pitchFamily="18" charset="0"/>
                <a:cs typeface="Times New Roman" pitchFamily="18" charset="0"/>
              </a:rPr>
              <a:t>5</a:t>
            </a:r>
          </a:p>
          <a:p>
            <a:endParaRPr lang="en-US" sz="24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r>
              <a:rPr lang="en-US" sz="2400" dirty="0">
                <a:latin typeface="Times New Roman" pitchFamily="18" charset="0"/>
                <a:cs typeface="Times New Roman" pitchFamily="18" charset="0"/>
              </a:rPr>
              <a:t>When</a:t>
            </a:r>
            <a:r>
              <a:rPr lang="en-US" sz="2400" i="1" dirty="0">
                <a:latin typeface="Times New Roman" pitchFamily="18" charset="0"/>
                <a:cs typeface="Times New Roman" pitchFamily="18" charset="0"/>
              </a:rPr>
              <a:t> n = </a:t>
            </a:r>
            <a:r>
              <a:rPr lang="en-US" sz="2400" dirty="0">
                <a:latin typeface="Times New Roman" pitchFamily="18" charset="0"/>
                <a:cs typeface="Times New Roman" pitchFamily="18" charset="0"/>
              </a:rPr>
              <a:t>6, </a:t>
            </a:r>
            <a:r>
              <a:rPr lang="en-US" sz="2400" i="1" dirty="0" err="1">
                <a:latin typeface="Times New Roman" pitchFamily="18" charset="0"/>
                <a:cs typeface="Times New Roman" pitchFamily="18" charset="0"/>
              </a:rPr>
              <a:t>T</a:t>
            </a:r>
            <a:r>
              <a:rPr lang="en-US" sz="2400" i="1" baseline="-25000" dirty="0" err="1">
                <a:latin typeface="Times New Roman" pitchFamily="18" charset="0"/>
                <a:cs typeface="Times New Roman" pitchFamily="18" charset="0"/>
              </a:rPr>
              <a:t>n</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 14</a:t>
            </a:r>
          </a:p>
          <a:p>
            <a:endParaRPr lang="en-US" sz="2000" dirty="0">
              <a:latin typeface="Times New Roman" pitchFamily="18" charset="0"/>
              <a:cs typeface="Times New Roman" pitchFamily="18" charset="0"/>
            </a:endParaRPr>
          </a:p>
        </p:txBody>
      </p:sp>
      <p:sp>
        <p:nvSpPr>
          <p:cNvPr id="7" name="Diamond 6"/>
          <p:cNvSpPr/>
          <p:nvPr/>
        </p:nvSpPr>
        <p:spPr>
          <a:xfrm>
            <a:off x="1828800" y="2286000"/>
            <a:ext cx="1066800" cy="10668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 idx="1"/>
            <a:endCxn id="7" idx="3"/>
          </p:cNvCxnSpPr>
          <p:nvPr/>
        </p:nvCxnSpPr>
        <p:spPr>
          <a:xfrm>
            <a:off x="1828800" y="2819400"/>
            <a:ext cx="1066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iamond 10"/>
          <p:cNvSpPr/>
          <p:nvPr/>
        </p:nvSpPr>
        <p:spPr>
          <a:xfrm>
            <a:off x="3124200" y="2286000"/>
            <a:ext cx="1066800" cy="10668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1" idx="0"/>
            <a:endCxn id="11" idx="2"/>
          </p:cNvCxnSpPr>
          <p:nvPr/>
        </p:nvCxnSpPr>
        <p:spPr>
          <a:xfrm>
            <a:off x="3657600" y="2286000"/>
            <a:ext cx="0" cy="10668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gular Pentagon 21"/>
          <p:cNvSpPr/>
          <p:nvPr/>
        </p:nvSpPr>
        <p:spPr>
          <a:xfrm>
            <a:off x="838200" y="3581400"/>
            <a:ext cx="762000" cy="762000"/>
          </a:xfrm>
          <a:prstGeom prst="pen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gular Pentagon 22"/>
          <p:cNvSpPr/>
          <p:nvPr/>
        </p:nvSpPr>
        <p:spPr>
          <a:xfrm>
            <a:off x="2667000" y="3581400"/>
            <a:ext cx="762000" cy="762000"/>
          </a:xfrm>
          <a:prstGeom prst="pen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gular Pentagon 23"/>
          <p:cNvSpPr/>
          <p:nvPr/>
        </p:nvSpPr>
        <p:spPr>
          <a:xfrm>
            <a:off x="1752600" y="3581400"/>
            <a:ext cx="762000" cy="762000"/>
          </a:xfrm>
          <a:prstGeom prst="pen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gular Pentagon 24"/>
          <p:cNvSpPr/>
          <p:nvPr/>
        </p:nvSpPr>
        <p:spPr>
          <a:xfrm>
            <a:off x="3581400" y="3581400"/>
            <a:ext cx="762000" cy="762000"/>
          </a:xfrm>
          <a:prstGeom prst="pen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gular Pentagon 25"/>
          <p:cNvSpPr/>
          <p:nvPr/>
        </p:nvSpPr>
        <p:spPr>
          <a:xfrm>
            <a:off x="4572000" y="3581400"/>
            <a:ext cx="762000" cy="762000"/>
          </a:xfrm>
          <a:prstGeom prst="pent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2" idx="1"/>
            <a:endCxn id="22" idx="5"/>
          </p:cNvCxnSpPr>
          <p:nvPr/>
        </p:nvCxnSpPr>
        <p:spPr>
          <a:xfrm>
            <a:off x="838201" y="3872457"/>
            <a:ext cx="76199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2" idx="5"/>
            <a:endCxn id="22" idx="2"/>
          </p:cNvCxnSpPr>
          <p:nvPr/>
        </p:nvCxnSpPr>
        <p:spPr>
          <a:xfrm flipH="1">
            <a:off x="983729" y="3872457"/>
            <a:ext cx="616470" cy="47094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752600" y="3886200"/>
            <a:ext cx="76199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4" idx="1"/>
            <a:endCxn id="24" idx="4"/>
          </p:cNvCxnSpPr>
          <p:nvPr/>
        </p:nvCxnSpPr>
        <p:spPr>
          <a:xfrm>
            <a:off x="1752601" y="3872457"/>
            <a:ext cx="616470" cy="47094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23" idx="2"/>
          </p:cNvCxnSpPr>
          <p:nvPr/>
        </p:nvCxnSpPr>
        <p:spPr>
          <a:xfrm flipH="1">
            <a:off x="2812529" y="3581400"/>
            <a:ext cx="242341" cy="76199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23" idx="2"/>
          </p:cNvCxnSpPr>
          <p:nvPr/>
        </p:nvCxnSpPr>
        <p:spPr>
          <a:xfrm flipH="1">
            <a:off x="2812529" y="3886200"/>
            <a:ext cx="623341" cy="45719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25" idx="2"/>
          </p:cNvCxnSpPr>
          <p:nvPr/>
        </p:nvCxnSpPr>
        <p:spPr>
          <a:xfrm flipH="1">
            <a:off x="3726929" y="3581400"/>
            <a:ext cx="242341" cy="76199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25" idx="4"/>
          </p:cNvCxnSpPr>
          <p:nvPr/>
        </p:nvCxnSpPr>
        <p:spPr>
          <a:xfrm>
            <a:off x="3969270" y="3581400"/>
            <a:ext cx="228601" cy="76199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6" idx="4"/>
          </p:cNvCxnSpPr>
          <p:nvPr/>
        </p:nvCxnSpPr>
        <p:spPr>
          <a:xfrm flipH="1" flipV="1">
            <a:off x="4572000" y="3899940"/>
            <a:ext cx="616471" cy="44345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6" idx="4"/>
          </p:cNvCxnSpPr>
          <p:nvPr/>
        </p:nvCxnSpPr>
        <p:spPr>
          <a:xfrm flipH="1" flipV="1">
            <a:off x="4953000" y="3595140"/>
            <a:ext cx="235471" cy="74825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Hexagon 48"/>
          <p:cNvSpPr/>
          <p:nvPr/>
        </p:nvSpPr>
        <p:spPr>
          <a:xfrm>
            <a:off x="609600" y="4648200"/>
            <a:ext cx="533400" cy="45720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exagon 49"/>
          <p:cNvSpPr/>
          <p:nvPr/>
        </p:nvSpPr>
        <p:spPr>
          <a:xfrm>
            <a:off x="1295400" y="4648200"/>
            <a:ext cx="533400" cy="45720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a:off x="1981200" y="4648200"/>
            <a:ext cx="533400" cy="45720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a:off x="2667000" y="4648200"/>
            <a:ext cx="533400" cy="45720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a:off x="3352800" y="4648200"/>
            <a:ext cx="533400" cy="45720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a:off x="4038600" y="4648200"/>
            <a:ext cx="533400" cy="45720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a:off x="4724400" y="4648200"/>
            <a:ext cx="533400" cy="45720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a:off x="609600" y="5334000"/>
            <a:ext cx="533400" cy="45720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a:off x="1295400" y="5334000"/>
            <a:ext cx="533400" cy="45720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a:off x="1981200" y="5334000"/>
            <a:ext cx="533400" cy="45720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a:off x="2667000" y="5334000"/>
            <a:ext cx="533400" cy="45720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a:off x="3352800" y="5334000"/>
            <a:ext cx="533400" cy="45720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a:off x="4038600" y="5334000"/>
            <a:ext cx="533400" cy="45720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a:off x="4724400" y="5334000"/>
            <a:ext cx="533400" cy="457200"/>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49" idx="4"/>
            <a:endCxn id="49" idx="0"/>
          </p:cNvCxnSpPr>
          <p:nvPr/>
        </p:nvCxnSpPr>
        <p:spPr>
          <a:xfrm>
            <a:off x="723900" y="4648200"/>
            <a:ext cx="4191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49" idx="3"/>
            <a:endCxn id="49" idx="0"/>
          </p:cNvCxnSpPr>
          <p:nvPr/>
        </p:nvCxnSpPr>
        <p:spPr>
          <a:xfrm>
            <a:off x="609600" y="4876800"/>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49" idx="2"/>
            <a:endCxn id="49" idx="0"/>
          </p:cNvCxnSpPr>
          <p:nvPr/>
        </p:nvCxnSpPr>
        <p:spPr>
          <a:xfrm flipV="1">
            <a:off x="723900" y="4876800"/>
            <a:ext cx="4191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0" idx="4"/>
            <a:endCxn id="50" idx="0"/>
          </p:cNvCxnSpPr>
          <p:nvPr/>
        </p:nvCxnSpPr>
        <p:spPr>
          <a:xfrm>
            <a:off x="1409700" y="4648200"/>
            <a:ext cx="4191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59" idx="3"/>
            <a:endCxn id="59" idx="5"/>
          </p:cNvCxnSpPr>
          <p:nvPr/>
        </p:nvCxnSpPr>
        <p:spPr>
          <a:xfrm flipV="1">
            <a:off x="2667000" y="5334000"/>
            <a:ext cx="4191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0" idx="3"/>
            <a:endCxn id="50" idx="1"/>
          </p:cNvCxnSpPr>
          <p:nvPr/>
        </p:nvCxnSpPr>
        <p:spPr>
          <a:xfrm>
            <a:off x="1295400" y="4876800"/>
            <a:ext cx="4191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52" idx="4"/>
            <a:endCxn id="52" idx="0"/>
          </p:cNvCxnSpPr>
          <p:nvPr/>
        </p:nvCxnSpPr>
        <p:spPr>
          <a:xfrm>
            <a:off x="2781300" y="4648200"/>
            <a:ext cx="4191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51" idx="4"/>
            <a:endCxn id="51" idx="2"/>
          </p:cNvCxnSpPr>
          <p:nvPr/>
        </p:nvCxnSpPr>
        <p:spPr>
          <a:xfrm>
            <a:off x="2095500" y="4648200"/>
            <a:ext cx="0" cy="457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51" idx="4"/>
            <a:endCxn id="51" idx="0"/>
          </p:cNvCxnSpPr>
          <p:nvPr/>
        </p:nvCxnSpPr>
        <p:spPr>
          <a:xfrm>
            <a:off x="2095500" y="4648200"/>
            <a:ext cx="4191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51" idx="2"/>
            <a:endCxn id="51" idx="0"/>
          </p:cNvCxnSpPr>
          <p:nvPr/>
        </p:nvCxnSpPr>
        <p:spPr>
          <a:xfrm flipV="1">
            <a:off x="2095500" y="4876800"/>
            <a:ext cx="4191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52" idx="4"/>
            <a:endCxn id="52" idx="1"/>
          </p:cNvCxnSpPr>
          <p:nvPr/>
        </p:nvCxnSpPr>
        <p:spPr>
          <a:xfrm>
            <a:off x="2781300" y="4648200"/>
            <a:ext cx="304800" cy="457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52" idx="4"/>
            <a:endCxn id="52" idx="2"/>
          </p:cNvCxnSpPr>
          <p:nvPr/>
        </p:nvCxnSpPr>
        <p:spPr>
          <a:xfrm>
            <a:off x="2781300" y="4648200"/>
            <a:ext cx="0" cy="457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53" idx="4"/>
            <a:endCxn id="53" idx="0"/>
          </p:cNvCxnSpPr>
          <p:nvPr/>
        </p:nvCxnSpPr>
        <p:spPr>
          <a:xfrm>
            <a:off x="3467100" y="4648200"/>
            <a:ext cx="4191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53" idx="4"/>
            <a:endCxn id="53" idx="1"/>
          </p:cNvCxnSpPr>
          <p:nvPr/>
        </p:nvCxnSpPr>
        <p:spPr>
          <a:xfrm>
            <a:off x="3467100" y="4648200"/>
            <a:ext cx="304800" cy="457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53" idx="3"/>
            <a:endCxn id="53" idx="1"/>
          </p:cNvCxnSpPr>
          <p:nvPr/>
        </p:nvCxnSpPr>
        <p:spPr>
          <a:xfrm>
            <a:off x="3352800" y="4876800"/>
            <a:ext cx="4191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54" idx="3"/>
            <a:endCxn id="54" idx="5"/>
          </p:cNvCxnSpPr>
          <p:nvPr/>
        </p:nvCxnSpPr>
        <p:spPr>
          <a:xfrm flipV="1">
            <a:off x="4038600" y="4648200"/>
            <a:ext cx="4191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54" idx="3"/>
            <a:endCxn id="54" idx="0"/>
          </p:cNvCxnSpPr>
          <p:nvPr/>
        </p:nvCxnSpPr>
        <p:spPr>
          <a:xfrm>
            <a:off x="4038600" y="4876800"/>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54" idx="2"/>
            <a:endCxn id="54" idx="0"/>
          </p:cNvCxnSpPr>
          <p:nvPr/>
        </p:nvCxnSpPr>
        <p:spPr>
          <a:xfrm flipV="1">
            <a:off x="4152900" y="4876800"/>
            <a:ext cx="4191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55" idx="3"/>
            <a:endCxn id="55" idx="5"/>
          </p:cNvCxnSpPr>
          <p:nvPr/>
        </p:nvCxnSpPr>
        <p:spPr>
          <a:xfrm flipV="1">
            <a:off x="4724400" y="4648200"/>
            <a:ext cx="4191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55" idx="3"/>
            <a:endCxn id="55" idx="0"/>
          </p:cNvCxnSpPr>
          <p:nvPr/>
        </p:nvCxnSpPr>
        <p:spPr>
          <a:xfrm>
            <a:off x="4724400" y="4876800"/>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55" idx="3"/>
            <a:endCxn id="55" idx="1"/>
          </p:cNvCxnSpPr>
          <p:nvPr/>
        </p:nvCxnSpPr>
        <p:spPr>
          <a:xfrm>
            <a:off x="4724400" y="4876800"/>
            <a:ext cx="4191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56" idx="3"/>
            <a:endCxn id="56" idx="5"/>
          </p:cNvCxnSpPr>
          <p:nvPr/>
        </p:nvCxnSpPr>
        <p:spPr>
          <a:xfrm flipV="1">
            <a:off x="609600" y="5334000"/>
            <a:ext cx="4191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56" idx="2"/>
            <a:endCxn id="56" idx="5"/>
          </p:cNvCxnSpPr>
          <p:nvPr/>
        </p:nvCxnSpPr>
        <p:spPr>
          <a:xfrm flipV="1">
            <a:off x="723900" y="5334000"/>
            <a:ext cx="304800" cy="457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56" idx="2"/>
            <a:endCxn id="56" idx="0"/>
          </p:cNvCxnSpPr>
          <p:nvPr/>
        </p:nvCxnSpPr>
        <p:spPr>
          <a:xfrm flipV="1">
            <a:off x="723900" y="5562600"/>
            <a:ext cx="4191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57" idx="2"/>
            <a:endCxn id="57" idx="4"/>
          </p:cNvCxnSpPr>
          <p:nvPr/>
        </p:nvCxnSpPr>
        <p:spPr>
          <a:xfrm flipV="1">
            <a:off x="1409700" y="5334000"/>
            <a:ext cx="0" cy="457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57" idx="2"/>
            <a:endCxn id="57" idx="5"/>
          </p:cNvCxnSpPr>
          <p:nvPr/>
        </p:nvCxnSpPr>
        <p:spPr>
          <a:xfrm flipV="1">
            <a:off x="1409700" y="5334000"/>
            <a:ext cx="304800" cy="457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57" idx="2"/>
            <a:endCxn id="57" idx="0"/>
          </p:cNvCxnSpPr>
          <p:nvPr/>
        </p:nvCxnSpPr>
        <p:spPr>
          <a:xfrm flipV="1">
            <a:off x="1409700" y="5562600"/>
            <a:ext cx="4191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58" idx="5"/>
            <a:endCxn id="58" idx="1"/>
          </p:cNvCxnSpPr>
          <p:nvPr/>
        </p:nvCxnSpPr>
        <p:spPr>
          <a:xfrm>
            <a:off x="2400300" y="5334000"/>
            <a:ext cx="0" cy="457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58" idx="5"/>
            <a:endCxn id="58" idx="2"/>
          </p:cNvCxnSpPr>
          <p:nvPr/>
        </p:nvCxnSpPr>
        <p:spPr>
          <a:xfrm flipH="1">
            <a:off x="2095500" y="5334000"/>
            <a:ext cx="304800" cy="457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58" idx="5"/>
            <a:endCxn id="58" idx="3"/>
          </p:cNvCxnSpPr>
          <p:nvPr/>
        </p:nvCxnSpPr>
        <p:spPr>
          <a:xfrm flipH="1">
            <a:off x="1981200" y="5334000"/>
            <a:ext cx="4191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409700" y="4648200"/>
            <a:ext cx="3810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59" idx="3"/>
            <a:endCxn id="59" idx="1"/>
          </p:cNvCxnSpPr>
          <p:nvPr/>
        </p:nvCxnSpPr>
        <p:spPr>
          <a:xfrm>
            <a:off x="2667000" y="5562600"/>
            <a:ext cx="4191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59" idx="1"/>
          </p:cNvCxnSpPr>
          <p:nvPr/>
        </p:nvCxnSpPr>
        <p:spPr>
          <a:xfrm flipH="1" flipV="1">
            <a:off x="3048000" y="5334000"/>
            <a:ext cx="38100" cy="457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a:stCxn id="60" idx="4"/>
            <a:endCxn id="60" idx="2"/>
          </p:cNvCxnSpPr>
          <p:nvPr/>
        </p:nvCxnSpPr>
        <p:spPr>
          <a:xfrm>
            <a:off x="3467100" y="5334000"/>
            <a:ext cx="0" cy="457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stCxn id="60" idx="2"/>
            <a:endCxn id="60" idx="5"/>
          </p:cNvCxnSpPr>
          <p:nvPr/>
        </p:nvCxnSpPr>
        <p:spPr>
          <a:xfrm flipV="1">
            <a:off x="3467100" y="5334000"/>
            <a:ext cx="304800" cy="457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a:stCxn id="60" idx="5"/>
            <a:endCxn id="60" idx="1"/>
          </p:cNvCxnSpPr>
          <p:nvPr/>
        </p:nvCxnSpPr>
        <p:spPr>
          <a:xfrm>
            <a:off x="3771900" y="5334000"/>
            <a:ext cx="0" cy="457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61" idx="2"/>
            <a:endCxn id="61" idx="4"/>
          </p:cNvCxnSpPr>
          <p:nvPr/>
        </p:nvCxnSpPr>
        <p:spPr>
          <a:xfrm flipV="1">
            <a:off x="4152900" y="5334000"/>
            <a:ext cx="0" cy="457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61" idx="4"/>
            <a:endCxn id="61" idx="1"/>
          </p:cNvCxnSpPr>
          <p:nvPr/>
        </p:nvCxnSpPr>
        <p:spPr>
          <a:xfrm>
            <a:off x="4152900" y="5334000"/>
            <a:ext cx="304800" cy="457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a:stCxn id="61" idx="1"/>
            <a:endCxn id="61" idx="5"/>
          </p:cNvCxnSpPr>
          <p:nvPr/>
        </p:nvCxnSpPr>
        <p:spPr>
          <a:xfrm flipV="1">
            <a:off x="4457700" y="5334000"/>
            <a:ext cx="0" cy="457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a:stCxn id="62" idx="3"/>
            <a:endCxn id="62" idx="1"/>
          </p:cNvCxnSpPr>
          <p:nvPr/>
        </p:nvCxnSpPr>
        <p:spPr>
          <a:xfrm>
            <a:off x="4724400" y="5562600"/>
            <a:ext cx="419100" cy="228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a:stCxn id="62" idx="4"/>
            <a:endCxn id="62" idx="1"/>
          </p:cNvCxnSpPr>
          <p:nvPr/>
        </p:nvCxnSpPr>
        <p:spPr>
          <a:xfrm>
            <a:off x="4838700" y="5334000"/>
            <a:ext cx="304800" cy="457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62" idx="5"/>
            <a:endCxn id="62" idx="1"/>
          </p:cNvCxnSpPr>
          <p:nvPr/>
        </p:nvCxnSpPr>
        <p:spPr>
          <a:xfrm>
            <a:off x="5143500" y="5334000"/>
            <a:ext cx="0" cy="457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algn="ctr"/>
            <a:r>
              <a:rPr lang="en-US" sz="4000" dirty="0">
                <a:latin typeface="Times New Roman" pitchFamily="18" charset="0"/>
                <a:cs typeface="Times New Roman" pitchFamily="18" charset="0"/>
              </a:rPr>
              <a:t>Euler’s Recursive Formula</a:t>
            </a:r>
          </a:p>
        </p:txBody>
      </p:sp>
      <p:sp>
        <p:nvSpPr>
          <p:cNvPr id="3" name="Content Placeholder 2"/>
          <p:cNvSpPr>
            <a:spLocks noGrp="1"/>
          </p:cNvSpPr>
          <p:nvPr>
            <p:ph sz="quarter" idx="1"/>
          </p:nvPr>
        </p:nvSpPr>
        <p:spPr>
          <a:xfrm>
            <a:off x="0" y="990600"/>
            <a:ext cx="9144000" cy="5867400"/>
          </a:xfrm>
        </p:spPr>
        <p:txBody>
          <a:bodyPr>
            <a:normAutofit fontScale="77500" lnSpcReduction="20000"/>
          </a:bodyPr>
          <a:lstStyle/>
          <a:p>
            <a:pPr>
              <a:buNone/>
            </a:pPr>
            <a:r>
              <a:rPr lang="en-US" sz="2400" dirty="0">
                <a:latin typeface="Times New Roman" pitchFamily="18" charset="0"/>
                <a:cs typeface="Times New Roman" pitchFamily="18" charset="0"/>
              </a:rPr>
              <a:t>Euler let </a:t>
            </a:r>
            <a:r>
              <a:rPr lang="en-US" sz="2400" i="1" dirty="0" err="1">
                <a:latin typeface="Times New Roman" pitchFamily="18" charset="0"/>
                <a:cs typeface="Times New Roman" pitchFamily="18" charset="0"/>
              </a:rPr>
              <a:t>T</a:t>
            </a:r>
            <a:r>
              <a:rPr lang="en-US" sz="2400" i="1" baseline="-25000" dirty="0" err="1">
                <a:latin typeface="Times New Roman" pitchFamily="18" charset="0"/>
                <a:cs typeface="Times New Roman" pitchFamily="18" charset="0"/>
              </a:rPr>
              <a:t>n</a:t>
            </a:r>
            <a:r>
              <a:rPr lang="en-US" sz="2400" dirty="0">
                <a:latin typeface="Times New Roman" pitchFamily="18" charset="0"/>
                <a:cs typeface="Times New Roman" pitchFamily="18" charset="0"/>
              </a:rPr>
              <a:t> be the number of triangulations of a convex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gon</a:t>
            </a:r>
            <a:endParaRPr lang="en-US" sz="2400" dirty="0">
              <a:latin typeface="Times New Roman" pitchFamily="18" charset="0"/>
              <a:cs typeface="Times New Roman" pitchFamily="18" charset="0"/>
            </a:endParaRPr>
          </a:p>
          <a:p>
            <a:pPr>
              <a:buNone/>
            </a:pPr>
            <a:endParaRPr lang="en-US" sz="200" dirty="0">
              <a:latin typeface="Times New Roman" pitchFamily="18" charset="0"/>
              <a:cs typeface="Times New Roman" pitchFamily="18" charset="0"/>
            </a:endParaRPr>
          </a:p>
          <a:p>
            <a:pPr algn="ctr">
              <a:buNone/>
            </a:pPr>
            <a:r>
              <a:rPr lang="en-US" sz="2400" dirty="0" err="1">
                <a:latin typeface="Times New Roman" pitchFamily="18" charset="0"/>
                <a:cs typeface="Times New Roman" pitchFamily="18" charset="0"/>
              </a:rPr>
              <a:t>T</a:t>
            </a:r>
            <a:r>
              <a:rPr lang="en-US" sz="2400" i="1" baseline="-25000" dirty="0" err="1">
                <a:latin typeface="Times New Roman" pitchFamily="18" charset="0"/>
                <a:cs typeface="Times New Roman" pitchFamily="18" charset="0"/>
              </a:rPr>
              <a:t>n</a:t>
            </a:r>
            <a:r>
              <a:rPr lang="en-US" sz="2400" dirty="0">
                <a:latin typeface="Times New Roman" pitchFamily="18" charset="0"/>
                <a:cs typeface="Times New Roman" pitchFamily="18" charset="0"/>
              </a:rPr>
              <a:t> = 2</a:t>
            </a:r>
            <a:r>
              <a:rPr lang="en-US" sz="2400" dirty="0">
                <a:latin typeface="Times New Roman" pitchFamily="18" charset="0"/>
                <a:cs typeface="Times New Roman" pitchFamily="18" charset="0"/>
                <a:sym typeface="Symbol"/>
              </a:rPr>
              <a:t>610…(4n</a:t>
            </a:r>
            <a:r>
              <a:rPr lang="en-US" sz="2400" i="1" dirty="0">
                <a:latin typeface="Times New Roman" pitchFamily="18" charset="0"/>
                <a:cs typeface="Times New Roman" pitchFamily="18" charset="0"/>
                <a:sym typeface="Symbol"/>
              </a:rPr>
              <a:t> – </a:t>
            </a:r>
            <a:r>
              <a:rPr lang="en-US" sz="2400" dirty="0">
                <a:latin typeface="Times New Roman" pitchFamily="18" charset="0"/>
                <a:cs typeface="Times New Roman" pitchFamily="18" charset="0"/>
                <a:sym typeface="Symbol"/>
              </a:rPr>
              <a:t>10)</a:t>
            </a:r>
            <a:r>
              <a:rPr lang="en-US" sz="2400" i="1" dirty="0">
                <a:latin typeface="Times New Roman" pitchFamily="18" charset="0"/>
                <a:cs typeface="Times New Roman" pitchFamily="18" charset="0"/>
                <a:sym typeface="Symbol"/>
              </a:rPr>
              <a:t>       n </a:t>
            </a:r>
            <a:r>
              <a:rPr lang="en-US" sz="2400" dirty="0">
                <a:latin typeface="Times New Roman" pitchFamily="18" charset="0"/>
                <a:cs typeface="Times New Roman" pitchFamily="18" charset="0"/>
                <a:sym typeface="Symbol"/>
              </a:rPr>
              <a:t>≥ 3</a:t>
            </a:r>
          </a:p>
          <a:p>
            <a:pPr>
              <a:buNone/>
            </a:pPr>
            <a:r>
              <a:rPr lang="en-US" sz="2400" dirty="0">
                <a:latin typeface="Times New Roman" pitchFamily="18" charset="0"/>
                <a:cs typeface="Times New Roman" pitchFamily="18" charset="0"/>
                <a:sym typeface="Symbol"/>
              </a:rPr>
              <a:t>   				                    (</a:t>
            </a:r>
            <a:r>
              <a:rPr lang="en-US" sz="2400" i="1" dirty="0">
                <a:latin typeface="Times New Roman" pitchFamily="18" charset="0"/>
                <a:cs typeface="Times New Roman" pitchFamily="18" charset="0"/>
                <a:sym typeface="Symbol"/>
              </a:rPr>
              <a:t>n</a:t>
            </a:r>
            <a:r>
              <a:rPr lang="en-US" sz="2400" dirty="0">
                <a:latin typeface="Times New Roman" pitchFamily="18" charset="0"/>
                <a:cs typeface="Times New Roman" pitchFamily="18" charset="0"/>
                <a:sym typeface="Symbol"/>
              </a:rPr>
              <a:t> – 1)!</a:t>
            </a:r>
          </a:p>
          <a:p>
            <a:pPr>
              <a:buNone/>
            </a:pPr>
            <a:endParaRPr lang="en-US" sz="800" dirty="0">
              <a:latin typeface="Times New Roman" pitchFamily="18" charset="0"/>
              <a:cs typeface="Times New Roman" pitchFamily="18" charset="0"/>
            </a:endParaRPr>
          </a:p>
          <a:p>
            <a:pPr algn="ctr">
              <a:buNone/>
            </a:pPr>
            <a:r>
              <a:rPr lang="en-US" sz="2400" i="1" dirty="0">
                <a:latin typeface="Times New Roman" pitchFamily="18" charset="0"/>
                <a:cs typeface="Times New Roman" pitchFamily="18" charset="0"/>
              </a:rPr>
              <a:t>T</a:t>
            </a:r>
            <a:r>
              <a:rPr lang="en-US" sz="2400" baseline="-25000" dirty="0">
                <a:latin typeface="Times New Roman" pitchFamily="18" charset="0"/>
                <a:cs typeface="Times New Roman" pitchFamily="18" charset="0"/>
              </a:rPr>
              <a:t>3</a:t>
            </a:r>
            <a:r>
              <a:rPr lang="en-US" sz="2400" dirty="0">
                <a:latin typeface="Times New Roman" pitchFamily="18" charset="0"/>
                <a:cs typeface="Times New Roman" pitchFamily="18" charset="0"/>
              </a:rPr>
              <a:t> =  2 = 1,  </a:t>
            </a:r>
            <a:r>
              <a:rPr lang="en-US" sz="2400" i="1" dirty="0">
                <a:latin typeface="Times New Roman" pitchFamily="18" charset="0"/>
                <a:cs typeface="Times New Roman" pitchFamily="18" charset="0"/>
              </a:rPr>
              <a:t>T</a:t>
            </a:r>
            <a:r>
              <a:rPr lang="en-US" sz="2400" baseline="-25000" dirty="0">
                <a:latin typeface="Times New Roman" pitchFamily="18" charset="0"/>
                <a:cs typeface="Times New Roman" pitchFamily="18" charset="0"/>
              </a:rPr>
              <a:t>4</a:t>
            </a:r>
            <a:r>
              <a:rPr lang="en-US" sz="2400" dirty="0">
                <a:latin typeface="Times New Roman" pitchFamily="18" charset="0"/>
                <a:cs typeface="Times New Roman" pitchFamily="18" charset="0"/>
              </a:rPr>
              <a:t> = 2</a:t>
            </a:r>
            <a:r>
              <a:rPr lang="en-US" sz="2400" dirty="0">
                <a:latin typeface="Times New Roman" pitchFamily="18" charset="0"/>
                <a:cs typeface="Times New Roman" pitchFamily="18" charset="0"/>
                <a:sym typeface="Symbol"/>
              </a:rPr>
              <a:t>6 = 2,  and </a:t>
            </a:r>
            <a:r>
              <a:rPr lang="en-US" sz="2400" i="1" dirty="0">
                <a:latin typeface="Times New Roman" pitchFamily="18" charset="0"/>
                <a:cs typeface="Times New Roman" pitchFamily="18" charset="0"/>
                <a:sym typeface="Symbol"/>
              </a:rPr>
              <a:t>T</a:t>
            </a:r>
            <a:r>
              <a:rPr lang="en-US" sz="2400" baseline="-25000" dirty="0">
                <a:latin typeface="Times New Roman" pitchFamily="18" charset="0"/>
                <a:cs typeface="Times New Roman" pitchFamily="18" charset="0"/>
                <a:sym typeface="Symbol"/>
              </a:rPr>
              <a:t>5</a:t>
            </a:r>
            <a:r>
              <a:rPr lang="en-US" sz="2400" dirty="0">
                <a:latin typeface="Times New Roman" pitchFamily="18" charset="0"/>
                <a:cs typeface="Times New Roman" pitchFamily="18" charset="0"/>
                <a:sym typeface="Symbol"/>
              </a:rPr>
              <a:t> = 2610 = 5</a:t>
            </a: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sz="2400" dirty="0">
                <a:latin typeface="Times New Roman" pitchFamily="18" charset="0"/>
                <a:cs typeface="Times New Roman" pitchFamily="18" charset="0"/>
              </a:rPr>
              <a:t>  2!                 3!                            4!</a:t>
            </a:r>
          </a:p>
          <a:p>
            <a:pPr>
              <a:buNone/>
            </a:pPr>
            <a:endParaRPr lang="en-US" sz="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These look like the Catalan numbers, except the subscript of </a:t>
            </a:r>
            <a:r>
              <a:rPr lang="en-US" sz="2400" i="1" dirty="0" err="1">
                <a:latin typeface="Times New Roman" pitchFamily="18" charset="0"/>
                <a:cs typeface="Times New Roman" pitchFamily="18" charset="0"/>
              </a:rPr>
              <a:t>T</a:t>
            </a:r>
            <a:r>
              <a:rPr lang="en-US" sz="2400" i="1" baseline="-25000" dirty="0" err="1">
                <a:latin typeface="Times New Roman" pitchFamily="18" charset="0"/>
                <a:cs typeface="Times New Roman" pitchFamily="18" charset="0"/>
              </a:rPr>
              <a:t>n</a:t>
            </a:r>
            <a:r>
              <a:rPr lang="en-US" sz="2400" dirty="0">
                <a:latin typeface="Times New Roman" pitchFamily="18" charset="0"/>
                <a:cs typeface="Times New Roman" pitchFamily="18" charset="0"/>
              </a:rPr>
              <a:t> is shifted two places to the right, so </a:t>
            </a:r>
            <a:r>
              <a:rPr lang="en-US" sz="2400" i="1" dirty="0" err="1">
                <a:latin typeface="Times New Roman" pitchFamily="18" charset="0"/>
                <a:cs typeface="Times New Roman" pitchFamily="18" charset="0"/>
              </a:rPr>
              <a:t>C</a:t>
            </a:r>
            <a:r>
              <a:rPr lang="en-US" sz="2400" i="1" baseline="-25000" dirty="0" err="1">
                <a:latin typeface="Times New Roman" pitchFamily="18" charset="0"/>
                <a:cs typeface="Times New Roman" pitchFamily="18" charset="0"/>
              </a:rPr>
              <a:t>n</a:t>
            </a:r>
            <a:r>
              <a:rPr lang="en-US" sz="2400" dirty="0">
                <a:latin typeface="Times New Roman" pitchFamily="18" charset="0"/>
                <a:cs typeface="Times New Roman" pitchFamily="18" charset="0"/>
              </a:rPr>
              <a:t> = </a:t>
            </a:r>
            <a:r>
              <a:rPr lang="en-US" sz="2400" i="1" dirty="0">
                <a:latin typeface="Times New Roman" pitchFamily="18" charset="0"/>
                <a:cs typeface="Times New Roman" pitchFamily="18" charset="0"/>
              </a:rPr>
              <a:t>T</a:t>
            </a:r>
            <a:r>
              <a:rPr lang="en-US" sz="2400" i="1" baseline="-25000" dirty="0">
                <a:latin typeface="Times New Roman" pitchFamily="18" charset="0"/>
                <a:cs typeface="Times New Roman" pitchFamily="18" charset="0"/>
              </a:rPr>
              <a:t>n</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Substituting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+ 2 into </a:t>
            </a:r>
            <a:r>
              <a:rPr lang="en-US" sz="2400" i="1" dirty="0" err="1">
                <a:latin typeface="Times New Roman" pitchFamily="18" charset="0"/>
                <a:cs typeface="Times New Roman" pitchFamily="18" charset="0"/>
              </a:rPr>
              <a:t>T</a:t>
            </a:r>
            <a:r>
              <a:rPr lang="en-US" sz="2400" i="1" baseline="-25000" dirty="0" err="1">
                <a:latin typeface="Times New Roman" pitchFamily="18" charset="0"/>
                <a:cs typeface="Times New Roman" pitchFamily="18" charset="0"/>
              </a:rPr>
              <a:t>n</a:t>
            </a:r>
            <a:r>
              <a:rPr lang="en-US" sz="2400" dirty="0">
                <a:latin typeface="Times New Roman" pitchFamily="18" charset="0"/>
                <a:cs typeface="Times New Roman" pitchFamily="18" charset="0"/>
              </a:rPr>
              <a:t> yields:</a:t>
            </a:r>
          </a:p>
          <a:p>
            <a:pPr>
              <a:buNone/>
            </a:pPr>
            <a:endParaRPr lang="en-US" sz="400" baseline="-25000" dirty="0">
              <a:latin typeface="Times New Roman" pitchFamily="18" charset="0"/>
              <a:cs typeface="Times New Roman" pitchFamily="18" charset="0"/>
            </a:endParaRPr>
          </a:p>
          <a:p>
            <a:pPr algn="ctr">
              <a:buNone/>
            </a:pPr>
            <a:r>
              <a:rPr lang="en-US" sz="3400" i="1" dirty="0" err="1">
                <a:latin typeface="Times New Roman" pitchFamily="18" charset="0"/>
                <a:cs typeface="Times New Roman" pitchFamily="18" charset="0"/>
              </a:rPr>
              <a:t>C</a:t>
            </a:r>
            <a:r>
              <a:rPr lang="en-US" sz="3400" i="1" baseline="-25000" dirty="0" err="1">
                <a:latin typeface="Times New Roman" pitchFamily="18" charset="0"/>
                <a:cs typeface="Times New Roman" pitchFamily="18" charset="0"/>
              </a:rPr>
              <a:t>n</a:t>
            </a:r>
            <a:r>
              <a:rPr lang="en-US" sz="2900"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2610…(4</a:t>
            </a:r>
            <a:r>
              <a:rPr lang="en-US" sz="2000" i="1" dirty="0">
                <a:latin typeface="Times New Roman" pitchFamily="18" charset="0"/>
                <a:cs typeface="Times New Roman" pitchFamily="18" charset="0"/>
                <a:sym typeface="Symbol"/>
              </a:rPr>
              <a:t>n</a:t>
            </a:r>
            <a:r>
              <a:rPr lang="en-US" sz="2000" dirty="0">
                <a:latin typeface="Times New Roman" pitchFamily="18" charset="0"/>
                <a:cs typeface="Times New Roman" pitchFamily="18" charset="0"/>
                <a:sym typeface="Symbol"/>
              </a:rPr>
              <a:t> – 2)</a:t>
            </a:r>
          </a:p>
          <a:p>
            <a:pPr algn="ctr">
              <a:buNone/>
            </a:pPr>
            <a:r>
              <a:rPr lang="en-US" sz="2000" dirty="0">
                <a:latin typeface="Times New Roman" pitchFamily="18" charset="0"/>
                <a:cs typeface="Times New Roman" pitchFamily="18" charset="0"/>
                <a:sym typeface="Symbol"/>
              </a:rPr>
              <a:t>        (</a:t>
            </a:r>
            <a:r>
              <a:rPr lang="en-US" sz="2000" i="1" dirty="0">
                <a:latin typeface="Times New Roman" pitchFamily="18" charset="0"/>
                <a:cs typeface="Times New Roman" pitchFamily="18" charset="0"/>
                <a:sym typeface="Symbol"/>
              </a:rPr>
              <a:t>n</a:t>
            </a:r>
            <a:r>
              <a:rPr lang="en-US" sz="2000" dirty="0">
                <a:latin typeface="Times New Roman" pitchFamily="18" charset="0"/>
                <a:cs typeface="Times New Roman" pitchFamily="18" charset="0"/>
                <a:sym typeface="Symbol"/>
              </a:rPr>
              <a:t> + 1)!</a:t>
            </a:r>
          </a:p>
          <a:p>
            <a:pPr algn="ctr">
              <a:buNone/>
            </a:pPr>
            <a:endParaRPr lang="en-US" sz="1100" dirty="0">
              <a:latin typeface="Times New Roman" pitchFamily="18" charset="0"/>
              <a:cs typeface="Times New Roman" pitchFamily="18" charset="0"/>
              <a:sym typeface="Symbol"/>
            </a:endParaRPr>
          </a:p>
          <a:p>
            <a:pPr algn="ctr">
              <a:buNone/>
            </a:pPr>
            <a:r>
              <a:rPr lang="en-US" sz="3400" i="1" dirty="0" err="1">
                <a:latin typeface="Times New Roman" pitchFamily="18" charset="0"/>
                <a:cs typeface="Times New Roman" pitchFamily="18" charset="0"/>
                <a:sym typeface="Symbol"/>
              </a:rPr>
              <a:t>C</a:t>
            </a:r>
            <a:r>
              <a:rPr lang="en-US" sz="3400" i="1" baseline="-25000" dirty="0" err="1">
                <a:latin typeface="Times New Roman" pitchFamily="18" charset="0"/>
                <a:cs typeface="Times New Roman" pitchFamily="18" charset="0"/>
                <a:sym typeface="Symbol"/>
              </a:rPr>
              <a:t>n</a:t>
            </a:r>
            <a:r>
              <a:rPr lang="en-US" sz="2000" i="1" dirty="0">
                <a:latin typeface="Times New Roman" pitchFamily="18" charset="0"/>
                <a:cs typeface="Times New Roman" pitchFamily="18" charset="0"/>
                <a:sym typeface="Symbol"/>
              </a:rPr>
              <a:t> =  </a:t>
            </a:r>
            <a:r>
              <a:rPr lang="en-US" sz="2000" dirty="0">
                <a:latin typeface="Times New Roman" pitchFamily="18" charset="0"/>
                <a:cs typeface="Times New Roman" pitchFamily="18" charset="0"/>
                <a:sym typeface="Symbol"/>
              </a:rPr>
              <a:t>4</a:t>
            </a:r>
            <a:r>
              <a:rPr lang="en-US" sz="2000" i="1" dirty="0">
                <a:latin typeface="Times New Roman" pitchFamily="18" charset="0"/>
                <a:cs typeface="Times New Roman" pitchFamily="18" charset="0"/>
                <a:sym typeface="Symbol"/>
              </a:rPr>
              <a:t>n</a:t>
            </a:r>
            <a:r>
              <a:rPr lang="en-US" sz="2000" dirty="0">
                <a:latin typeface="Times New Roman" pitchFamily="18" charset="0"/>
                <a:cs typeface="Times New Roman" pitchFamily="18" charset="0"/>
                <a:sym typeface="Symbol"/>
              </a:rPr>
              <a:t> – 2  </a:t>
            </a:r>
            <a:r>
              <a:rPr lang="en-US" sz="2900" dirty="0">
                <a:latin typeface="Times New Roman" pitchFamily="18" charset="0"/>
                <a:cs typeface="Times New Roman" pitchFamily="18" charset="0"/>
                <a:sym typeface="Symbol"/>
              </a:rPr>
              <a:t>   </a:t>
            </a:r>
            <a:r>
              <a:rPr lang="en-US" sz="2000" dirty="0">
                <a:latin typeface="Times New Roman" pitchFamily="18" charset="0"/>
                <a:cs typeface="Times New Roman" pitchFamily="18" charset="0"/>
                <a:sym typeface="Symbol"/>
              </a:rPr>
              <a:t>2610…(4</a:t>
            </a:r>
            <a:r>
              <a:rPr lang="en-US" sz="2000" i="1" dirty="0">
                <a:latin typeface="Times New Roman" pitchFamily="18" charset="0"/>
                <a:cs typeface="Times New Roman" pitchFamily="18" charset="0"/>
                <a:sym typeface="Symbol"/>
              </a:rPr>
              <a:t>n</a:t>
            </a:r>
            <a:r>
              <a:rPr lang="en-US" sz="2000" dirty="0">
                <a:latin typeface="Times New Roman" pitchFamily="18" charset="0"/>
                <a:cs typeface="Times New Roman" pitchFamily="18" charset="0"/>
                <a:sym typeface="Symbol"/>
              </a:rPr>
              <a:t> – 6)</a:t>
            </a:r>
          </a:p>
          <a:p>
            <a:pPr>
              <a:buNone/>
            </a:pPr>
            <a:r>
              <a:rPr lang="en-US" sz="2000" i="1" dirty="0">
                <a:latin typeface="Times New Roman" pitchFamily="18" charset="0"/>
                <a:cs typeface="Times New Roman" pitchFamily="18" charset="0"/>
                <a:sym typeface="Symbol"/>
              </a:rPr>
              <a:t>				                   n</a:t>
            </a:r>
            <a:r>
              <a:rPr lang="en-US" sz="2000" dirty="0">
                <a:latin typeface="Times New Roman" pitchFamily="18" charset="0"/>
                <a:cs typeface="Times New Roman" pitchFamily="18" charset="0"/>
                <a:sym typeface="Symbol"/>
              </a:rPr>
              <a:t> + 1  	           </a:t>
            </a:r>
            <a:r>
              <a:rPr lang="en-US" sz="2000" i="1" dirty="0">
                <a:latin typeface="Times New Roman" pitchFamily="18" charset="0"/>
                <a:cs typeface="Times New Roman" pitchFamily="18" charset="0"/>
                <a:sym typeface="Symbol"/>
              </a:rPr>
              <a:t>n</a:t>
            </a:r>
            <a:r>
              <a:rPr lang="en-US" sz="2000" dirty="0">
                <a:latin typeface="Times New Roman" pitchFamily="18" charset="0"/>
                <a:cs typeface="Times New Roman" pitchFamily="18" charset="0"/>
                <a:sym typeface="Symbol"/>
              </a:rPr>
              <a:t>!</a:t>
            </a:r>
          </a:p>
          <a:p>
            <a:pPr>
              <a:buNone/>
            </a:pPr>
            <a:endParaRPr lang="en-US" sz="1100" dirty="0">
              <a:latin typeface="Times New Roman" pitchFamily="18" charset="0"/>
              <a:cs typeface="Times New Roman" pitchFamily="18" charset="0"/>
              <a:sym typeface="Symbol"/>
            </a:endParaRPr>
          </a:p>
          <a:p>
            <a:pPr algn="ctr">
              <a:buNone/>
            </a:pPr>
            <a:r>
              <a:rPr lang="en-US" sz="3400" i="1" dirty="0" err="1">
                <a:latin typeface="Times New Roman" pitchFamily="18" charset="0"/>
                <a:cs typeface="Times New Roman" pitchFamily="18" charset="0"/>
                <a:sym typeface="Symbol"/>
              </a:rPr>
              <a:t>C</a:t>
            </a:r>
            <a:r>
              <a:rPr lang="en-US" sz="3400" i="1" baseline="-25000" dirty="0" err="1">
                <a:latin typeface="Times New Roman" pitchFamily="18" charset="0"/>
                <a:cs typeface="Times New Roman" pitchFamily="18" charset="0"/>
                <a:sym typeface="Symbol"/>
              </a:rPr>
              <a:t>n</a:t>
            </a:r>
            <a:r>
              <a:rPr lang="en-US" sz="2000" i="1" dirty="0">
                <a:latin typeface="Times New Roman" pitchFamily="18" charset="0"/>
                <a:cs typeface="Times New Roman" pitchFamily="18" charset="0"/>
                <a:sym typeface="Symbol"/>
              </a:rPr>
              <a:t> = </a:t>
            </a:r>
            <a:r>
              <a:rPr lang="en-US" sz="2000" dirty="0">
                <a:latin typeface="Times New Roman" pitchFamily="18" charset="0"/>
                <a:cs typeface="Times New Roman" pitchFamily="18" charset="0"/>
                <a:sym typeface="Symbol"/>
              </a:rPr>
              <a:t>4</a:t>
            </a:r>
            <a:r>
              <a:rPr lang="en-US" sz="2000" i="1" dirty="0">
                <a:latin typeface="Times New Roman" pitchFamily="18" charset="0"/>
                <a:cs typeface="Times New Roman" pitchFamily="18" charset="0"/>
                <a:sym typeface="Symbol"/>
              </a:rPr>
              <a:t>n</a:t>
            </a:r>
            <a:r>
              <a:rPr lang="en-US" sz="2000" dirty="0">
                <a:latin typeface="Times New Roman" pitchFamily="18" charset="0"/>
                <a:cs typeface="Times New Roman" pitchFamily="18" charset="0"/>
                <a:sym typeface="Symbol"/>
              </a:rPr>
              <a:t> – 2  </a:t>
            </a:r>
            <a:r>
              <a:rPr lang="en-US" sz="2900" dirty="0">
                <a:latin typeface="Times New Roman" pitchFamily="18" charset="0"/>
                <a:cs typeface="Times New Roman" pitchFamily="18" charset="0"/>
                <a:sym typeface="Symbol"/>
              </a:rPr>
              <a:t>  </a:t>
            </a:r>
            <a:r>
              <a:rPr lang="en-US" sz="3400" i="1" dirty="0">
                <a:latin typeface="Times New Roman" pitchFamily="18" charset="0"/>
                <a:cs typeface="Times New Roman" pitchFamily="18" charset="0"/>
                <a:sym typeface="Symbol"/>
              </a:rPr>
              <a:t>T</a:t>
            </a:r>
            <a:r>
              <a:rPr lang="en-US" sz="3400" i="1" baseline="-25000" dirty="0">
                <a:latin typeface="Times New Roman" pitchFamily="18" charset="0"/>
                <a:cs typeface="Times New Roman" pitchFamily="18" charset="0"/>
                <a:sym typeface="Symbol"/>
              </a:rPr>
              <a:t>n</a:t>
            </a:r>
            <a:r>
              <a:rPr lang="en-US" sz="3400" baseline="-25000" dirty="0">
                <a:latin typeface="Times New Roman" pitchFamily="18" charset="0"/>
                <a:cs typeface="Times New Roman" pitchFamily="18" charset="0"/>
                <a:sym typeface="Symbol"/>
              </a:rPr>
              <a:t>+1</a:t>
            </a:r>
          </a:p>
          <a:p>
            <a:pPr>
              <a:buNone/>
            </a:pPr>
            <a:r>
              <a:rPr lang="en-US" sz="2000" i="1" dirty="0">
                <a:latin typeface="Times New Roman" pitchFamily="18" charset="0"/>
                <a:cs typeface="Times New Roman" pitchFamily="18" charset="0"/>
                <a:sym typeface="Symbol"/>
              </a:rPr>
              <a:t>				                            n </a:t>
            </a:r>
            <a:r>
              <a:rPr lang="en-US" sz="2000" dirty="0">
                <a:latin typeface="Times New Roman" pitchFamily="18" charset="0"/>
                <a:cs typeface="Times New Roman" pitchFamily="18" charset="0"/>
                <a:sym typeface="Symbol"/>
              </a:rPr>
              <a:t>+ 1  	        </a:t>
            </a:r>
          </a:p>
          <a:p>
            <a:pPr>
              <a:buNone/>
            </a:pPr>
            <a:endParaRPr lang="en-US" sz="300" dirty="0">
              <a:latin typeface="Times New Roman" pitchFamily="18" charset="0"/>
              <a:cs typeface="Times New Roman" pitchFamily="18" charset="0"/>
              <a:sym typeface="Symbol"/>
            </a:endParaRPr>
          </a:p>
          <a:p>
            <a:pPr>
              <a:buNone/>
            </a:pPr>
            <a:endParaRPr lang="en-US" sz="300" dirty="0">
              <a:latin typeface="Times New Roman" pitchFamily="18" charset="0"/>
              <a:cs typeface="Times New Roman" pitchFamily="18" charset="0"/>
              <a:sym typeface="Symbol"/>
            </a:endParaRPr>
          </a:p>
          <a:p>
            <a:pPr>
              <a:buNone/>
            </a:pPr>
            <a:r>
              <a:rPr lang="en-US" sz="2000" dirty="0">
                <a:latin typeface="Times New Roman" pitchFamily="18" charset="0"/>
                <a:cs typeface="Times New Roman" pitchFamily="18" charset="0"/>
                <a:sym typeface="Symbol"/>
              </a:rPr>
              <a:t>				        	     </a:t>
            </a:r>
            <a:r>
              <a:rPr lang="en-US" sz="2000" b="1" dirty="0">
                <a:latin typeface="Times New Roman" pitchFamily="18" charset="0"/>
                <a:cs typeface="Times New Roman" pitchFamily="18" charset="0"/>
                <a:sym typeface="Symbol"/>
              </a:rPr>
              <a:t>=   </a:t>
            </a:r>
            <a:r>
              <a:rPr lang="en-US" sz="2000" dirty="0">
                <a:latin typeface="Times New Roman" pitchFamily="18" charset="0"/>
                <a:cs typeface="Times New Roman" pitchFamily="18" charset="0"/>
                <a:sym typeface="Symbol"/>
              </a:rPr>
              <a:t>4</a:t>
            </a:r>
            <a:r>
              <a:rPr lang="en-US" sz="2000" i="1" dirty="0">
                <a:latin typeface="Times New Roman" pitchFamily="18" charset="0"/>
                <a:cs typeface="Times New Roman" pitchFamily="18" charset="0"/>
                <a:sym typeface="Symbol"/>
              </a:rPr>
              <a:t>n</a:t>
            </a:r>
            <a:r>
              <a:rPr lang="en-US" sz="2000" dirty="0">
                <a:latin typeface="Times New Roman" pitchFamily="18" charset="0"/>
                <a:cs typeface="Times New Roman" pitchFamily="18" charset="0"/>
                <a:sym typeface="Symbol"/>
              </a:rPr>
              <a:t> – 2  </a:t>
            </a:r>
            <a:r>
              <a:rPr lang="en-US" sz="29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sym typeface="Symbol"/>
              </a:rPr>
              <a:t>   </a:t>
            </a:r>
            <a:r>
              <a:rPr lang="en-US" sz="3400" i="1" dirty="0" err="1">
                <a:latin typeface="Times New Roman" pitchFamily="18" charset="0"/>
                <a:cs typeface="Times New Roman" pitchFamily="18" charset="0"/>
                <a:sym typeface="Symbol"/>
              </a:rPr>
              <a:t>C</a:t>
            </a:r>
            <a:r>
              <a:rPr lang="en-US" sz="3400" i="1" baseline="-25000" dirty="0" err="1">
                <a:latin typeface="Times New Roman" pitchFamily="18" charset="0"/>
                <a:cs typeface="Times New Roman" pitchFamily="18" charset="0"/>
                <a:sym typeface="Symbol"/>
              </a:rPr>
              <a:t>n</a:t>
            </a:r>
            <a:r>
              <a:rPr lang="en-US" sz="3400" i="1" baseline="-25000" dirty="0">
                <a:latin typeface="Times New Roman" pitchFamily="18" charset="0"/>
                <a:cs typeface="Times New Roman" pitchFamily="18" charset="0"/>
                <a:sym typeface="Symbol"/>
              </a:rPr>
              <a:t> – </a:t>
            </a:r>
            <a:r>
              <a:rPr lang="en-US" sz="3400" baseline="-25000" dirty="0">
                <a:latin typeface="Times New Roman" pitchFamily="18" charset="0"/>
                <a:cs typeface="Times New Roman" pitchFamily="18" charset="0"/>
                <a:sym typeface="Symbol"/>
              </a:rPr>
              <a:t>1</a:t>
            </a:r>
            <a:endParaRPr lang="en-US" sz="2900" baseline="-25000" dirty="0">
              <a:latin typeface="Times New Roman" pitchFamily="18" charset="0"/>
              <a:cs typeface="Times New Roman" pitchFamily="18" charset="0"/>
              <a:sym typeface="Symbol"/>
            </a:endParaRPr>
          </a:p>
          <a:p>
            <a:pPr>
              <a:buNone/>
            </a:pPr>
            <a:r>
              <a:rPr lang="en-US" sz="2900" i="1" baseline="-25000" dirty="0">
                <a:latin typeface="Times New Roman" pitchFamily="18" charset="0"/>
                <a:cs typeface="Times New Roman" pitchFamily="18" charset="0"/>
                <a:sym typeface="Symbol"/>
              </a:rPr>
              <a:t>				</a:t>
            </a:r>
            <a:r>
              <a:rPr lang="en-US" sz="2900" i="1" dirty="0">
                <a:latin typeface="Times New Roman" pitchFamily="18" charset="0"/>
                <a:cs typeface="Times New Roman" pitchFamily="18" charset="0"/>
                <a:sym typeface="Symbol"/>
              </a:rPr>
              <a:t>          	        </a:t>
            </a:r>
            <a:r>
              <a:rPr lang="en-US" sz="2000" i="1" dirty="0">
                <a:latin typeface="Times New Roman" pitchFamily="18" charset="0"/>
                <a:cs typeface="Times New Roman" pitchFamily="18" charset="0"/>
                <a:sym typeface="Symbol"/>
              </a:rPr>
              <a:t>n + 1</a:t>
            </a:r>
          </a:p>
          <a:p>
            <a:pPr>
              <a:buNone/>
            </a:pPr>
            <a:endParaRPr lang="en-US" sz="2400" i="1" dirty="0">
              <a:latin typeface="Times New Roman" pitchFamily="18" charset="0"/>
              <a:cs typeface="Times New Roman" pitchFamily="18" charset="0"/>
            </a:endParaRPr>
          </a:p>
        </p:txBody>
      </p:sp>
      <p:cxnSp>
        <p:nvCxnSpPr>
          <p:cNvPr id="10" name="Straight Connector 9"/>
          <p:cNvCxnSpPr/>
          <p:nvPr/>
        </p:nvCxnSpPr>
        <p:spPr>
          <a:xfrm>
            <a:off x="3352800" y="1676400"/>
            <a:ext cx="1981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19400" y="2438400"/>
            <a:ext cx="304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038600" y="2438400"/>
            <a:ext cx="381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91200" y="2438400"/>
            <a:ext cx="60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191000" y="3886200"/>
            <a:ext cx="1295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733800" y="4724400"/>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72000" y="4724400"/>
            <a:ext cx="1295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191000" y="6477000"/>
            <a:ext cx="533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91000" y="56388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990600"/>
            <a:ext cx="8534400" cy="5867400"/>
          </a:xfrm>
        </p:spPr>
        <p:txBody>
          <a:bodyPr>
            <a:normAutofit fontScale="92500" lnSpcReduction="20000"/>
          </a:bodyPr>
          <a:lstStyle/>
          <a:p>
            <a:r>
              <a:rPr lang="en-US" sz="2800" dirty="0">
                <a:latin typeface="Times New Roman" pitchFamily="18" charset="0"/>
                <a:cs typeface="Times New Roman" pitchFamily="18" charset="0"/>
              </a:rPr>
              <a:t>Suppose we are given </a:t>
            </a:r>
            <a:r>
              <a:rPr lang="en-US" sz="2800" i="1" dirty="0">
                <a:latin typeface="Times New Roman" pitchFamily="18" charset="0"/>
                <a:cs typeface="Times New Roman" pitchFamily="18" charset="0"/>
              </a:rPr>
              <a:t>n</a:t>
            </a:r>
            <a:r>
              <a:rPr lang="en-US" sz="2800" dirty="0">
                <a:latin typeface="Times New Roman" pitchFamily="18" charset="0"/>
                <a:cs typeface="Times New Roman" pitchFamily="18" charset="0"/>
              </a:rPr>
              <a:t> pairs of left and right parentheses. Find the number of correctly parenthesized sequences, </a:t>
            </a:r>
            <a:r>
              <a:rPr lang="en-US" sz="2800" i="1" dirty="0" err="1">
                <a:latin typeface="Times New Roman" pitchFamily="18" charset="0"/>
                <a:cs typeface="Times New Roman" pitchFamily="18" charset="0"/>
              </a:rPr>
              <a:t>P</a:t>
            </a:r>
            <a:r>
              <a:rPr lang="en-US" sz="2800" i="1" baseline="-25000" dirty="0" err="1">
                <a:latin typeface="Times New Roman" pitchFamily="18" charset="0"/>
                <a:cs typeface="Times New Roman" pitchFamily="18" charset="0"/>
              </a:rPr>
              <a:t>n</a:t>
            </a:r>
            <a:r>
              <a:rPr lang="en-US" sz="2800" dirty="0">
                <a:latin typeface="Times New Roman" pitchFamily="18" charset="0"/>
                <a:cs typeface="Times New Roman" pitchFamily="18" charset="0"/>
              </a:rPr>
              <a:t>, that can be formed.</a:t>
            </a:r>
          </a:p>
          <a:p>
            <a:pPr algn="ctr">
              <a:buNone/>
            </a:pPr>
            <a:endParaRPr lang="en-US" sz="1300" dirty="0">
              <a:latin typeface="Times New Roman" pitchFamily="18" charset="0"/>
              <a:cs typeface="Times New Roman" pitchFamily="18" charset="0"/>
            </a:endParaRPr>
          </a:p>
          <a:p>
            <a:pPr algn="ctr">
              <a:buNone/>
            </a:pPr>
            <a:r>
              <a:rPr lang="en-US" sz="2600" dirty="0">
                <a:latin typeface="Times New Roman" pitchFamily="18" charset="0"/>
                <a:cs typeface="Times New Roman" pitchFamily="18" charset="0"/>
              </a:rPr>
              <a:t>Correct: () ()        Incorrect: ())(</a:t>
            </a:r>
          </a:p>
          <a:p>
            <a:pPr>
              <a:buNone/>
            </a:pPr>
            <a:endParaRPr lang="en-US" sz="2600" dirty="0">
              <a:latin typeface="Times New Roman" pitchFamily="18" charset="0"/>
              <a:cs typeface="Times New Roman" pitchFamily="18" charset="0"/>
            </a:endParaRPr>
          </a:p>
          <a:p>
            <a:pPr>
              <a:buNone/>
            </a:pPr>
            <a:r>
              <a:rPr lang="en-US" sz="2600" dirty="0">
                <a:latin typeface="Times New Roman" pitchFamily="18" charset="0"/>
                <a:cs typeface="Times New Roman" pitchFamily="18" charset="0"/>
              </a:rPr>
              <a:t>	()					When </a:t>
            </a:r>
            <a:r>
              <a:rPr lang="en-US" sz="2600" i="1" dirty="0">
                <a:latin typeface="Times New Roman" pitchFamily="18" charset="0"/>
                <a:cs typeface="Times New Roman" pitchFamily="18" charset="0"/>
              </a:rPr>
              <a:t>n = 1, </a:t>
            </a:r>
            <a:r>
              <a:rPr lang="en-US" sz="2600" i="1" dirty="0" err="1">
                <a:latin typeface="Times New Roman" pitchFamily="18" charset="0"/>
                <a:cs typeface="Times New Roman" pitchFamily="18" charset="0"/>
              </a:rPr>
              <a:t>P</a:t>
            </a:r>
            <a:r>
              <a:rPr lang="en-US" sz="2600" i="1" baseline="-25000" dirty="0" err="1">
                <a:latin typeface="Times New Roman" pitchFamily="18" charset="0"/>
                <a:cs typeface="Times New Roman" pitchFamily="18" charset="0"/>
              </a:rPr>
              <a:t>n</a:t>
            </a:r>
            <a:r>
              <a:rPr lang="en-US" sz="2600" i="1" dirty="0">
                <a:latin typeface="Times New Roman" pitchFamily="18" charset="0"/>
                <a:cs typeface="Times New Roman" pitchFamily="18" charset="0"/>
              </a:rPr>
              <a:t> = 1</a:t>
            </a:r>
          </a:p>
          <a:p>
            <a:pPr>
              <a:buNone/>
            </a:pPr>
            <a:endParaRPr lang="en-US" sz="2600" dirty="0">
              <a:latin typeface="Times New Roman" pitchFamily="18" charset="0"/>
              <a:cs typeface="Times New Roman" pitchFamily="18" charset="0"/>
            </a:endParaRPr>
          </a:p>
          <a:p>
            <a:pPr>
              <a:buNone/>
            </a:pPr>
            <a:r>
              <a:rPr lang="en-US" sz="2600" dirty="0">
                <a:latin typeface="Times New Roman" pitchFamily="18" charset="0"/>
                <a:cs typeface="Times New Roman" pitchFamily="18" charset="0"/>
              </a:rPr>
              <a:t>	()(), (())				When </a:t>
            </a:r>
            <a:r>
              <a:rPr lang="en-US" sz="2600" i="1" dirty="0">
                <a:latin typeface="Times New Roman" pitchFamily="18" charset="0"/>
                <a:cs typeface="Times New Roman" pitchFamily="18" charset="0"/>
              </a:rPr>
              <a:t>n</a:t>
            </a:r>
            <a:r>
              <a:rPr lang="en-US" sz="2600" dirty="0">
                <a:latin typeface="Times New Roman" pitchFamily="18" charset="0"/>
                <a:cs typeface="Times New Roman" pitchFamily="18" charset="0"/>
              </a:rPr>
              <a:t> = 2, </a:t>
            </a:r>
            <a:r>
              <a:rPr lang="en-US" sz="2600" i="1" dirty="0" err="1">
                <a:latin typeface="Times New Roman" pitchFamily="18" charset="0"/>
                <a:cs typeface="Times New Roman" pitchFamily="18" charset="0"/>
              </a:rPr>
              <a:t>P</a:t>
            </a:r>
            <a:r>
              <a:rPr lang="en-US" sz="2600" i="1" baseline="-25000" dirty="0" err="1">
                <a:latin typeface="Times New Roman" pitchFamily="18" charset="0"/>
                <a:cs typeface="Times New Roman" pitchFamily="18" charset="0"/>
              </a:rPr>
              <a:t>n</a:t>
            </a:r>
            <a:r>
              <a:rPr lang="en-US" sz="2600" dirty="0">
                <a:latin typeface="Times New Roman" pitchFamily="18" charset="0"/>
                <a:cs typeface="Times New Roman" pitchFamily="18" charset="0"/>
              </a:rPr>
              <a:t> = 2</a:t>
            </a:r>
          </a:p>
          <a:p>
            <a:pPr>
              <a:buNone/>
            </a:pPr>
            <a:endParaRPr lang="en-US" sz="2600" dirty="0">
              <a:latin typeface="Times New Roman" pitchFamily="18" charset="0"/>
              <a:cs typeface="Times New Roman" pitchFamily="18" charset="0"/>
            </a:endParaRPr>
          </a:p>
          <a:p>
            <a:pPr>
              <a:buNone/>
            </a:pPr>
            <a:r>
              <a:rPr lang="en-US" sz="2600" dirty="0">
                <a:latin typeface="Times New Roman" pitchFamily="18" charset="0"/>
                <a:cs typeface="Times New Roman" pitchFamily="18" charset="0"/>
              </a:rPr>
              <a:t>	()()(), (())(), ()(()), (()()), ((()))	When </a:t>
            </a:r>
            <a:r>
              <a:rPr lang="en-US" sz="2600" i="1" dirty="0">
                <a:latin typeface="Times New Roman" pitchFamily="18" charset="0"/>
                <a:cs typeface="Times New Roman" pitchFamily="18" charset="0"/>
              </a:rPr>
              <a:t>n</a:t>
            </a:r>
            <a:r>
              <a:rPr lang="en-US" sz="2600" dirty="0">
                <a:latin typeface="Times New Roman" pitchFamily="18" charset="0"/>
                <a:cs typeface="Times New Roman" pitchFamily="18" charset="0"/>
              </a:rPr>
              <a:t> = 3, </a:t>
            </a:r>
            <a:r>
              <a:rPr lang="en-US" sz="2600" i="1" dirty="0" err="1">
                <a:latin typeface="Times New Roman" pitchFamily="18" charset="0"/>
                <a:cs typeface="Times New Roman" pitchFamily="18" charset="0"/>
              </a:rPr>
              <a:t>P</a:t>
            </a:r>
            <a:r>
              <a:rPr lang="en-US" sz="2600" i="1" baseline="-25000" dirty="0" err="1">
                <a:latin typeface="Times New Roman" pitchFamily="18" charset="0"/>
                <a:cs typeface="Times New Roman" pitchFamily="18" charset="0"/>
              </a:rPr>
              <a:t>n</a:t>
            </a:r>
            <a:r>
              <a:rPr lang="en-US" sz="2600" dirty="0">
                <a:latin typeface="Times New Roman" pitchFamily="18" charset="0"/>
                <a:cs typeface="Times New Roman" pitchFamily="18" charset="0"/>
              </a:rPr>
              <a:t> = 5</a:t>
            </a:r>
          </a:p>
          <a:p>
            <a:pPr>
              <a:buNone/>
            </a:pPr>
            <a:endParaRPr lang="en-US" sz="2600" dirty="0">
              <a:latin typeface="Times New Roman" pitchFamily="18" charset="0"/>
              <a:cs typeface="Times New Roman" pitchFamily="18" charset="0"/>
            </a:endParaRPr>
          </a:p>
          <a:p>
            <a:pPr>
              <a:buNone/>
            </a:pPr>
            <a:r>
              <a:rPr lang="en-US" sz="2600" dirty="0">
                <a:latin typeface="Times New Roman" pitchFamily="18" charset="0"/>
                <a:cs typeface="Times New Roman" pitchFamily="18" charset="0"/>
              </a:rPr>
              <a:t>	(((()))), ((()())), ((())()), (()(())),	When </a:t>
            </a:r>
            <a:r>
              <a:rPr lang="en-US" sz="2600" i="1" dirty="0">
                <a:latin typeface="Times New Roman" pitchFamily="18" charset="0"/>
                <a:cs typeface="Times New Roman" pitchFamily="18" charset="0"/>
              </a:rPr>
              <a:t>n</a:t>
            </a:r>
            <a:r>
              <a:rPr lang="en-US" sz="2600" dirty="0">
                <a:latin typeface="Times New Roman" pitchFamily="18" charset="0"/>
                <a:cs typeface="Times New Roman" pitchFamily="18" charset="0"/>
              </a:rPr>
              <a:t> = 4, </a:t>
            </a:r>
            <a:r>
              <a:rPr lang="en-US" sz="2600" i="1" dirty="0" err="1">
                <a:latin typeface="Times New Roman" pitchFamily="18" charset="0"/>
                <a:cs typeface="Times New Roman" pitchFamily="18" charset="0"/>
              </a:rPr>
              <a:t>P</a:t>
            </a:r>
            <a:r>
              <a:rPr lang="en-US" sz="2600" i="1" baseline="-25000" dirty="0" err="1">
                <a:latin typeface="Times New Roman" pitchFamily="18" charset="0"/>
                <a:cs typeface="Times New Roman" pitchFamily="18" charset="0"/>
              </a:rPr>
              <a:t>n</a:t>
            </a:r>
            <a:r>
              <a:rPr lang="en-US" sz="2600" i="1" dirty="0">
                <a:latin typeface="Times New Roman" pitchFamily="18" charset="0"/>
                <a:cs typeface="Times New Roman" pitchFamily="18" charset="0"/>
              </a:rPr>
              <a:t> </a:t>
            </a:r>
            <a:r>
              <a:rPr lang="en-US" sz="2600" dirty="0">
                <a:latin typeface="Times New Roman" pitchFamily="18" charset="0"/>
                <a:cs typeface="Times New Roman" pitchFamily="18" charset="0"/>
              </a:rPr>
              <a:t>= 14</a:t>
            </a:r>
          </a:p>
          <a:p>
            <a:pPr>
              <a:buNone/>
            </a:pPr>
            <a:r>
              <a:rPr lang="en-US" sz="2600" dirty="0">
                <a:latin typeface="Times New Roman" pitchFamily="18" charset="0"/>
                <a:cs typeface="Times New Roman" pitchFamily="18" charset="0"/>
              </a:rPr>
              <a:t>	(()()()), (())(()), ()()()(), ()(())(), </a:t>
            </a:r>
          </a:p>
          <a:p>
            <a:pPr>
              <a:buNone/>
            </a:pPr>
            <a:r>
              <a:rPr lang="en-US" sz="2600" dirty="0">
                <a:latin typeface="Times New Roman" pitchFamily="18" charset="0"/>
                <a:cs typeface="Times New Roman" pitchFamily="18" charset="0"/>
              </a:rPr>
              <a:t>	()()(()), ()(()()), ()((())), (())()(),</a:t>
            </a:r>
          </a:p>
          <a:p>
            <a:pPr>
              <a:buNone/>
            </a:pPr>
            <a:r>
              <a:rPr lang="en-US" sz="2600" dirty="0">
                <a:latin typeface="Times New Roman" pitchFamily="18" charset="0"/>
                <a:cs typeface="Times New Roman" pitchFamily="18" charset="0"/>
              </a:rPr>
              <a:t>	(()())(), ((()))()</a:t>
            </a:r>
          </a:p>
        </p:txBody>
      </p:sp>
      <p:sp>
        <p:nvSpPr>
          <p:cNvPr id="4" name="Title 1"/>
          <p:cNvSpPr>
            <a:spLocks noGrp="1"/>
          </p:cNvSpPr>
          <p:nvPr>
            <p:ph type="title"/>
          </p:nvPr>
        </p:nvSpPr>
        <p:spPr>
          <a:xfrm>
            <a:off x="0" y="-228600"/>
            <a:ext cx="9144000" cy="1143000"/>
          </a:xfrm>
        </p:spPr>
        <p:txBody>
          <a:bodyPr>
            <a:normAutofit fontScale="90000"/>
          </a:bodyPr>
          <a:lstStyle/>
          <a:p>
            <a:r>
              <a:rPr lang="en-US" sz="4400" dirty="0">
                <a:latin typeface="Times New Roman" pitchFamily="18" charset="0"/>
                <a:cs typeface="Times New Roman" pitchFamily="18" charset="0"/>
              </a:rPr>
              <a:t> Catalan’s </a:t>
            </a:r>
            <a:r>
              <a:rPr lang="en-US" sz="4400" dirty="0" err="1">
                <a:latin typeface="Times New Roman" pitchFamily="18" charset="0"/>
                <a:cs typeface="Times New Roman" pitchFamily="18" charset="0"/>
              </a:rPr>
              <a:t>Parenthesization</a:t>
            </a:r>
            <a:r>
              <a:rPr lang="en-US" sz="4400" dirty="0">
                <a:latin typeface="Times New Roman" pitchFamily="18" charset="0"/>
                <a:cs typeface="Times New Roman" pitchFamily="18" charset="0"/>
              </a:rPr>
              <a:t> Problem</a:t>
            </a:r>
            <a:endParaRPr lang="en-US" sz="35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latin typeface="Times New Roman" pitchFamily="18" charset="0"/>
                <a:cs typeface="Times New Roman" pitchFamily="18" charset="0"/>
              </a:rPr>
              <a:t>Since |</a:t>
            </a:r>
            <a:r>
              <a:rPr lang="en-US" sz="3600" i="1" dirty="0" err="1">
                <a:latin typeface="Times New Roman" pitchFamily="18" charset="0"/>
                <a:cs typeface="Times New Roman" pitchFamily="18" charset="0"/>
              </a:rPr>
              <a:t>P</a:t>
            </a:r>
            <a:r>
              <a:rPr lang="en-US" sz="3600" i="1" baseline="-25000" dirty="0" err="1">
                <a:latin typeface="Times New Roman" pitchFamily="18" charset="0"/>
                <a:cs typeface="Times New Roman" pitchFamily="18" charset="0"/>
              </a:rPr>
              <a:t>n</a:t>
            </a:r>
            <a:r>
              <a:rPr lang="en-US" sz="3600" i="1" dirty="0">
                <a:latin typeface="Times New Roman" pitchFamily="18" charset="0"/>
                <a:cs typeface="Times New Roman" pitchFamily="18" charset="0"/>
              </a:rPr>
              <a:t>| = |</a:t>
            </a:r>
            <a:r>
              <a:rPr lang="en-US" sz="3600" i="1" dirty="0" err="1">
                <a:latin typeface="Times New Roman" pitchFamily="18" charset="0"/>
                <a:cs typeface="Times New Roman" pitchFamily="18" charset="0"/>
              </a:rPr>
              <a:t>T</a:t>
            </a:r>
            <a:r>
              <a:rPr lang="en-US" sz="3600" i="1" baseline="-25000" dirty="0" err="1">
                <a:latin typeface="Times New Roman" pitchFamily="18" charset="0"/>
                <a:cs typeface="Times New Roman" pitchFamily="18" charset="0"/>
              </a:rPr>
              <a:t>n</a:t>
            </a:r>
            <a:r>
              <a:rPr lang="en-US" sz="3600" i="1" dirty="0">
                <a:latin typeface="Times New Roman" pitchFamily="18" charset="0"/>
                <a:cs typeface="Times New Roman" pitchFamily="18" charset="0"/>
              </a:rPr>
              <a:t>| = </a:t>
            </a:r>
            <a:r>
              <a:rPr lang="en-US" sz="3600" i="1" dirty="0" err="1">
                <a:latin typeface="Times New Roman" pitchFamily="18" charset="0"/>
                <a:cs typeface="Times New Roman" pitchFamily="18" charset="0"/>
              </a:rPr>
              <a:t>C</a:t>
            </a:r>
            <a:r>
              <a:rPr lang="en-US" sz="3600" i="1" baseline="-25000" dirty="0" err="1">
                <a:latin typeface="Times New Roman" pitchFamily="18" charset="0"/>
                <a:cs typeface="Times New Roman" pitchFamily="18" charset="0"/>
              </a:rPr>
              <a:t>n</a:t>
            </a:r>
            <a:r>
              <a:rPr lang="en-US" sz="3600" i="1" dirty="0">
                <a:latin typeface="Times New Roman" pitchFamily="18" charset="0"/>
                <a:cs typeface="Times New Roman" pitchFamily="18" charset="0"/>
              </a:rPr>
              <a:t>, </a:t>
            </a:r>
            <a:r>
              <a:rPr lang="en-US" sz="3600" dirty="0">
                <a:latin typeface="Times New Roman" pitchFamily="18" charset="0"/>
                <a:cs typeface="Times New Roman" pitchFamily="18" charset="0"/>
              </a:rPr>
              <a:t>a </a:t>
            </a:r>
            <a:r>
              <a:rPr lang="en-US" sz="3600" dirty="0" err="1">
                <a:latin typeface="Times New Roman" pitchFamily="18" charset="0"/>
                <a:cs typeface="Times New Roman" pitchFamily="18" charset="0"/>
              </a:rPr>
              <a:t>bijection</a:t>
            </a:r>
            <a:r>
              <a:rPr lang="en-US" sz="3600" dirty="0">
                <a:latin typeface="Times New Roman" pitchFamily="18" charset="0"/>
                <a:cs typeface="Times New Roman" pitchFamily="18" charset="0"/>
              </a:rPr>
              <a:t> must exist between </a:t>
            </a:r>
            <a:r>
              <a:rPr lang="en-US" sz="3600" i="1" dirty="0" err="1">
                <a:latin typeface="Times New Roman" pitchFamily="18" charset="0"/>
                <a:cs typeface="Times New Roman" pitchFamily="18" charset="0"/>
              </a:rPr>
              <a:t>T</a:t>
            </a:r>
            <a:r>
              <a:rPr lang="en-US" sz="3600" i="1" baseline="-25000" dirty="0" err="1">
                <a:latin typeface="Times New Roman" pitchFamily="18" charset="0"/>
                <a:cs typeface="Times New Roman" pitchFamily="18" charset="0"/>
              </a:rPr>
              <a:t>n</a:t>
            </a:r>
            <a:r>
              <a:rPr lang="en-US" sz="3600" dirty="0">
                <a:latin typeface="Times New Roman" pitchFamily="18" charset="0"/>
                <a:cs typeface="Times New Roman" pitchFamily="18" charset="0"/>
              </a:rPr>
              <a:t> and </a:t>
            </a:r>
            <a:r>
              <a:rPr lang="en-US" sz="3600" i="1" dirty="0" err="1">
                <a:latin typeface="Times New Roman" pitchFamily="18" charset="0"/>
                <a:cs typeface="Times New Roman" pitchFamily="18" charset="0"/>
              </a:rPr>
              <a:t>P</a:t>
            </a:r>
            <a:r>
              <a:rPr lang="en-US" sz="3600" i="1" baseline="-25000" dirty="0" err="1">
                <a:latin typeface="Times New Roman" pitchFamily="18" charset="0"/>
                <a:cs typeface="Times New Roman" pitchFamily="18" charset="0"/>
              </a:rPr>
              <a:t>n</a:t>
            </a:r>
            <a:endParaRPr lang="en-US" sz="3600" i="1" baseline="-250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2000" dirty="0">
                <a:latin typeface="Times New Roman" pitchFamily="18" charset="0"/>
                <a:cs typeface="Times New Roman" pitchFamily="18" charset="0"/>
              </a:rPr>
              <a:t>In 1961, </a:t>
            </a:r>
            <a:r>
              <a:rPr lang="en-US" sz="2000" b="1" dirty="0">
                <a:latin typeface="Times New Roman" pitchFamily="18" charset="0"/>
                <a:cs typeface="Times New Roman" pitchFamily="18" charset="0"/>
              </a:rPr>
              <a:t>H.G. </a:t>
            </a:r>
            <a:r>
              <a:rPr lang="en-US" sz="2000" b="1" dirty="0" err="1">
                <a:latin typeface="Times New Roman" pitchFamily="18" charset="0"/>
                <a:cs typeface="Times New Roman" pitchFamily="18" charset="0"/>
              </a:rPr>
              <a:t>Forder</a:t>
            </a:r>
            <a:r>
              <a:rPr lang="en-US" sz="2000" dirty="0">
                <a:latin typeface="Times New Roman" pitchFamily="18" charset="0"/>
                <a:cs typeface="Times New Roman" pitchFamily="18" charset="0"/>
              </a:rPr>
              <a:t> found a solution to this problem. He let each diagonal spanning adjacent sides be labeled with the parenthesized concatenation of the labels of the sides.</a:t>
            </a:r>
          </a:p>
        </p:txBody>
      </p:sp>
      <p:sp>
        <p:nvSpPr>
          <p:cNvPr id="4" name="Hexagon 3"/>
          <p:cNvSpPr/>
          <p:nvPr/>
        </p:nvSpPr>
        <p:spPr>
          <a:xfrm>
            <a:off x="533400" y="3124200"/>
            <a:ext cx="2438400" cy="121920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28600" y="2743200"/>
            <a:ext cx="3124200" cy="1938992"/>
          </a:xfrm>
          <a:prstGeom prst="rect">
            <a:avLst/>
          </a:prstGeom>
          <a:noFill/>
        </p:spPr>
        <p:txBody>
          <a:bodyPr wrap="square" rtlCol="0">
            <a:spAutoFit/>
          </a:bodyPr>
          <a:lstStyle/>
          <a:p>
            <a:r>
              <a:rPr lang="en-US" dirty="0">
                <a:latin typeface="Times New Roman" pitchFamily="18" charset="0"/>
                <a:cs typeface="Times New Roman" pitchFamily="18" charset="0"/>
              </a:rPr>
              <a:t>	      c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b                 	              d</a:t>
            </a:r>
          </a:p>
          <a:p>
            <a:r>
              <a:rPr lang="en-US" dirty="0">
                <a:latin typeface="Times New Roman" pitchFamily="18" charset="0"/>
                <a:cs typeface="Times New Roman" pitchFamily="18" charset="0"/>
              </a:rPr>
              <a:t>	</a:t>
            </a:r>
          </a:p>
          <a:p>
            <a:endParaRPr lang="en-US" sz="1200" dirty="0">
              <a:latin typeface="Times New Roman" pitchFamily="18" charset="0"/>
              <a:cs typeface="Times New Roman" pitchFamily="18" charset="0"/>
            </a:endParaRPr>
          </a:p>
          <a:p>
            <a:r>
              <a:rPr lang="en-US" dirty="0">
                <a:latin typeface="Times New Roman" pitchFamily="18" charset="0"/>
                <a:cs typeface="Times New Roman" pitchFamily="18" charset="0"/>
              </a:rPr>
              <a:t>  a		             e </a:t>
            </a:r>
            <a:r>
              <a:rPr lang="en-US" dirty="0"/>
              <a:t>				</a:t>
            </a:r>
          </a:p>
        </p:txBody>
      </p:sp>
      <p:sp>
        <p:nvSpPr>
          <p:cNvPr id="7" name="Hexagon 6"/>
          <p:cNvSpPr/>
          <p:nvPr/>
        </p:nvSpPr>
        <p:spPr>
          <a:xfrm>
            <a:off x="3352800" y="3124200"/>
            <a:ext cx="2438400" cy="121920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124200" y="2743200"/>
            <a:ext cx="3124200" cy="1938992"/>
          </a:xfrm>
          <a:prstGeom prst="rect">
            <a:avLst/>
          </a:prstGeom>
          <a:noFill/>
        </p:spPr>
        <p:txBody>
          <a:bodyPr wrap="square" rtlCol="0">
            <a:spAutoFit/>
          </a:bodyPr>
          <a:lstStyle/>
          <a:p>
            <a:r>
              <a:rPr lang="en-US" dirty="0">
                <a:latin typeface="Times New Roman" pitchFamily="18" charset="0"/>
                <a:cs typeface="Times New Roman" pitchFamily="18" charset="0"/>
              </a:rPr>
              <a:t>	       c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b                 	             d</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ab</a:t>
            </a:r>
            <a:r>
              <a:rPr lang="en-US" dirty="0">
                <a:latin typeface="Times New Roman" pitchFamily="18" charset="0"/>
                <a:cs typeface="Times New Roman" pitchFamily="18" charset="0"/>
              </a:rPr>
              <a:t>)</a:t>
            </a:r>
          </a:p>
          <a:p>
            <a:endParaRPr lang="en-US" sz="1200" dirty="0">
              <a:latin typeface="Times New Roman" pitchFamily="18" charset="0"/>
              <a:cs typeface="Times New Roman" pitchFamily="18" charset="0"/>
            </a:endParaRPr>
          </a:p>
          <a:p>
            <a:r>
              <a:rPr lang="en-US" dirty="0">
                <a:latin typeface="Times New Roman" pitchFamily="18" charset="0"/>
                <a:cs typeface="Times New Roman" pitchFamily="18" charset="0"/>
              </a:rPr>
              <a:t>  a		             e </a:t>
            </a:r>
            <a:r>
              <a:rPr lang="en-US" dirty="0"/>
              <a:t>				</a:t>
            </a:r>
          </a:p>
        </p:txBody>
      </p:sp>
      <p:cxnSp>
        <p:nvCxnSpPr>
          <p:cNvPr id="12" name="Straight Connector 11"/>
          <p:cNvCxnSpPr/>
          <p:nvPr/>
        </p:nvCxnSpPr>
        <p:spPr>
          <a:xfrm flipV="1">
            <a:off x="3657600" y="3124200"/>
            <a:ext cx="0"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Hexagon 15"/>
          <p:cNvSpPr/>
          <p:nvPr/>
        </p:nvSpPr>
        <p:spPr>
          <a:xfrm>
            <a:off x="6172200" y="3124200"/>
            <a:ext cx="2438400" cy="121920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V="1">
            <a:off x="6477000" y="31242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8305800" y="3124200"/>
            <a:ext cx="0"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19800" y="2743200"/>
            <a:ext cx="3124200" cy="1938992"/>
          </a:xfrm>
          <a:prstGeom prst="rect">
            <a:avLst/>
          </a:prstGeom>
          <a:noFill/>
        </p:spPr>
        <p:txBody>
          <a:bodyPr wrap="square" rtlCol="0">
            <a:spAutoFit/>
          </a:bodyPr>
          <a:lstStyle/>
          <a:p>
            <a:r>
              <a:rPr lang="en-US" dirty="0">
                <a:latin typeface="Times New Roman" pitchFamily="18" charset="0"/>
                <a:cs typeface="Times New Roman" pitchFamily="18" charset="0"/>
              </a:rPr>
              <a:t>	      c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b                 	           d</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ab</a:t>
            </a:r>
            <a:r>
              <a:rPr lang="en-US" dirty="0">
                <a:latin typeface="Times New Roman" pitchFamily="18" charset="0"/>
                <a:cs typeface="Times New Roman" pitchFamily="18" charset="0"/>
              </a:rPr>
              <a:t>)              (de)</a:t>
            </a:r>
          </a:p>
          <a:p>
            <a:endParaRPr lang="en-US" sz="1200" dirty="0">
              <a:latin typeface="Times New Roman" pitchFamily="18" charset="0"/>
              <a:cs typeface="Times New Roman" pitchFamily="18" charset="0"/>
            </a:endParaRPr>
          </a:p>
          <a:p>
            <a:r>
              <a:rPr lang="en-US" dirty="0">
                <a:latin typeface="Times New Roman" pitchFamily="18" charset="0"/>
                <a:cs typeface="Times New Roman" pitchFamily="18" charset="0"/>
              </a:rPr>
              <a:t>  a		          e </a:t>
            </a:r>
            <a:r>
              <a:rPr lang="en-US" dirty="0"/>
              <a:t>				</a:t>
            </a:r>
          </a:p>
        </p:txBody>
      </p:sp>
      <p:sp>
        <p:nvSpPr>
          <p:cNvPr id="24" name="Hexagon 23"/>
          <p:cNvSpPr/>
          <p:nvPr/>
        </p:nvSpPr>
        <p:spPr>
          <a:xfrm>
            <a:off x="1447800" y="4800600"/>
            <a:ext cx="2438400" cy="121920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V="1">
            <a:off x="1752600" y="48006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581400" y="4800600"/>
            <a:ext cx="0"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43000" y="4419600"/>
            <a:ext cx="3124200" cy="1969770"/>
          </a:xfrm>
          <a:prstGeom prst="rect">
            <a:avLst/>
          </a:prstGeom>
          <a:noFill/>
        </p:spPr>
        <p:txBody>
          <a:bodyPr wrap="square" rtlCol="0">
            <a:spAutoFit/>
          </a:bodyPr>
          <a:lstStyle/>
          <a:p>
            <a:r>
              <a:rPr lang="en-US" dirty="0">
                <a:latin typeface="Times New Roman" pitchFamily="18" charset="0"/>
                <a:cs typeface="Times New Roman" pitchFamily="18" charset="0"/>
              </a:rPr>
              <a:t>	      c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b</a:t>
            </a:r>
            <a:r>
              <a:rPr lang="en-US" sz="2000" dirty="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ab</a:t>
            </a:r>
            <a:r>
              <a:rPr lang="en-US" dirty="0">
                <a:latin typeface="Times New Roman" pitchFamily="18" charset="0"/>
                <a:cs typeface="Times New Roman" pitchFamily="18" charset="0"/>
              </a:rPr>
              <a:t>)c) </a:t>
            </a:r>
            <a:r>
              <a:rPr lang="en-US" sz="1600" dirty="0">
                <a:latin typeface="Times New Roman" pitchFamily="18" charset="0"/>
                <a:cs typeface="Times New Roman" pitchFamily="18" charset="0"/>
              </a:rPr>
              <a:t>    </a:t>
            </a:r>
            <a:r>
              <a:rPr lang="en-US" dirty="0">
                <a:latin typeface="Times New Roman" pitchFamily="18" charset="0"/>
                <a:cs typeface="Times New Roman" pitchFamily="18" charset="0"/>
              </a:rPr>
              <a:t>              d</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ab</a:t>
            </a:r>
            <a:r>
              <a:rPr lang="en-US" dirty="0">
                <a:latin typeface="Times New Roman" pitchFamily="18" charset="0"/>
                <a:cs typeface="Times New Roman" pitchFamily="18" charset="0"/>
              </a:rPr>
              <a:t>)                (de)</a:t>
            </a:r>
          </a:p>
          <a:p>
            <a:endParaRPr lang="en-US" sz="1200" dirty="0">
              <a:latin typeface="Times New Roman" pitchFamily="18" charset="0"/>
              <a:cs typeface="Times New Roman" pitchFamily="18" charset="0"/>
            </a:endParaRPr>
          </a:p>
          <a:p>
            <a:r>
              <a:rPr lang="en-US" dirty="0">
                <a:latin typeface="Times New Roman" pitchFamily="18" charset="0"/>
                <a:cs typeface="Times New Roman" pitchFamily="18" charset="0"/>
              </a:rPr>
              <a:t>  a		             e </a:t>
            </a:r>
            <a:r>
              <a:rPr lang="en-US" dirty="0"/>
              <a:t>				</a:t>
            </a:r>
          </a:p>
        </p:txBody>
      </p:sp>
      <p:cxnSp>
        <p:nvCxnSpPr>
          <p:cNvPr id="29" name="Straight Connector 28"/>
          <p:cNvCxnSpPr/>
          <p:nvPr/>
        </p:nvCxnSpPr>
        <p:spPr>
          <a:xfrm flipV="1">
            <a:off x="1752600" y="4800600"/>
            <a:ext cx="1828800"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Hexagon 30"/>
          <p:cNvSpPr/>
          <p:nvPr/>
        </p:nvSpPr>
        <p:spPr>
          <a:xfrm>
            <a:off x="4648200" y="4876800"/>
            <a:ext cx="2438400" cy="121920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flipV="1">
            <a:off x="4953000" y="48768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781800" y="48768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953000" y="4876800"/>
            <a:ext cx="1828800" cy="12192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43400" y="4495800"/>
            <a:ext cx="3124200" cy="2431435"/>
          </a:xfrm>
          <a:prstGeom prst="rect">
            <a:avLst/>
          </a:prstGeom>
          <a:noFill/>
        </p:spPr>
        <p:txBody>
          <a:bodyPr wrap="square" rtlCol="0">
            <a:spAutoFit/>
          </a:bodyPr>
          <a:lstStyle/>
          <a:p>
            <a:r>
              <a:rPr lang="en-US" dirty="0">
                <a:latin typeface="Times New Roman" pitchFamily="18" charset="0"/>
                <a:cs typeface="Times New Roman" pitchFamily="18" charset="0"/>
              </a:rPr>
              <a:t>	      c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b</a:t>
            </a:r>
            <a:r>
              <a:rPr lang="en-US" sz="2000" dirty="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ab</a:t>
            </a:r>
            <a:r>
              <a:rPr lang="en-US" dirty="0">
                <a:latin typeface="Times New Roman" pitchFamily="18" charset="0"/>
                <a:cs typeface="Times New Roman" pitchFamily="18" charset="0"/>
              </a:rPr>
              <a:t>)c) </a:t>
            </a:r>
            <a:r>
              <a:rPr lang="en-US" sz="1600" dirty="0">
                <a:latin typeface="Times New Roman" pitchFamily="18" charset="0"/>
                <a:cs typeface="Times New Roman" pitchFamily="18" charset="0"/>
              </a:rPr>
              <a:t>    </a:t>
            </a:r>
            <a:r>
              <a:rPr lang="en-US" dirty="0">
                <a:latin typeface="Times New Roman" pitchFamily="18" charset="0"/>
                <a:cs typeface="Times New Roman" pitchFamily="18" charset="0"/>
              </a:rPr>
              <a:t>              d</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ab</a:t>
            </a:r>
            <a:r>
              <a:rPr lang="en-US" dirty="0">
                <a:latin typeface="Times New Roman" pitchFamily="18" charset="0"/>
                <a:cs typeface="Times New Roman" pitchFamily="18" charset="0"/>
              </a:rPr>
              <a:t>)                (de)</a:t>
            </a:r>
          </a:p>
          <a:p>
            <a:endParaRPr lang="en-US" sz="1200" dirty="0">
              <a:latin typeface="Times New Roman" pitchFamily="18" charset="0"/>
              <a:cs typeface="Times New Roman" pitchFamily="18" charset="0"/>
            </a:endParaRPr>
          </a:p>
          <a:p>
            <a:r>
              <a:rPr lang="en-US" dirty="0">
                <a:latin typeface="Times New Roman" pitchFamily="18" charset="0"/>
                <a:cs typeface="Times New Roman" pitchFamily="18" charset="0"/>
              </a:rPr>
              <a:t>  a		             e</a:t>
            </a:r>
          </a:p>
          <a:p>
            <a:endParaRPr lang="en-US" sz="900"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ab</a:t>
            </a:r>
            <a:r>
              <a:rPr lang="en-US" dirty="0">
                <a:latin typeface="Times New Roman" pitchFamily="18" charset="0"/>
                <a:cs typeface="Times New Roman" pitchFamily="18" charset="0"/>
              </a:rPr>
              <a:t>)c)(de))</a:t>
            </a:r>
            <a:r>
              <a:rPr lang="en-US" dirty="0"/>
              <a:t>				</a:t>
            </a:r>
          </a:p>
        </p:txBody>
      </p:sp>
      <p:sp>
        <p:nvSpPr>
          <p:cNvPr id="36" name="TextBox 35"/>
          <p:cNvSpPr txBox="1"/>
          <p:nvPr/>
        </p:nvSpPr>
        <p:spPr>
          <a:xfrm>
            <a:off x="381000" y="6488668"/>
            <a:ext cx="8382000"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Since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 6, there are 14 different ways to triangulate a hexagon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heckerboard(across)">
                                      <p:cBhvr>
                                        <p:cTn id="26" dur="500"/>
                                        <p:tgtEl>
                                          <p:spTgt spid="16"/>
                                        </p:tgtEl>
                                      </p:cBhvr>
                                    </p:animEffect>
                                  </p:childTnLst>
                                </p:cTn>
                              </p:par>
                              <p:par>
                                <p:cTn id="27" presetID="5" presetClass="entr" presetSubtype="1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checkerboard(across)">
                                      <p:cBhvr>
                                        <p:cTn id="29" dur="500"/>
                                        <p:tgtEl>
                                          <p:spTgt spid="17"/>
                                        </p:tgtEl>
                                      </p:cBhvr>
                                    </p:animEffect>
                                  </p:childTnLst>
                                </p:cTn>
                              </p:par>
                              <p:par>
                                <p:cTn id="30" presetID="5" presetClass="entr" presetSubtype="1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checkerboard(across)">
                                      <p:cBhvr>
                                        <p:cTn id="32" dur="500"/>
                                        <p:tgtEl>
                                          <p:spTgt spid="18"/>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checkerboard(across)">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checkerboard(across)">
                                      <p:cBhvr>
                                        <p:cTn id="40" dur="500"/>
                                        <p:tgtEl>
                                          <p:spTgt spid="24"/>
                                        </p:tgtEl>
                                      </p:cBhvr>
                                    </p:animEffect>
                                  </p:childTnLst>
                                </p:cTn>
                              </p:par>
                              <p:par>
                                <p:cTn id="41" presetID="5" presetClass="entr" presetSubtype="1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checkerboard(across)">
                                      <p:cBhvr>
                                        <p:cTn id="43" dur="500"/>
                                        <p:tgtEl>
                                          <p:spTgt spid="25"/>
                                        </p:tgtEl>
                                      </p:cBhvr>
                                    </p:animEffect>
                                  </p:childTnLst>
                                </p:cTn>
                              </p:par>
                              <p:par>
                                <p:cTn id="44" presetID="5" presetClass="entr" presetSubtype="10"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checkerboard(across)">
                                      <p:cBhvr>
                                        <p:cTn id="46" dur="500"/>
                                        <p:tgtEl>
                                          <p:spTgt spid="26"/>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checkerboard(across)">
                                      <p:cBhvr>
                                        <p:cTn id="49" dur="500"/>
                                        <p:tgtEl>
                                          <p:spTgt spid="27"/>
                                        </p:tgtEl>
                                      </p:cBhvr>
                                    </p:animEffect>
                                  </p:childTnLst>
                                </p:cTn>
                              </p:par>
                              <p:par>
                                <p:cTn id="50" presetID="5" presetClass="entr" presetSubtype="10" fill="hold"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checkerboard(across)">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checkerboard(across)">
                                      <p:cBhvr>
                                        <p:cTn id="57" dur="500"/>
                                        <p:tgtEl>
                                          <p:spTgt spid="31"/>
                                        </p:tgtEl>
                                      </p:cBhvr>
                                    </p:animEffect>
                                  </p:childTnLst>
                                </p:cTn>
                              </p:par>
                              <p:par>
                                <p:cTn id="58" presetID="5" presetClass="entr" presetSubtype="10" fill="hold"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checkerboard(across)">
                                      <p:cBhvr>
                                        <p:cTn id="60" dur="500"/>
                                        <p:tgtEl>
                                          <p:spTgt spid="32"/>
                                        </p:tgtEl>
                                      </p:cBhvr>
                                    </p:animEffect>
                                  </p:childTnLst>
                                </p:cTn>
                              </p:par>
                              <p:par>
                                <p:cTn id="61" presetID="5" presetClass="entr" presetSubtype="1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checkerboard(across)">
                                      <p:cBhvr>
                                        <p:cTn id="63" dur="500"/>
                                        <p:tgtEl>
                                          <p:spTgt spid="33"/>
                                        </p:tgtEl>
                                      </p:cBhvr>
                                    </p:animEffect>
                                  </p:childTnLst>
                                </p:cTn>
                              </p:par>
                              <p:par>
                                <p:cTn id="64" presetID="5" presetClass="entr" presetSubtype="10"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checkerboard(across)">
                                      <p:cBhvr>
                                        <p:cTn id="66" dur="500"/>
                                        <p:tgtEl>
                                          <p:spTgt spid="34"/>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checkerboard(across)">
                                      <p:cBhvr>
                                        <p:cTn id="6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p:bldP spid="16" grpId="0" animBg="1"/>
      <p:bldP spid="19" grpId="0"/>
      <p:bldP spid="24" grpId="0" animBg="1"/>
      <p:bldP spid="27" grpId="0"/>
      <p:bldP spid="31" grpId="0" animBg="1"/>
      <p:bldP spid="3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8566</TotalTime>
  <Words>3126</Words>
  <Application>Microsoft Office PowerPoint</Application>
  <PresentationFormat>On-screen Show (4:3)</PresentationFormat>
  <Paragraphs>459</Paragraphs>
  <Slides>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Century Schoolbook</vt:lpstr>
      <vt:lpstr>Times New Roman</vt:lpstr>
      <vt:lpstr>Wingdings</vt:lpstr>
      <vt:lpstr>Wingdings 2</vt:lpstr>
      <vt:lpstr>Oriel</vt:lpstr>
      <vt:lpstr>The Catalan Numbers and their Applications</vt:lpstr>
      <vt:lpstr>In this presentation…</vt:lpstr>
      <vt:lpstr>The Fibonacci Sequence 0, 1, 1, 2, 3, 5, 8, 13…</vt:lpstr>
      <vt:lpstr>The first few Catalan Numbers</vt:lpstr>
      <vt:lpstr>History of the Catalan Numbers</vt:lpstr>
      <vt:lpstr>Euler’s triangulation of a convex n-gon</vt:lpstr>
      <vt:lpstr>Euler’s Recursive Formula</vt:lpstr>
      <vt:lpstr> Catalan’s Parenthesization Problem</vt:lpstr>
      <vt:lpstr>Since |Pn| = |Tn| = Cn, a bijection must exist between Tn and Pn</vt:lpstr>
      <vt:lpstr>Classic Problem – Mountain Ranges</vt:lpstr>
      <vt:lpstr>PowerPoint Presentation</vt:lpstr>
      <vt:lpstr>Hankel Matrix</vt:lpstr>
      <vt:lpstr>PowerPoint Presentation</vt:lpstr>
      <vt:lpstr>Application to Computer Science</vt:lpstr>
      <vt:lpstr>PowerPoint Presentation</vt:lpstr>
      <vt:lpstr>PowerPoint Presentation</vt:lpstr>
      <vt:lpstr>Explicit Formula from Euler’s  Recursive Formula</vt:lpstr>
      <vt:lpstr>PowerPoint Presentation</vt:lpstr>
      <vt:lpstr>PowerPoint Presentation</vt:lpstr>
      <vt:lpstr>Pascal's Triangle and the Catalan Numbers </vt:lpstr>
      <vt:lpstr> Another Example, Cn = 1     2n               n     n -1</vt:lpstr>
      <vt:lpstr>Generating Function for the  Catalan Numbers</vt:lpstr>
      <vt:lpstr>PowerPoint Presentation</vt:lpstr>
      <vt:lpstr>… the solution is the Catalan Numbers!</vt:lpstr>
      <vt:lpstr>Any 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Catalan Numbers and their Applications</dc:title>
  <dc:creator>Christy</dc:creator>
  <cp:lastModifiedBy>Rumman Fardeen</cp:lastModifiedBy>
  <cp:revision>71</cp:revision>
  <dcterms:created xsi:type="dcterms:W3CDTF">2013-03-24T00:53:07Z</dcterms:created>
  <dcterms:modified xsi:type="dcterms:W3CDTF">2024-08-20T11:32:33Z</dcterms:modified>
</cp:coreProperties>
</file>