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8288000" cy="10287000"/>
  <p:notesSz cx="6858000" cy="9144000"/>
  <p:embeddedFontLst>
    <p:embeddedFont>
      <p:font typeface="Glacial Indifference Bold Italics" panose="020B0604020202020204" charset="0"/>
      <p:regular r:id="rId59"/>
    </p:embeddedFont>
    <p:embeddedFont>
      <p:font typeface="Playfair Display" panose="00000500000000000000" pitchFamily="2" charset="0"/>
      <p:regular r:id="rId60"/>
    </p:embeddedFont>
    <p:embeddedFont>
      <p:font typeface="Playfair Display Bold" panose="020B0604020202020204" charset="0"/>
      <p:regular r:id="rId61"/>
    </p:embeddedFont>
    <p:embeddedFont>
      <p:font typeface="Public Sans" panose="020B0604020202020204" charset="0"/>
      <p:regular r:id="rId62"/>
    </p:embeddedFont>
    <p:embeddedFont>
      <p:font typeface="Public Sans Bold" panose="020B0604020202020204" charset="0"/>
      <p:regular r:id="rId63"/>
    </p:embeddedFont>
    <p:embeddedFont>
      <p:font typeface="Public Sans Bold Italics" panose="020B0604020202020204" charset="0"/>
      <p:regular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162340"/>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850974" y="1496066"/>
            <a:ext cx="16408332" cy="2568008"/>
          </a:xfrm>
          <a:prstGeom prst="rect">
            <a:avLst/>
          </a:prstGeom>
        </p:spPr>
        <p:txBody>
          <a:bodyPr lIns="0" tIns="0" rIns="0" bIns="0" rtlCol="0" anchor="t">
            <a:spAutoFit/>
          </a:bodyPr>
          <a:lstStyle/>
          <a:p>
            <a:pPr algn="l">
              <a:lnSpc>
                <a:spcPts val="9792"/>
              </a:lnSpc>
            </a:pPr>
            <a:r>
              <a:rPr lang="en-US" sz="10760" b="1" spc="53">
                <a:solidFill>
                  <a:srgbClr val="2B2C30"/>
                </a:solidFill>
                <a:latin typeface="Playfair Display Bold"/>
                <a:ea typeface="Playfair Display Bold"/>
                <a:cs typeface="Playfair Display Bold"/>
                <a:sym typeface="Playfair Display Bold"/>
              </a:rPr>
              <a:t>PROJECT-II (BCSE498J)  PANEL REVIEW 1</a:t>
            </a:r>
          </a:p>
        </p:txBody>
      </p:sp>
      <p:sp>
        <p:nvSpPr>
          <p:cNvPr id="4" name="TextBox 4"/>
          <p:cNvSpPr txBox="1"/>
          <p:nvPr/>
        </p:nvSpPr>
        <p:spPr>
          <a:xfrm>
            <a:off x="1148410" y="4578311"/>
            <a:ext cx="15991179" cy="2071081"/>
          </a:xfrm>
          <a:prstGeom prst="rect">
            <a:avLst/>
          </a:prstGeom>
        </p:spPr>
        <p:txBody>
          <a:bodyPr lIns="0" tIns="0" rIns="0" bIns="0" rtlCol="0" anchor="t">
            <a:spAutoFit/>
          </a:bodyPr>
          <a:lstStyle/>
          <a:p>
            <a:pPr algn="ctr">
              <a:lnSpc>
                <a:spcPts val="5545"/>
              </a:lnSpc>
              <a:spcBef>
                <a:spcPct val="0"/>
              </a:spcBef>
            </a:pPr>
            <a:r>
              <a:rPr lang="en-US" sz="3961" b="1" i="1" spc="19">
                <a:solidFill>
                  <a:srgbClr val="2B2C30"/>
                </a:solidFill>
                <a:latin typeface="Glacial Indifference Bold Italics"/>
                <a:ea typeface="Glacial Indifference Bold Italics"/>
                <a:cs typeface="Glacial Indifference Bold Italics"/>
                <a:sym typeface="Glacial Indifference Bold Italics"/>
              </a:rPr>
              <a:t>Impact of El Niño on Groundwater Levels in Chennai: Analysis and Identification of Recharge Potential Areas Using Satellite Imagery and Temporal Data</a:t>
            </a:r>
          </a:p>
        </p:txBody>
      </p:sp>
      <p:sp>
        <p:nvSpPr>
          <p:cNvPr id="5" name="TextBox 5"/>
          <p:cNvSpPr txBox="1"/>
          <p:nvPr/>
        </p:nvSpPr>
        <p:spPr>
          <a:xfrm>
            <a:off x="3217480" y="7066588"/>
            <a:ext cx="11853040" cy="2612761"/>
          </a:xfrm>
          <a:prstGeom prst="rect">
            <a:avLst/>
          </a:prstGeom>
        </p:spPr>
        <p:txBody>
          <a:bodyPr lIns="0" tIns="0" rIns="0" bIns="0" rtlCol="0" anchor="t">
            <a:spAutoFit/>
          </a:bodyPr>
          <a:lstStyle/>
          <a:p>
            <a:pPr algn="ctr">
              <a:lnSpc>
                <a:spcPts val="3514"/>
              </a:lnSpc>
            </a:pPr>
            <a:r>
              <a:rPr lang="en-US" sz="2510" spc="12">
                <a:solidFill>
                  <a:srgbClr val="2B2C30"/>
                </a:solidFill>
                <a:latin typeface="Playfair Display"/>
                <a:ea typeface="Playfair Display"/>
                <a:cs typeface="Playfair Display"/>
                <a:sym typeface="Playfair Display"/>
              </a:rPr>
              <a:t>Shaikh Rumman Fardeen - 21BCE1736</a:t>
            </a:r>
          </a:p>
          <a:p>
            <a:pPr algn="ctr">
              <a:lnSpc>
                <a:spcPts val="3514"/>
              </a:lnSpc>
            </a:pPr>
            <a:r>
              <a:rPr lang="en-US" sz="2510" spc="12">
                <a:solidFill>
                  <a:srgbClr val="2B2C30"/>
                </a:solidFill>
                <a:latin typeface="Playfair Display"/>
                <a:ea typeface="Playfair Display"/>
                <a:cs typeface="Playfair Display"/>
                <a:sym typeface="Playfair Display"/>
              </a:rPr>
              <a:t>Ojas Aklecha - 21BCE1109</a:t>
            </a:r>
          </a:p>
          <a:p>
            <a:pPr algn="ctr">
              <a:lnSpc>
                <a:spcPts val="3514"/>
              </a:lnSpc>
            </a:pPr>
            <a:r>
              <a:rPr lang="en-US" sz="2510" spc="12">
                <a:solidFill>
                  <a:srgbClr val="2B2C30"/>
                </a:solidFill>
                <a:latin typeface="Playfair Display"/>
                <a:ea typeface="Playfair Display"/>
                <a:cs typeface="Playfair Display"/>
                <a:sym typeface="Playfair Display"/>
              </a:rPr>
              <a:t>Shashank Kumar - 21BCE1887</a:t>
            </a:r>
          </a:p>
          <a:p>
            <a:pPr algn="ctr">
              <a:lnSpc>
                <a:spcPts val="3514"/>
              </a:lnSpc>
            </a:pPr>
            <a:endParaRPr lang="en-US" sz="2510" spc="12">
              <a:solidFill>
                <a:srgbClr val="2B2C30"/>
              </a:solidFill>
              <a:latin typeface="Playfair Display"/>
              <a:ea typeface="Playfair Display"/>
              <a:cs typeface="Playfair Display"/>
              <a:sym typeface="Playfair Display"/>
            </a:endParaRPr>
          </a:p>
          <a:p>
            <a:pPr algn="ctr">
              <a:lnSpc>
                <a:spcPts val="3514"/>
              </a:lnSpc>
            </a:pPr>
            <a:r>
              <a:rPr lang="en-US" sz="2510" spc="12">
                <a:solidFill>
                  <a:srgbClr val="2B2C30"/>
                </a:solidFill>
                <a:latin typeface="Playfair Display"/>
                <a:ea typeface="Playfair Display"/>
                <a:cs typeface="Playfair Display"/>
                <a:sym typeface="Playfair Display"/>
              </a:rPr>
              <a:t>Guide : Dr. Sandhya P</a:t>
            </a:r>
          </a:p>
          <a:p>
            <a:pPr algn="ctr">
              <a:lnSpc>
                <a:spcPts val="3514"/>
              </a:lnSpc>
              <a:spcBef>
                <a:spcPct val="0"/>
              </a:spcBef>
            </a:pPr>
            <a:endParaRPr lang="en-US" sz="2510" spc="12">
              <a:solidFill>
                <a:srgbClr val="2B2C3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86995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4. TIME SERIES-BASED GROUNDWATER LEVEL FORECASTING USING GATED RECURRENT UNIT DEEP NEURAL NETWORKS</a:t>
            </a:r>
          </a:p>
        </p:txBody>
      </p:sp>
      <p:sp>
        <p:nvSpPr>
          <p:cNvPr id="4" name="TextBox 4"/>
          <p:cNvSpPr txBox="1"/>
          <p:nvPr/>
        </p:nvSpPr>
        <p:spPr>
          <a:xfrm>
            <a:off x="1006871" y="1918332"/>
            <a:ext cx="10450235"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Haiping Lin, et al.</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Engineering Applications of Computational Fluid Mechanics, 2022</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59645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Groundwater level forecasting is essential for managing water resources amidst increasing demand and climate variability. Traditional methods often struggle with capturing long-term dependencies in time-series data. This study explores the use of Gated Recurrent Units (GRU) for groundwater level prediction, comparing its performance with Long Short-Term Memory (LSTM) networks.</a:t>
            </a:r>
          </a:p>
          <a:p>
            <a:pPr algn="l">
              <a:lnSpc>
                <a:spcPts val="2520"/>
              </a:lnSpc>
            </a:pPr>
            <a:r>
              <a:rPr lang="en-US" sz="1800" spc="408">
                <a:solidFill>
                  <a:srgbClr val="2B2C30"/>
                </a:solidFill>
                <a:latin typeface="Playfair Display"/>
                <a:ea typeface="Playfair Display"/>
                <a:cs typeface="Playfair Display"/>
                <a:sym typeface="Playfair Display"/>
              </a:rPr>
              <a:t>GRU networks were designed to address the vanishing gradient issue in recurrent neural networks by using reset and update gates to manage memory efficiently. The study utilized historical groundwater data, which was normalized and split into training and validation sets. The GRU model was trained to predict future groundwater levels and compared against LSTM and other models using metrics such as RMSE and MAE.</a:t>
            </a:r>
          </a:p>
          <a:p>
            <a:pPr algn="l">
              <a:lnSpc>
                <a:spcPts val="2520"/>
              </a:lnSpc>
            </a:pPr>
            <a:r>
              <a:rPr lang="en-US" sz="1800" spc="408">
                <a:solidFill>
                  <a:srgbClr val="2B2C30"/>
                </a:solidFill>
                <a:latin typeface="Playfair Display"/>
                <a:ea typeface="Playfair Display"/>
                <a:cs typeface="Playfair Display"/>
                <a:sym typeface="Playfair Display"/>
              </a:rPr>
              <a:t>The GRU model effectively captured temporal dependencies and seasonal patterns in groundwater data, achieving competitive results, though it slightly underperformed compared to LSTM in terms of accuracy. However, GRU required fewer computational resources, making it a more practical choice for scenarios with hardware limitations. The model demonstrated its ability to predict groundwater level trends, providing a valuable tool for water resource management.</a:t>
            </a:r>
          </a:p>
          <a:p>
            <a:pPr algn="l">
              <a:lnSpc>
                <a:spcPts val="2520"/>
              </a:lnSpc>
            </a:pPr>
            <a:r>
              <a:rPr lang="en-US" sz="1800" spc="408">
                <a:solidFill>
                  <a:srgbClr val="2B2C30"/>
                </a:solidFill>
                <a:latin typeface="Playfair Display"/>
                <a:ea typeface="Playfair Display"/>
                <a:cs typeface="Playfair Display"/>
                <a:sym typeface="Playfair Display"/>
              </a:rPr>
              <a:t>In conclusion, GRU offers a computationally efficient alternative to LSTM for groundwater forecasting, with comparable accuracy. Its resource efficiency makes it suitable for regions with limited computational capabilities. Future work could further improve the model by incorporating external factors like rainfall, land use data, and attention mechanisms to enhance prediction accuracy and provide deeper insights for sustainable water management.</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30810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5. APPLYING CONVOLUTIONAL LSTM NETWORK TO PREDICT EL NIÑO EVENTS: TRANSFER LEARNING FROM THE DATA OF DYNAMICAL MODEL AND OBSERVATION</a:t>
            </a:r>
          </a:p>
        </p:txBody>
      </p:sp>
      <p:sp>
        <p:nvSpPr>
          <p:cNvPr id="4" name="TextBox 4"/>
          <p:cNvSpPr txBox="1"/>
          <p:nvPr/>
        </p:nvSpPr>
        <p:spPr>
          <a:xfrm>
            <a:off x="1006871" y="2254538"/>
            <a:ext cx="13096041"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Bin Mu, Shaoyang Ma, Shijin Yuan, Hui Xu</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2020 IEEE International Conference on Dependable, Autonomic, and Secure Computing</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949863"/>
            <a:ext cx="17281129" cy="6278880"/>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El Niño, the warming phase of the El Niño-Southern Oscillation (ENSO), significantly impacts global weather patterns and socio-economic conditions. Accurate prediction of El Niño events is vital but challenging due to the limited availability of historical observational data. This study proposes a Convolutional Long Short-Term Memory (ConvLSTM) network leveraging transfer learning to predict grid-level sea surface temperature (SST) anomalies and thermocline depth.</a:t>
            </a:r>
          </a:p>
          <a:p>
            <a:pPr algn="l">
              <a:lnSpc>
                <a:spcPts val="2520"/>
              </a:lnSpc>
            </a:pPr>
            <a:r>
              <a:rPr lang="en-US" sz="1800" spc="408">
                <a:solidFill>
                  <a:srgbClr val="2B2C30"/>
                </a:solidFill>
                <a:latin typeface="Playfair Display"/>
                <a:ea typeface="Playfair Display"/>
                <a:cs typeface="Playfair Display"/>
                <a:sym typeface="Playfair Display"/>
              </a:rPr>
              <a:t>The study utilized two datasets: 465 monthly observational samples (1980–2018) and 12,000 months of Zebiak-Cane dynamical model simulations. The ConvLSTM architecture integrates convolutional layers for spatial feature extraction with LSTM layers for temporal modeling, enhanced with seasonal cycle embeddings. Transfer learning was applied by pre-training the ConvLSTM model on Zebiak-Cane data and fine-tuning it using observational data. The model was evaluated through 10-fold cross-validation using RMSE and correlation metrics.</a:t>
            </a:r>
          </a:p>
          <a:p>
            <a:pPr algn="l">
              <a:lnSpc>
                <a:spcPts val="2520"/>
              </a:lnSpc>
            </a:pPr>
            <a:r>
              <a:rPr lang="en-US" sz="1800" spc="408">
                <a:solidFill>
                  <a:srgbClr val="2B2C30"/>
                </a:solidFill>
                <a:latin typeface="Playfair Display"/>
                <a:ea typeface="Playfair Display"/>
                <a:cs typeface="Playfair Display"/>
                <a:sym typeface="Playfair Display"/>
              </a:rPr>
              <a:t>Results showed that transfer learning significantly improved the predictive accuracy of SST anomalies, particularly for strong Eastern-Pacific (EP) El Niño events. The pre-trained ConvLSTM model demonstrated robust generalization, outperforming models trained solely on observational data. However, its performance in predicting Central-Pacific (CP) El Niño events was suboptimal, highlighting a key limitation.</a:t>
            </a:r>
          </a:p>
          <a:p>
            <a:pPr algn="l">
              <a:lnSpc>
                <a:spcPts val="2520"/>
              </a:lnSpc>
            </a:pPr>
            <a:r>
              <a:rPr lang="en-US" sz="1800" spc="408">
                <a:solidFill>
                  <a:srgbClr val="2B2C30"/>
                </a:solidFill>
                <a:latin typeface="Playfair Display"/>
                <a:ea typeface="Playfair Display"/>
                <a:cs typeface="Playfair Display"/>
                <a:sym typeface="Playfair Display"/>
              </a:rPr>
              <a:t>The study demonstrates the potential of combining dynamical simulations and observational data via transfer learning to enhance El Niño prediction. The ConvLSTM model provides a robust framework for addressing data scarcity while improving accuracy. Future research should focus on enhancing CP event predictions and incorporating additional climate variables to further refine model performance and expand its applicability.</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86995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6. GSTCN: GRAPH-BASED SPATIAL-TEMPORAL CONVOLUTIONAL NETWORKS FOR ADVANCED ENSO FORECASTING</a:t>
            </a:r>
          </a:p>
        </p:txBody>
      </p:sp>
      <p:sp>
        <p:nvSpPr>
          <p:cNvPr id="4" name="TextBox 4"/>
          <p:cNvSpPr txBox="1"/>
          <p:nvPr/>
        </p:nvSpPr>
        <p:spPr>
          <a:xfrm>
            <a:off x="1006871" y="1918332"/>
            <a:ext cx="13294043"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Gaojin Shu, Chengyu Liang, Yinbo Yin</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2023 International Conference on Computer Science and Automation Technology (CSAT)</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59645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ENSO (El Niño-Southern Oscillation) is a major driver of global climate variability, and accurate prediction is vital for disaster preparedness and mitigation. Traditional statistical and numerical models often fail to capture the nonlinear dynamics of ENSO. This study presents the Graph-based Spatial-Temporal Convolutional Network (GSTCN), a novel approach integrating graph-based learning and deep learning to enhance ENSO prediction.</a:t>
            </a:r>
          </a:p>
          <a:p>
            <a:pPr algn="l">
              <a:lnSpc>
                <a:spcPts val="2520"/>
              </a:lnSpc>
            </a:pPr>
            <a:r>
              <a:rPr lang="en-US" sz="1800" spc="408">
                <a:solidFill>
                  <a:srgbClr val="2B2C30"/>
                </a:solidFill>
                <a:latin typeface="Playfair Display"/>
                <a:ea typeface="Playfair Display"/>
                <a:cs typeface="Playfair Display"/>
                <a:sym typeface="Playfair Display"/>
              </a:rPr>
              <a:t>The GSTCN model incorporates a Graph Convolution Module to capture spatial relationships between sea surface temperature (SST) and subsurface oceanic variables, and an Informer Module, a Transformer-based mechanism, for modeling long-term temporal dependencies. Historical SST and thermocline depth data were used to train and evaluate the model, targeting the Niño 3.4 index, with a prediction horizon of up to 20 months.</a:t>
            </a:r>
          </a:p>
          <a:p>
            <a:pPr algn="l">
              <a:lnSpc>
                <a:spcPts val="2520"/>
              </a:lnSpc>
            </a:pPr>
            <a:r>
              <a:rPr lang="en-US" sz="1800" spc="408">
                <a:solidFill>
                  <a:srgbClr val="2B2C30"/>
                </a:solidFill>
                <a:latin typeface="Playfair Display"/>
                <a:ea typeface="Playfair Display"/>
                <a:cs typeface="Playfair Display"/>
                <a:sym typeface="Playfair Display"/>
              </a:rPr>
              <a:t>The GSTCN outperformed contemporary deep learning models in predictive accuracy, showcasing its ability to handle large-scale, high-dimensional climate data. The graph convolution module effectively captured evolving spatial patterns, while the Transformer-based Informer module excelled in modeling long-term temporal dependencies. These features made GSTCN both scalable and adaptable for ENSO prediction.</a:t>
            </a:r>
          </a:p>
          <a:p>
            <a:pPr algn="l">
              <a:lnSpc>
                <a:spcPts val="2520"/>
              </a:lnSpc>
            </a:pPr>
            <a:r>
              <a:rPr lang="en-US" sz="1800" spc="408">
                <a:solidFill>
                  <a:srgbClr val="2B2C30"/>
                </a:solidFill>
                <a:latin typeface="Playfair Display"/>
                <a:ea typeface="Playfair Display"/>
                <a:cs typeface="Playfair Display"/>
                <a:sym typeface="Playfair Display"/>
              </a:rPr>
              <a:t>This study highlights the potential of combining graph-based spatial modeling and Transformer-based temporal learning for robust ENSO forecasting. GSTCN offers a powerful framework for understanding and predicting ENSO dynamics. Future research could focus on integrating real-time data streams and hybrid modeling approaches to enhance accuracy further, enabling more reliable predictions for disaster preparedness and climate risk management.</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86995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7. TEMPORAL VARIATION OF MODIS NDVI IN THE NORTH COAST JAVA DURING EL NIÑO AND LA NIÑA</a:t>
            </a:r>
          </a:p>
        </p:txBody>
      </p:sp>
      <p:sp>
        <p:nvSpPr>
          <p:cNvPr id="4" name="TextBox 4"/>
          <p:cNvSpPr txBox="1"/>
          <p:nvPr/>
        </p:nvSpPr>
        <p:spPr>
          <a:xfrm>
            <a:off x="1006871" y="1918332"/>
            <a:ext cx="11565256"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Diego Alejandro Satizábal-Alarcón, Alexandra Suhogusoff, Luiz Carlos Ferrari</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ScienceDirect – Science of the total environment – volume 912, 168958     </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28700" y="2947032"/>
            <a:ext cx="17281129" cy="59645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The Normalized Difference Vegetation Index (NDVI) derived from MODIS data is a key parameter for monitoring vegetation health under varying climate conditions. This study examines the temporal variations in NDVI along the North Coast of Java during El Niño and La Niña events to understand their impacts on vegetation dynamics.</a:t>
            </a:r>
          </a:p>
          <a:p>
            <a:pPr algn="l">
              <a:lnSpc>
                <a:spcPts val="2520"/>
              </a:lnSpc>
            </a:pPr>
            <a:r>
              <a:rPr lang="en-US" sz="1800" spc="408">
                <a:solidFill>
                  <a:srgbClr val="2B2C30"/>
                </a:solidFill>
                <a:latin typeface="Playfair Display"/>
                <a:ea typeface="Playfair Display"/>
                <a:cs typeface="Playfair Display"/>
                <a:sym typeface="Playfair Display"/>
              </a:rPr>
              <a:t>The study utilized MODIS NDVI data for periods corresponding to El Niño and La Niña events. Temporal decomposition was applied to observe NDVI trends during and after these episodes. Statistical correlations between NDVI anomalies and climatic indices, such as the Southern Oscillation Index (SOI) and sea surface temperature (SST), were analyzed. The North Coast of Java, a region highly sensitive to climatic fluctuations, was selected as the study area.</a:t>
            </a:r>
          </a:p>
          <a:p>
            <a:pPr algn="l">
              <a:lnSpc>
                <a:spcPts val="2520"/>
              </a:lnSpc>
            </a:pPr>
            <a:r>
              <a:rPr lang="en-US" sz="1800" spc="408">
                <a:solidFill>
                  <a:srgbClr val="2B2C30"/>
                </a:solidFill>
                <a:latin typeface="Playfair Display"/>
                <a:ea typeface="Playfair Display"/>
                <a:cs typeface="Playfair Display"/>
                <a:sym typeface="Playfair Display"/>
              </a:rPr>
              <a:t>Key findings revealed significant reductions in NDVI during El Niño events, attributed to decreased precipitation and elevated temperatures, which stressed vegetation health. In contrast, vegetation showed rapid recovery post-El Niño. La Niña events resulted in prolonged NDVI increases, reflecting enhanced vegetation growth due to improved rainfall. Spatial analysis indicated disparities in the impact, with agricultural zones being the most affected compared to other land-use types.</a:t>
            </a:r>
          </a:p>
          <a:p>
            <a:pPr algn="l">
              <a:lnSpc>
                <a:spcPts val="2520"/>
              </a:lnSpc>
            </a:pPr>
            <a:r>
              <a:rPr lang="en-US" sz="1800" spc="408">
                <a:solidFill>
                  <a:srgbClr val="2B2C30"/>
                </a:solidFill>
                <a:latin typeface="Playfair Display"/>
                <a:ea typeface="Playfair Display"/>
                <a:cs typeface="Playfair Display"/>
                <a:sym typeface="Playfair Display"/>
              </a:rPr>
              <a:t>The study concludes that MODIS NDVI effectively captures vegetation dynamics influenced by ENSO phenomena. These findings underscore the need for region-specific adaptation strategies to address agricultural and ecological vulnerabilities to ENSO-induced climatic variations. Future research could integrate higher-resolution datasets and explore adaptive management practices to mitigate the impacts of climate variability on vegetation health.</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30810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9. LITERATURE REVIEW ON GROUNDWATER STORAGE CHANGES IN THE AMAZON RIVER BASIN</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2254538"/>
            <a:ext cx="11565256"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Diego Alejandro Satizábal-Alarcón, Alexandra Suhogusoff, Luiz Carlos Ferrari</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ScienceDirect – Science of the total environment – volume 912, 168958     </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949863"/>
            <a:ext cx="17281129" cy="5021580"/>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Groundwater storage (GWS) is a crucial component of the hydrological cycle, particularly in the Amazon River Basin (ARB), a region of significant global hydrological importance. However, monitoring GWS in the ARB is challenging due to limited ground-based data and complex spatial-temporal variability. While satellite missions like GRACE and GRACE-FO provide large-scale terrestrial water storage (TWS) data, their coarse spatial resolution necessitates downscaling for localized analysis. To address this, machine learning (ML) models, specifically Adaptive Boosting (AB) and Random Forest (RF), were employed to enhance the spatial resolution of GRACE/GRACE-FO data from 1° to 0.25°, using region-specific hydrometeorological and morphological variables. Validation against independent hydrological variables confirmed the reliability of the downscaled data. The models effectively captured GWS variability, with AB slightly outperforming RF in terms of accuracy, and highlighted significant GWS changes in the ARB between 2002 and 2021, driven by climatic and anthropogenic factors. This study demonstrates the potential of ML techniques to address the limitations of coarse-resolution satellite data, offering high-resolution insights into GWS dynamics. Future research should explore advanced ML methods, such as deep learning, and integrate additional remote sensing datasets to further enhance predictive capabilities and assess the implications of GWS variability on regional water resources and ecosystems under changing climatic conditions.</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130810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10. LITERATURE REVIEW ON DROUGHT MODELING USING MACHINE LEARNING APPROACHES</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1918332"/>
            <a:ext cx="17281129" cy="10668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Karpagam Sundararajan, Lalit Garg Kathiravan Srinivasan, Ali Kashif Bashir, Jayakumar Kaliappan, Ganapathy Pattukandan Ganapathy, Senthil Kumaran Selvaraj and T. Meena</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Tech Science Press – Computer Modelling in Engineering &amp; Sciences</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7536180"/>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Drought is a slow-developing natural disaster marked by prolonged precipitation deficits, severely affecting ecosystems, agriculture, water resources, and socio-economic systems. Its complexity and propagation through the hydrological cycle make prediction challenging. With advancements in computational intelligence, machine learning (ML) has emerged as a robust tool for drought prediction, offering data-driven solutions to improve accuracy and efficiency.</a:t>
            </a:r>
          </a:p>
          <a:p>
            <a:pPr algn="l">
              <a:lnSpc>
                <a:spcPts val="2520"/>
              </a:lnSpc>
            </a:pPr>
            <a:r>
              <a:rPr lang="en-US" sz="1800" spc="408">
                <a:solidFill>
                  <a:srgbClr val="2B2C30"/>
                </a:solidFill>
                <a:latin typeface="Playfair Display"/>
                <a:ea typeface="Playfair Display"/>
                <a:cs typeface="Playfair Display"/>
                <a:sym typeface="Playfair Display"/>
              </a:rPr>
              <a:t>Drought indices are essential for quantifying and forecasting drought conditions. Common indices include the Standardized Precipitation Index (SPI), Palmer Drought Severity Index (PDSI), and Normalized Difference Vegetation Index (NDVI), which monitor precipitation deficits, soil moisture, and vegetation health. ML models leverage these indices to enhance drought prediction accuracy, measured through metrics like Root Mean Square Error (RMSE) and Nash-Sutcliffe Efficiency (NSE).</a:t>
            </a:r>
          </a:p>
          <a:p>
            <a:pPr algn="l">
              <a:lnSpc>
                <a:spcPts val="2520"/>
              </a:lnSpc>
            </a:pPr>
            <a:r>
              <a:rPr lang="en-US" sz="1800" spc="408">
                <a:solidFill>
                  <a:srgbClr val="2B2C30"/>
                </a:solidFill>
                <a:latin typeface="Playfair Display"/>
                <a:ea typeface="Playfair Display"/>
                <a:cs typeface="Playfair Display"/>
                <a:sym typeface="Playfair Display"/>
              </a:rPr>
              <a:t>Key ML methodologies for drought prediction include Artificial Neural Networks (ANNs), which excel in capturing complex relationships; Support Vector Machines (SVMs) for handling non-linear data; Random Forests (RFs) for feature selection and ensemble learning; and Long Short-Term Memory (LSTM) networks, which model temporal dependencies effectively. Hybrid approaches, such as wavelet-ANNs or LSTM-Gaussian Process Regression (GPR), further enhance performance by combining complementary techniques.</a:t>
            </a:r>
          </a:p>
          <a:p>
            <a:pPr algn="l">
              <a:lnSpc>
                <a:spcPts val="2520"/>
              </a:lnSpc>
            </a:pPr>
            <a:r>
              <a:rPr lang="en-US" sz="1800" spc="408">
                <a:solidFill>
                  <a:srgbClr val="2B2C30"/>
                </a:solidFill>
                <a:latin typeface="Playfair Display"/>
                <a:ea typeface="Playfair Display"/>
                <a:cs typeface="Playfair Display"/>
                <a:sym typeface="Playfair Display"/>
              </a:rPr>
              <a:t>Findings highlight the superiority of hybrid models, the integration of climatic indicators like ENSO, and the effectiveness of ML for short-term predictions. However, challenges persist, including limited availability and quality of historical climate data, high computational costs, and the interpretability of complex ML models.</a:t>
            </a:r>
          </a:p>
          <a:p>
            <a:pPr algn="l">
              <a:lnSpc>
                <a:spcPts val="2520"/>
              </a:lnSpc>
            </a:pPr>
            <a:r>
              <a:rPr lang="en-US" sz="1800" spc="408">
                <a:solidFill>
                  <a:srgbClr val="2B2C30"/>
                </a:solidFill>
                <a:latin typeface="Playfair Display"/>
                <a:ea typeface="Playfair Display"/>
                <a:cs typeface="Playfair Display"/>
                <a:sym typeface="Playfair Display"/>
              </a:rPr>
              <a:t>Future directions emphasize integrating multi-source datasets, exploring advanced ML techniques like reinforcement learning, and focusing on explainable AI to improve stakeholder trust. ML-based drought models show significant promise in addressing the limitations of traditional methods and can play a vital role in managing drought impacts, provided ongoing innovations continue to improve their reliability and applicability globally.</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130810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11. LITERATURE REVIEW ON URBAN GROUNDWATER VULNERABILITY UNDER CLIMATE CHANGE AND MANAGEMENT SCENARIOS</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1918332"/>
            <a:ext cx="7660124"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M Shekhar, M Shindekar, Sat K Tomer, P Goswami</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Earth Interactions – Volume 17</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72218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Groundwater is vital for urban and rural areas, especially in regions like southern India, where it supports 85% of rural domestic and 50% of urban water demands. However, rapid urbanization and climate variability have increased groundwater vulnerability, resulting in reduced recharge, declining water levels, and deteriorating water quality. Despite progress in understanding groundwater dynamics, the combined impacts of urbanization and climate change remain underexplored.</a:t>
            </a:r>
          </a:p>
          <a:p>
            <a:pPr algn="l">
              <a:lnSpc>
                <a:spcPts val="2520"/>
              </a:lnSpc>
            </a:pPr>
            <a:r>
              <a:rPr lang="en-US" sz="1800" spc="408">
                <a:solidFill>
                  <a:srgbClr val="2B2C30"/>
                </a:solidFill>
                <a:latin typeface="Playfair Display"/>
                <a:ea typeface="Playfair Display"/>
                <a:cs typeface="Playfair Display"/>
                <a:sym typeface="Playfair Display"/>
              </a:rPr>
              <a:t>Urbanization significantly alters groundwater cycles through increased pumping, reduced recharge, and wastewater leakage, affecting both water quantity and quality. Climate change further exacerbates groundwater stress, with rising temperatures and erratic rainfall patterns reducing recharge rates. Groundwater modeling approaches, such as lumped and distributed models, along with advanced tools like PORFLOW, enable high-resolution scenario analysis for groundwater management. Effective strategies, such as induced recharge through lakes and controlled pumping, combined with policy measures, are essential for addressing groundwater stress in urban areas.</a:t>
            </a:r>
          </a:p>
          <a:p>
            <a:pPr algn="l">
              <a:lnSpc>
                <a:spcPts val="2520"/>
              </a:lnSpc>
            </a:pPr>
            <a:r>
              <a:rPr lang="en-US" sz="1800" spc="408">
                <a:solidFill>
                  <a:srgbClr val="2B2C30"/>
                </a:solidFill>
                <a:latin typeface="Playfair Display"/>
                <a:ea typeface="Playfair Display"/>
                <a:cs typeface="Playfair Display"/>
                <a:sym typeface="Playfair Display"/>
              </a:rPr>
              <a:t>A study in Mulbagal, Karnataka, analyzed groundwater vulnerability using data from 272 monitoring wells collected between 2008 and 2011. Simulations revealed that annual recharge from rainfall averaged 68mm, while reductions in lake recharge and increased pumping led to significant groundwater declines. Climate projections from six GCMs showed that combined scenarios, including reduced recharge and enhanced pumping, could result in groundwater levels dropping by 20 meters near pumping stations over 20 years.</a:t>
            </a:r>
          </a:p>
          <a:p>
            <a:pPr algn="l">
              <a:lnSpc>
                <a:spcPts val="2520"/>
              </a:lnSpc>
            </a:pPr>
            <a:r>
              <a:rPr lang="en-US" sz="1800" spc="408">
                <a:solidFill>
                  <a:srgbClr val="2B2C30"/>
                </a:solidFill>
                <a:latin typeface="Playfair Display"/>
                <a:ea typeface="Playfair Display"/>
                <a:cs typeface="Playfair Display"/>
                <a:sym typeface="Playfair Display"/>
              </a:rPr>
              <a:t>Key findings emphasize the critical role of lake recharge in mitigating groundwater depletion and the risks posed by wastewater leakage. Policy recommendations include developing managed aquifer recharge projects, conducting detailed groundwater mapping, and integrating findings into urban planning. The study highlights the importance of integrating climate projections and urban management practices into groundwater sustainability strategies, offering a replicable framework for addressing urban groundwater challenges globally.</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74625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12. MAPPING AND ASSESSING SPATIAL EXTENT OF FLOODS FROM MULTITEMPORAL SYNTHETIC APERTURE RADAR IMAGES: A CASE STUDY OVER CHENNAI CITY, INDIA</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2254538"/>
            <a:ext cx="8414028"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Sreechanth Sundaram, Suresh Devaraj, Kiran Yarrakula</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Research Square</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949863"/>
            <a:ext cx="17281129" cy="59645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Urban flooding is a significant global concern, particularly in densely populated areas, as it causes severe economic losses and risks to human life. Studies highlight the rising frequency of urban floods in Indian cities like Chennai, attributed to rapid urbanization, inadequate infrastructure, and climate change (Chaudhary &amp; Piracha, 2021; Sundaram et al., 2021). Chennai’s catastrophic 2015 floods, linked to extreme rainfall during El Niño, underscore the city’s vulnerability, exacerbated by unplanned urban development and poor resource management (Rasti et al., 2018; Ehrlich et al., 2021).</a:t>
            </a:r>
          </a:p>
          <a:p>
            <a:pPr algn="l">
              <a:lnSpc>
                <a:spcPts val="2520"/>
              </a:lnSpc>
            </a:pPr>
            <a:r>
              <a:rPr lang="en-US" sz="1800" spc="408">
                <a:solidFill>
                  <a:srgbClr val="2B2C30"/>
                </a:solidFill>
                <a:latin typeface="Playfair Display"/>
                <a:ea typeface="Playfair Display"/>
                <a:cs typeface="Playfair Display"/>
                <a:sym typeface="Playfair Display"/>
              </a:rPr>
              <a:t>Remote sensing technologies, especially Synthetic Aperture Radar (SAR), have proven effective in flood mapping and disaster management due to their ability to operate under all weather conditions, unlike optical sensors hindered by cloud cover (Huang et al., 2015; Vickers et al., 2019). Advanced SAR methodologies, such as ISODATA techniques, thresholding, and multi-temporal analysis, enhance flood delineation. Techniques like the Grey Level Co-Occurrence Matrix further improve accuracy in detecting flooded regions (Zhang et al., 2020).</a:t>
            </a:r>
          </a:p>
          <a:p>
            <a:pPr algn="l">
              <a:lnSpc>
                <a:spcPts val="2520"/>
              </a:lnSpc>
            </a:pPr>
            <a:r>
              <a:rPr lang="en-US" sz="1800" spc="408">
                <a:solidFill>
                  <a:srgbClr val="2B2C30"/>
                </a:solidFill>
                <a:latin typeface="Playfair Display"/>
                <a:ea typeface="Playfair Display"/>
                <a:cs typeface="Playfair Display"/>
                <a:sym typeface="Playfair Display"/>
              </a:rPr>
              <a:t>The advent of satellite missions, including ESA’s Sentinel, has revolutionized earth observation by providing high-resolution SAR data for flood risk assessments (Nagler et al., 2015). Historical data from Chennai show a correlation between urban development and increased flood risks, necessitating improved urban planning strategies (Kookana et al., 2020).</a:t>
            </a:r>
          </a:p>
          <a:p>
            <a:pPr algn="l">
              <a:lnSpc>
                <a:spcPts val="2520"/>
              </a:lnSpc>
            </a:pPr>
            <a:r>
              <a:rPr lang="en-US" sz="1800" spc="408">
                <a:solidFill>
                  <a:srgbClr val="2B2C30"/>
                </a:solidFill>
                <a:latin typeface="Playfair Display"/>
                <a:ea typeface="Playfair Display"/>
                <a:cs typeface="Playfair Display"/>
                <a:sym typeface="Playfair Display"/>
              </a:rPr>
              <a:t>The literature emphasizes the integration of remote sensing technologies and urban planning to mitigate flood impacts. The case study on Chennai demonstrates SAR’s potential in advancing flood monitoring and risk management, underscoring the need for continued research to refine methodologies and predictive capabilities.</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74625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13. FLOOD SUSCEPTIBILITY MAPPING OF NORTHEAST COASTAL DISTRICTS OF TAMIL NADU INDIA USING MULTI-SOURCE GEOSPATIAL DATA AND MACHINE LEARNING TECHNIQUES</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2254538"/>
            <a:ext cx="7038975"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Saravanan Subbarayan, Abhijith Devanatham</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Research Gate</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959388"/>
            <a:ext cx="17281129" cy="6776720"/>
          </a:xfrm>
          <a:prstGeom prst="rect">
            <a:avLst/>
          </a:prstGeom>
        </p:spPr>
        <p:txBody>
          <a:bodyPr lIns="0" tIns="0" rIns="0" bIns="0" rtlCol="0" anchor="t">
            <a:spAutoFit/>
          </a:bodyPr>
          <a:lstStyle/>
          <a:p>
            <a:pPr algn="l">
              <a:lnSpc>
                <a:spcPts val="2380"/>
              </a:lnSpc>
            </a:pPr>
            <a:r>
              <a:rPr lang="en-US" sz="1700" spc="385">
                <a:solidFill>
                  <a:srgbClr val="2B2C30"/>
                </a:solidFill>
                <a:latin typeface="Playfair Display"/>
                <a:ea typeface="Playfair Display"/>
                <a:cs typeface="Playfair Display"/>
                <a:sym typeface="Playfair Display"/>
              </a:rPr>
              <a:t>Flooding is among the most devastating natural disasters, intensified by climate change, which has increased the frequency and severity of extreme precipitation events. Globally, water-related disasters account for 74% of all natural disasters, causing significant socioeconomic losses and property damage [1]. In India, regions like Tamil Nadu are particularly vulnerable, exemplified by the catastrophic 2015 floods driven by cyclonic activity and poor urban planning. These events underscore the need for robust flood susceptibility mapping to mitigate future risks [1].</a:t>
            </a:r>
          </a:p>
          <a:p>
            <a:pPr algn="l">
              <a:lnSpc>
                <a:spcPts val="2380"/>
              </a:lnSpc>
            </a:pPr>
            <a:r>
              <a:rPr lang="en-US" sz="1700" spc="385">
                <a:solidFill>
                  <a:srgbClr val="2B2C30"/>
                </a:solidFill>
                <a:latin typeface="Playfair Display"/>
                <a:ea typeface="Playfair Display"/>
                <a:cs typeface="Playfair Display"/>
                <a:sym typeface="Playfair Display"/>
              </a:rPr>
              <a:t>Flood susceptibility mapping employs methodologies ranging from multi-criteria decision analysis (MCDA) and statistical methods to advanced machine learning (ML) and deep learning techniques. Traditional methods, often constrained by linear assumptions, fall short in capturing the complex nature of flooding. In contrast, ML approaches like Gradient Boosting Machine (GBM), XGBoost, Support Vector Machine (SVM), and Naive Bayes (NB) excel in modeling non-linear relationships and extracting patterns from historical data, making them highly effective for flood risk assessment [1].</a:t>
            </a:r>
          </a:p>
          <a:p>
            <a:pPr algn="l">
              <a:lnSpc>
                <a:spcPts val="2380"/>
              </a:lnSpc>
            </a:pPr>
            <a:r>
              <a:rPr lang="en-US" sz="1700" spc="385">
                <a:solidFill>
                  <a:srgbClr val="2B2C30"/>
                </a:solidFill>
                <a:latin typeface="Playfair Display"/>
                <a:ea typeface="Playfair Display"/>
                <a:cs typeface="Playfair Display"/>
                <a:sym typeface="Playfair Display"/>
              </a:rPr>
              <a:t>The role of remote sensing and geospatial data has been transformative in flood mapping. Platforms like Google Earth Engine (GEE) enable efficient processing of satellite imagery, while SAR data from missions like Sentinel-1 facilitate precise monitoring of flood extents under diverse weather conditions. Integrating remote sensing with ML significantly enhances the accuracy and reliability of flood susceptibility maps [1].</a:t>
            </a:r>
          </a:p>
          <a:p>
            <a:pPr algn="l">
              <a:lnSpc>
                <a:spcPts val="2380"/>
              </a:lnSpc>
            </a:pPr>
            <a:r>
              <a:rPr lang="en-US" sz="1700" spc="385">
                <a:solidFill>
                  <a:srgbClr val="2B2C30"/>
                </a:solidFill>
                <a:latin typeface="Playfair Display"/>
                <a:ea typeface="Playfair Display"/>
                <a:cs typeface="Playfair Display"/>
                <a:sym typeface="Playfair Display"/>
              </a:rPr>
              <a:t>Feature selection is pivotal in optimizing ML models for flood mapping. Techniques like Recursive Feature Elimination (RFE) refine input variables, eliminating weak predictors and boosting model performance [1]. Ensemble approaches further enhance predictions while balancing computational efficiency.</a:t>
            </a:r>
          </a:p>
          <a:p>
            <a:pPr algn="l">
              <a:lnSpc>
                <a:spcPts val="2380"/>
              </a:lnSpc>
            </a:pPr>
            <a:r>
              <a:rPr lang="en-US" sz="1700" spc="385">
                <a:solidFill>
                  <a:srgbClr val="2B2C30"/>
                </a:solidFill>
                <a:latin typeface="Playfair Display"/>
                <a:ea typeface="Playfair Display"/>
                <a:cs typeface="Playfair Display"/>
                <a:sym typeface="Playfair Display"/>
              </a:rPr>
              <a:t>Studies affirm that ML models outperform traditional methods, effectively identifying flood-prone areas based on historical data without requiring deep physical process understanding. Integrating ML and remote sensing offers a promising path for improving flood risk management in vulnerable regions like Tamil Nadu. Future research should focus on refining algorithms and expanding their applicability across diverse geographic contexts.</a:t>
            </a:r>
          </a:p>
          <a:p>
            <a:pPr algn="l">
              <a:lnSpc>
                <a:spcPts val="2380"/>
              </a:lnSpc>
              <a:spcBef>
                <a:spcPct val="0"/>
              </a:spcBef>
            </a:pPr>
            <a:endParaRPr lang="en-US" sz="1700" spc="385">
              <a:solidFill>
                <a:srgbClr val="2B2C30"/>
              </a:solidFill>
              <a:latin typeface="Playfair Display"/>
              <a:ea typeface="Playfair Display"/>
              <a:cs typeface="Playfair Display"/>
              <a:sym typeface="Playfair Displa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130810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14. THE IMPACT OF CLIMATE CHANGE ON GROUNDWATER AND CROP YIELD IN ASIA: A COMPREHENSIVE LITERATURE REVIEW</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1918332"/>
            <a:ext cx="14911388"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Anandhi Santhosh, Sujatha Prabhakaran, Davamani Veeraswamy, Asadi Srinivasulu, Alvin Lal, Ravi Naidu</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Pre-Prints</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659320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Asia, the world’s largest and most populous continent, faces significant environmental challenges due to climate change. The region is warming faster than the global average, with mean temperatures in 2022 showing notable increases compared to historical baselines. This accelerated warming threatens water resources, agriculture, and human settlements, particularly in low-lying coastal areas of countries like Bangladesh and Indonesia, where sea-level rise could displace over 180 million people.</a:t>
            </a:r>
          </a:p>
          <a:p>
            <a:pPr algn="l">
              <a:lnSpc>
                <a:spcPts val="2520"/>
              </a:lnSpc>
            </a:pPr>
            <a:r>
              <a:rPr lang="en-US" sz="1800" spc="408">
                <a:solidFill>
                  <a:srgbClr val="2B2C30"/>
                </a:solidFill>
                <a:latin typeface="Playfair Display"/>
                <a:ea typeface="Playfair Display"/>
                <a:cs typeface="Playfair Display"/>
                <a:sym typeface="Playfair Display"/>
              </a:rPr>
              <a:t>Climate change is severely impacting groundwater recharge, availability, and quality across Asia. South Asia, in particular, faces critical groundwater depletion, losing approximately 60 billion cubic meters annually. Rising air temperatures exacerbate evapotranspiration rates, intensifying the strain on water resources. This depletion is most acute in agricultural regions, where expanding irrigation demands are unsustainable.</a:t>
            </a:r>
          </a:p>
          <a:p>
            <a:pPr algn="l">
              <a:lnSpc>
                <a:spcPts val="2520"/>
              </a:lnSpc>
            </a:pPr>
            <a:r>
              <a:rPr lang="en-US" sz="1800" spc="408">
                <a:solidFill>
                  <a:srgbClr val="2B2C30"/>
                </a:solidFill>
                <a:latin typeface="Playfair Display"/>
                <a:ea typeface="Playfair Display"/>
                <a:cs typeface="Playfair Display"/>
                <a:sym typeface="Playfair Display"/>
              </a:rPr>
              <a:t>Agriculture in Asia is highly vulnerable to climate change. Temperature increases, altered precipitation patterns, and frequent extreme weather events are projected to reduce crop yields. For example, while wheat yields in some areas may slightly increase, maize yields could decline by up to 16.3%. Shifts in temperate zones are altering the geographical suitability for crops such as rice, cotton, wheat, and maize, disrupting agricultural productivity.</a:t>
            </a:r>
          </a:p>
          <a:p>
            <a:pPr algn="l">
              <a:lnSpc>
                <a:spcPts val="2520"/>
              </a:lnSpc>
            </a:pPr>
            <a:r>
              <a:rPr lang="en-US" sz="1800" spc="408">
                <a:solidFill>
                  <a:srgbClr val="2B2C30"/>
                </a:solidFill>
                <a:latin typeface="Playfair Display"/>
                <a:ea typeface="Playfair Display"/>
                <a:cs typeface="Playfair Display"/>
                <a:sym typeface="Playfair Display"/>
              </a:rPr>
              <a:t>Machine learning techniques are emerging as powerful tools for analyzing and predicting climate change impacts. Models like Random Forest, Support Vector Regression, and Extreme Gradient Boosting outperform traditional statistical methods by capturing non-linear relationships between climate variables and outcomes like groundwater levels and crop yields.</a:t>
            </a:r>
          </a:p>
          <a:p>
            <a:pPr algn="l">
              <a:lnSpc>
                <a:spcPts val="2520"/>
              </a:lnSpc>
              <a:spcBef>
                <a:spcPct val="0"/>
              </a:spcBef>
            </a:pPr>
            <a:r>
              <a:rPr lang="en-US" sz="1800" spc="408">
                <a:solidFill>
                  <a:srgbClr val="2B2C30"/>
                </a:solidFill>
                <a:latin typeface="Playfair Display"/>
                <a:ea typeface="Playfair Display"/>
                <a:cs typeface="Playfair Display"/>
                <a:sym typeface="Playfair Display"/>
              </a:rPr>
              <a:t>The review emphasizes the importance of sustainable water management and climate-resilient agricultural practices, such as groundwater recharge technologies, need-based irrigation, and strategic crop selection. Integrating these practices with soil properties and emerging technologies can enhance system resilience.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AGENDA</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9" y="2122290"/>
            <a:ext cx="7877184" cy="6524498"/>
          </a:xfrm>
          <a:prstGeom prst="rect">
            <a:avLst/>
          </a:prstGeom>
        </p:spPr>
        <p:txBody>
          <a:bodyPr lIns="0" tIns="0" rIns="0" bIns="0" rtlCol="0" anchor="t">
            <a:spAutoFit/>
          </a:bodyPr>
          <a:lstStyle/>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Introduction</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Literature Review</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Problem Statement</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Research Challenges</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Research Objective </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Methodology </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Proposed System</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What is to be done next</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Guide Approval mail snapshot</a:t>
            </a:r>
          </a:p>
          <a:p>
            <a:pPr marL="604519" lvl="1" indent="-302260" algn="l">
              <a:lnSpc>
                <a:spcPts val="5235"/>
              </a:lnSpc>
              <a:buFont typeface="Arial"/>
              <a:buChar char="•"/>
            </a:pPr>
            <a:r>
              <a:rPr lang="en-US" sz="2799">
                <a:solidFill>
                  <a:srgbClr val="2B2C30"/>
                </a:solidFill>
                <a:latin typeface="Public Sans"/>
                <a:ea typeface="Public Sans"/>
                <a:cs typeface="Public Sans"/>
                <a:sym typeface="Public Sans"/>
              </a:rPr>
              <a:t>References</a:t>
            </a:r>
          </a:p>
        </p:txBody>
      </p:sp>
      <p:sp>
        <p:nvSpPr>
          <p:cNvPr id="5" name="Freeform 5"/>
          <p:cNvSpPr/>
          <p:nvPr/>
        </p:nvSpPr>
        <p:spPr>
          <a:xfrm>
            <a:off x="16701746" y="8616481"/>
            <a:ext cx="535737" cy="727544"/>
          </a:xfrm>
          <a:custGeom>
            <a:avLst/>
            <a:gdLst/>
            <a:ahLst/>
            <a:cxnLst/>
            <a:rect l="l" t="t" r="r" b="b"/>
            <a:pathLst>
              <a:path w="535737" h="727544">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746250"/>
          </a:xfrm>
          <a:prstGeom prst="rect">
            <a:avLst/>
          </a:prstGeom>
        </p:spPr>
        <p:txBody>
          <a:bodyPr lIns="0" tIns="0" rIns="0" bIns="0" rtlCol="0" anchor="t">
            <a:spAutoFit/>
          </a:bodyPr>
          <a:lstStyle/>
          <a:p>
            <a:pPr algn="l">
              <a:lnSpc>
                <a:spcPts val="3499"/>
              </a:lnSpc>
            </a:pPr>
            <a:r>
              <a:rPr lang="en-US" sz="2499" b="1" spc="567">
                <a:solidFill>
                  <a:srgbClr val="2B2C30"/>
                </a:solidFill>
                <a:latin typeface="Public Sans Bold"/>
                <a:ea typeface="Public Sans Bold"/>
                <a:cs typeface="Public Sans Bold"/>
                <a:sym typeface="Public Sans Bold"/>
              </a:rPr>
              <a:t>15. COMPARATIVE ANALYSIS OF DEEP LEARNING AND SWARM-OPTIMIZED RANDOMFOREST FOR GROUNDWATER SPRING POTENTIAL IDENTIFICATION IN TROPICAL REGIONS</a:t>
            </a:r>
          </a:p>
          <a:p>
            <a:pPr algn="l">
              <a:lnSpc>
                <a:spcPts val="3499"/>
              </a:lnSpc>
              <a:spcBef>
                <a:spcPct val="0"/>
              </a:spcBef>
            </a:pPr>
            <a:endParaRPr lang="en-US" sz="2499" b="1" spc="567">
              <a:solidFill>
                <a:srgbClr val="2B2C30"/>
              </a:solidFill>
              <a:latin typeface="Public Sans Bold"/>
              <a:ea typeface="Public Sans Bold"/>
              <a:cs typeface="Public Sans Bold"/>
              <a:sym typeface="Public Sans Bold"/>
            </a:endParaRPr>
          </a:p>
        </p:txBody>
      </p:sp>
      <p:sp>
        <p:nvSpPr>
          <p:cNvPr id="4" name="TextBox 4"/>
          <p:cNvSpPr txBox="1"/>
          <p:nvPr/>
        </p:nvSpPr>
        <p:spPr>
          <a:xfrm>
            <a:off x="1006871" y="2254538"/>
            <a:ext cx="10061615"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Viet-Ha Nhu, Pham Viet Hoa, Laura Melgar-García and Dieu Tien Bui</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Remote Sensing MDPI</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959388"/>
            <a:ext cx="17281129" cy="5890895"/>
          </a:xfrm>
          <a:prstGeom prst="rect">
            <a:avLst/>
          </a:prstGeom>
        </p:spPr>
        <p:txBody>
          <a:bodyPr lIns="0" tIns="0" rIns="0" bIns="0" rtlCol="0" anchor="t">
            <a:spAutoFit/>
          </a:bodyPr>
          <a:lstStyle/>
          <a:p>
            <a:pPr algn="l">
              <a:lnSpc>
                <a:spcPts val="2380"/>
              </a:lnSpc>
            </a:pPr>
            <a:r>
              <a:rPr lang="en-US" sz="1700" spc="385">
                <a:solidFill>
                  <a:srgbClr val="2B2C30"/>
                </a:solidFill>
                <a:latin typeface="Playfair Display"/>
                <a:ea typeface="Playfair Display"/>
                <a:cs typeface="Playfair Display"/>
                <a:sym typeface="Playfair Display"/>
              </a:rPr>
              <a:t>The study evaluates the effectiveness of deep neural networks (DeepNNs) and swarm-optimized random forests (SwarmRFs) in predicting groundwater spring potential in Gia Lai province, Vietnam, a region characterized by its tropical monsoon climate, varied topography, and agricultural-driven groundwater exploitation. A comprehensive database of 938 groundwater spring locations, encompassing water flow (0.01–118.35 L/s) and mineralization (0.01–0.980 g/L), was analyzed alongside 12 influencing factors such as geology, land use, rainfall, remote sensing indices (NDVI, NDMI, NDWI), and topographic variables derived from advanced datasets like Landsat 8 imagery and ALOS DEM. Feature selection using a wrapper method identified geology as the most critical factor, with elevation, NDVI, and NDMI also being significant contributors. The DeepNN model utilized a three-layer architecture optimized with the ADAM algorithm, while the SwarmRF model incorporated hyperparameter optimization using the Harris Hawks Optimizer (HHO). Both models demonstrated robust predictive capabilities, with SwarmRF outperforming DeepNN in validation accuracy (80.2% vs. 77.9%), a difference confirmed as statistically significant by the Wilcoxon signed-rank test (p-value = 0.011). Groundwater spring potential maps generated from both models provide valuable insights into the spatial distribution of groundwater resources, with geology emerging as the primary determinant of spring potential. While both models are effective, SwarmRF offers an edge due to its slightly higher accuracy and the interpretability inherent to the random forest approach. The findings underscore the importance of geology and other environmental factors in groundwater modeling, providing essential guidance for sustainable water resource management in Gia Lai province. The integration of advanced algorithms like SwarmRF with geospatial data enhances the reliability of predictions and supports informed decision-making for sustainable development in regions facing growing water demands.</a:t>
            </a:r>
          </a:p>
          <a:p>
            <a:pPr algn="l">
              <a:lnSpc>
                <a:spcPts val="2380"/>
              </a:lnSpc>
              <a:spcBef>
                <a:spcPct val="0"/>
              </a:spcBef>
            </a:pPr>
            <a:endParaRPr lang="en-US" sz="1700" spc="385">
              <a:solidFill>
                <a:srgbClr val="2B2C30"/>
              </a:solidFill>
              <a:latin typeface="Playfair Display"/>
              <a:ea typeface="Playfair Display"/>
              <a:cs typeface="Playfair Display"/>
              <a:sym typeface="Playfair Display"/>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2162495"/>
            <a:ext cx="15953207" cy="7781920"/>
          </a:xfrm>
          <a:prstGeom prst="rect">
            <a:avLst/>
          </a:prstGeom>
        </p:spPr>
        <p:txBody>
          <a:bodyPr lIns="0" tIns="0" rIns="0" bIns="0" rtlCol="0" anchor="t">
            <a:spAutoFit/>
          </a:bodyPr>
          <a:lstStyle/>
          <a:p>
            <a:pPr algn="l">
              <a:lnSpc>
                <a:spcPts val="6825"/>
              </a:lnSpc>
            </a:pPr>
            <a:r>
              <a:rPr lang="en-US" sz="5250" spc="26">
                <a:solidFill>
                  <a:srgbClr val="2B2C30"/>
                </a:solidFill>
                <a:latin typeface="Playfair Display"/>
                <a:ea typeface="Playfair Display"/>
                <a:cs typeface="Playfair Display"/>
                <a:sym typeface="Playfair Display"/>
              </a:rPr>
              <a:t>The project addresses the challenges posed by fluctuating </a:t>
            </a:r>
            <a:r>
              <a:rPr lang="en-US" sz="5250" b="1" spc="26">
                <a:solidFill>
                  <a:srgbClr val="2B2C30"/>
                </a:solidFill>
                <a:latin typeface="Playfair Display Bold"/>
                <a:ea typeface="Playfair Display Bold"/>
                <a:cs typeface="Playfair Display Bold"/>
                <a:sym typeface="Playfair Display Bold"/>
              </a:rPr>
              <a:t>groundwater levels</a:t>
            </a:r>
            <a:r>
              <a:rPr lang="en-US" sz="5250" spc="26">
                <a:solidFill>
                  <a:srgbClr val="2B2C30"/>
                </a:solidFill>
                <a:latin typeface="Playfair Display"/>
                <a:ea typeface="Playfair Display"/>
                <a:cs typeface="Playfair Display"/>
                <a:sym typeface="Playfair Display"/>
              </a:rPr>
              <a:t> in </a:t>
            </a:r>
            <a:r>
              <a:rPr lang="en-US" sz="5250" b="1" spc="26">
                <a:solidFill>
                  <a:srgbClr val="2B2C30"/>
                </a:solidFill>
                <a:latin typeface="Playfair Display Bold"/>
                <a:ea typeface="Playfair Display Bold"/>
                <a:cs typeface="Playfair Display Bold"/>
                <a:sym typeface="Playfair Display Bold"/>
              </a:rPr>
              <a:t>Chennai</a:t>
            </a:r>
            <a:r>
              <a:rPr lang="en-US" sz="5250" spc="26">
                <a:solidFill>
                  <a:srgbClr val="2B2C30"/>
                </a:solidFill>
                <a:latin typeface="Playfair Display"/>
                <a:ea typeface="Playfair Display"/>
                <a:cs typeface="Playfair Display"/>
                <a:sym typeface="Playfair Display"/>
              </a:rPr>
              <a:t>, driven by the </a:t>
            </a:r>
            <a:r>
              <a:rPr lang="en-US" sz="5250" b="1" spc="26">
                <a:solidFill>
                  <a:srgbClr val="2B2C30"/>
                </a:solidFill>
                <a:latin typeface="Playfair Display Bold"/>
                <a:ea typeface="Playfair Display Bold"/>
                <a:cs typeface="Playfair Display Bold"/>
                <a:sym typeface="Playfair Display Bold"/>
              </a:rPr>
              <a:t>irregular impacts of El Niño</a:t>
            </a:r>
            <a:r>
              <a:rPr lang="en-US" sz="5250" spc="26">
                <a:solidFill>
                  <a:srgbClr val="2B2C30"/>
                </a:solidFill>
                <a:latin typeface="Playfair Display"/>
                <a:ea typeface="Playfair Display"/>
                <a:cs typeface="Playfair Display"/>
                <a:sym typeface="Playfair Display"/>
              </a:rPr>
              <a:t> on monsoonal rainfall. These climatic variations result in water scarcity, flooding, and inadequate recharge. By </a:t>
            </a:r>
            <a:r>
              <a:rPr lang="en-US" sz="5250" b="1" spc="26">
                <a:solidFill>
                  <a:srgbClr val="2B2C30"/>
                </a:solidFill>
                <a:latin typeface="Playfair Display Bold"/>
                <a:ea typeface="Playfair Display Bold"/>
                <a:cs typeface="Playfair Display Bold"/>
                <a:sym typeface="Playfair Display Bold"/>
              </a:rPr>
              <a:t>analyzing groundwater trends</a:t>
            </a:r>
            <a:r>
              <a:rPr lang="en-US" sz="5250" spc="26">
                <a:solidFill>
                  <a:srgbClr val="2B2C30"/>
                </a:solidFill>
                <a:latin typeface="Playfair Display"/>
                <a:ea typeface="Playfair Display"/>
                <a:cs typeface="Playfair Display"/>
                <a:sym typeface="Playfair Display"/>
              </a:rPr>
              <a:t> and </a:t>
            </a:r>
            <a:r>
              <a:rPr lang="en-US" sz="5250" b="1" spc="26">
                <a:solidFill>
                  <a:srgbClr val="2B2C30"/>
                </a:solidFill>
                <a:latin typeface="Playfair Display Bold"/>
                <a:ea typeface="Playfair Display Bold"/>
                <a:cs typeface="Playfair Display Bold"/>
                <a:sym typeface="Playfair Display Bold"/>
              </a:rPr>
              <a:t>identifying recharge potential areas</a:t>
            </a:r>
            <a:r>
              <a:rPr lang="en-US" sz="5250" spc="26">
                <a:solidFill>
                  <a:srgbClr val="2B2C30"/>
                </a:solidFill>
                <a:latin typeface="Playfair Display"/>
                <a:ea typeface="Playfair Display"/>
                <a:cs typeface="Playfair Display"/>
                <a:sym typeface="Playfair Display"/>
              </a:rPr>
              <a:t>, the study aims to </a:t>
            </a:r>
            <a:r>
              <a:rPr lang="en-US" sz="5250" b="1" u="sng" spc="26">
                <a:solidFill>
                  <a:srgbClr val="2B2C30"/>
                </a:solidFill>
                <a:latin typeface="Playfair Display Bold"/>
                <a:ea typeface="Playfair Display Bold"/>
                <a:cs typeface="Playfair Display Bold"/>
                <a:sym typeface="Playfair Display Bold"/>
              </a:rPr>
              <a:t>promote sustainable water resource management and climate resilience</a:t>
            </a:r>
            <a:r>
              <a:rPr lang="en-US" sz="5250" spc="26">
                <a:solidFill>
                  <a:srgbClr val="2B2C30"/>
                </a:solidFill>
                <a:latin typeface="Playfair Display"/>
                <a:ea typeface="Playfair Display"/>
                <a:cs typeface="Playfair Display"/>
                <a:sym typeface="Playfair Display"/>
              </a:rPr>
              <a:t>.</a:t>
            </a:r>
          </a:p>
        </p:txBody>
      </p:sp>
      <p:sp>
        <p:nvSpPr>
          <p:cNvPr id="3" name="TextBox 3"/>
          <p:cNvSpPr txBox="1"/>
          <p:nvPr/>
        </p:nvSpPr>
        <p:spPr>
          <a:xfrm>
            <a:off x="1006871" y="942975"/>
            <a:ext cx="16230600" cy="65096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PROBLEM STATEMENT</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CHALLENGES</a:t>
            </a:r>
          </a:p>
        </p:txBody>
      </p:sp>
      <p:sp>
        <p:nvSpPr>
          <p:cNvPr id="4" name="TextBox 4"/>
          <p:cNvSpPr txBox="1"/>
          <p:nvPr/>
        </p:nvSpPr>
        <p:spPr>
          <a:xfrm>
            <a:off x="1028695" y="2274888"/>
            <a:ext cx="16208776" cy="7598410"/>
          </a:xfrm>
          <a:prstGeom prst="rect">
            <a:avLst/>
          </a:prstGeom>
        </p:spPr>
        <p:txBody>
          <a:bodyPr lIns="0" tIns="0" rIns="0" bIns="0" rtlCol="0" anchor="t">
            <a:spAutoFit/>
          </a:bodyPr>
          <a:lstStyle/>
          <a:p>
            <a:pPr algn="just">
              <a:lnSpc>
                <a:spcPts val="4340"/>
              </a:lnSpc>
            </a:pPr>
            <a:r>
              <a:rPr lang="en-US" sz="3100">
                <a:solidFill>
                  <a:srgbClr val="2B2C30"/>
                </a:solidFill>
                <a:latin typeface="Public Sans"/>
                <a:ea typeface="Public Sans"/>
                <a:cs typeface="Public Sans"/>
                <a:sym typeface="Public Sans"/>
              </a:rPr>
              <a:t>1. Data Collection and Availability:</a:t>
            </a:r>
          </a:p>
          <a:p>
            <a:pPr marL="669293" lvl="1" indent="-334646" algn="just">
              <a:lnSpc>
                <a:spcPts val="4340"/>
              </a:lnSpc>
              <a:buFont typeface="Arial"/>
              <a:buChar char="•"/>
            </a:pPr>
            <a:r>
              <a:rPr lang="en-US" sz="3100">
                <a:solidFill>
                  <a:srgbClr val="2B2C30"/>
                </a:solidFill>
                <a:latin typeface="Public Sans"/>
                <a:ea typeface="Public Sans"/>
                <a:cs typeface="Public Sans"/>
                <a:sym typeface="Public Sans"/>
              </a:rPr>
              <a:t>Climate Data:</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Gaps in historical data for rainfall, temperature, and El Niño-related precipitation data for Chennai.</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Difficulty in obtaining complete and consistent records due to varying meteorological reporting standards.</a:t>
            </a:r>
          </a:p>
          <a:p>
            <a:pPr marL="669293" lvl="1" indent="-334646"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Groundwater Data:</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Lack of granular datasets for specific regions and timeframes (e.g., limited data for small localities).</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Insufficient monitoring infrastructure in certain areas.</a:t>
            </a:r>
          </a:p>
          <a:p>
            <a:pPr marL="669293" lvl="1" indent="-334646"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Satellite Imagery:</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Limited access to high-resolution satellite images.</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High costs associated with procuring satellite imagery for detailed analysis.</a:t>
            </a:r>
          </a:p>
          <a:p>
            <a:pPr algn="just">
              <a:lnSpc>
                <a:spcPts val="4340"/>
              </a:lnSpc>
              <a:spcBef>
                <a:spcPct val="0"/>
              </a:spcBef>
            </a:pPr>
            <a:endParaRPr lang="en-US" sz="3100">
              <a:solidFill>
                <a:srgbClr val="2B2C30"/>
              </a:solidFill>
              <a:latin typeface="Public Sans"/>
              <a:ea typeface="Public Sans"/>
              <a:cs typeface="Public Sans"/>
              <a:sym typeface="Public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CHALLENGES</a:t>
            </a:r>
          </a:p>
        </p:txBody>
      </p:sp>
      <p:sp>
        <p:nvSpPr>
          <p:cNvPr id="4" name="TextBox 4"/>
          <p:cNvSpPr txBox="1"/>
          <p:nvPr/>
        </p:nvSpPr>
        <p:spPr>
          <a:xfrm>
            <a:off x="1028695" y="2293938"/>
            <a:ext cx="16208776" cy="3937000"/>
          </a:xfrm>
          <a:prstGeom prst="rect">
            <a:avLst/>
          </a:prstGeom>
        </p:spPr>
        <p:txBody>
          <a:bodyPr lIns="0" tIns="0" rIns="0" bIns="0" rtlCol="0" anchor="t">
            <a:spAutoFit/>
          </a:bodyPr>
          <a:lstStyle/>
          <a:p>
            <a:pPr algn="just">
              <a:lnSpc>
                <a:spcPts val="3499"/>
              </a:lnSpc>
            </a:pPr>
            <a:r>
              <a:rPr lang="en-US" sz="2499">
                <a:solidFill>
                  <a:srgbClr val="2B2C30"/>
                </a:solidFill>
                <a:latin typeface="Public Sans"/>
                <a:ea typeface="Public Sans"/>
                <a:cs typeface="Public Sans"/>
                <a:sym typeface="Public Sans"/>
              </a:rPr>
              <a:t>2. Data Quality and Standardization:</a:t>
            </a:r>
          </a:p>
          <a:p>
            <a:pPr marL="539749" lvl="1" indent="-269875" algn="just">
              <a:lnSpc>
                <a:spcPts val="3499"/>
              </a:lnSpc>
              <a:buFont typeface="Arial"/>
              <a:buChar char="•"/>
            </a:pPr>
            <a:r>
              <a:rPr lang="en-US" sz="2499">
                <a:solidFill>
                  <a:srgbClr val="2B2C30"/>
                </a:solidFill>
                <a:latin typeface="Public Sans"/>
                <a:ea typeface="Public Sans"/>
                <a:cs typeface="Public Sans"/>
                <a:sym typeface="Public Sans"/>
              </a:rPr>
              <a:t>Variability Across Sources: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Different data sources (e.g., meteorological data, groundwater datasets) have varying formats, resolutions, and accuracy levels.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Inconsistent data structures and units pose challenges for integration.</a:t>
            </a:r>
          </a:p>
          <a:p>
            <a:pPr marL="539749" lvl="1" indent="-269875"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Standardization Challenges: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Difficulties in harmonizing datasets to create a unified dataset for modeling.</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Ensuring the reliability of different datasets for accurate analysis.</a:t>
            </a:r>
          </a:p>
          <a:p>
            <a:pPr algn="just">
              <a:lnSpc>
                <a:spcPts val="3499"/>
              </a:lnSpc>
              <a:spcBef>
                <a:spcPct val="0"/>
              </a:spcBef>
            </a:pPr>
            <a:endParaRPr lang="en-US" sz="2499">
              <a:solidFill>
                <a:srgbClr val="2B2C30"/>
              </a:solidFill>
              <a:latin typeface="Public Sans"/>
              <a:ea typeface="Public Sans"/>
              <a:cs typeface="Public Sans"/>
              <a:sym typeface="Public Sans"/>
            </a:endParaRPr>
          </a:p>
        </p:txBody>
      </p:sp>
      <p:sp>
        <p:nvSpPr>
          <p:cNvPr id="5" name="TextBox 5"/>
          <p:cNvSpPr txBox="1"/>
          <p:nvPr/>
        </p:nvSpPr>
        <p:spPr>
          <a:xfrm>
            <a:off x="1006871" y="6173788"/>
            <a:ext cx="16208776" cy="3937000"/>
          </a:xfrm>
          <a:prstGeom prst="rect">
            <a:avLst/>
          </a:prstGeom>
        </p:spPr>
        <p:txBody>
          <a:bodyPr lIns="0" tIns="0" rIns="0" bIns="0" rtlCol="0" anchor="t">
            <a:spAutoFit/>
          </a:bodyPr>
          <a:lstStyle/>
          <a:p>
            <a:pPr algn="just">
              <a:lnSpc>
                <a:spcPts val="3499"/>
              </a:lnSpc>
            </a:pPr>
            <a:r>
              <a:rPr lang="en-US" sz="2499">
                <a:solidFill>
                  <a:srgbClr val="2B2C30"/>
                </a:solidFill>
                <a:latin typeface="Public Sans"/>
                <a:ea typeface="Public Sans"/>
                <a:cs typeface="Public Sans"/>
                <a:sym typeface="Public Sans"/>
              </a:rPr>
              <a:t>3. Modeling Challenges:</a:t>
            </a:r>
          </a:p>
          <a:p>
            <a:pPr marL="539749" lvl="1" indent="-269875" algn="just">
              <a:lnSpc>
                <a:spcPts val="3499"/>
              </a:lnSpc>
              <a:buFont typeface="Arial"/>
              <a:buChar char="•"/>
            </a:pPr>
            <a:r>
              <a:rPr lang="en-US" sz="2499">
                <a:solidFill>
                  <a:srgbClr val="2B2C30"/>
                </a:solidFill>
                <a:latin typeface="Public Sans"/>
                <a:ea typeface="Public Sans"/>
                <a:cs typeface="Public Sans"/>
                <a:sym typeface="Public Sans"/>
              </a:rPr>
              <a:t>Predictive Model Development:</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Groundwater level modeling must account for complex interactions between climate variables, geology, and urban infrastructure.</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Predictive accuracy can be compromised when models are trained on limited or incomplete datasets.</a:t>
            </a:r>
          </a:p>
          <a:p>
            <a:pPr marL="539749" lvl="1" indent="-269875"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Model Training Limitations: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Limited availability of ground truth data for model validation leads to potential inaccuracies in predictions.</a:t>
            </a:r>
          </a:p>
          <a:p>
            <a:pPr algn="just">
              <a:lnSpc>
                <a:spcPts val="3499"/>
              </a:lnSpc>
              <a:spcBef>
                <a:spcPct val="0"/>
              </a:spcBef>
            </a:pPr>
            <a:endParaRPr lang="en-US" sz="2499">
              <a:solidFill>
                <a:srgbClr val="2B2C30"/>
              </a:solidFill>
              <a:latin typeface="Public Sans"/>
              <a:ea typeface="Public Sans"/>
              <a:cs typeface="Public Sans"/>
              <a:sym typeface="Public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CHALLENGES</a:t>
            </a:r>
          </a:p>
        </p:txBody>
      </p:sp>
      <p:sp>
        <p:nvSpPr>
          <p:cNvPr id="4" name="TextBox 4"/>
          <p:cNvSpPr txBox="1"/>
          <p:nvPr/>
        </p:nvSpPr>
        <p:spPr>
          <a:xfrm>
            <a:off x="1028695" y="2284413"/>
            <a:ext cx="16208776" cy="3593465"/>
          </a:xfrm>
          <a:prstGeom prst="rect">
            <a:avLst/>
          </a:prstGeom>
        </p:spPr>
        <p:txBody>
          <a:bodyPr lIns="0" tIns="0" rIns="0" bIns="0" rtlCol="0" anchor="t">
            <a:spAutoFit/>
          </a:bodyPr>
          <a:lstStyle/>
          <a:p>
            <a:pPr algn="just">
              <a:lnSpc>
                <a:spcPts val="4059"/>
              </a:lnSpc>
            </a:pPr>
            <a:r>
              <a:rPr lang="en-US" sz="2899">
                <a:solidFill>
                  <a:srgbClr val="2B2C30"/>
                </a:solidFill>
                <a:latin typeface="Public Sans"/>
                <a:ea typeface="Public Sans"/>
                <a:cs typeface="Public Sans"/>
                <a:sym typeface="Public Sans"/>
              </a:rPr>
              <a:t>4. Identifying Suitable Locations:</a:t>
            </a:r>
          </a:p>
          <a:p>
            <a:pPr marL="626107" lvl="1" indent="-313054" algn="just">
              <a:lnSpc>
                <a:spcPts val="4059"/>
              </a:lnSpc>
              <a:buFont typeface="Arial"/>
              <a:buChar char="•"/>
            </a:pPr>
            <a:r>
              <a:rPr lang="en-US" sz="2899">
                <a:solidFill>
                  <a:srgbClr val="2B2C30"/>
                </a:solidFill>
                <a:latin typeface="Public Sans"/>
                <a:ea typeface="Public Sans"/>
                <a:cs typeface="Public Sans"/>
                <a:sym typeface="Public Sans"/>
              </a:rPr>
              <a:t>Infiltration Capacity Detection:</a:t>
            </a:r>
          </a:p>
          <a:p>
            <a:pPr marL="1252215" lvl="2" indent="-417405" algn="just">
              <a:lnSpc>
                <a:spcPts val="4059"/>
              </a:lnSpc>
              <a:spcBef>
                <a:spcPct val="0"/>
              </a:spcBef>
              <a:buFont typeface="Arial"/>
              <a:buChar char="⚬"/>
            </a:pPr>
            <a:r>
              <a:rPr lang="en-US" sz="2899">
                <a:solidFill>
                  <a:srgbClr val="2B2C30"/>
                </a:solidFill>
                <a:latin typeface="Public Sans"/>
                <a:ea typeface="Public Sans"/>
                <a:cs typeface="Public Sans"/>
                <a:sym typeface="Public Sans"/>
              </a:rPr>
              <a:t>Identifying optimal locations for groundwater recharge requires advanced image processing and classification techniques using satellite imagery.</a:t>
            </a:r>
          </a:p>
          <a:p>
            <a:pPr marL="1252215" lvl="2" indent="-417405" algn="just">
              <a:lnSpc>
                <a:spcPts val="4059"/>
              </a:lnSpc>
              <a:spcBef>
                <a:spcPct val="0"/>
              </a:spcBef>
              <a:buFont typeface="Arial"/>
              <a:buChar char="⚬"/>
            </a:pPr>
            <a:r>
              <a:rPr lang="en-US" sz="2899">
                <a:solidFill>
                  <a:srgbClr val="2B2C30"/>
                </a:solidFill>
                <a:latin typeface="Public Sans"/>
                <a:ea typeface="Public Sans"/>
                <a:cs typeface="Public Sans"/>
                <a:sym typeface="Public Sans"/>
              </a:rPr>
              <a:t>Complex urban constraints must be factored in, balancing available space with hydrological feasibility.</a:t>
            </a:r>
          </a:p>
          <a:p>
            <a:pPr algn="just">
              <a:lnSpc>
                <a:spcPts val="4059"/>
              </a:lnSpc>
              <a:spcBef>
                <a:spcPct val="0"/>
              </a:spcBef>
            </a:pPr>
            <a:endParaRPr lang="en-US" sz="2899">
              <a:solidFill>
                <a:srgbClr val="2B2C30"/>
              </a:solidFill>
              <a:latin typeface="Public Sans"/>
              <a:ea typeface="Public Sans"/>
              <a:cs typeface="Public Sans"/>
              <a:sym typeface="Public Sans"/>
            </a:endParaRPr>
          </a:p>
        </p:txBody>
      </p:sp>
      <p:sp>
        <p:nvSpPr>
          <p:cNvPr id="5" name="TextBox 5"/>
          <p:cNvSpPr txBox="1"/>
          <p:nvPr/>
        </p:nvSpPr>
        <p:spPr>
          <a:xfrm>
            <a:off x="1006871" y="6164263"/>
            <a:ext cx="16208776" cy="3593465"/>
          </a:xfrm>
          <a:prstGeom prst="rect">
            <a:avLst/>
          </a:prstGeom>
        </p:spPr>
        <p:txBody>
          <a:bodyPr lIns="0" tIns="0" rIns="0" bIns="0" rtlCol="0" anchor="t">
            <a:spAutoFit/>
          </a:bodyPr>
          <a:lstStyle/>
          <a:p>
            <a:pPr algn="just">
              <a:lnSpc>
                <a:spcPts val="4059"/>
              </a:lnSpc>
            </a:pPr>
            <a:r>
              <a:rPr lang="en-US" sz="2899">
                <a:solidFill>
                  <a:srgbClr val="2B2C30"/>
                </a:solidFill>
                <a:latin typeface="Public Sans"/>
                <a:ea typeface="Public Sans"/>
                <a:cs typeface="Public Sans"/>
                <a:sym typeface="Public Sans"/>
              </a:rPr>
              <a:t>5. Field Validation:</a:t>
            </a:r>
          </a:p>
          <a:p>
            <a:pPr marL="626107" lvl="1" indent="-313054" algn="just">
              <a:lnSpc>
                <a:spcPts val="4059"/>
              </a:lnSpc>
              <a:spcBef>
                <a:spcPct val="0"/>
              </a:spcBef>
              <a:buFont typeface="Arial"/>
              <a:buChar char="•"/>
            </a:pPr>
            <a:r>
              <a:rPr lang="en-US" sz="2899">
                <a:solidFill>
                  <a:srgbClr val="2B2C30"/>
                </a:solidFill>
                <a:latin typeface="Public Sans"/>
                <a:ea typeface="Public Sans"/>
                <a:cs typeface="Public Sans"/>
                <a:sym typeface="Public Sans"/>
              </a:rPr>
              <a:t>On-ground Verification:</a:t>
            </a:r>
          </a:p>
          <a:p>
            <a:pPr marL="1252215" lvl="2" indent="-417405" algn="just">
              <a:lnSpc>
                <a:spcPts val="4059"/>
              </a:lnSpc>
              <a:spcBef>
                <a:spcPct val="0"/>
              </a:spcBef>
              <a:buFont typeface="Arial"/>
              <a:buChar char="⚬"/>
            </a:pPr>
            <a:r>
              <a:rPr lang="en-US" sz="2899">
                <a:solidFill>
                  <a:srgbClr val="2B2C30"/>
                </a:solidFill>
                <a:latin typeface="Public Sans"/>
                <a:ea typeface="Public Sans"/>
                <a:cs typeface="Public Sans"/>
                <a:sym typeface="Public Sans"/>
              </a:rPr>
              <a:t>Validation of model predictions with real-world conditions (e.g., confirming the suitability of proposed rainwater harvesting and storage systems) is challenging but essential.</a:t>
            </a:r>
          </a:p>
          <a:p>
            <a:pPr marL="1252215" lvl="2" indent="-417405" algn="just">
              <a:lnSpc>
                <a:spcPts val="4059"/>
              </a:lnSpc>
              <a:spcBef>
                <a:spcPct val="0"/>
              </a:spcBef>
              <a:buFont typeface="Arial"/>
              <a:buChar char="⚬"/>
            </a:pPr>
            <a:r>
              <a:rPr lang="en-US" sz="2899">
                <a:solidFill>
                  <a:srgbClr val="2B2C30"/>
                </a:solidFill>
                <a:latin typeface="Public Sans"/>
                <a:ea typeface="Public Sans"/>
                <a:cs typeface="Public Sans"/>
                <a:sym typeface="Public Sans"/>
              </a:rPr>
              <a:t>Requires extensive field studies and ground-truthing in targeted areas.</a:t>
            </a:r>
          </a:p>
          <a:p>
            <a:pPr algn="just">
              <a:lnSpc>
                <a:spcPts val="4059"/>
              </a:lnSpc>
              <a:spcBef>
                <a:spcPct val="0"/>
              </a:spcBef>
            </a:pPr>
            <a:endParaRPr lang="en-US" sz="2899">
              <a:solidFill>
                <a:srgbClr val="2B2C30"/>
              </a:solidFill>
              <a:latin typeface="Public Sans"/>
              <a:ea typeface="Public Sans"/>
              <a:cs typeface="Public Sans"/>
              <a:sym typeface="Public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CHALLENGES</a:t>
            </a:r>
          </a:p>
        </p:txBody>
      </p:sp>
      <p:sp>
        <p:nvSpPr>
          <p:cNvPr id="4" name="TextBox 4"/>
          <p:cNvSpPr txBox="1"/>
          <p:nvPr/>
        </p:nvSpPr>
        <p:spPr>
          <a:xfrm>
            <a:off x="1028695" y="2274888"/>
            <a:ext cx="16208776" cy="3797935"/>
          </a:xfrm>
          <a:prstGeom prst="rect">
            <a:avLst/>
          </a:prstGeom>
        </p:spPr>
        <p:txBody>
          <a:bodyPr lIns="0" tIns="0" rIns="0" bIns="0" rtlCol="0" anchor="t">
            <a:spAutoFit/>
          </a:bodyPr>
          <a:lstStyle/>
          <a:p>
            <a:pPr algn="just">
              <a:lnSpc>
                <a:spcPts val="4340"/>
              </a:lnSpc>
              <a:spcBef>
                <a:spcPct val="0"/>
              </a:spcBef>
            </a:pPr>
            <a:r>
              <a:rPr lang="en-US" sz="3100">
                <a:solidFill>
                  <a:srgbClr val="2B2C30"/>
                </a:solidFill>
                <a:latin typeface="Public Sans"/>
                <a:ea typeface="Public Sans"/>
                <a:cs typeface="Public Sans"/>
                <a:sym typeface="Public Sans"/>
              </a:rPr>
              <a:t>6. Integration of Multidisciplinary Approaches:</a:t>
            </a:r>
          </a:p>
          <a:p>
            <a:pPr marL="669293" lvl="1" indent="-334646"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Data Integration Challenges:</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Combining hydrological, climatological, remote sensing, and urban planning data into a cohesive analytical framework is complex.</a:t>
            </a:r>
          </a:p>
          <a:p>
            <a:pPr marL="1338585" lvl="2" indent="-446195" algn="just">
              <a:lnSpc>
                <a:spcPts val="4340"/>
              </a:lnSpc>
              <a:spcBef>
                <a:spcPct val="0"/>
              </a:spcBef>
              <a:buFont typeface="Arial"/>
              <a:buChar char="⚬"/>
            </a:pPr>
            <a:r>
              <a:rPr lang="en-US" sz="3100">
                <a:solidFill>
                  <a:srgbClr val="2B2C30"/>
                </a:solidFill>
                <a:latin typeface="Public Sans"/>
                <a:ea typeface="Public Sans"/>
                <a:cs typeface="Public Sans"/>
                <a:sym typeface="Public Sans"/>
              </a:rPr>
              <a:t>Potential conflicts between urban development plans and proposed water storage solutions need to be resolved.</a:t>
            </a:r>
          </a:p>
          <a:p>
            <a:pPr algn="just">
              <a:lnSpc>
                <a:spcPts val="4340"/>
              </a:lnSpc>
              <a:spcBef>
                <a:spcPct val="0"/>
              </a:spcBef>
            </a:pPr>
            <a:endParaRPr lang="en-US" sz="3100">
              <a:solidFill>
                <a:srgbClr val="2B2C30"/>
              </a:solidFill>
              <a:latin typeface="Public Sans"/>
              <a:ea typeface="Public Sans"/>
              <a:cs typeface="Public Sans"/>
              <a:sym typeface="Public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06871" y="1965957"/>
            <a:ext cx="16252429" cy="8243408"/>
          </a:xfrm>
          <a:custGeom>
            <a:avLst/>
            <a:gdLst/>
            <a:ahLst/>
            <a:cxnLst/>
            <a:rect l="l" t="t" r="r" b="b"/>
            <a:pathLst>
              <a:path w="16252429" h="8243408">
                <a:moveTo>
                  <a:pt x="0" y="0"/>
                </a:moveTo>
                <a:lnTo>
                  <a:pt x="16252429" y="0"/>
                </a:lnTo>
                <a:lnTo>
                  <a:pt x="16252429" y="8243408"/>
                </a:lnTo>
                <a:lnTo>
                  <a:pt x="0" y="8243408"/>
                </a:lnTo>
                <a:lnTo>
                  <a:pt x="0" y="0"/>
                </a:lnTo>
                <a:close/>
              </a:path>
            </a:pathLst>
          </a:custGeom>
          <a:blipFill>
            <a:blip r:embed="rId2"/>
            <a:stretch>
              <a:fillRect t="-8255" b="-8255"/>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CHALLENGES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OBJECTIVES</a:t>
            </a:r>
          </a:p>
        </p:txBody>
      </p:sp>
      <p:sp>
        <p:nvSpPr>
          <p:cNvPr id="4" name="TextBox 4"/>
          <p:cNvSpPr txBox="1"/>
          <p:nvPr/>
        </p:nvSpPr>
        <p:spPr>
          <a:xfrm>
            <a:off x="1028695" y="2293938"/>
            <a:ext cx="16208776" cy="2622550"/>
          </a:xfrm>
          <a:prstGeom prst="rect">
            <a:avLst/>
          </a:prstGeom>
        </p:spPr>
        <p:txBody>
          <a:bodyPr lIns="0" tIns="0" rIns="0" bIns="0" rtlCol="0" anchor="t">
            <a:spAutoFit/>
          </a:bodyPr>
          <a:lstStyle/>
          <a:p>
            <a:pPr algn="just">
              <a:lnSpc>
                <a:spcPts val="3499"/>
              </a:lnSpc>
            </a:pPr>
            <a:r>
              <a:rPr lang="en-US" sz="2499">
                <a:solidFill>
                  <a:srgbClr val="2B2C30"/>
                </a:solidFill>
                <a:latin typeface="Public Sans"/>
                <a:ea typeface="Public Sans"/>
                <a:cs typeface="Public Sans"/>
                <a:sym typeface="Public Sans"/>
              </a:rPr>
              <a:t>Objective 1: Predict Groundwater Levels</a:t>
            </a:r>
          </a:p>
          <a:p>
            <a:pPr marL="539749" lvl="1" indent="-269875" algn="just">
              <a:lnSpc>
                <a:spcPts val="3499"/>
              </a:lnSpc>
              <a:buFont typeface="Arial"/>
              <a:buChar char="•"/>
            </a:pPr>
            <a:r>
              <a:rPr lang="en-US" sz="2499">
                <a:solidFill>
                  <a:srgbClr val="2B2C30"/>
                </a:solidFill>
                <a:latin typeface="Public Sans"/>
                <a:ea typeface="Public Sans"/>
                <a:cs typeface="Public Sans"/>
                <a:sym typeface="Public Sans"/>
              </a:rPr>
              <a:t>Actions: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Leverage historical climate and groundwater data.</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Develop models that can predict fluctuations in groundwater during the El Niño season.</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Outcome: Better predictions for El Niño season groundwater variations.</a:t>
            </a:r>
          </a:p>
          <a:p>
            <a:pPr algn="just">
              <a:lnSpc>
                <a:spcPts val="3499"/>
              </a:lnSpc>
              <a:spcBef>
                <a:spcPct val="0"/>
              </a:spcBef>
            </a:pPr>
            <a:endParaRPr lang="en-US" sz="2499">
              <a:solidFill>
                <a:srgbClr val="2B2C30"/>
              </a:solidFill>
              <a:latin typeface="Public Sans"/>
              <a:ea typeface="Public Sans"/>
              <a:cs typeface="Public Sans"/>
              <a:sym typeface="Public Sans"/>
            </a:endParaRPr>
          </a:p>
        </p:txBody>
      </p:sp>
      <p:sp>
        <p:nvSpPr>
          <p:cNvPr id="5" name="TextBox 5"/>
          <p:cNvSpPr txBox="1"/>
          <p:nvPr/>
        </p:nvSpPr>
        <p:spPr>
          <a:xfrm>
            <a:off x="1006871" y="4760119"/>
            <a:ext cx="16208776" cy="3060700"/>
          </a:xfrm>
          <a:prstGeom prst="rect">
            <a:avLst/>
          </a:prstGeom>
        </p:spPr>
        <p:txBody>
          <a:bodyPr lIns="0" tIns="0" rIns="0" bIns="0" rtlCol="0" anchor="t">
            <a:spAutoFit/>
          </a:bodyPr>
          <a:lstStyle/>
          <a:p>
            <a:pPr algn="just">
              <a:lnSpc>
                <a:spcPts val="3499"/>
              </a:lnSpc>
            </a:pPr>
            <a:r>
              <a:rPr lang="en-US" sz="2499">
                <a:solidFill>
                  <a:srgbClr val="2B2C30"/>
                </a:solidFill>
                <a:latin typeface="Public Sans"/>
                <a:ea typeface="Public Sans"/>
                <a:cs typeface="Public Sans"/>
                <a:sym typeface="Public Sans"/>
              </a:rPr>
              <a:t>Objective 2: Identify Suitable Locations for Rainwater Harvesting</a:t>
            </a:r>
          </a:p>
          <a:p>
            <a:pPr marL="539749" lvl="1" indent="-269875" algn="just">
              <a:lnSpc>
                <a:spcPts val="3499"/>
              </a:lnSpc>
              <a:buFont typeface="Arial"/>
              <a:buChar char="•"/>
            </a:pPr>
            <a:r>
              <a:rPr lang="en-US" sz="2499">
                <a:solidFill>
                  <a:srgbClr val="2B2C30"/>
                </a:solidFill>
                <a:latin typeface="Public Sans"/>
                <a:ea typeface="Public Sans"/>
                <a:cs typeface="Public Sans"/>
                <a:sym typeface="Public Sans"/>
              </a:rPr>
              <a:t>Actions:</a:t>
            </a:r>
          </a:p>
          <a:p>
            <a:pPr marL="1079499" lvl="2" indent="-359833" algn="just">
              <a:lnSpc>
                <a:spcPts val="3499"/>
              </a:lnSpc>
              <a:buFont typeface="Arial"/>
              <a:buChar char="⚬"/>
            </a:pPr>
            <a:r>
              <a:rPr lang="en-US" sz="2499">
                <a:solidFill>
                  <a:srgbClr val="2B2C30"/>
                </a:solidFill>
                <a:latin typeface="Public Sans"/>
                <a:ea typeface="Public Sans"/>
                <a:cs typeface="Public Sans"/>
                <a:sym typeface="Public Sans"/>
              </a:rPr>
              <a:t>Analyze satellite imagery.</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Use groundwater models to identify areas for constructing rainwater storage facilities.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Consider topographic and soil characteristics to ensure efficient rainwater infiltration.</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Outcome: Identify optimal locations for constructing artificial water storage.</a:t>
            </a:r>
          </a:p>
          <a:p>
            <a:pPr algn="just">
              <a:lnSpc>
                <a:spcPts val="3499"/>
              </a:lnSpc>
              <a:spcBef>
                <a:spcPct val="0"/>
              </a:spcBef>
            </a:pPr>
            <a:endParaRPr lang="en-US" sz="2499">
              <a:solidFill>
                <a:srgbClr val="2B2C30"/>
              </a:solidFill>
              <a:latin typeface="Public Sans"/>
              <a:ea typeface="Public Sans"/>
              <a:cs typeface="Public Sans"/>
              <a:sym typeface="Public Sans"/>
            </a:endParaRPr>
          </a:p>
        </p:txBody>
      </p:sp>
      <p:sp>
        <p:nvSpPr>
          <p:cNvPr id="6" name="TextBox 6"/>
          <p:cNvSpPr txBox="1"/>
          <p:nvPr/>
        </p:nvSpPr>
        <p:spPr>
          <a:xfrm>
            <a:off x="1028700" y="7664450"/>
            <a:ext cx="16208776" cy="2622550"/>
          </a:xfrm>
          <a:prstGeom prst="rect">
            <a:avLst/>
          </a:prstGeom>
        </p:spPr>
        <p:txBody>
          <a:bodyPr lIns="0" tIns="0" rIns="0" bIns="0" rtlCol="0" anchor="t">
            <a:spAutoFit/>
          </a:bodyPr>
          <a:lstStyle/>
          <a:p>
            <a:pPr algn="just">
              <a:lnSpc>
                <a:spcPts val="3499"/>
              </a:lnSpc>
            </a:pPr>
            <a:r>
              <a:rPr lang="en-US" sz="2499">
                <a:solidFill>
                  <a:srgbClr val="2B2C30"/>
                </a:solidFill>
                <a:latin typeface="Public Sans"/>
                <a:ea typeface="Public Sans"/>
                <a:cs typeface="Public Sans"/>
                <a:sym typeface="Public Sans"/>
              </a:rPr>
              <a:t>Objective 3: Enhance Groundwater Recharge</a:t>
            </a:r>
          </a:p>
          <a:p>
            <a:pPr marL="539749" lvl="1" indent="-269875" algn="just">
              <a:lnSpc>
                <a:spcPts val="3499"/>
              </a:lnSpc>
              <a:buFont typeface="Arial"/>
              <a:buChar char="•"/>
            </a:pPr>
            <a:r>
              <a:rPr lang="en-US" sz="2499">
                <a:solidFill>
                  <a:srgbClr val="2B2C30"/>
                </a:solidFill>
                <a:latin typeface="Public Sans"/>
                <a:ea typeface="Public Sans"/>
                <a:cs typeface="Public Sans"/>
                <a:sym typeface="Public Sans"/>
              </a:rPr>
              <a:t>Actions:</a:t>
            </a:r>
          </a:p>
          <a:p>
            <a:pPr marL="1079499" lvl="2" indent="-359833" algn="just">
              <a:lnSpc>
                <a:spcPts val="3499"/>
              </a:lnSpc>
              <a:buFont typeface="Arial"/>
              <a:buChar char="⚬"/>
            </a:pPr>
            <a:r>
              <a:rPr lang="en-US" sz="2499">
                <a:solidFill>
                  <a:srgbClr val="2B2C30"/>
                </a:solidFill>
                <a:latin typeface="Public Sans"/>
                <a:ea typeface="Public Sans"/>
                <a:cs typeface="Public Sans"/>
                <a:sym typeface="Public Sans"/>
              </a:rPr>
              <a:t>Utilize identified rainwater harvesting sites for groundwater recharge.</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Target areas experiencing groundwater depletion (urban and peri-urban regions).</a:t>
            </a:r>
          </a:p>
          <a:p>
            <a:pPr marL="1079499" lvl="2" indent="-359833" algn="just">
              <a:lnSpc>
                <a:spcPts val="3499"/>
              </a:lnSpc>
              <a:spcBef>
                <a:spcPct val="0"/>
              </a:spcBef>
              <a:buFont typeface="Arial"/>
              <a:buChar char="⚬"/>
            </a:pPr>
            <a:r>
              <a:rPr lang="en-US" sz="2499">
                <a:solidFill>
                  <a:srgbClr val="2B2C30"/>
                </a:solidFill>
                <a:latin typeface="Public Sans"/>
                <a:ea typeface="Public Sans"/>
                <a:cs typeface="Public Sans"/>
                <a:sym typeface="Public Sans"/>
              </a:rPr>
              <a:t>Outcome: Recharge and improve groundwater sustainability in critical areas.</a:t>
            </a:r>
          </a:p>
          <a:p>
            <a:pPr algn="just">
              <a:lnSpc>
                <a:spcPts val="3499"/>
              </a:lnSpc>
              <a:spcBef>
                <a:spcPct val="0"/>
              </a:spcBef>
            </a:pPr>
            <a:endParaRPr lang="en-US" sz="2499">
              <a:solidFill>
                <a:srgbClr val="2B2C30"/>
              </a:solidFill>
              <a:latin typeface="Public Sans"/>
              <a:ea typeface="Public Sans"/>
              <a:cs typeface="Public Sans"/>
              <a:sym typeface="Public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06871" y="2242015"/>
            <a:ext cx="16230600" cy="7663254"/>
          </a:xfrm>
          <a:custGeom>
            <a:avLst/>
            <a:gdLst/>
            <a:ahLst/>
            <a:cxnLst/>
            <a:rect l="l" t="t" r="r" b="b"/>
            <a:pathLst>
              <a:path w="16230600" h="7663254">
                <a:moveTo>
                  <a:pt x="0" y="0"/>
                </a:moveTo>
                <a:lnTo>
                  <a:pt x="16230600" y="0"/>
                </a:lnTo>
                <a:lnTo>
                  <a:pt x="16230600" y="7663254"/>
                </a:lnTo>
                <a:lnTo>
                  <a:pt x="0" y="7663254"/>
                </a:lnTo>
                <a:lnTo>
                  <a:pt x="0" y="0"/>
                </a:lnTo>
                <a:close/>
              </a:path>
            </a:pathLst>
          </a:custGeom>
          <a:blipFill>
            <a:blip r:embed="rId2"/>
            <a:stretch>
              <a:fillRect t="-12582" b="-12582"/>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RESEARCH OBJECTIVES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4" name="TextBox 4"/>
          <p:cNvSpPr txBox="1"/>
          <p:nvPr/>
        </p:nvSpPr>
        <p:spPr>
          <a:xfrm>
            <a:off x="1028648" y="4440301"/>
            <a:ext cx="3783477" cy="540385"/>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Data Collection</a:t>
            </a:r>
          </a:p>
        </p:txBody>
      </p:sp>
      <p:sp>
        <p:nvSpPr>
          <p:cNvPr id="5" name="TextBox 5"/>
          <p:cNvSpPr txBox="1"/>
          <p:nvPr/>
        </p:nvSpPr>
        <p:spPr>
          <a:xfrm>
            <a:off x="5116130" y="4440301"/>
            <a:ext cx="3773952" cy="540385"/>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Data Preprocessing</a:t>
            </a:r>
          </a:p>
        </p:txBody>
      </p:sp>
      <p:sp>
        <p:nvSpPr>
          <p:cNvPr id="6" name="TextBox 6"/>
          <p:cNvSpPr txBox="1"/>
          <p:nvPr/>
        </p:nvSpPr>
        <p:spPr>
          <a:xfrm>
            <a:off x="9362516" y="4440301"/>
            <a:ext cx="3773952" cy="540385"/>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Analysis Modules</a:t>
            </a:r>
          </a:p>
        </p:txBody>
      </p:sp>
      <p:sp>
        <p:nvSpPr>
          <p:cNvPr id="7" name="TextBox 7"/>
          <p:cNvSpPr txBox="1"/>
          <p:nvPr/>
        </p:nvSpPr>
        <p:spPr>
          <a:xfrm>
            <a:off x="13546043" y="4440301"/>
            <a:ext cx="3773952" cy="1083310"/>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Recharge Potential Identification</a:t>
            </a:r>
          </a:p>
        </p:txBody>
      </p:sp>
      <p:sp>
        <p:nvSpPr>
          <p:cNvPr id="8" name="TextBox 8"/>
          <p:cNvSpPr txBox="1"/>
          <p:nvPr/>
        </p:nvSpPr>
        <p:spPr>
          <a:xfrm>
            <a:off x="1038173" y="5154041"/>
            <a:ext cx="3773952" cy="3990340"/>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Datasets:</a:t>
            </a:r>
          </a:p>
          <a:p>
            <a:pPr marL="410209" lvl="1" indent="-205105" algn="l">
              <a:lnSpc>
                <a:spcPts val="2659"/>
              </a:lnSpc>
              <a:buFont typeface="Arial"/>
              <a:buChar char="•"/>
            </a:pPr>
            <a:r>
              <a:rPr lang="en-US" sz="1899">
                <a:solidFill>
                  <a:srgbClr val="2B2C30"/>
                </a:solidFill>
                <a:latin typeface="Public Sans"/>
                <a:ea typeface="Public Sans"/>
                <a:cs typeface="Public Sans"/>
                <a:sym typeface="Public Sans"/>
              </a:rPr>
              <a:t>Historical groundwater level data (2021–2024) for Chennai, ward-wise.</a:t>
            </a:r>
          </a:p>
          <a:p>
            <a:pPr marL="410209" lvl="1" indent="-205105" algn="l">
              <a:lnSpc>
                <a:spcPts val="2659"/>
              </a:lnSpc>
              <a:buFont typeface="Arial"/>
              <a:buChar char="•"/>
            </a:pPr>
            <a:r>
              <a:rPr lang="en-US" sz="1899">
                <a:solidFill>
                  <a:srgbClr val="2B2C30"/>
                </a:solidFill>
                <a:latin typeface="Public Sans"/>
                <a:ea typeface="Public Sans"/>
                <a:cs typeface="Public Sans"/>
                <a:sym typeface="Public Sans"/>
              </a:rPr>
              <a:t>Satellite imagery from sources like USGS Earth Explorer or ISRO's Bhuvan portal.</a:t>
            </a:r>
          </a:p>
          <a:p>
            <a:pPr marL="410209" lvl="1" indent="-205105" algn="l">
              <a:lnSpc>
                <a:spcPts val="2659"/>
              </a:lnSpc>
              <a:buFont typeface="Arial"/>
              <a:buChar char="•"/>
            </a:pPr>
            <a:r>
              <a:rPr lang="en-US" sz="1899">
                <a:solidFill>
                  <a:srgbClr val="2B2C30"/>
                </a:solidFill>
                <a:latin typeface="Public Sans"/>
                <a:ea typeface="Public Sans"/>
                <a:cs typeface="Public Sans"/>
                <a:sym typeface="Public Sans"/>
              </a:rPr>
              <a:t>Rainfall Data: Monthly rainfall data corresponding to El Niño years.</a:t>
            </a:r>
          </a:p>
          <a:p>
            <a:pPr algn="l">
              <a:lnSpc>
                <a:spcPts val="2659"/>
              </a:lnSpc>
            </a:pPr>
            <a:endParaRPr lang="en-US" sz="1899">
              <a:solidFill>
                <a:srgbClr val="2B2C30"/>
              </a:solidFill>
              <a:latin typeface="Public Sans"/>
              <a:ea typeface="Public Sans"/>
              <a:cs typeface="Public Sans"/>
              <a:sym typeface="Public Sans"/>
            </a:endParaRPr>
          </a:p>
        </p:txBody>
      </p:sp>
      <p:sp>
        <p:nvSpPr>
          <p:cNvPr id="9" name="TextBox 9"/>
          <p:cNvSpPr txBox="1"/>
          <p:nvPr/>
        </p:nvSpPr>
        <p:spPr>
          <a:xfrm>
            <a:off x="5123734" y="5170551"/>
            <a:ext cx="3772057" cy="3449955"/>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Data Cleaning: Handle missing, inconsistent, or erroneous data in groundwater and rainfall datasets.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Normalization: Standardize groundwater levels and rainfall data for consistent analysis.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GIS Integration: Georeference satellite images to align with Chennai's ward boundaries.</a:t>
            </a:r>
          </a:p>
          <a:p>
            <a:pPr algn="l">
              <a:lnSpc>
                <a:spcPts val="2520"/>
              </a:lnSpc>
            </a:pPr>
            <a:endParaRPr lang="en-US" sz="1800">
              <a:solidFill>
                <a:srgbClr val="2B2C30"/>
              </a:solidFill>
              <a:latin typeface="Public Sans"/>
              <a:ea typeface="Public Sans"/>
              <a:cs typeface="Public Sans"/>
              <a:sym typeface="Public Sans"/>
            </a:endParaRPr>
          </a:p>
        </p:txBody>
      </p:sp>
      <p:sp>
        <p:nvSpPr>
          <p:cNvPr id="10" name="TextBox 10"/>
          <p:cNvSpPr txBox="1"/>
          <p:nvPr/>
        </p:nvSpPr>
        <p:spPr>
          <a:xfrm>
            <a:off x="9368226" y="5170551"/>
            <a:ext cx="3772057" cy="47072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Temporal Trend Analysis: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Use Python libraries (e.g., Pandas, Matplotlib) to compute annual and monthly groundwater trends across wards.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Identify wards with declining, stable, or increasing trends.</a:t>
            </a:r>
          </a:p>
          <a:p>
            <a:pPr algn="l">
              <a:lnSpc>
                <a:spcPts val="2520"/>
              </a:lnSpc>
            </a:pPr>
            <a:endParaRPr lang="en-US" sz="1800">
              <a:solidFill>
                <a:srgbClr val="2B2C30"/>
              </a:solidFill>
              <a:latin typeface="Public Sans"/>
              <a:ea typeface="Public Sans"/>
              <a:cs typeface="Public Sans"/>
              <a:sym typeface="Public Sans"/>
            </a:endParaRPr>
          </a:p>
          <a:p>
            <a:pPr algn="l">
              <a:lnSpc>
                <a:spcPts val="2520"/>
              </a:lnSpc>
            </a:pPr>
            <a:r>
              <a:rPr lang="en-US" sz="1800">
                <a:solidFill>
                  <a:srgbClr val="2B2C30"/>
                </a:solidFill>
                <a:latin typeface="Public Sans"/>
                <a:ea typeface="Public Sans"/>
                <a:cs typeface="Public Sans"/>
                <a:sym typeface="Public Sans"/>
              </a:rPr>
              <a:t>Statistical Correlation:</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Correlate El Niño events with variations in rainfall and groundwater levels using Pearson or Spearman correlation coefficients.</a:t>
            </a:r>
          </a:p>
        </p:txBody>
      </p:sp>
      <p:sp>
        <p:nvSpPr>
          <p:cNvPr id="11" name="TextBox 11"/>
          <p:cNvSpPr txBox="1"/>
          <p:nvPr/>
        </p:nvSpPr>
        <p:spPr>
          <a:xfrm>
            <a:off x="13492219" y="5647436"/>
            <a:ext cx="3767081" cy="47072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Image Classification:</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Use remote sensing techniques (e.g., NDVI or NDWI indices) to identify low-lying areas and water bodies.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Implement Python libraries like Rasterio, GDAL, and OpenCV for analysis.</a:t>
            </a:r>
          </a:p>
          <a:p>
            <a:pPr algn="l">
              <a:lnSpc>
                <a:spcPts val="2520"/>
              </a:lnSpc>
            </a:pPr>
            <a:r>
              <a:rPr lang="en-US" sz="1800">
                <a:solidFill>
                  <a:srgbClr val="2B2C30"/>
                </a:solidFill>
                <a:latin typeface="Public Sans"/>
                <a:ea typeface="Public Sans"/>
                <a:cs typeface="Public Sans"/>
                <a:sym typeface="Public Sans"/>
              </a:rPr>
              <a:t>Soil and Slope Analysis: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Extract slope data from Digital Elevation Models (DEMs) to locate areas conducive to groundwater recharge.</a:t>
            </a:r>
          </a:p>
          <a:p>
            <a:pPr marL="388620" lvl="1" indent="-194310" algn="l">
              <a:lnSpc>
                <a:spcPts val="2520"/>
              </a:lnSpc>
              <a:buFont typeface="Arial"/>
              <a:buChar char="•"/>
            </a:pPr>
            <a:endParaRPr lang="en-US" sz="1800">
              <a:solidFill>
                <a:srgbClr val="2B2C30"/>
              </a:solidFill>
              <a:latin typeface="Public Sans"/>
              <a:ea typeface="Public Sans"/>
              <a:cs typeface="Public Sans"/>
              <a:sym typeface="Public Sans"/>
            </a:endParaRPr>
          </a:p>
          <a:p>
            <a:pPr algn="l">
              <a:lnSpc>
                <a:spcPts val="2520"/>
              </a:lnSpc>
            </a:pPr>
            <a:endParaRPr lang="en-US" sz="1800">
              <a:solidFill>
                <a:srgbClr val="2B2C30"/>
              </a:solidFill>
              <a:latin typeface="Public Sans"/>
              <a:ea typeface="Public Sans"/>
              <a:cs typeface="Public Sans"/>
              <a:sym typeface="Public Sans"/>
            </a:endParaRPr>
          </a:p>
        </p:txBody>
      </p:sp>
      <p:sp>
        <p:nvSpPr>
          <p:cNvPr id="12" name="TextBox 12"/>
          <p:cNvSpPr txBox="1"/>
          <p:nvPr/>
        </p:nvSpPr>
        <p:spPr>
          <a:xfrm>
            <a:off x="1016407" y="1927857"/>
            <a:ext cx="15953207" cy="1320160"/>
          </a:xfrm>
          <a:prstGeom prst="rect">
            <a:avLst/>
          </a:prstGeom>
        </p:spPr>
        <p:txBody>
          <a:bodyPr lIns="0" tIns="0" rIns="0" bIns="0" rtlCol="0" anchor="t">
            <a:spAutoFit/>
          </a:bodyPr>
          <a:lstStyle/>
          <a:p>
            <a:pPr algn="l">
              <a:lnSpc>
                <a:spcPts val="5265"/>
              </a:lnSpc>
            </a:pPr>
            <a:r>
              <a:rPr lang="en-US" sz="4050" spc="20">
                <a:solidFill>
                  <a:srgbClr val="2B2C30"/>
                </a:solidFill>
                <a:latin typeface="Playfair Display"/>
                <a:ea typeface="Playfair Display"/>
                <a:cs typeface="Playfair Display"/>
                <a:sym typeface="Playfair Display"/>
              </a:rPr>
              <a:t>The aim of this project is to analyze El Niño's impact on Chennai's groundwater and recharge potential.</a:t>
            </a:r>
          </a:p>
        </p:txBody>
      </p:sp>
      <p:sp>
        <p:nvSpPr>
          <p:cNvPr id="13" name="TextBox 13"/>
          <p:cNvSpPr txBox="1"/>
          <p:nvPr/>
        </p:nvSpPr>
        <p:spPr>
          <a:xfrm>
            <a:off x="1006871" y="3603840"/>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 MODULES/ALGORITHMS/FUNCTIONALITIES/PROTOCOLS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INTRODUCTION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9" y="2227065"/>
            <a:ext cx="7877184" cy="6789420"/>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a) Statement of Problem/Challenges</a:t>
            </a:r>
          </a:p>
          <a:p>
            <a:pPr algn="l">
              <a:lnSpc>
                <a:spcPts val="4199"/>
              </a:lnSpc>
            </a:pPr>
            <a:endParaRPr lang="en-US" sz="2799" b="1">
              <a:solidFill>
                <a:srgbClr val="2B2C30"/>
              </a:solidFill>
              <a:latin typeface="Public Sans Bold"/>
              <a:ea typeface="Public Sans Bold"/>
              <a:cs typeface="Public Sans Bold"/>
              <a:sym typeface="Public Sans Bold"/>
            </a:endParaRPr>
          </a:p>
          <a:p>
            <a:pPr algn="l">
              <a:lnSpc>
                <a:spcPts val="4199"/>
              </a:lnSpc>
            </a:pPr>
            <a:r>
              <a:rPr lang="en-US" sz="2799">
                <a:solidFill>
                  <a:srgbClr val="2B2C30"/>
                </a:solidFill>
                <a:latin typeface="Public Sans"/>
                <a:ea typeface="Public Sans"/>
                <a:cs typeface="Public Sans"/>
                <a:sym typeface="Public Sans"/>
              </a:rPr>
              <a:t>Chennai, a major metropolitan city in India, has been experiencing significant fluctuations in groundwater levels, leading to both water scarcity and flooding issues. These challenges are exacerbated by climatic phenomena such as El Niño, which influences monsoonal patterns and, consequently, groundwater recharge rates. Understanding the specific impacts of El Niño on Chennai's groundwater levels is crucial for developing effective water management and mitigation strategies.</a:t>
            </a:r>
          </a:p>
        </p:txBody>
      </p:sp>
      <p:sp>
        <p:nvSpPr>
          <p:cNvPr id="5" name="TextBox 5"/>
          <p:cNvSpPr txBox="1"/>
          <p:nvPr/>
        </p:nvSpPr>
        <p:spPr>
          <a:xfrm>
            <a:off x="9360287" y="2227065"/>
            <a:ext cx="7877184" cy="6265545"/>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This study aims to address the following research questions:</a:t>
            </a:r>
          </a:p>
          <a:p>
            <a:pPr marL="604519" lvl="1" indent="-302260" algn="l">
              <a:lnSpc>
                <a:spcPts val="4199"/>
              </a:lnSpc>
              <a:buFont typeface="Arial"/>
              <a:buChar char="•"/>
            </a:pPr>
            <a:r>
              <a:rPr lang="en-US" sz="2799">
                <a:solidFill>
                  <a:srgbClr val="2B2C30"/>
                </a:solidFill>
                <a:latin typeface="Public Sans"/>
                <a:ea typeface="Public Sans"/>
                <a:cs typeface="Public Sans"/>
                <a:sym typeface="Public Sans"/>
              </a:rPr>
              <a:t>How does El Niño affect the monsoonal rainfall patterns in Chennai?</a:t>
            </a:r>
          </a:p>
          <a:p>
            <a:pPr marL="604519" lvl="1" indent="-302260" algn="l">
              <a:lnSpc>
                <a:spcPts val="4199"/>
              </a:lnSpc>
              <a:buFont typeface="Arial"/>
              <a:buChar char="•"/>
            </a:pPr>
            <a:r>
              <a:rPr lang="en-US" sz="2799">
                <a:solidFill>
                  <a:srgbClr val="2B2C30"/>
                </a:solidFill>
                <a:latin typeface="Public Sans"/>
                <a:ea typeface="Public Sans"/>
                <a:cs typeface="Public Sans"/>
                <a:sym typeface="Public Sans"/>
              </a:rPr>
              <a:t>What is the correlation between El Niño events and variations in groundwater levels across different wards in Chennai?</a:t>
            </a:r>
          </a:p>
          <a:p>
            <a:pPr marL="604519" lvl="1" indent="-302260" algn="l">
              <a:lnSpc>
                <a:spcPts val="4199"/>
              </a:lnSpc>
              <a:buFont typeface="Arial"/>
              <a:buChar char="•"/>
            </a:pPr>
            <a:r>
              <a:rPr lang="en-US" sz="2799">
                <a:solidFill>
                  <a:srgbClr val="2B2C30"/>
                </a:solidFill>
                <a:latin typeface="Public Sans"/>
                <a:ea typeface="Public Sans"/>
                <a:cs typeface="Public Sans"/>
                <a:sym typeface="Public Sans"/>
              </a:rPr>
              <a:t>Which areas in Chennai exhibit potential for groundwater recharge, and how can these areas be identified using satellite imagery and temporal data?</a:t>
            </a:r>
          </a:p>
          <a:p>
            <a:pPr algn="l">
              <a:lnSpc>
                <a:spcPts val="4199"/>
              </a:lnSpc>
            </a:pPr>
            <a:endParaRPr lang="en-US" sz="2799">
              <a:solidFill>
                <a:srgbClr val="2B2C30"/>
              </a:solidFill>
              <a:latin typeface="Public Sans"/>
              <a:ea typeface="Public Sans"/>
              <a:cs typeface="Public Sans"/>
              <a:sym typeface="Public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4" name="TextBox 4"/>
          <p:cNvSpPr txBox="1"/>
          <p:nvPr/>
        </p:nvSpPr>
        <p:spPr>
          <a:xfrm>
            <a:off x="1028648" y="2924893"/>
            <a:ext cx="3783477" cy="1083310"/>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Prediction and Modeling</a:t>
            </a:r>
          </a:p>
        </p:txBody>
      </p:sp>
      <p:sp>
        <p:nvSpPr>
          <p:cNvPr id="5" name="TextBox 5"/>
          <p:cNvSpPr txBox="1"/>
          <p:nvPr/>
        </p:nvSpPr>
        <p:spPr>
          <a:xfrm>
            <a:off x="6726190" y="2924893"/>
            <a:ext cx="3773952" cy="1626235"/>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Proposed Functionalities</a:t>
            </a:r>
          </a:p>
          <a:p>
            <a:pPr algn="l">
              <a:lnSpc>
                <a:spcPts val="4340"/>
              </a:lnSpc>
            </a:pPr>
            <a:endParaRPr lang="en-US" sz="3100" b="1">
              <a:solidFill>
                <a:srgbClr val="2B2C30"/>
              </a:solidFill>
              <a:latin typeface="Public Sans Bold"/>
              <a:ea typeface="Public Sans Bold"/>
              <a:cs typeface="Public Sans Bold"/>
              <a:sym typeface="Public Sans Bold"/>
            </a:endParaRPr>
          </a:p>
        </p:txBody>
      </p:sp>
      <p:sp>
        <p:nvSpPr>
          <p:cNvPr id="6" name="TextBox 6"/>
          <p:cNvSpPr txBox="1"/>
          <p:nvPr/>
        </p:nvSpPr>
        <p:spPr>
          <a:xfrm>
            <a:off x="12414208" y="2924893"/>
            <a:ext cx="3773952" cy="540385"/>
          </a:xfrm>
          <a:prstGeom prst="rect">
            <a:avLst/>
          </a:prstGeom>
        </p:spPr>
        <p:txBody>
          <a:bodyPr lIns="0" tIns="0" rIns="0" bIns="0" rtlCol="0" anchor="t">
            <a:spAutoFit/>
          </a:bodyPr>
          <a:lstStyle/>
          <a:p>
            <a:pPr algn="l">
              <a:lnSpc>
                <a:spcPts val="4340"/>
              </a:lnSpc>
            </a:pPr>
            <a:r>
              <a:rPr lang="en-US" sz="3100" b="1">
                <a:solidFill>
                  <a:srgbClr val="2B2C30"/>
                </a:solidFill>
                <a:latin typeface="Public Sans Bold"/>
                <a:ea typeface="Public Sans Bold"/>
                <a:cs typeface="Public Sans Bold"/>
                <a:sym typeface="Public Sans Bold"/>
              </a:rPr>
              <a:t>Protocols Followed</a:t>
            </a:r>
          </a:p>
        </p:txBody>
      </p:sp>
      <p:sp>
        <p:nvSpPr>
          <p:cNvPr id="7" name="TextBox 7"/>
          <p:cNvSpPr txBox="1"/>
          <p:nvPr/>
        </p:nvSpPr>
        <p:spPr>
          <a:xfrm>
            <a:off x="1038173" y="4132028"/>
            <a:ext cx="3773952" cy="4323715"/>
          </a:xfrm>
          <a:prstGeom prst="rect">
            <a:avLst/>
          </a:prstGeom>
        </p:spPr>
        <p:txBody>
          <a:bodyPr lIns="0" tIns="0" rIns="0" bIns="0" rtlCol="0" anchor="t">
            <a:spAutoFit/>
          </a:bodyPr>
          <a:lstStyle/>
          <a:p>
            <a:pPr algn="l">
              <a:lnSpc>
                <a:spcPts val="2659"/>
              </a:lnSpc>
            </a:pPr>
            <a:r>
              <a:rPr lang="en-US" sz="1899">
                <a:solidFill>
                  <a:srgbClr val="2B2C30"/>
                </a:solidFill>
                <a:latin typeface="Public Sans"/>
                <a:ea typeface="Public Sans"/>
                <a:cs typeface="Public Sans"/>
                <a:sym typeface="Public Sans"/>
              </a:rPr>
              <a:t>Machine Learning:</a:t>
            </a:r>
          </a:p>
          <a:p>
            <a:pPr marL="410209" lvl="1" indent="-205105" algn="l">
              <a:lnSpc>
                <a:spcPts val="2659"/>
              </a:lnSpc>
              <a:buFont typeface="Arial"/>
              <a:buChar char="•"/>
            </a:pPr>
            <a:r>
              <a:rPr lang="en-US" sz="1899">
                <a:solidFill>
                  <a:srgbClr val="2B2C30"/>
                </a:solidFill>
                <a:latin typeface="Public Sans"/>
                <a:ea typeface="Public Sans"/>
                <a:cs typeface="Public Sans"/>
                <a:sym typeface="Public Sans"/>
              </a:rPr>
              <a:t>Train regression models (e.g., Linear Regression or Random Forest) to predict groundwater fluctuations based on rainfall and El Niño data.</a:t>
            </a:r>
          </a:p>
          <a:p>
            <a:pPr algn="l">
              <a:lnSpc>
                <a:spcPts val="2659"/>
              </a:lnSpc>
            </a:pPr>
            <a:r>
              <a:rPr lang="en-US" sz="1899">
                <a:solidFill>
                  <a:srgbClr val="2B2C30"/>
                </a:solidFill>
                <a:latin typeface="Public Sans"/>
                <a:ea typeface="Public Sans"/>
                <a:cs typeface="Public Sans"/>
                <a:sym typeface="Public Sans"/>
              </a:rPr>
              <a:t>GIS-Based Decision Support:</a:t>
            </a:r>
          </a:p>
          <a:p>
            <a:pPr marL="410209" lvl="1" indent="-205105" algn="l">
              <a:lnSpc>
                <a:spcPts val="2659"/>
              </a:lnSpc>
              <a:buFont typeface="Arial"/>
              <a:buChar char="•"/>
            </a:pPr>
            <a:r>
              <a:rPr lang="en-US" sz="1899">
                <a:solidFill>
                  <a:srgbClr val="2B2C30"/>
                </a:solidFill>
                <a:latin typeface="Public Sans"/>
                <a:ea typeface="Public Sans"/>
                <a:cs typeface="Public Sans"/>
                <a:sym typeface="Public Sans"/>
              </a:rPr>
              <a:t>Overlay identified recharge zones with ward boundaries to prioritize intervention areas.</a:t>
            </a:r>
          </a:p>
          <a:p>
            <a:pPr algn="l">
              <a:lnSpc>
                <a:spcPts val="2659"/>
              </a:lnSpc>
            </a:pPr>
            <a:endParaRPr lang="en-US" sz="1899">
              <a:solidFill>
                <a:srgbClr val="2B2C30"/>
              </a:solidFill>
              <a:latin typeface="Public Sans"/>
              <a:ea typeface="Public Sans"/>
              <a:cs typeface="Public Sans"/>
              <a:sym typeface="Public Sans"/>
            </a:endParaRPr>
          </a:p>
        </p:txBody>
      </p:sp>
      <p:sp>
        <p:nvSpPr>
          <p:cNvPr id="8" name="TextBox 8"/>
          <p:cNvSpPr txBox="1"/>
          <p:nvPr/>
        </p:nvSpPr>
        <p:spPr>
          <a:xfrm>
            <a:off x="6728085" y="4132028"/>
            <a:ext cx="3772057" cy="3449955"/>
          </a:xfrm>
          <a:prstGeom prst="rect">
            <a:avLst/>
          </a:prstGeom>
        </p:spPr>
        <p:txBody>
          <a:bodyPr lIns="0" tIns="0" rIns="0" bIns="0" rtlCol="0" anchor="t">
            <a:spAutoFit/>
          </a:bodyPr>
          <a:lstStyle/>
          <a:p>
            <a:pPr algn="l">
              <a:lnSpc>
                <a:spcPts val="2520"/>
              </a:lnSpc>
            </a:pPr>
            <a:r>
              <a:rPr lang="en-US" sz="1800">
                <a:solidFill>
                  <a:srgbClr val="2B2C30"/>
                </a:solidFill>
                <a:latin typeface="Public Sans"/>
                <a:ea typeface="Public Sans"/>
                <a:cs typeface="Public Sans"/>
                <a:sym typeface="Public Sans"/>
              </a:rPr>
              <a:t>Visualizations: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Create heatmaps, time-series graphs, and GIS-based maps to visualize trends and recharge areas.</a:t>
            </a:r>
          </a:p>
          <a:p>
            <a:pPr algn="l">
              <a:lnSpc>
                <a:spcPts val="2520"/>
              </a:lnSpc>
            </a:pPr>
            <a:r>
              <a:rPr lang="en-US" sz="1800">
                <a:solidFill>
                  <a:srgbClr val="2B2C30"/>
                </a:solidFill>
                <a:latin typeface="Public Sans"/>
                <a:ea typeface="Public Sans"/>
                <a:cs typeface="Public Sans"/>
                <a:sym typeface="Public Sans"/>
              </a:rPr>
              <a:t>Actionable Recommendations: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Suggest specific wards for implementing recharge structures and rainwater harvesting systems.</a:t>
            </a:r>
          </a:p>
          <a:p>
            <a:pPr algn="l">
              <a:lnSpc>
                <a:spcPts val="2520"/>
              </a:lnSpc>
            </a:pPr>
            <a:endParaRPr lang="en-US" sz="1800">
              <a:solidFill>
                <a:srgbClr val="2B2C30"/>
              </a:solidFill>
              <a:latin typeface="Public Sans"/>
              <a:ea typeface="Public Sans"/>
              <a:cs typeface="Public Sans"/>
              <a:sym typeface="Public Sans"/>
            </a:endParaRPr>
          </a:p>
        </p:txBody>
      </p:sp>
      <p:sp>
        <p:nvSpPr>
          <p:cNvPr id="9" name="TextBox 9"/>
          <p:cNvSpPr txBox="1"/>
          <p:nvPr/>
        </p:nvSpPr>
        <p:spPr>
          <a:xfrm>
            <a:off x="12419917" y="3655143"/>
            <a:ext cx="3772057" cy="2506980"/>
          </a:xfrm>
          <a:prstGeom prst="rect">
            <a:avLst/>
          </a:prstGeom>
        </p:spPr>
        <p:txBody>
          <a:bodyPr lIns="0" tIns="0" rIns="0" bIns="0" rtlCol="0" anchor="t">
            <a:spAutoFit/>
          </a:bodyPr>
          <a:lstStyle/>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Remote Sensing Standards: Use open-source GIS platforms adhering to standard geospatial protocols.</a:t>
            </a:r>
          </a:p>
          <a:p>
            <a:pPr marL="388620" lvl="1" indent="-194310" algn="l">
              <a:lnSpc>
                <a:spcPts val="2520"/>
              </a:lnSpc>
              <a:buFont typeface="Arial"/>
              <a:buChar char="•"/>
            </a:pPr>
            <a:r>
              <a:rPr lang="en-US" sz="1800">
                <a:solidFill>
                  <a:srgbClr val="2B2C30"/>
                </a:solidFill>
                <a:latin typeface="Public Sans"/>
                <a:ea typeface="Public Sans"/>
                <a:cs typeface="Public Sans"/>
                <a:sym typeface="Public Sans"/>
              </a:rPr>
              <a:t>Groundwater Data Standards: Align with guidelines provided by the Central Ground Water Board (CGWB), India.</a:t>
            </a:r>
          </a:p>
        </p:txBody>
      </p:sp>
      <p:sp>
        <p:nvSpPr>
          <p:cNvPr id="10" name="TextBox 10"/>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 MODULES/ALGORITHMS/FUNCTIONALITIES/PROTOCOLS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4" name="TextBox 4"/>
          <p:cNvSpPr txBox="1"/>
          <p:nvPr/>
        </p:nvSpPr>
        <p:spPr>
          <a:xfrm>
            <a:off x="1006871" y="4475662"/>
            <a:ext cx="3783477"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Advantage of Strategy</a:t>
            </a:r>
          </a:p>
        </p:txBody>
      </p:sp>
      <p:sp>
        <p:nvSpPr>
          <p:cNvPr id="5" name="TextBox 5"/>
          <p:cNvSpPr txBox="1"/>
          <p:nvPr/>
        </p:nvSpPr>
        <p:spPr>
          <a:xfrm>
            <a:off x="1038220" y="5167812"/>
            <a:ext cx="3773952" cy="307022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Reliable and structured data from official sources.</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Historical trends provide insights into long-term variations.</a:t>
            </a:r>
          </a:p>
          <a:p>
            <a:pPr algn="l">
              <a:lnSpc>
                <a:spcPts val="3500"/>
              </a:lnSpc>
            </a:pPr>
            <a:endParaRPr lang="en-US" sz="2500">
              <a:solidFill>
                <a:srgbClr val="2B2C30"/>
              </a:solidFill>
              <a:latin typeface="Public Sans"/>
              <a:ea typeface="Public Sans"/>
              <a:cs typeface="Public Sans"/>
              <a:sym typeface="Public Sans"/>
            </a:endParaRPr>
          </a:p>
        </p:txBody>
      </p:sp>
      <p:sp>
        <p:nvSpPr>
          <p:cNvPr id="6" name="TextBox 6"/>
          <p:cNvSpPr txBox="1"/>
          <p:nvPr/>
        </p:nvSpPr>
        <p:spPr>
          <a:xfrm>
            <a:off x="5155619"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Limitation of Strategy</a:t>
            </a:r>
          </a:p>
        </p:txBody>
      </p:sp>
      <p:sp>
        <p:nvSpPr>
          <p:cNvPr id="7" name="TextBox 7"/>
          <p:cNvSpPr txBox="1"/>
          <p:nvPr/>
        </p:nvSpPr>
        <p:spPr>
          <a:xfrm>
            <a:off x="5170580" y="5167812"/>
            <a:ext cx="3772057" cy="394652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Limited granularity; some ward-level data may be missing or aggregated.</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Dependence on the availability and consistency of records.</a:t>
            </a:r>
          </a:p>
          <a:p>
            <a:pPr algn="l">
              <a:lnSpc>
                <a:spcPts val="3500"/>
              </a:lnSpc>
            </a:pPr>
            <a:endParaRPr lang="en-US" sz="2500">
              <a:solidFill>
                <a:srgbClr val="2B2C30"/>
              </a:solidFill>
              <a:latin typeface="Public Sans"/>
              <a:ea typeface="Public Sans"/>
              <a:cs typeface="Public Sans"/>
              <a:sym typeface="Public Sans"/>
            </a:endParaRPr>
          </a:p>
        </p:txBody>
      </p:sp>
      <p:sp>
        <p:nvSpPr>
          <p:cNvPr id="8" name="TextBox 8"/>
          <p:cNvSpPr txBox="1"/>
          <p:nvPr/>
        </p:nvSpPr>
        <p:spPr>
          <a:xfrm>
            <a:off x="9294842"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Potential Risk</a:t>
            </a:r>
          </a:p>
        </p:txBody>
      </p:sp>
      <p:sp>
        <p:nvSpPr>
          <p:cNvPr id="9" name="TextBox 9"/>
          <p:cNvSpPr txBox="1"/>
          <p:nvPr/>
        </p:nvSpPr>
        <p:spPr>
          <a:xfrm>
            <a:off x="9301046" y="5206547"/>
            <a:ext cx="3772057" cy="35083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Data gaps or outdated records may skew analysis.</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Errors in transcription or digitization from physical records.</a:t>
            </a:r>
          </a:p>
          <a:p>
            <a:pPr algn="l">
              <a:lnSpc>
                <a:spcPts val="3500"/>
              </a:lnSpc>
            </a:pPr>
            <a:endParaRPr lang="en-US" sz="2500">
              <a:solidFill>
                <a:srgbClr val="2B2C30"/>
              </a:solidFill>
              <a:latin typeface="Public Sans"/>
              <a:ea typeface="Public Sans"/>
              <a:cs typeface="Public Sans"/>
              <a:sym typeface="Public Sans"/>
            </a:endParaRPr>
          </a:p>
        </p:txBody>
      </p:sp>
      <p:sp>
        <p:nvSpPr>
          <p:cNvPr id="10" name="TextBox 10"/>
          <p:cNvSpPr txBox="1"/>
          <p:nvPr/>
        </p:nvSpPr>
        <p:spPr>
          <a:xfrm>
            <a:off x="13437880"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Ethical Issues</a:t>
            </a:r>
          </a:p>
        </p:txBody>
      </p:sp>
      <p:sp>
        <p:nvSpPr>
          <p:cNvPr id="11" name="TextBox 11"/>
          <p:cNvSpPr txBox="1"/>
          <p:nvPr/>
        </p:nvSpPr>
        <p:spPr>
          <a:xfrm>
            <a:off x="13443590" y="5167812"/>
            <a:ext cx="3772057" cy="35083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None directly, as this data is public and anonymized.</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Transparency in citing data sources is essential to maintain credibility.</a:t>
            </a:r>
          </a:p>
          <a:p>
            <a:pPr algn="l">
              <a:lnSpc>
                <a:spcPts val="3500"/>
              </a:lnSpc>
            </a:pPr>
            <a:endParaRPr lang="en-US" sz="2500">
              <a:solidFill>
                <a:srgbClr val="2B2C30"/>
              </a:solidFill>
              <a:latin typeface="Public Sans"/>
              <a:ea typeface="Public Sans"/>
              <a:cs typeface="Public Sans"/>
              <a:sym typeface="Public Sans"/>
            </a:endParaRPr>
          </a:p>
        </p:txBody>
      </p:sp>
      <p:sp>
        <p:nvSpPr>
          <p:cNvPr id="12" name="TextBox 12"/>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 DATA COLLECTION APPROACHES/STRATEGIES</a:t>
            </a:r>
          </a:p>
        </p:txBody>
      </p:sp>
      <p:sp>
        <p:nvSpPr>
          <p:cNvPr id="13" name="TextBox 13"/>
          <p:cNvSpPr txBox="1"/>
          <p:nvPr/>
        </p:nvSpPr>
        <p:spPr>
          <a:xfrm>
            <a:off x="1038220" y="2786563"/>
            <a:ext cx="17249780" cy="1755774"/>
          </a:xfrm>
          <a:prstGeom prst="rect">
            <a:avLst/>
          </a:prstGeom>
        </p:spPr>
        <p:txBody>
          <a:bodyPr lIns="0" tIns="0" rIns="0" bIns="0" rtlCol="0" anchor="t">
            <a:spAutoFit/>
          </a:bodyPr>
          <a:lstStyle/>
          <a:p>
            <a:pPr algn="l">
              <a:lnSpc>
                <a:spcPts val="3500"/>
              </a:lnSpc>
              <a:spcBef>
                <a:spcPct val="0"/>
              </a:spcBef>
            </a:pPr>
            <a:r>
              <a:rPr lang="en-US" sz="2500" b="1">
                <a:solidFill>
                  <a:srgbClr val="2B2C30"/>
                </a:solidFill>
                <a:latin typeface="Public Sans Bold"/>
                <a:ea typeface="Public Sans Bold"/>
                <a:cs typeface="Public Sans Bold"/>
                <a:sym typeface="Public Sans Bold"/>
              </a:rPr>
              <a:t>Approach 1: Historical Data Collection</a:t>
            </a:r>
          </a:p>
          <a:p>
            <a:pPr marL="539756" lvl="1" indent="-269878" algn="l">
              <a:lnSpc>
                <a:spcPts val="3500"/>
              </a:lnSpc>
              <a:spcBef>
                <a:spcPct val="0"/>
              </a:spcBef>
              <a:buFont typeface="Arial"/>
              <a:buChar char="•"/>
            </a:pPr>
            <a:r>
              <a:rPr lang="en-US" sz="2500">
                <a:solidFill>
                  <a:srgbClr val="2B2C30"/>
                </a:solidFill>
                <a:latin typeface="Public Sans"/>
                <a:ea typeface="Public Sans"/>
                <a:cs typeface="Public Sans"/>
                <a:sym typeface="Public Sans"/>
              </a:rPr>
              <a:t>Description: Groundwater level and rainfall data collected from government databases, research reports, and open datasets (e.g., CGWB, IMD, or local Chennai authorities).</a:t>
            </a:r>
          </a:p>
          <a:p>
            <a:pPr algn="l">
              <a:lnSpc>
                <a:spcPts val="3500"/>
              </a:lnSpc>
              <a:spcBef>
                <a:spcPct val="0"/>
              </a:spcBef>
            </a:pPr>
            <a:endParaRPr lang="en-US" sz="2500">
              <a:solidFill>
                <a:srgbClr val="2B2C30"/>
              </a:solidFill>
              <a:latin typeface="Public Sans"/>
              <a:ea typeface="Public Sans"/>
              <a:cs typeface="Public Sans"/>
              <a:sym typeface="Public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4" name="TextBox 4"/>
          <p:cNvSpPr txBox="1"/>
          <p:nvPr/>
        </p:nvSpPr>
        <p:spPr>
          <a:xfrm>
            <a:off x="1006871" y="4475662"/>
            <a:ext cx="3783477"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Advantage of Strategy</a:t>
            </a:r>
          </a:p>
        </p:txBody>
      </p:sp>
      <p:sp>
        <p:nvSpPr>
          <p:cNvPr id="5" name="TextBox 5"/>
          <p:cNvSpPr txBox="1"/>
          <p:nvPr/>
        </p:nvSpPr>
        <p:spPr>
          <a:xfrm>
            <a:off x="1038220" y="5167812"/>
            <a:ext cx="3773952" cy="35083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High spatial resolution allows precise identification of land features.</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Accessible through open platforms like USGS Earth Explorer.</a:t>
            </a:r>
          </a:p>
          <a:p>
            <a:pPr algn="l">
              <a:lnSpc>
                <a:spcPts val="3500"/>
              </a:lnSpc>
            </a:pPr>
            <a:endParaRPr lang="en-US" sz="2500">
              <a:solidFill>
                <a:srgbClr val="2B2C30"/>
              </a:solidFill>
              <a:latin typeface="Public Sans"/>
              <a:ea typeface="Public Sans"/>
              <a:cs typeface="Public Sans"/>
              <a:sym typeface="Public Sans"/>
            </a:endParaRPr>
          </a:p>
        </p:txBody>
      </p:sp>
      <p:sp>
        <p:nvSpPr>
          <p:cNvPr id="6" name="TextBox 6"/>
          <p:cNvSpPr txBox="1"/>
          <p:nvPr/>
        </p:nvSpPr>
        <p:spPr>
          <a:xfrm>
            <a:off x="5155619"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Limitation of Strategy</a:t>
            </a:r>
          </a:p>
        </p:txBody>
      </p:sp>
      <p:sp>
        <p:nvSpPr>
          <p:cNvPr id="7" name="TextBox 7"/>
          <p:cNvSpPr txBox="1"/>
          <p:nvPr/>
        </p:nvSpPr>
        <p:spPr>
          <a:xfrm>
            <a:off x="5170580" y="5167812"/>
            <a:ext cx="3772057" cy="35083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Requires technical expertise in image processing and GIS tools.</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Limited temporal resolution may miss real-time changes.</a:t>
            </a:r>
          </a:p>
          <a:p>
            <a:pPr algn="l">
              <a:lnSpc>
                <a:spcPts val="3500"/>
              </a:lnSpc>
            </a:pPr>
            <a:endParaRPr lang="en-US" sz="2500">
              <a:solidFill>
                <a:srgbClr val="2B2C30"/>
              </a:solidFill>
              <a:latin typeface="Public Sans"/>
              <a:ea typeface="Public Sans"/>
              <a:cs typeface="Public Sans"/>
              <a:sym typeface="Public Sans"/>
            </a:endParaRPr>
          </a:p>
        </p:txBody>
      </p:sp>
      <p:sp>
        <p:nvSpPr>
          <p:cNvPr id="8" name="TextBox 8"/>
          <p:cNvSpPr txBox="1"/>
          <p:nvPr/>
        </p:nvSpPr>
        <p:spPr>
          <a:xfrm>
            <a:off x="9294842"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Potential Risk</a:t>
            </a:r>
          </a:p>
        </p:txBody>
      </p:sp>
      <p:sp>
        <p:nvSpPr>
          <p:cNvPr id="9" name="TextBox 9"/>
          <p:cNvSpPr txBox="1"/>
          <p:nvPr/>
        </p:nvSpPr>
        <p:spPr>
          <a:xfrm>
            <a:off x="9301046" y="5206547"/>
            <a:ext cx="3772057" cy="35083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Cloud cover or low-quality images can impact analysis accuracy.</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High computational resources required for image processing.</a:t>
            </a:r>
          </a:p>
          <a:p>
            <a:pPr algn="l">
              <a:lnSpc>
                <a:spcPts val="3500"/>
              </a:lnSpc>
            </a:pPr>
            <a:endParaRPr lang="en-US" sz="2500">
              <a:solidFill>
                <a:srgbClr val="2B2C30"/>
              </a:solidFill>
              <a:latin typeface="Public Sans"/>
              <a:ea typeface="Public Sans"/>
              <a:cs typeface="Public Sans"/>
              <a:sym typeface="Public Sans"/>
            </a:endParaRPr>
          </a:p>
        </p:txBody>
      </p:sp>
      <p:sp>
        <p:nvSpPr>
          <p:cNvPr id="10" name="TextBox 10"/>
          <p:cNvSpPr txBox="1"/>
          <p:nvPr/>
        </p:nvSpPr>
        <p:spPr>
          <a:xfrm>
            <a:off x="13437880" y="4475662"/>
            <a:ext cx="3773952" cy="441325"/>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Ethical Issues</a:t>
            </a:r>
          </a:p>
        </p:txBody>
      </p:sp>
      <p:sp>
        <p:nvSpPr>
          <p:cNvPr id="11" name="TextBox 11"/>
          <p:cNvSpPr txBox="1"/>
          <p:nvPr/>
        </p:nvSpPr>
        <p:spPr>
          <a:xfrm>
            <a:off x="13443590" y="5167812"/>
            <a:ext cx="3772057" cy="4384675"/>
          </a:xfrm>
          <a:prstGeom prst="rect">
            <a:avLst/>
          </a:prstGeom>
        </p:spPr>
        <p:txBody>
          <a:bodyPr lIns="0" tIns="0" rIns="0" bIns="0" rtlCol="0" anchor="t">
            <a:spAutoFit/>
          </a:bodyPr>
          <a:lstStyle/>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Ethical handling of satellite imagery is crucial to avoid misuse.</a:t>
            </a:r>
          </a:p>
          <a:p>
            <a:pPr marL="539753" lvl="1" indent="-269876" algn="l">
              <a:lnSpc>
                <a:spcPts val="3500"/>
              </a:lnSpc>
              <a:buFont typeface="Arial"/>
              <a:buChar char="•"/>
            </a:pPr>
            <a:r>
              <a:rPr lang="en-US" sz="2500">
                <a:solidFill>
                  <a:srgbClr val="2B2C30"/>
                </a:solidFill>
                <a:latin typeface="Public Sans"/>
                <a:ea typeface="Public Sans"/>
                <a:cs typeface="Public Sans"/>
                <a:sym typeface="Public Sans"/>
              </a:rPr>
              <a:t>Consideration of public privacy when integrating satellite and ground-level data.</a:t>
            </a:r>
          </a:p>
          <a:p>
            <a:pPr algn="l">
              <a:lnSpc>
                <a:spcPts val="3500"/>
              </a:lnSpc>
            </a:pPr>
            <a:endParaRPr lang="en-US" sz="2500">
              <a:solidFill>
                <a:srgbClr val="2B2C30"/>
              </a:solidFill>
              <a:latin typeface="Public Sans"/>
              <a:ea typeface="Public Sans"/>
              <a:cs typeface="Public Sans"/>
              <a:sym typeface="Public Sans"/>
            </a:endParaRPr>
          </a:p>
        </p:txBody>
      </p:sp>
      <p:sp>
        <p:nvSpPr>
          <p:cNvPr id="12" name="TextBox 12"/>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 DATA COLLECTION APPROACHES/STRATEGIES</a:t>
            </a:r>
          </a:p>
        </p:txBody>
      </p:sp>
      <p:sp>
        <p:nvSpPr>
          <p:cNvPr id="13" name="TextBox 13"/>
          <p:cNvSpPr txBox="1"/>
          <p:nvPr/>
        </p:nvSpPr>
        <p:spPr>
          <a:xfrm>
            <a:off x="1038220" y="2786563"/>
            <a:ext cx="17249780" cy="1755774"/>
          </a:xfrm>
          <a:prstGeom prst="rect">
            <a:avLst/>
          </a:prstGeom>
        </p:spPr>
        <p:txBody>
          <a:bodyPr lIns="0" tIns="0" rIns="0" bIns="0" rtlCol="0" anchor="t">
            <a:spAutoFit/>
          </a:bodyPr>
          <a:lstStyle/>
          <a:p>
            <a:pPr algn="l">
              <a:lnSpc>
                <a:spcPts val="3500"/>
              </a:lnSpc>
            </a:pPr>
            <a:r>
              <a:rPr lang="en-US" sz="2500" b="1">
                <a:solidFill>
                  <a:srgbClr val="2B2C30"/>
                </a:solidFill>
                <a:latin typeface="Public Sans Bold"/>
                <a:ea typeface="Public Sans Bold"/>
                <a:cs typeface="Public Sans Bold"/>
                <a:sym typeface="Public Sans Bold"/>
              </a:rPr>
              <a:t>Approach 2: Remote Sensing and Satellite Imagery</a:t>
            </a:r>
          </a:p>
          <a:p>
            <a:pPr marL="539756" lvl="1" indent="-269878" algn="l">
              <a:lnSpc>
                <a:spcPts val="3500"/>
              </a:lnSpc>
              <a:spcBef>
                <a:spcPct val="0"/>
              </a:spcBef>
              <a:buFont typeface="Arial"/>
              <a:buChar char="•"/>
            </a:pPr>
            <a:r>
              <a:rPr lang="en-US" sz="2500">
                <a:solidFill>
                  <a:srgbClr val="2B2C30"/>
                </a:solidFill>
                <a:latin typeface="Public Sans"/>
                <a:ea typeface="Public Sans"/>
                <a:cs typeface="Public Sans"/>
                <a:sym typeface="Public Sans"/>
              </a:rPr>
              <a:t>Description: Acquisition of satellite images (e.g., Landsat, Sentinel-2) for Chennai to analyze recharge potential areas using GIS techniques.</a:t>
            </a:r>
          </a:p>
          <a:p>
            <a:pPr algn="l">
              <a:lnSpc>
                <a:spcPts val="3500"/>
              </a:lnSpc>
              <a:spcBef>
                <a:spcPct val="0"/>
              </a:spcBef>
            </a:pPr>
            <a:endParaRPr lang="en-US" sz="2500">
              <a:solidFill>
                <a:srgbClr val="2B2C30"/>
              </a:solidFill>
              <a:latin typeface="Public Sans"/>
              <a:ea typeface="Public Sans"/>
              <a:cs typeface="Public Sans"/>
              <a:sym typeface="Public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319163" y="3477015"/>
            <a:ext cx="7718789" cy="6020655"/>
          </a:xfrm>
          <a:custGeom>
            <a:avLst/>
            <a:gdLst/>
            <a:ahLst/>
            <a:cxnLst/>
            <a:rect l="l" t="t" r="r" b="b"/>
            <a:pathLst>
              <a:path w="7718789" h="6020655">
                <a:moveTo>
                  <a:pt x="0" y="0"/>
                </a:moveTo>
                <a:lnTo>
                  <a:pt x="7718789" y="0"/>
                </a:lnTo>
                <a:lnTo>
                  <a:pt x="7718789" y="6020655"/>
                </a:lnTo>
                <a:lnTo>
                  <a:pt x="0" y="6020655"/>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24688"/>
            <a:ext cx="8943136" cy="68586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1. </a:t>
            </a:r>
            <a:r>
              <a:rPr lang="en-US" sz="2600" u="sng">
                <a:solidFill>
                  <a:srgbClr val="2B2C30"/>
                </a:solidFill>
                <a:latin typeface="Public Sans"/>
                <a:ea typeface="Public Sans"/>
                <a:cs typeface="Public Sans"/>
                <a:sym typeface="Public Sans"/>
              </a:rPr>
              <a:t>Temporal Analysis of Groundwater Levels</a:t>
            </a:r>
          </a:p>
          <a:p>
            <a:pPr marL="561345" lvl="1" indent="-280673" algn="just">
              <a:lnSpc>
                <a:spcPts val="3640"/>
              </a:lnSpc>
              <a:buFont typeface="Arial"/>
              <a:buChar char="•"/>
            </a:pPr>
            <a:r>
              <a:rPr lang="en-US" sz="2600">
                <a:solidFill>
                  <a:srgbClr val="2B2C30"/>
                </a:solidFill>
                <a:latin typeface="Public Sans"/>
                <a:ea typeface="Public Sans"/>
                <a:cs typeface="Public Sans"/>
                <a:sym typeface="Public Sans"/>
              </a:rPr>
              <a:t>Objective: Understand how groundwater levels have changed over the years and months.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Calculate yearly averages for each ward to identify long-term trends.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Calculate monthly averages across years to observe seasonal fluctuations.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Plot time-series graphs to visualize changes.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Identify declining trends that indicate over-extraction or weak recharge.</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Detect seasonal patterns (e.g., post-monsoon recharge, pre-monsoon depletion).</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1462799" y="2342247"/>
            <a:ext cx="5136647" cy="7602690"/>
          </a:xfrm>
          <a:custGeom>
            <a:avLst/>
            <a:gdLst/>
            <a:ahLst/>
            <a:cxnLst/>
            <a:rect l="l" t="t" r="r" b="b"/>
            <a:pathLst>
              <a:path w="5136647" h="7602690">
                <a:moveTo>
                  <a:pt x="0" y="0"/>
                </a:moveTo>
                <a:lnTo>
                  <a:pt x="5136647" y="0"/>
                </a:lnTo>
                <a:lnTo>
                  <a:pt x="5136647" y="7602690"/>
                </a:lnTo>
                <a:lnTo>
                  <a:pt x="0" y="7602690"/>
                </a:lnTo>
                <a:lnTo>
                  <a:pt x="0" y="0"/>
                </a:lnTo>
                <a:close/>
              </a:path>
            </a:pathLst>
          </a:custGeom>
          <a:blipFill>
            <a:blip r:embed="rId2"/>
            <a:stretch>
              <a:fillRect l="-7271" r="-7271"/>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24688"/>
            <a:ext cx="8943136" cy="68586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2. </a:t>
            </a:r>
            <a:r>
              <a:rPr lang="en-US" sz="2600" u="sng">
                <a:solidFill>
                  <a:srgbClr val="2B2C30"/>
                </a:solidFill>
                <a:latin typeface="Public Sans"/>
                <a:ea typeface="Public Sans"/>
                <a:cs typeface="Public Sans"/>
                <a:sym typeface="Public Sans"/>
              </a:rPr>
              <a:t>Ward-Level Comparative Analysis</a:t>
            </a:r>
          </a:p>
          <a:p>
            <a:pPr marL="561345" lvl="1" indent="-280673" algn="just">
              <a:lnSpc>
                <a:spcPts val="3640"/>
              </a:lnSpc>
              <a:buFont typeface="Arial"/>
              <a:buChar char="•"/>
            </a:pPr>
            <a:r>
              <a:rPr lang="en-US" sz="2600">
                <a:solidFill>
                  <a:srgbClr val="2B2C30"/>
                </a:solidFill>
                <a:latin typeface="Public Sans"/>
                <a:ea typeface="Public Sans"/>
                <a:cs typeface="Public Sans"/>
                <a:sym typeface="Public Sans"/>
              </a:rPr>
              <a:t>Objective: Identify which wards face the greatest challenges or have the best potential for water storage.</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Rank wards by average groundwater level each year.</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Identify wards with consistent drops or high variability in levels.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Pinpoint wards most affected by water scarcity or potential flooding.</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Highlight wards with relatively stable groundwater levels as benchmarks.</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1153633" y="2529388"/>
            <a:ext cx="5616240" cy="7469600"/>
          </a:xfrm>
          <a:custGeom>
            <a:avLst/>
            <a:gdLst/>
            <a:ahLst/>
            <a:cxnLst/>
            <a:rect l="l" t="t" r="r" b="b"/>
            <a:pathLst>
              <a:path w="5616240" h="7469600">
                <a:moveTo>
                  <a:pt x="0" y="0"/>
                </a:moveTo>
                <a:lnTo>
                  <a:pt x="5616240" y="0"/>
                </a:lnTo>
                <a:lnTo>
                  <a:pt x="5616240" y="7469599"/>
                </a:lnTo>
                <a:lnTo>
                  <a:pt x="0" y="7469599"/>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24688"/>
            <a:ext cx="8943136" cy="59442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3. </a:t>
            </a:r>
            <a:r>
              <a:rPr lang="en-US" sz="2600" u="sng">
                <a:solidFill>
                  <a:srgbClr val="2B2C30"/>
                </a:solidFill>
                <a:latin typeface="Public Sans"/>
                <a:ea typeface="Public Sans"/>
                <a:cs typeface="Public Sans"/>
                <a:sym typeface="Public Sans"/>
              </a:rPr>
              <a:t>Correlation with Rainfall (If Available)</a:t>
            </a:r>
          </a:p>
          <a:p>
            <a:pPr marL="561345" lvl="1" indent="-280673" algn="just">
              <a:lnSpc>
                <a:spcPts val="3640"/>
              </a:lnSpc>
              <a:buFont typeface="Arial"/>
              <a:buChar char="•"/>
            </a:pPr>
            <a:r>
              <a:rPr lang="en-US" sz="2600">
                <a:solidFill>
                  <a:srgbClr val="2B2C30"/>
                </a:solidFill>
                <a:latin typeface="Public Sans"/>
                <a:ea typeface="Public Sans"/>
                <a:cs typeface="Public Sans"/>
                <a:sym typeface="Public Sans"/>
              </a:rPr>
              <a:t>Objective: Link groundwater level fluctuations to rainfall patterns influenced by El Niño.</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Correlate monthly/yearly groundwater levels with corresponding rainfall data.</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Perform cross-correlation to account for time lags between rainfall and recharge.</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Quantify the impact of rainfall variability (e.g., reduced monsoon rainfall during El Niño years) on groundwater levels.</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321114" y="2342247"/>
            <a:ext cx="7102110" cy="7271015"/>
          </a:xfrm>
          <a:custGeom>
            <a:avLst/>
            <a:gdLst/>
            <a:ahLst/>
            <a:cxnLst/>
            <a:rect l="l" t="t" r="r" b="b"/>
            <a:pathLst>
              <a:path w="7102110" h="7271015">
                <a:moveTo>
                  <a:pt x="0" y="0"/>
                </a:moveTo>
                <a:lnTo>
                  <a:pt x="7102110" y="0"/>
                </a:lnTo>
                <a:lnTo>
                  <a:pt x="7102110" y="7271015"/>
                </a:lnTo>
                <a:lnTo>
                  <a:pt x="0" y="7271015"/>
                </a:lnTo>
                <a:lnTo>
                  <a:pt x="0" y="0"/>
                </a:lnTo>
                <a:close/>
              </a:path>
            </a:pathLst>
          </a:custGeom>
          <a:blipFill>
            <a:blip r:embed="rId2"/>
            <a:stretch>
              <a:fillRect l="-8379" r="-8379"/>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24688"/>
            <a:ext cx="8943136" cy="64014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4. </a:t>
            </a:r>
            <a:r>
              <a:rPr lang="en-US" sz="2600" u="sng">
                <a:solidFill>
                  <a:srgbClr val="2B2C30"/>
                </a:solidFill>
                <a:latin typeface="Public Sans"/>
                <a:ea typeface="Public Sans"/>
                <a:cs typeface="Public Sans"/>
                <a:sym typeface="Public Sans"/>
              </a:rPr>
              <a:t>Identify Recharge Potential Areas</a:t>
            </a:r>
          </a:p>
          <a:p>
            <a:pPr marL="561345" lvl="1" indent="-280673" algn="just">
              <a:lnSpc>
                <a:spcPts val="3640"/>
              </a:lnSpc>
              <a:buFont typeface="Arial"/>
              <a:buChar char="•"/>
            </a:pPr>
            <a:r>
              <a:rPr lang="en-US" sz="2600">
                <a:solidFill>
                  <a:srgbClr val="2B2C30"/>
                </a:solidFill>
                <a:latin typeface="Public Sans"/>
                <a:ea typeface="Public Sans"/>
                <a:cs typeface="Public Sans"/>
                <a:sym typeface="Public Sans"/>
              </a:rPr>
              <a:t>Objective: Use groundwater trends to locate wards that could benefit from water recharge/storage interventions.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Identify wards with significant post-monsoon rises (indicating good recharge potential).</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Flag wards with consistently low levels for targeted interventions.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Suggest specific wards for artificial recharge structures like check dams or rainwater harvesting.</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436963" y="2529388"/>
            <a:ext cx="6800509" cy="7410521"/>
          </a:xfrm>
          <a:custGeom>
            <a:avLst/>
            <a:gdLst/>
            <a:ahLst/>
            <a:cxnLst/>
            <a:rect l="l" t="t" r="r" b="b"/>
            <a:pathLst>
              <a:path w="6800509" h="7410521">
                <a:moveTo>
                  <a:pt x="0" y="0"/>
                </a:moveTo>
                <a:lnTo>
                  <a:pt x="6800508" y="0"/>
                </a:lnTo>
                <a:lnTo>
                  <a:pt x="6800508" y="7410521"/>
                </a:lnTo>
                <a:lnTo>
                  <a:pt x="0" y="7410521"/>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50528" y="3039205"/>
            <a:ext cx="8943136" cy="5487034"/>
          </a:xfrm>
          <a:prstGeom prst="rect">
            <a:avLst/>
          </a:prstGeom>
        </p:spPr>
        <p:txBody>
          <a:bodyPr lIns="0" tIns="0" rIns="0" bIns="0" rtlCol="0" anchor="t">
            <a:spAutoFit/>
          </a:bodyPr>
          <a:lstStyle/>
          <a:p>
            <a:pPr algn="just">
              <a:lnSpc>
                <a:spcPts val="3640"/>
              </a:lnSpc>
            </a:pPr>
            <a:r>
              <a:rPr lang="en-US" sz="2600" dirty="0">
                <a:solidFill>
                  <a:srgbClr val="2B2C30"/>
                </a:solidFill>
                <a:latin typeface="Public Sans"/>
                <a:ea typeface="Public Sans"/>
                <a:cs typeface="Public Sans"/>
                <a:sym typeface="Public Sans"/>
              </a:rPr>
              <a:t>5. </a:t>
            </a:r>
            <a:r>
              <a:rPr lang="en-US" sz="2600" u="sng" dirty="0">
                <a:solidFill>
                  <a:srgbClr val="2B2C30"/>
                </a:solidFill>
                <a:latin typeface="Public Sans"/>
                <a:ea typeface="Public Sans"/>
                <a:cs typeface="Public Sans"/>
                <a:sym typeface="Public Sans"/>
              </a:rPr>
              <a:t>Monthly Anomalies</a:t>
            </a:r>
          </a:p>
          <a:p>
            <a:pPr marL="561345" lvl="1" indent="-280673" algn="just">
              <a:lnSpc>
                <a:spcPts val="3640"/>
              </a:lnSpc>
              <a:buFont typeface="Arial"/>
              <a:buChar char="•"/>
            </a:pPr>
            <a:r>
              <a:rPr lang="en-US" sz="2600" dirty="0">
                <a:solidFill>
                  <a:srgbClr val="2B2C30"/>
                </a:solidFill>
                <a:latin typeface="Public Sans"/>
                <a:ea typeface="Public Sans"/>
                <a:cs typeface="Public Sans"/>
                <a:sym typeface="Public Sans"/>
              </a:rPr>
              <a:t>Objective: Detect unusual trends in specific months due to climate events (e.g., El Niño).</a:t>
            </a:r>
          </a:p>
          <a:p>
            <a:pPr marL="561345" lvl="1" indent="-280673" algn="just">
              <a:lnSpc>
                <a:spcPts val="3640"/>
              </a:lnSpc>
              <a:spcBef>
                <a:spcPct val="0"/>
              </a:spcBef>
              <a:buFont typeface="Arial"/>
              <a:buChar char="•"/>
            </a:pPr>
            <a:r>
              <a:rPr lang="en-US" sz="2600" dirty="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dirty="0">
                <a:solidFill>
                  <a:srgbClr val="2B2C30"/>
                </a:solidFill>
                <a:latin typeface="Public Sans"/>
                <a:ea typeface="Public Sans"/>
                <a:cs typeface="Public Sans"/>
                <a:sym typeface="Public Sans"/>
              </a:rPr>
              <a:t>Calculate monthly anomalies by comparing current levels with long-term averages.</a:t>
            </a:r>
          </a:p>
          <a:p>
            <a:pPr marL="1122691" lvl="2" indent="-374230" algn="just">
              <a:lnSpc>
                <a:spcPts val="3640"/>
              </a:lnSpc>
              <a:spcBef>
                <a:spcPct val="0"/>
              </a:spcBef>
              <a:buFont typeface="Arial"/>
              <a:buChar char="⚬"/>
            </a:pPr>
            <a:r>
              <a:rPr lang="en-US" sz="2600" dirty="0">
                <a:solidFill>
                  <a:srgbClr val="2B2C30"/>
                </a:solidFill>
                <a:latin typeface="Public Sans"/>
                <a:ea typeface="Public Sans"/>
                <a:cs typeface="Public Sans"/>
                <a:sym typeface="Public Sans"/>
              </a:rPr>
              <a:t>Highlight significant deviations in key months (e.g., monsoon season).</a:t>
            </a:r>
          </a:p>
          <a:p>
            <a:pPr marL="561345" lvl="1" indent="-280673" algn="just">
              <a:lnSpc>
                <a:spcPts val="3640"/>
              </a:lnSpc>
              <a:spcBef>
                <a:spcPct val="0"/>
              </a:spcBef>
              <a:buFont typeface="Arial"/>
              <a:buChar char="•"/>
            </a:pPr>
            <a:r>
              <a:rPr lang="en-US" sz="2600" dirty="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dirty="0">
                <a:solidFill>
                  <a:srgbClr val="2B2C30"/>
                </a:solidFill>
                <a:latin typeface="Public Sans"/>
                <a:ea typeface="Public Sans"/>
                <a:cs typeface="Public Sans"/>
                <a:sym typeface="Public Sans"/>
              </a:rPr>
              <a:t>Detect how El Niño years deviate from non-El Niño years in terms of groundwater recharge.</a:t>
            </a:r>
          </a:p>
          <a:p>
            <a:pPr algn="just">
              <a:lnSpc>
                <a:spcPts val="3640"/>
              </a:lnSpc>
              <a:spcBef>
                <a:spcPct val="0"/>
              </a:spcBef>
            </a:pPr>
            <a:endParaRPr lang="en-US" sz="2600" dirty="0">
              <a:solidFill>
                <a:srgbClr val="2B2C30"/>
              </a:solidFill>
              <a:latin typeface="Public Sans"/>
              <a:ea typeface="Public Sans"/>
              <a:cs typeface="Public Sans"/>
              <a:sym typeface="Public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8424251" y="3298643"/>
            <a:ext cx="9560226" cy="5915390"/>
          </a:xfrm>
          <a:custGeom>
            <a:avLst/>
            <a:gdLst/>
            <a:ahLst/>
            <a:cxnLst/>
            <a:rect l="l" t="t" r="r" b="b"/>
            <a:pathLst>
              <a:path w="9560226" h="5915390">
                <a:moveTo>
                  <a:pt x="0" y="0"/>
                </a:moveTo>
                <a:lnTo>
                  <a:pt x="9560226" y="0"/>
                </a:lnTo>
                <a:lnTo>
                  <a:pt x="9560226" y="5915390"/>
                </a:lnTo>
                <a:lnTo>
                  <a:pt x="0" y="5915390"/>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34213"/>
            <a:ext cx="6900471" cy="6179820"/>
          </a:xfrm>
          <a:prstGeom prst="rect">
            <a:avLst/>
          </a:prstGeom>
        </p:spPr>
        <p:txBody>
          <a:bodyPr lIns="0" tIns="0" rIns="0" bIns="0" rtlCol="0" anchor="t">
            <a:spAutoFit/>
          </a:bodyPr>
          <a:lstStyle/>
          <a:p>
            <a:pPr algn="just">
              <a:lnSpc>
                <a:spcPts val="3779"/>
              </a:lnSpc>
            </a:pPr>
            <a:r>
              <a:rPr lang="en-US" sz="2699" dirty="0">
                <a:solidFill>
                  <a:srgbClr val="2B2C30"/>
                </a:solidFill>
                <a:latin typeface="Public Sans"/>
                <a:ea typeface="Public Sans"/>
                <a:cs typeface="Public Sans"/>
                <a:sym typeface="Public Sans"/>
              </a:rPr>
              <a:t>6. </a:t>
            </a:r>
            <a:r>
              <a:rPr lang="en-US" sz="2699" u="sng" dirty="0">
                <a:solidFill>
                  <a:srgbClr val="2B2C30"/>
                </a:solidFill>
                <a:latin typeface="Public Sans"/>
                <a:ea typeface="Public Sans"/>
                <a:cs typeface="Public Sans"/>
                <a:sym typeface="Public Sans"/>
              </a:rPr>
              <a:t>Predictive Modeling</a:t>
            </a:r>
          </a:p>
          <a:p>
            <a:pPr marL="582928" lvl="1" indent="-291464" algn="just">
              <a:lnSpc>
                <a:spcPts val="3779"/>
              </a:lnSpc>
              <a:buFont typeface="Arial"/>
              <a:buChar char="•"/>
            </a:pPr>
            <a:r>
              <a:rPr lang="en-US" sz="2699" dirty="0">
                <a:solidFill>
                  <a:srgbClr val="2B2C30"/>
                </a:solidFill>
                <a:latin typeface="Public Sans"/>
                <a:ea typeface="Public Sans"/>
                <a:cs typeface="Public Sans"/>
                <a:sym typeface="Public Sans"/>
              </a:rPr>
              <a:t>Objective: Forecast future groundwater levels under different scenarios.</a:t>
            </a:r>
          </a:p>
          <a:p>
            <a:pPr marL="582928" lvl="1" indent="-291464" algn="just">
              <a:lnSpc>
                <a:spcPts val="3779"/>
              </a:lnSpc>
              <a:spcBef>
                <a:spcPct val="0"/>
              </a:spcBef>
              <a:buFont typeface="Arial"/>
              <a:buChar char="•"/>
            </a:pPr>
            <a:r>
              <a:rPr lang="en-US" sz="2699" dirty="0">
                <a:solidFill>
                  <a:srgbClr val="2B2C30"/>
                </a:solidFill>
                <a:latin typeface="Public Sans"/>
                <a:ea typeface="Public Sans"/>
                <a:cs typeface="Public Sans"/>
                <a:sym typeface="Public Sans"/>
              </a:rPr>
              <a:t>Method:</a:t>
            </a:r>
          </a:p>
          <a:p>
            <a:pPr marL="1165857" lvl="2" indent="-388619" algn="just">
              <a:lnSpc>
                <a:spcPts val="3779"/>
              </a:lnSpc>
              <a:spcBef>
                <a:spcPct val="0"/>
              </a:spcBef>
              <a:buFont typeface="Arial"/>
              <a:buChar char="⚬"/>
            </a:pPr>
            <a:r>
              <a:rPr lang="en-US" sz="2699" dirty="0">
                <a:solidFill>
                  <a:srgbClr val="2B2C30"/>
                </a:solidFill>
                <a:latin typeface="Public Sans"/>
                <a:ea typeface="Public Sans"/>
                <a:cs typeface="Public Sans"/>
                <a:sym typeface="Public Sans"/>
              </a:rPr>
              <a:t>Use linear regression, ARIMA, or machine learning models (e.g., LSTM) to predict levels based on historical trends and rainfall.</a:t>
            </a:r>
          </a:p>
          <a:p>
            <a:pPr marL="582928" lvl="1" indent="-291464" algn="just">
              <a:lnSpc>
                <a:spcPts val="3779"/>
              </a:lnSpc>
              <a:spcBef>
                <a:spcPct val="0"/>
              </a:spcBef>
              <a:buFont typeface="Arial"/>
              <a:buChar char="•"/>
            </a:pPr>
            <a:r>
              <a:rPr lang="en-US" sz="2699" dirty="0">
                <a:solidFill>
                  <a:srgbClr val="2B2C30"/>
                </a:solidFill>
                <a:latin typeface="Public Sans"/>
                <a:ea typeface="Public Sans"/>
                <a:cs typeface="Public Sans"/>
                <a:sym typeface="Public Sans"/>
              </a:rPr>
              <a:t>Insights:</a:t>
            </a:r>
          </a:p>
          <a:p>
            <a:pPr marL="1165857" lvl="2" indent="-388619" algn="just">
              <a:lnSpc>
                <a:spcPts val="3779"/>
              </a:lnSpc>
              <a:spcBef>
                <a:spcPct val="0"/>
              </a:spcBef>
              <a:buFont typeface="Arial"/>
              <a:buChar char="⚬"/>
            </a:pPr>
            <a:r>
              <a:rPr lang="en-US" sz="2699" dirty="0">
                <a:solidFill>
                  <a:srgbClr val="2B2C30"/>
                </a:solidFill>
                <a:latin typeface="Public Sans"/>
                <a:ea typeface="Public Sans"/>
                <a:cs typeface="Public Sans"/>
                <a:sym typeface="Public Sans"/>
              </a:rPr>
              <a:t>Provide actionable predictions for water resource planning and mitigation during El Niño years.</a:t>
            </a:r>
          </a:p>
          <a:p>
            <a:pPr algn="just">
              <a:lnSpc>
                <a:spcPts val="3779"/>
              </a:lnSpc>
              <a:spcBef>
                <a:spcPct val="0"/>
              </a:spcBef>
            </a:pPr>
            <a:endParaRPr lang="en-US" sz="2699" dirty="0">
              <a:solidFill>
                <a:srgbClr val="2B2C30"/>
              </a:solidFill>
              <a:latin typeface="Public Sans"/>
              <a:ea typeface="Public Sans"/>
              <a:cs typeface="Public Sans"/>
              <a:sym typeface="Public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176362" y="6666536"/>
            <a:ext cx="16720027" cy="3620464"/>
          </a:xfrm>
          <a:custGeom>
            <a:avLst/>
            <a:gdLst/>
            <a:ahLst/>
            <a:cxnLst/>
            <a:rect l="l" t="t" r="r" b="b"/>
            <a:pathLst>
              <a:path w="16720027" h="3620464">
                <a:moveTo>
                  <a:pt x="0" y="0"/>
                </a:moveTo>
                <a:lnTo>
                  <a:pt x="16720027" y="0"/>
                </a:lnTo>
                <a:lnTo>
                  <a:pt x="16720027" y="3620464"/>
                </a:lnTo>
                <a:lnTo>
                  <a:pt x="0" y="3620464"/>
                </a:lnTo>
                <a:lnTo>
                  <a:pt x="0" y="0"/>
                </a:lnTo>
                <a:close/>
              </a:path>
            </a:pathLst>
          </a:custGeom>
          <a:blipFill>
            <a:blip r:embed="rId2"/>
            <a:stretch>
              <a:fillRect t="-90331" b="-82719"/>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5" name="TextBox 5"/>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
        <p:nvSpPr>
          <p:cNvPr id="6" name="TextBox 6"/>
          <p:cNvSpPr txBox="1"/>
          <p:nvPr/>
        </p:nvSpPr>
        <p:spPr>
          <a:xfrm>
            <a:off x="1006871" y="3024688"/>
            <a:ext cx="16252429" cy="36582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7. </a:t>
            </a:r>
            <a:r>
              <a:rPr lang="en-US" sz="2600" u="sng">
                <a:solidFill>
                  <a:srgbClr val="2B2C30"/>
                </a:solidFill>
                <a:latin typeface="Public Sans"/>
                <a:ea typeface="Public Sans"/>
                <a:cs typeface="Public Sans"/>
                <a:sym typeface="Public Sans"/>
              </a:rPr>
              <a:t>Groundwater Stress Index</a:t>
            </a:r>
          </a:p>
          <a:p>
            <a:pPr marL="561345" lvl="1" indent="-280673" algn="just">
              <a:lnSpc>
                <a:spcPts val="3640"/>
              </a:lnSpc>
              <a:buFont typeface="Arial"/>
              <a:buChar char="•"/>
            </a:pPr>
            <a:r>
              <a:rPr lang="en-US" sz="2600">
                <a:solidFill>
                  <a:srgbClr val="2B2C30"/>
                </a:solidFill>
                <a:latin typeface="Public Sans"/>
                <a:ea typeface="Public Sans"/>
                <a:cs typeface="Public Sans"/>
                <a:sym typeface="Public Sans"/>
              </a:rPr>
              <a:t>Objective: Create a metric to assess groundwater stress across wards.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Method:</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Normalize groundwater levels to a common scale.</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Combine with other factors (e.g., population density, rainfall, soil type) to calculate a stress index.</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Insights:</a:t>
            </a:r>
          </a:p>
          <a:p>
            <a:pPr marL="1122691" lvl="2" indent="-374230"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Highlight wards at greatest risk and prioritize them for interventions.</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INTRODUCTION</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689" y="2227065"/>
            <a:ext cx="7877184" cy="7837170"/>
          </a:xfrm>
          <a:prstGeom prst="rect">
            <a:avLst/>
          </a:prstGeom>
        </p:spPr>
        <p:txBody>
          <a:bodyPr lIns="0" tIns="0" rIns="0" bIns="0" rtlCol="0" anchor="t">
            <a:spAutoFit/>
          </a:bodyPr>
          <a:lstStyle/>
          <a:p>
            <a:pPr algn="l">
              <a:lnSpc>
                <a:spcPts val="4199"/>
              </a:lnSpc>
            </a:pPr>
            <a:r>
              <a:rPr lang="en-US" sz="2799" b="1">
                <a:solidFill>
                  <a:srgbClr val="2B2C30"/>
                </a:solidFill>
                <a:latin typeface="Public Sans Bold"/>
                <a:ea typeface="Public Sans Bold"/>
                <a:cs typeface="Public Sans Bold"/>
                <a:sym typeface="Public Sans Bold"/>
              </a:rPr>
              <a:t>b) Background, Context, and Significance of Study</a:t>
            </a:r>
          </a:p>
          <a:p>
            <a:pPr algn="l">
              <a:lnSpc>
                <a:spcPts val="4199"/>
              </a:lnSpc>
            </a:pPr>
            <a:endParaRPr lang="en-US" sz="2799" b="1">
              <a:solidFill>
                <a:srgbClr val="2B2C30"/>
              </a:solidFill>
              <a:latin typeface="Public Sans Bold"/>
              <a:ea typeface="Public Sans Bold"/>
              <a:cs typeface="Public Sans Bold"/>
              <a:sym typeface="Public Sans Bold"/>
            </a:endParaRPr>
          </a:p>
          <a:p>
            <a:pPr algn="l">
              <a:lnSpc>
                <a:spcPts val="4199"/>
              </a:lnSpc>
            </a:pPr>
            <a:r>
              <a:rPr lang="en-US" sz="2799">
                <a:solidFill>
                  <a:srgbClr val="2B2C30"/>
                </a:solidFill>
                <a:latin typeface="Public Sans"/>
                <a:ea typeface="Public Sans"/>
                <a:cs typeface="Public Sans"/>
                <a:sym typeface="Public Sans"/>
              </a:rPr>
              <a:t>El Niño is characterized by the periodic warming of sea surface temperatures in the central and eastern Pacific Ocean, leading to significant alterations in global weather patterns. In the Indian context, El Niño events have been associated with variations in monsoonal rainfall. Specifically, during El Niño years, the southwest monsoon tends to weaken, while the northeast monsoon can become more active, resulting in altered precipitation patterns over South India, including Tamil Nadu. </a:t>
            </a:r>
          </a:p>
        </p:txBody>
      </p:sp>
      <p:sp>
        <p:nvSpPr>
          <p:cNvPr id="5" name="TextBox 5"/>
          <p:cNvSpPr txBox="1"/>
          <p:nvPr/>
        </p:nvSpPr>
        <p:spPr>
          <a:xfrm>
            <a:off x="9360287" y="2227065"/>
            <a:ext cx="7877184" cy="5741670"/>
          </a:xfrm>
          <a:prstGeom prst="rect">
            <a:avLst/>
          </a:prstGeom>
        </p:spPr>
        <p:txBody>
          <a:bodyPr lIns="0" tIns="0" rIns="0" bIns="0" rtlCol="0" anchor="t">
            <a:spAutoFit/>
          </a:bodyPr>
          <a:lstStyle/>
          <a:p>
            <a:pPr algn="l">
              <a:lnSpc>
                <a:spcPts val="4199"/>
              </a:lnSpc>
            </a:pPr>
            <a:r>
              <a:rPr lang="en-US" sz="2799">
                <a:solidFill>
                  <a:srgbClr val="2B2C30"/>
                </a:solidFill>
                <a:latin typeface="Public Sans"/>
                <a:ea typeface="Public Sans"/>
                <a:cs typeface="Public Sans"/>
                <a:sym typeface="Public Sans"/>
              </a:rPr>
              <a:t>Chennai relies heavily on monsoonal rainfall for replenishing its groundwater resources. The city receives a substantial portion of its annual rainfall during the northeast monsoon season. However, the influence of El Niño can lead to either excessive rainfall, causing floods, or deficient rainfall, leading to droughts. For instance, the 2015 Chennai floods were partly attributed to an active northeast monsoon season influenced by El Niño, resulting in devastating floods across the city.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3024688"/>
            <a:ext cx="16252429" cy="3946524"/>
          </a:xfrm>
          <a:prstGeom prst="rect">
            <a:avLst/>
          </a:prstGeom>
        </p:spPr>
        <p:txBody>
          <a:bodyPr lIns="0" tIns="0" rIns="0" bIns="0" rtlCol="0" anchor="t">
            <a:spAutoFit/>
          </a:bodyPr>
          <a:lstStyle/>
          <a:p>
            <a:pPr algn="just">
              <a:lnSpc>
                <a:spcPts val="3500"/>
              </a:lnSpc>
            </a:pPr>
            <a:r>
              <a:rPr lang="en-US" sz="2500">
                <a:solidFill>
                  <a:srgbClr val="2B2C30"/>
                </a:solidFill>
                <a:latin typeface="Public Sans"/>
                <a:ea typeface="Public Sans"/>
                <a:cs typeface="Public Sans"/>
                <a:sym typeface="Public Sans"/>
              </a:rPr>
              <a:t>8. Vis</a:t>
            </a:r>
            <a:r>
              <a:rPr lang="en-US" sz="2500" u="none">
                <a:solidFill>
                  <a:srgbClr val="2B2C30"/>
                </a:solidFill>
                <a:latin typeface="Public Sans"/>
                <a:ea typeface="Public Sans"/>
                <a:cs typeface="Public Sans"/>
                <a:sym typeface="Public Sans"/>
              </a:rPr>
              <a:t>ua</a:t>
            </a:r>
            <a:r>
              <a:rPr lang="en-US" sz="2500">
                <a:solidFill>
                  <a:srgbClr val="2B2C30"/>
                </a:solidFill>
                <a:latin typeface="Public Sans"/>
                <a:ea typeface="Public Sans"/>
                <a:cs typeface="Public Sans"/>
                <a:sym typeface="Public Sans"/>
              </a:rPr>
              <a:t>liza</a:t>
            </a:r>
            <a:r>
              <a:rPr lang="en-US" sz="2500" u="none">
                <a:solidFill>
                  <a:srgbClr val="2B2C30"/>
                </a:solidFill>
                <a:latin typeface="Public Sans"/>
                <a:ea typeface="Public Sans"/>
                <a:cs typeface="Public Sans"/>
                <a:sym typeface="Public Sans"/>
              </a:rPr>
              <a:t>t</a:t>
            </a:r>
            <a:r>
              <a:rPr lang="en-US" sz="2500">
                <a:solidFill>
                  <a:srgbClr val="2B2C30"/>
                </a:solidFill>
                <a:latin typeface="Public Sans"/>
                <a:ea typeface="Public Sans"/>
                <a:cs typeface="Public Sans"/>
                <a:sym typeface="Public Sans"/>
              </a:rPr>
              <a:t>ion</a:t>
            </a:r>
            <a:r>
              <a:rPr lang="en-US" sz="2500" u="none">
                <a:solidFill>
                  <a:srgbClr val="2B2C30"/>
                </a:solidFill>
                <a:latin typeface="Public Sans"/>
                <a:ea typeface="Public Sans"/>
                <a:cs typeface="Public Sans"/>
                <a:sym typeface="Public Sans"/>
              </a:rPr>
              <a:t>s </a:t>
            </a:r>
            <a:r>
              <a:rPr lang="en-US" sz="2500">
                <a:solidFill>
                  <a:srgbClr val="2B2C30"/>
                </a:solidFill>
                <a:latin typeface="Public Sans"/>
                <a:ea typeface="Public Sans"/>
                <a:cs typeface="Public Sans"/>
                <a:sym typeface="Public Sans"/>
              </a:rPr>
              <a:t>a</a:t>
            </a:r>
            <a:r>
              <a:rPr lang="en-US" sz="2500" u="none">
                <a:solidFill>
                  <a:srgbClr val="2B2C30"/>
                </a:solidFill>
                <a:latin typeface="Public Sans"/>
                <a:ea typeface="Public Sans"/>
                <a:cs typeface="Public Sans"/>
                <a:sym typeface="Public Sans"/>
              </a:rPr>
              <a:t>nd</a:t>
            </a:r>
            <a:r>
              <a:rPr lang="en-US" sz="2500">
                <a:solidFill>
                  <a:srgbClr val="2B2C30"/>
                </a:solidFill>
                <a:latin typeface="Public Sans"/>
                <a:ea typeface="Public Sans"/>
                <a:cs typeface="Public Sans"/>
                <a:sym typeface="Public Sans"/>
              </a:rPr>
              <a:t> Mapping</a:t>
            </a:r>
          </a:p>
          <a:p>
            <a:pPr marL="539756" lvl="1" indent="-269878" algn="just">
              <a:lnSpc>
                <a:spcPts val="3500"/>
              </a:lnSpc>
              <a:buFont typeface="Arial"/>
              <a:buChar char="•"/>
            </a:pPr>
            <a:r>
              <a:rPr lang="en-US" sz="2500">
                <a:solidFill>
                  <a:srgbClr val="2B2C30"/>
                </a:solidFill>
                <a:latin typeface="Public Sans"/>
                <a:ea typeface="Public Sans"/>
                <a:cs typeface="Public Sans"/>
                <a:sym typeface="Public Sans"/>
              </a:rPr>
              <a:t>Objective: Communicate findings effectively using spatial and temporal visualizations.</a:t>
            </a:r>
          </a:p>
          <a:p>
            <a:pPr marL="539756" lvl="1" indent="-269878" algn="just">
              <a:lnSpc>
                <a:spcPts val="3500"/>
              </a:lnSpc>
              <a:spcBef>
                <a:spcPct val="0"/>
              </a:spcBef>
              <a:buFont typeface="Arial"/>
              <a:buChar char="•"/>
            </a:pPr>
            <a:r>
              <a:rPr lang="en-US" sz="2500">
                <a:solidFill>
                  <a:srgbClr val="2B2C30"/>
                </a:solidFill>
                <a:latin typeface="Public Sans"/>
                <a:ea typeface="Public Sans"/>
                <a:cs typeface="Public Sans"/>
                <a:sym typeface="Public Sans"/>
              </a:rPr>
              <a:t>Method:</a:t>
            </a:r>
          </a:p>
          <a:p>
            <a:pPr marL="1079512" lvl="2" indent="-359837" algn="just">
              <a:lnSpc>
                <a:spcPts val="3500"/>
              </a:lnSpc>
              <a:spcBef>
                <a:spcPct val="0"/>
              </a:spcBef>
              <a:buFont typeface="Arial"/>
              <a:buChar char="⚬"/>
            </a:pPr>
            <a:r>
              <a:rPr lang="en-US" sz="2500">
                <a:solidFill>
                  <a:srgbClr val="2B2C30"/>
                </a:solidFill>
                <a:latin typeface="Public Sans"/>
                <a:ea typeface="Public Sans"/>
                <a:cs typeface="Public Sans"/>
                <a:sym typeface="Public Sans"/>
              </a:rPr>
              <a:t>Use tools like Python’s matplotlib/seaborn for time-series plots and folium/geopandas for interactive maps.</a:t>
            </a:r>
          </a:p>
          <a:p>
            <a:pPr marL="1079512" lvl="2" indent="-359837" algn="just">
              <a:lnSpc>
                <a:spcPts val="3500"/>
              </a:lnSpc>
              <a:spcBef>
                <a:spcPct val="0"/>
              </a:spcBef>
              <a:buFont typeface="Arial"/>
              <a:buChar char="⚬"/>
            </a:pPr>
            <a:r>
              <a:rPr lang="en-US" sz="2500">
                <a:solidFill>
                  <a:srgbClr val="2B2C30"/>
                </a:solidFill>
                <a:latin typeface="Public Sans"/>
                <a:ea typeface="Public Sans"/>
                <a:cs typeface="Public Sans"/>
                <a:sym typeface="Public Sans"/>
              </a:rPr>
              <a:t>Create heatmaps showing ward-wise groundwater levels over time.</a:t>
            </a:r>
          </a:p>
          <a:p>
            <a:pPr marL="539756" lvl="1" indent="-269878" algn="just">
              <a:lnSpc>
                <a:spcPts val="3500"/>
              </a:lnSpc>
              <a:spcBef>
                <a:spcPct val="0"/>
              </a:spcBef>
              <a:buFont typeface="Arial"/>
              <a:buChar char="•"/>
            </a:pPr>
            <a:r>
              <a:rPr lang="en-US" sz="2500">
                <a:solidFill>
                  <a:srgbClr val="2B2C30"/>
                </a:solidFill>
                <a:latin typeface="Public Sans"/>
                <a:ea typeface="Public Sans"/>
                <a:cs typeface="Public Sans"/>
                <a:sym typeface="Public Sans"/>
              </a:rPr>
              <a:t>Insights:</a:t>
            </a:r>
          </a:p>
          <a:p>
            <a:pPr marL="1079512" lvl="2" indent="-359837" algn="just">
              <a:lnSpc>
                <a:spcPts val="3500"/>
              </a:lnSpc>
              <a:spcBef>
                <a:spcPct val="0"/>
              </a:spcBef>
              <a:buFont typeface="Arial"/>
              <a:buChar char="⚬"/>
            </a:pPr>
            <a:r>
              <a:rPr lang="en-US" sz="2500">
                <a:solidFill>
                  <a:srgbClr val="2B2C30"/>
                </a:solidFill>
                <a:latin typeface="Public Sans"/>
                <a:ea typeface="Public Sans"/>
                <a:cs typeface="Public Sans"/>
                <a:sym typeface="Public Sans"/>
              </a:rPr>
              <a:t>Identify clusters of wards with similar trends and visually communicate critical zones.</a:t>
            </a:r>
          </a:p>
          <a:p>
            <a:pPr algn="just">
              <a:lnSpc>
                <a:spcPts val="3500"/>
              </a:lnSpc>
              <a:spcBef>
                <a:spcPct val="0"/>
              </a:spcBef>
            </a:pPr>
            <a:endParaRPr lang="en-US" sz="2500">
              <a:solidFill>
                <a:srgbClr val="2B2C30"/>
              </a:solidFill>
              <a:latin typeface="Public Sans"/>
              <a:ea typeface="Public Sans"/>
              <a:cs typeface="Public Sans"/>
              <a:sym typeface="Public Sans"/>
            </a:endParaRPr>
          </a:p>
        </p:txBody>
      </p:sp>
      <p:sp>
        <p:nvSpPr>
          <p:cNvPr id="4" name="Freeform 4"/>
          <p:cNvSpPr/>
          <p:nvPr/>
        </p:nvSpPr>
        <p:spPr>
          <a:xfrm>
            <a:off x="1006871" y="6492284"/>
            <a:ext cx="16449312" cy="3794716"/>
          </a:xfrm>
          <a:custGeom>
            <a:avLst/>
            <a:gdLst/>
            <a:ahLst/>
            <a:cxnLst/>
            <a:rect l="l" t="t" r="r" b="b"/>
            <a:pathLst>
              <a:path w="16449312" h="3794716">
                <a:moveTo>
                  <a:pt x="0" y="0"/>
                </a:moveTo>
                <a:lnTo>
                  <a:pt x="16449312" y="0"/>
                </a:lnTo>
                <a:lnTo>
                  <a:pt x="16449312" y="3794716"/>
                </a:lnTo>
                <a:lnTo>
                  <a:pt x="0" y="3794716"/>
                </a:lnTo>
                <a:lnTo>
                  <a:pt x="0" y="0"/>
                </a:lnTo>
                <a:close/>
              </a:path>
            </a:pathLst>
          </a:custGeom>
          <a:blipFill>
            <a:blip r:embed="rId2"/>
            <a:stretch>
              <a:fillRect t="-268" r="-666" b="-642"/>
            </a:stretch>
          </a:blipFill>
        </p:spPr>
      </p:sp>
      <p:sp>
        <p:nvSpPr>
          <p:cNvPr id="5" name="TextBox 5"/>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METHADOLOGY</a:t>
            </a:r>
          </a:p>
        </p:txBody>
      </p:sp>
      <p:sp>
        <p:nvSpPr>
          <p:cNvPr id="6" name="TextBox 6"/>
          <p:cNvSpPr txBox="1"/>
          <p:nvPr/>
        </p:nvSpPr>
        <p:spPr>
          <a:xfrm>
            <a:off x="1006871" y="2088432"/>
            <a:ext cx="16230600" cy="440956"/>
          </a:xfrm>
          <a:prstGeom prst="rect">
            <a:avLst/>
          </a:prstGeom>
        </p:spPr>
        <p:txBody>
          <a:bodyPr lIns="0" tIns="0" rIns="0" bIns="0" rtlCol="0" anchor="t">
            <a:spAutoFit/>
          </a:bodyPr>
          <a:lstStyle/>
          <a:p>
            <a:pPr algn="l">
              <a:lnSpc>
                <a:spcPts val="3520"/>
              </a:lnSpc>
              <a:spcBef>
                <a:spcPct val="0"/>
              </a:spcBef>
            </a:pPr>
            <a:r>
              <a:rPr lang="en-US" sz="2514" b="1" spc="570">
                <a:solidFill>
                  <a:srgbClr val="2B2C30"/>
                </a:solidFill>
                <a:latin typeface="Public Sans Bold"/>
                <a:ea typeface="Public Sans Bold"/>
                <a:cs typeface="Public Sans Bold"/>
                <a:sym typeface="Public Sans Bold"/>
              </a:rPr>
              <a:t>III. DATA ANALYSIS APPROACHES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981402" y="4776337"/>
            <a:ext cx="6325195" cy="648601"/>
          </a:xfrm>
          <a:prstGeom prst="rect">
            <a:avLst/>
          </a:prstGeom>
        </p:spPr>
        <p:txBody>
          <a:bodyPr lIns="0" tIns="0" rIns="0" bIns="0" rtlCol="0" anchor="t">
            <a:spAutoFit/>
          </a:bodyPr>
          <a:lstStyle/>
          <a:p>
            <a:pPr algn="ctr">
              <a:lnSpc>
                <a:spcPts val="5200"/>
              </a:lnSpc>
              <a:spcBef>
                <a:spcPct val="0"/>
              </a:spcBef>
            </a:pPr>
            <a:r>
              <a:rPr lang="en-US" sz="3714" b="1" spc="843">
                <a:solidFill>
                  <a:srgbClr val="000000"/>
                </a:solidFill>
                <a:latin typeface="Public Sans Bold"/>
                <a:ea typeface="Public Sans Bold"/>
                <a:cs typeface="Public Sans Bold"/>
                <a:sym typeface="Public Sans Bold"/>
              </a:rPr>
              <a:t>PROPOSED SYSTEM</a:t>
            </a:r>
          </a:p>
        </p:txBody>
      </p:sp>
      <p:sp>
        <p:nvSpPr>
          <p:cNvPr id="3" name="AutoShape 3"/>
          <p:cNvSpPr/>
          <p:nvPr/>
        </p:nvSpPr>
        <p:spPr>
          <a:xfrm flipV="1">
            <a:off x="1028695" y="556305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PROPOSED SYSTEM INTRODUCTION</a:t>
            </a:r>
          </a:p>
        </p:txBody>
      </p:sp>
      <p:sp>
        <p:nvSpPr>
          <p:cNvPr id="4" name="TextBox 4"/>
          <p:cNvSpPr txBox="1"/>
          <p:nvPr/>
        </p:nvSpPr>
        <p:spPr>
          <a:xfrm>
            <a:off x="1028695" y="2284413"/>
            <a:ext cx="16208776" cy="8230234"/>
          </a:xfrm>
          <a:prstGeom prst="rect">
            <a:avLst/>
          </a:prstGeom>
        </p:spPr>
        <p:txBody>
          <a:bodyPr lIns="0" tIns="0" rIns="0" bIns="0" rtlCol="0" anchor="t">
            <a:spAutoFit/>
          </a:bodyPr>
          <a:lstStyle/>
          <a:p>
            <a:pPr algn="just">
              <a:lnSpc>
                <a:spcPts val="3640"/>
              </a:lnSpc>
            </a:pPr>
            <a:r>
              <a:rPr lang="en-US" sz="2600">
                <a:solidFill>
                  <a:srgbClr val="2B2C30"/>
                </a:solidFill>
                <a:latin typeface="Public Sans"/>
                <a:ea typeface="Public Sans"/>
                <a:cs typeface="Public Sans"/>
                <a:sym typeface="Public Sans"/>
              </a:rPr>
              <a:t>Objective:</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The proposed system aims to provide accurate groundwater level prediction and identify suitable locations for water storage and recharge interventions, particularly in response to the impacts of El Niño events on Chennai’s groundwater levels.</a:t>
            </a:r>
          </a:p>
          <a:p>
            <a:pPr algn="just">
              <a:lnSpc>
                <a:spcPts val="3640"/>
              </a:lnSpc>
              <a:spcBef>
                <a:spcPct val="0"/>
              </a:spcBef>
            </a:pPr>
            <a:endParaRPr lang="en-US" sz="2600">
              <a:solidFill>
                <a:srgbClr val="2B2C30"/>
              </a:solidFill>
              <a:latin typeface="Public Sans"/>
              <a:ea typeface="Public Sans"/>
              <a:cs typeface="Public Sans"/>
              <a:sym typeface="Public Sans"/>
            </a:endParaRPr>
          </a:p>
          <a:p>
            <a:pPr algn="just">
              <a:lnSpc>
                <a:spcPts val="3640"/>
              </a:lnSpc>
              <a:spcBef>
                <a:spcPct val="0"/>
              </a:spcBef>
            </a:pPr>
            <a:r>
              <a:rPr lang="en-US" sz="2600">
                <a:solidFill>
                  <a:srgbClr val="2B2C30"/>
                </a:solidFill>
                <a:latin typeface="Public Sans"/>
                <a:ea typeface="Public Sans"/>
                <a:cs typeface="Public Sans"/>
                <a:sym typeface="Public Sans"/>
              </a:rPr>
              <a:t>Key Features: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Data Integration: Utilizes historical climate, groundwater, and satellite data for accurate predictions.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Predictive Modeling: Leverages machine learning models, such as LSTM and Random Forest, for groundwater level prediction.</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Location Identification: Identifies optimal wards for artificial recharge and rainwater harvesting interventions.</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Real-Time Monitoring: Uses interactive maps and heatmaps for ongoing analysis of groundwater levels and recharge potential.</a:t>
            </a:r>
          </a:p>
          <a:p>
            <a:pPr algn="just">
              <a:lnSpc>
                <a:spcPts val="3640"/>
              </a:lnSpc>
              <a:spcBef>
                <a:spcPct val="0"/>
              </a:spcBef>
            </a:pPr>
            <a:endParaRPr lang="en-US" sz="2600">
              <a:solidFill>
                <a:srgbClr val="2B2C30"/>
              </a:solidFill>
              <a:latin typeface="Public Sans"/>
              <a:ea typeface="Public Sans"/>
              <a:cs typeface="Public Sans"/>
              <a:sym typeface="Public Sans"/>
            </a:endParaRPr>
          </a:p>
          <a:p>
            <a:pPr algn="just">
              <a:lnSpc>
                <a:spcPts val="3640"/>
              </a:lnSpc>
              <a:spcBef>
                <a:spcPct val="0"/>
              </a:spcBef>
            </a:pPr>
            <a:r>
              <a:rPr lang="en-US" sz="2600">
                <a:solidFill>
                  <a:srgbClr val="2B2C30"/>
                </a:solidFill>
                <a:latin typeface="Public Sans"/>
                <a:ea typeface="Public Sans"/>
                <a:cs typeface="Public Sans"/>
                <a:sym typeface="Public Sans"/>
              </a:rPr>
              <a:t>Scope:</a:t>
            </a:r>
          </a:p>
          <a:p>
            <a:pPr marL="561345" lvl="1" indent="-280673" algn="just">
              <a:lnSpc>
                <a:spcPts val="3640"/>
              </a:lnSpc>
              <a:spcBef>
                <a:spcPct val="0"/>
              </a:spcBef>
              <a:buFont typeface="Arial"/>
              <a:buChar char="•"/>
            </a:pPr>
            <a:r>
              <a:rPr lang="en-US" sz="2600">
                <a:solidFill>
                  <a:srgbClr val="2B2C30"/>
                </a:solidFill>
                <a:latin typeface="Public Sans"/>
                <a:ea typeface="Public Sans"/>
                <a:cs typeface="Public Sans"/>
                <a:sym typeface="Public Sans"/>
              </a:rPr>
              <a:t>The system will be applicable to urban and peri-urban areas in Chennai but can be expanded to other regions facing similar water challenges.</a:t>
            </a:r>
          </a:p>
          <a:p>
            <a:pPr algn="just">
              <a:lnSpc>
                <a:spcPts val="3640"/>
              </a:lnSpc>
              <a:spcBef>
                <a:spcPct val="0"/>
              </a:spcBef>
            </a:pPr>
            <a:endParaRPr lang="en-US" sz="2600">
              <a:solidFill>
                <a:srgbClr val="2B2C30"/>
              </a:solidFill>
              <a:latin typeface="Public Sans"/>
              <a:ea typeface="Public Sans"/>
              <a:cs typeface="Public Sans"/>
              <a:sym typeface="Public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708821" y="1965957"/>
            <a:ext cx="16870359" cy="7844717"/>
          </a:xfrm>
          <a:custGeom>
            <a:avLst/>
            <a:gdLst/>
            <a:ahLst/>
            <a:cxnLst/>
            <a:rect l="l" t="t" r="r" b="b"/>
            <a:pathLst>
              <a:path w="16870359" h="7844717">
                <a:moveTo>
                  <a:pt x="0" y="0"/>
                </a:moveTo>
                <a:lnTo>
                  <a:pt x="16870358" y="0"/>
                </a:lnTo>
                <a:lnTo>
                  <a:pt x="16870358" y="7844717"/>
                </a:lnTo>
                <a:lnTo>
                  <a:pt x="0" y="7844717"/>
                </a:lnTo>
                <a:lnTo>
                  <a:pt x="0" y="0"/>
                </a:lnTo>
                <a:close/>
              </a:path>
            </a:pathLst>
          </a:custGeom>
          <a:blipFill>
            <a:blip r:embed="rId2"/>
            <a:stretch>
              <a:fillRect/>
            </a:stretch>
          </a:blipFill>
        </p:spPr>
      </p:sp>
      <p:sp>
        <p:nvSpPr>
          <p:cNvPr id="4" name="TextBox 4"/>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PROPOSED SYSTEM DIAGRAM</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LIST OF MODULES</a:t>
            </a:r>
          </a:p>
        </p:txBody>
      </p:sp>
      <p:sp>
        <p:nvSpPr>
          <p:cNvPr id="4" name="TextBox 4"/>
          <p:cNvSpPr txBox="1"/>
          <p:nvPr/>
        </p:nvSpPr>
        <p:spPr>
          <a:xfrm>
            <a:off x="1050524" y="2097087"/>
            <a:ext cx="16208776" cy="5140326"/>
          </a:xfrm>
          <a:prstGeom prst="rect">
            <a:avLst/>
          </a:prstGeom>
        </p:spPr>
        <p:txBody>
          <a:bodyPr lIns="0" tIns="0" rIns="0" bIns="0" rtlCol="0" anchor="t">
            <a:spAutoFit/>
          </a:bodyPr>
          <a:lstStyle/>
          <a:p>
            <a:pPr marL="1036314" lvl="1" indent="-518157" algn="just">
              <a:lnSpc>
                <a:spcPts val="6719"/>
              </a:lnSpc>
              <a:spcBef>
                <a:spcPct val="0"/>
              </a:spcBef>
              <a:buAutoNum type="arabicPeriod"/>
            </a:pPr>
            <a:r>
              <a:rPr lang="en-US" sz="4799" b="1">
                <a:solidFill>
                  <a:srgbClr val="2B2C30"/>
                </a:solidFill>
                <a:latin typeface="Public Sans Bold"/>
                <a:ea typeface="Public Sans Bold"/>
                <a:cs typeface="Public Sans Bold"/>
                <a:sym typeface="Public Sans Bold"/>
              </a:rPr>
              <a:t>Data Collection and Preprocessing</a:t>
            </a:r>
          </a:p>
          <a:p>
            <a:pPr marL="1036314" lvl="1" indent="-518157" algn="just">
              <a:lnSpc>
                <a:spcPts val="6719"/>
              </a:lnSpc>
              <a:spcBef>
                <a:spcPct val="0"/>
              </a:spcBef>
              <a:buAutoNum type="arabicPeriod"/>
            </a:pPr>
            <a:r>
              <a:rPr lang="en-US" sz="4799" b="1">
                <a:solidFill>
                  <a:srgbClr val="2B2C30"/>
                </a:solidFill>
                <a:latin typeface="Public Sans Bold"/>
                <a:ea typeface="Public Sans Bold"/>
                <a:cs typeface="Public Sans Bold"/>
                <a:sym typeface="Public Sans Bold"/>
              </a:rPr>
              <a:t>Predictive Modeling</a:t>
            </a:r>
          </a:p>
          <a:p>
            <a:pPr marL="1036314" lvl="1" indent="-518157" algn="just">
              <a:lnSpc>
                <a:spcPts val="6719"/>
              </a:lnSpc>
              <a:spcBef>
                <a:spcPct val="0"/>
              </a:spcBef>
              <a:buAutoNum type="arabicPeriod"/>
            </a:pPr>
            <a:r>
              <a:rPr lang="en-US" sz="4799" b="1">
                <a:solidFill>
                  <a:srgbClr val="2B2C30"/>
                </a:solidFill>
                <a:latin typeface="Public Sans Bold"/>
                <a:ea typeface="Public Sans Bold"/>
                <a:cs typeface="Public Sans Bold"/>
                <a:sym typeface="Public Sans Bold"/>
              </a:rPr>
              <a:t>Recharge Potential Identification</a:t>
            </a:r>
          </a:p>
          <a:p>
            <a:pPr marL="1036314" lvl="1" indent="-518157" algn="just">
              <a:lnSpc>
                <a:spcPts val="6719"/>
              </a:lnSpc>
              <a:spcBef>
                <a:spcPct val="0"/>
              </a:spcBef>
              <a:buAutoNum type="arabicPeriod"/>
            </a:pPr>
            <a:r>
              <a:rPr lang="en-US" sz="4799" b="1">
                <a:solidFill>
                  <a:srgbClr val="2B2C30"/>
                </a:solidFill>
                <a:latin typeface="Public Sans Bold"/>
                <a:ea typeface="Public Sans Bold"/>
                <a:cs typeface="Public Sans Bold"/>
                <a:sym typeface="Public Sans Bold"/>
              </a:rPr>
              <a:t>Monthly Anomalies Detection</a:t>
            </a:r>
          </a:p>
          <a:p>
            <a:pPr marL="1036314" lvl="1" indent="-518157" algn="just">
              <a:lnSpc>
                <a:spcPts val="6719"/>
              </a:lnSpc>
              <a:spcBef>
                <a:spcPct val="0"/>
              </a:spcBef>
              <a:buAutoNum type="arabicPeriod"/>
            </a:pPr>
            <a:r>
              <a:rPr lang="en-US" sz="4799" b="1">
                <a:solidFill>
                  <a:srgbClr val="2B2C30"/>
                </a:solidFill>
                <a:latin typeface="Public Sans Bold"/>
                <a:ea typeface="Public Sans Bold"/>
                <a:cs typeface="Public Sans Bold"/>
                <a:sym typeface="Public Sans Bold"/>
              </a:rPr>
              <a:t>Decision Support for Water Resource Management</a:t>
            </a:r>
          </a:p>
          <a:p>
            <a:pPr algn="just">
              <a:lnSpc>
                <a:spcPts val="7279"/>
              </a:lnSpc>
              <a:spcBef>
                <a:spcPct val="0"/>
              </a:spcBef>
            </a:pPr>
            <a:endParaRPr lang="en-US" sz="4799" b="1">
              <a:solidFill>
                <a:srgbClr val="2B2C30"/>
              </a:solidFill>
              <a:latin typeface="Public Sans Bold"/>
              <a:ea typeface="Public Sans Bold"/>
              <a:cs typeface="Public Sans Bold"/>
              <a:sym typeface="Public Sans Bo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MODULE 1: DATA COLLECTION AND PREPROCESSING</a:t>
            </a:r>
          </a:p>
        </p:txBody>
      </p:sp>
      <p:sp>
        <p:nvSpPr>
          <p:cNvPr id="4" name="TextBox 4"/>
          <p:cNvSpPr txBox="1"/>
          <p:nvPr/>
        </p:nvSpPr>
        <p:spPr>
          <a:xfrm>
            <a:off x="1028695" y="2284413"/>
            <a:ext cx="16208776" cy="66795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Objective:</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Collect and preprocess the climate, groundwater, and satellite data for further analysis.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Steps: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Climate Data: Rainfall, temperature, and other climate variables.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Groundwater Data: Historical groundwater levels across different wards.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Satellite Data: MODIS NDVI and imagery for identifying land use and vegetation patterns.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Preprocessing Techniques: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Normalization of the data for uniform scale.</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Data cleaning (handling missing values, removing outliers).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Feature selection to focus on key influencing factors.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MODULE 2: PREDICTIVE MODELING</a:t>
            </a:r>
          </a:p>
        </p:txBody>
      </p:sp>
      <p:sp>
        <p:nvSpPr>
          <p:cNvPr id="4" name="TextBox 4"/>
          <p:cNvSpPr txBox="1"/>
          <p:nvPr/>
        </p:nvSpPr>
        <p:spPr>
          <a:xfrm>
            <a:off x="1028695" y="2284413"/>
            <a:ext cx="16208776" cy="822261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Objective:</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Develop predictive models to forecast future groundwater levels based on historical trends and climatic influences, such as El Niño.</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Algorithm(s):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Linear Regression: Simple model for capturing trends in groundwater levels.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LSTM (Long Short-Term Memory): Deep learning model used for time-series prediction considering past data for future predictions.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Random Forest: Ensemble learning model for handling non-linear relationships and complex interactions.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Steps: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Train the models using historical data.</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Validate the models using metrics like RMSE (Root Mean Squared Error) and R².</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Compare different models' performance to select the best one.</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MODULE 3: RECHARGE POTENTIAL IDENTIFICATION</a:t>
            </a:r>
          </a:p>
        </p:txBody>
      </p:sp>
      <p:sp>
        <p:nvSpPr>
          <p:cNvPr id="4" name="TextBox 4"/>
          <p:cNvSpPr txBox="1"/>
          <p:nvPr/>
        </p:nvSpPr>
        <p:spPr>
          <a:xfrm>
            <a:off x="1028695" y="2284413"/>
            <a:ext cx="16208776" cy="66795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Objective:</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Identify wards that have high potential for groundwater recharge through artificial interventions (e.g., rainwater harvesting, check dams).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Steps: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Identify Post-Monsoon Rises: Identify wards where groundwater levels show significant increases after the monsoon, indicating recharge potential.</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Flag Low-Levels Wards: Identify wards with consistently low groundwater levels for targeted intervention.</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Output:</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A map and report showing high recharge potential areas.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94297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MODULE 4: MONTHLY ANOMALIES DETECTION</a:t>
            </a:r>
          </a:p>
        </p:txBody>
      </p:sp>
      <p:sp>
        <p:nvSpPr>
          <p:cNvPr id="4" name="TextBox 4"/>
          <p:cNvSpPr txBox="1"/>
          <p:nvPr/>
        </p:nvSpPr>
        <p:spPr>
          <a:xfrm>
            <a:off x="1028695" y="2284413"/>
            <a:ext cx="16208776" cy="77082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Objective:</a:t>
            </a:r>
          </a:p>
          <a:p>
            <a:pPr marL="626114" lvl="1" indent="-313057" algn="just">
              <a:lnSpc>
                <a:spcPts val="4060"/>
              </a:lnSpc>
              <a:buFont typeface="Arial"/>
              <a:buChar char="•"/>
            </a:pPr>
            <a:r>
              <a:rPr lang="en-US" sz="2900">
                <a:solidFill>
                  <a:srgbClr val="2B2C30"/>
                </a:solidFill>
                <a:latin typeface="Public Sans"/>
                <a:ea typeface="Public Sans"/>
                <a:cs typeface="Public Sans"/>
                <a:sym typeface="Public Sans"/>
              </a:rPr>
              <a:t>Detect unusual trends in groundwater levels for specific months, especially during El Niño events.</a:t>
            </a:r>
          </a:p>
          <a:p>
            <a:pPr algn="just">
              <a:lnSpc>
                <a:spcPts val="4060"/>
              </a:lnSpc>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Algorithm(s):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Anomaly Detection: Compare monthly data with long-term averages to highlight significant deviations.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Time Series Analysis: Use statistical methods like ARIMA (AutoRegressive Integrated Moving Average) to identify patterns in groundwater levels.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Steps: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Calculate monthly anomalies for each ward.</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Visualize significant deviations and correlate them with El Niño years to detect patterns of groundwater recharge or depletion.</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94330"/>
            <a:ext cx="16230600" cy="1066431"/>
          </a:xfrm>
          <a:prstGeom prst="rect">
            <a:avLst/>
          </a:prstGeom>
        </p:spPr>
        <p:txBody>
          <a:bodyPr lIns="0" tIns="0" rIns="0" bIns="0" rtlCol="0" anchor="t">
            <a:spAutoFit/>
          </a:bodyPr>
          <a:lstStyle/>
          <a:p>
            <a:pPr algn="l">
              <a:lnSpc>
                <a:spcPts val="4220"/>
              </a:lnSpc>
              <a:spcBef>
                <a:spcPct val="0"/>
              </a:spcBef>
            </a:pPr>
            <a:r>
              <a:rPr lang="en-US" sz="3014" b="1" spc="684">
                <a:solidFill>
                  <a:srgbClr val="2B2C30"/>
                </a:solidFill>
                <a:latin typeface="Public Sans Bold"/>
                <a:ea typeface="Public Sans Bold"/>
                <a:cs typeface="Public Sans Bold"/>
                <a:sym typeface="Public Sans Bold"/>
              </a:rPr>
              <a:t>MODULE 5: DECISION SUPPORT FOR WATER RESOURCE MANAGEMENT</a:t>
            </a:r>
          </a:p>
        </p:txBody>
      </p:sp>
      <p:sp>
        <p:nvSpPr>
          <p:cNvPr id="4" name="TextBox 4"/>
          <p:cNvSpPr txBox="1"/>
          <p:nvPr/>
        </p:nvSpPr>
        <p:spPr>
          <a:xfrm>
            <a:off x="1028695" y="2284413"/>
            <a:ext cx="16208776" cy="77082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Objective:</a:t>
            </a:r>
          </a:p>
          <a:p>
            <a:pPr marL="626114" lvl="1" indent="-313057" algn="just">
              <a:lnSpc>
                <a:spcPts val="4060"/>
              </a:lnSpc>
              <a:buFont typeface="Arial"/>
              <a:buChar char="•"/>
            </a:pPr>
            <a:r>
              <a:rPr lang="en-US" sz="2900">
                <a:solidFill>
                  <a:srgbClr val="2B2C30"/>
                </a:solidFill>
                <a:latin typeface="Public Sans"/>
                <a:ea typeface="Public Sans"/>
                <a:cs typeface="Public Sans"/>
                <a:sym typeface="Public Sans"/>
              </a:rPr>
              <a:t>Provide actionable recommendations for water resource management and mitigation strategies during El Niño years.</a:t>
            </a:r>
          </a:p>
          <a:p>
            <a:pPr algn="just">
              <a:lnSpc>
                <a:spcPts val="4060"/>
              </a:lnSpc>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Output:</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Prediction Reports: Forecast future groundwater levels based on scenarios.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Intervention Suggestions: Provide specific recommendations for rainwater harvesting, artificial recharge, and sustainable water usage in critical wards.</a:t>
            </a:r>
          </a:p>
          <a:p>
            <a:pPr algn="just">
              <a:lnSpc>
                <a:spcPts val="4060"/>
              </a:lnSpc>
              <a:spcBef>
                <a:spcPct val="0"/>
              </a:spcBef>
            </a:pPr>
            <a:endParaRPr lang="en-US" sz="2900">
              <a:solidFill>
                <a:srgbClr val="2B2C30"/>
              </a:solidFill>
              <a:latin typeface="Public Sans"/>
              <a:ea typeface="Public Sans"/>
              <a:cs typeface="Public Sans"/>
              <a:sym typeface="Public Sans"/>
            </a:endParaRPr>
          </a:p>
          <a:p>
            <a:pPr algn="just">
              <a:lnSpc>
                <a:spcPts val="4060"/>
              </a:lnSpc>
              <a:spcBef>
                <a:spcPct val="0"/>
              </a:spcBef>
            </a:pPr>
            <a:r>
              <a:rPr lang="en-US" sz="2900">
                <a:solidFill>
                  <a:srgbClr val="2B2C30"/>
                </a:solidFill>
                <a:latin typeface="Public Sans"/>
                <a:ea typeface="Public Sans"/>
                <a:cs typeface="Public Sans"/>
                <a:sym typeface="Public Sans"/>
              </a:rPr>
              <a:t>Algorithm(s):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Optimization Algorithms: For identifying the most effective water storage or recharge solutions.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Scenario Analysis: Using predictive models to simulate different climate scenarios and their impact on groundwater levels.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16407" y="2172020"/>
            <a:ext cx="15953207" cy="7832725"/>
          </a:xfrm>
          <a:prstGeom prst="rect">
            <a:avLst/>
          </a:prstGeom>
        </p:spPr>
        <p:txBody>
          <a:bodyPr lIns="0" tIns="0" rIns="0" bIns="0" rtlCol="0" anchor="t">
            <a:spAutoFit/>
          </a:bodyPr>
          <a:lstStyle/>
          <a:p>
            <a:pPr algn="l">
              <a:lnSpc>
                <a:spcPts val="4549"/>
              </a:lnSpc>
            </a:pPr>
            <a:r>
              <a:rPr lang="en-US" sz="3499" spc="17">
                <a:solidFill>
                  <a:srgbClr val="2B2C30"/>
                </a:solidFill>
                <a:latin typeface="Playfair Display"/>
                <a:ea typeface="Playfair Display"/>
                <a:cs typeface="Playfair Display"/>
                <a:sym typeface="Playfair Display"/>
              </a:rPr>
              <a:t>Given the critical role of groundwater in Chennai's water supply, understanding the impact of El Niño on groundwater levels is essential. Identifying areas with potential for groundwater recharge can inform the development of targeted interventions, such as the construction of artificial recharge structures and the implementation of rainwater harvesting systems. Utilizing satellite imagery and temporal data allows for a comprehensive analysis of spatial and temporal variations in groundwater levels, facilitating data-driven decision-making for sustainable water resource management.</a:t>
            </a:r>
          </a:p>
          <a:p>
            <a:pPr algn="l">
              <a:lnSpc>
                <a:spcPts val="3250"/>
              </a:lnSpc>
            </a:pPr>
            <a:endParaRPr lang="en-US" sz="3499" spc="17">
              <a:solidFill>
                <a:srgbClr val="2B2C30"/>
              </a:solidFill>
              <a:latin typeface="Playfair Display"/>
              <a:ea typeface="Playfair Display"/>
              <a:cs typeface="Playfair Display"/>
              <a:sym typeface="Playfair Display"/>
            </a:endParaRPr>
          </a:p>
          <a:p>
            <a:pPr algn="l">
              <a:lnSpc>
                <a:spcPts val="4549"/>
              </a:lnSpc>
            </a:pPr>
            <a:r>
              <a:rPr lang="en-US" sz="3499" spc="17">
                <a:solidFill>
                  <a:srgbClr val="2B2C30"/>
                </a:solidFill>
                <a:latin typeface="Playfair Display"/>
                <a:ea typeface="Playfair Display"/>
                <a:cs typeface="Playfair Display"/>
                <a:sym typeface="Playfair Display"/>
              </a:rPr>
              <a:t>This study seeks to bridge the knowledge gap by analyzing the correlation between El Niño events and groundwater level fluctuations in Chennai. The findings will contribute to the formulation of effective strategies to mitigate the adverse effects of climate variability on water resources in urban settings.</a:t>
            </a:r>
          </a:p>
          <a:p>
            <a:pPr algn="l">
              <a:lnSpc>
                <a:spcPts val="4549"/>
              </a:lnSpc>
            </a:pPr>
            <a:endParaRPr lang="en-US" sz="3499" spc="17">
              <a:solidFill>
                <a:srgbClr val="2B2C30"/>
              </a:solidFill>
              <a:latin typeface="Playfair Display"/>
              <a:ea typeface="Playfair Display"/>
              <a:cs typeface="Playfair Display"/>
              <a:sym typeface="Playfair Display"/>
            </a:endParaRPr>
          </a:p>
        </p:txBody>
      </p:sp>
      <p:sp>
        <p:nvSpPr>
          <p:cNvPr id="3" name="TextBox 3"/>
          <p:cNvSpPr txBox="1"/>
          <p:nvPr/>
        </p:nvSpPr>
        <p:spPr>
          <a:xfrm>
            <a:off x="1006871" y="942975"/>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INTRODUCTION</a:t>
            </a:r>
          </a:p>
        </p:txBody>
      </p:sp>
      <p:sp>
        <p:nvSpPr>
          <p:cNvPr id="4" name="AutoShape 4"/>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6762927" y="2547971"/>
            <a:ext cx="11301259" cy="2429771"/>
          </a:xfrm>
          <a:custGeom>
            <a:avLst/>
            <a:gdLst/>
            <a:ahLst/>
            <a:cxnLst/>
            <a:rect l="l" t="t" r="r" b="b"/>
            <a:pathLst>
              <a:path w="11301259" h="2429771">
                <a:moveTo>
                  <a:pt x="0" y="0"/>
                </a:moveTo>
                <a:lnTo>
                  <a:pt x="11301259" y="0"/>
                </a:lnTo>
                <a:lnTo>
                  <a:pt x="11301259" y="2429771"/>
                </a:lnTo>
                <a:lnTo>
                  <a:pt x="0" y="2429771"/>
                </a:lnTo>
                <a:lnTo>
                  <a:pt x="0" y="0"/>
                </a:lnTo>
                <a:close/>
              </a:path>
            </a:pathLst>
          </a:custGeom>
          <a:blipFill>
            <a:blip r:embed="rId2"/>
            <a:stretch>
              <a:fillRect/>
            </a:stretch>
          </a:blipFill>
        </p:spPr>
      </p:sp>
      <p:sp>
        <p:nvSpPr>
          <p:cNvPr id="4" name="Freeform 4"/>
          <p:cNvSpPr/>
          <p:nvPr/>
        </p:nvSpPr>
        <p:spPr>
          <a:xfrm>
            <a:off x="7095199" y="5877877"/>
            <a:ext cx="10968987" cy="3300044"/>
          </a:xfrm>
          <a:custGeom>
            <a:avLst/>
            <a:gdLst/>
            <a:ahLst/>
            <a:cxnLst/>
            <a:rect l="l" t="t" r="r" b="b"/>
            <a:pathLst>
              <a:path w="10968987" h="3300044">
                <a:moveTo>
                  <a:pt x="0" y="0"/>
                </a:moveTo>
                <a:lnTo>
                  <a:pt x="10968987" y="0"/>
                </a:lnTo>
                <a:lnTo>
                  <a:pt x="10968987" y="3300044"/>
                </a:lnTo>
                <a:lnTo>
                  <a:pt x="0" y="3300044"/>
                </a:lnTo>
                <a:lnTo>
                  <a:pt x="0" y="0"/>
                </a:lnTo>
                <a:close/>
              </a:path>
            </a:pathLst>
          </a:custGeom>
          <a:blipFill>
            <a:blip r:embed="rId3"/>
            <a:stretch>
              <a:fillRect t="-788" r="-43810" b="-788"/>
            </a:stretch>
          </a:blipFill>
        </p:spPr>
      </p:sp>
      <p:sp>
        <p:nvSpPr>
          <p:cNvPr id="5" name="TextBox 5"/>
          <p:cNvSpPr txBox="1"/>
          <p:nvPr/>
        </p:nvSpPr>
        <p:spPr>
          <a:xfrm>
            <a:off x="1028700" y="694330"/>
            <a:ext cx="16230600" cy="622566"/>
          </a:xfrm>
          <a:prstGeom prst="rect">
            <a:avLst/>
          </a:prstGeom>
        </p:spPr>
        <p:txBody>
          <a:bodyPr lIns="0" tIns="0" rIns="0" bIns="0" rtlCol="0" anchor="t">
            <a:spAutoFit/>
          </a:bodyPr>
          <a:lstStyle/>
          <a:p>
            <a:pPr algn="l">
              <a:lnSpc>
                <a:spcPts val="5060"/>
              </a:lnSpc>
              <a:spcBef>
                <a:spcPct val="0"/>
              </a:spcBef>
            </a:pPr>
            <a:r>
              <a:rPr lang="en-US" sz="3614" b="1" spc="820">
                <a:solidFill>
                  <a:srgbClr val="2B2C30"/>
                </a:solidFill>
                <a:latin typeface="Public Sans Bold"/>
                <a:ea typeface="Public Sans Bold"/>
                <a:cs typeface="Public Sans Bold"/>
                <a:sym typeface="Public Sans Bold"/>
              </a:rPr>
              <a:t>WHAT IS TO BE DONE NEXT</a:t>
            </a:r>
          </a:p>
        </p:txBody>
      </p:sp>
      <p:sp>
        <p:nvSpPr>
          <p:cNvPr id="6" name="TextBox 6"/>
          <p:cNvSpPr txBox="1"/>
          <p:nvPr/>
        </p:nvSpPr>
        <p:spPr>
          <a:xfrm>
            <a:off x="1028695" y="2284413"/>
            <a:ext cx="5404804" cy="35934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Data Collection &amp; Integration</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Gather historical climate, groundwater, and satellite data.</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Ensure data consistency and address gaps.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
        <p:nvSpPr>
          <p:cNvPr id="7" name="TextBox 7"/>
          <p:cNvSpPr txBox="1"/>
          <p:nvPr/>
        </p:nvSpPr>
        <p:spPr>
          <a:xfrm>
            <a:off x="878251" y="6212179"/>
            <a:ext cx="6044675" cy="2564765"/>
          </a:xfrm>
          <a:prstGeom prst="rect">
            <a:avLst/>
          </a:prstGeom>
        </p:spPr>
        <p:txBody>
          <a:bodyPr lIns="0" tIns="0" rIns="0" bIns="0" rtlCol="0" anchor="t">
            <a:spAutoFit/>
          </a:bodyPr>
          <a:lstStyle/>
          <a:p>
            <a:pPr algn="just">
              <a:lnSpc>
                <a:spcPts val="4060"/>
              </a:lnSpc>
            </a:pPr>
            <a:r>
              <a:rPr lang="en-US" sz="2900">
                <a:solidFill>
                  <a:srgbClr val="2B2C30"/>
                </a:solidFill>
                <a:latin typeface="Public Sans"/>
                <a:ea typeface="Public Sans"/>
                <a:cs typeface="Public Sans"/>
                <a:sym typeface="Public Sans"/>
              </a:rPr>
              <a:t>Data Preprocessing</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Normalize and clean the data.</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Perform feature extraction to select relevant variables.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8480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RESEARCH PAPER STATUS</a:t>
            </a:r>
          </a:p>
        </p:txBody>
      </p:sp>
      <p:sp>
        <p:nvSpPr>
          <p:cNvPr id="4" name="TextBox 4"/>
          <p:cNvSpPr txBox="1"/>
          <p:nvPr/>
        </p:nvSpPr>
        <p:spPr>
          <a:xfrm>
            <a:off x="1028695" y="2284413"/>
            <a:ext cx="16208776" cy="3079115"/>
          </a:xfrm>
          <a:prstGeom prst="rect">
            <a:avLst/>
          </a:prstGeom>
        </p:spPr>
        <p:txBody>
          <a:bodyPr lIns="0" tIns="0" rIns="0" bIns="0" rtlCol="0" anchor="t">
            <a:spAutoFit/>
          </a:bodyPr>
          <a:lstStyle/>
          <a:p>
            <a:pPr algn="just">
              <a:lnSpc>
                <a:spcPts val="4060"/>
              </a:lnSpc>
              <a:spcBef>
                <a:spcPct val="0"/>
              </a:spcBef>
            </a:pPr>
            <a:r>
              <a:rPr lang="en-US" sz="2900" b="1">
                <a:solidFill>
                  <a:srgbClr val="2B2C30"/>
                </a:solidFill>
                <a:latin typeface="Public Sans Bold"/>
                <a:ea typeface="Public Sans Bold"/>
                <a:cs typeface="Public Sans Bold"/>
                <a:sym typeface="Public Sans Bold"/>
              </a:rPr>
              <a:t>End of February (70% Completion)</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Focus: Completing project work, finalizing data collection, and analysis.</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Key Milestones:</a:t>
            </a:r>
          </a:p>
          <a:p>
            <a:pPr marL="1252228" lvl="2" indent="-417409"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Finalizing model development and validation.</a:t>
            </a:r>
          </a:p>
          <a:p>
            <a:pPr marL="1252228" lvl="2" indent="-417409"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Completing core project documentation (methodology, results, analysis).</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
        <p:nvSpPr>
          <p:cNvPr id="5" name="TextBox 5"/>
          <p:cNvSpPr txBox="1"/>
          <p:nvPr/>
        </p:nvSpPr>
        <p:spPr>
          <a:xfrm>
            <a:off x="1028695" y="5754052"/>
            <a:ext cx="16208776" cy="3079115"/>
          </a:xfrm>
          <a:prstGeom prst="rect">
            <a:avLst/>
          </a:prstGeom>
        </p:spPr>
        <p:txBody>
          <a:bodyPr lIns="0" tIns="0" rIns="0" bIns="0" rtlCol="0" anchor="t">
            <a:spAutoFit/>
          </a:bodyPr>
          <a:lstStyle/>
          <a:p>
            <a:pPr algn="just">
              <a:lnSpc>
                <a:spcPts val="4060"/>
              </a:lnSpc>
              <a:spcBef>
                <a:spcPct val="0"/>
              </a:spcBef>
            </a:pPr>
            <a:r>
              <a:rPr lang="en-US" sz="2900" b="1">
                <a:solidFill>
                  <a:srgbClr val="2B2C30"/>
                </a:solidFill>
                <a:latin typeface="Public Sans Bold"/>
                <a:ea typeface="Public Sans Bold"/>
                <a:cs typeface="Public Sans Bold"/>
                <a:sym typeface="Public Sans Bold"/>
              </a:rPr>
              <a:t>March (100% Completion)</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Focus: Wrapping up any remaining project tasks and finalizing the research paper.</a:t>
            </a:r>
          </a:p>
          <a:p>
            <a:pPr marL="626114" lvl="1" indent="-313057"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Key Milestones:</a:t>
            </a:r>
          </a:p>
          <a:p>
            <a:pPr marL="1252228" lvl="2" indent="-417409"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Completing the research paper draft (by March 12, 2025)</a:t>
            </a:r>
          </a:p>
          <a:p>
            <a:pPr marL="1252228" lvl="2" indent="-417409" algn="just">
              <a:lnSpc>
                <a:spcPts val="4060"/>
              </a:lnSpc>
              <a:spcBef>
                <a:spcPct val="0"/>
              </a:spcBef>
              <a:buFont typeface="Arial"/>
              <a:buChar char="⚬"/>
            </a:pPr>
            <a:r>
              <a:rPr lang="en-US" sz="2900">
                <a:solidFill>
                  <a:srgbClr val="2B2C30"/>
                </a:solidFill>
                <a:latin typeface="Public Sans"/>
                <a:ea typeface="Public Sans"/>
                <a:cs typeface="Public Sans"/>
                <a:sym typeface="Public Sans"/>
              </a:rPr>
              <a:t>Reviewing, editing, and formatting the paper for submission.</a:t>
            </a:r>
          </a:p>
          <a:p>
            <a:pPr algn="just">
              <a:lnSpc>
                <a:spcPts val="4060"/>
              </a:lnSpc>
              <a:spcBef>
                <a:spcPct val="0"/>
              </a:spcBef>
            </a:pPr>
            <a:endParaRPr lang="en-US" sz="2900">
              <a:solidFill>
                <a:srgbClr val="2B2C30"/>
              </a:solidFill>
              <a:latin typeface="Public Sans"/>
              <a:ea typeface="Public Sans"/>
              <a:cs typeface="Public Sans"/>
              <a:sym typeface="Public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028695" y="2871217"/>
            <a:ext cx="16230594" cy="4544566"/>
          </a:xfrm>
          <a:custGeom>
            <a:avLst/>
            <a:gdLst/>
            <a:ahLst/>
            <a:cxnLst/>
            <a:rect l="l" t="t" r="r" b="b"/>
            <a:pathLst>
              <a:path w="16230594" h="4544566">
                <a:moveTo>
                  <a:pt x="0" y="0"/>
                </a:moveTo>
                <a:lnTo>
                  <a:pt x="16230594" y="0"/>
                </a:lnTo>
                <a:lnTo>
                  <a:pt x="16230594" y="4544566"/>
                </a:lnTo>
                <a:lnTo>
                  <a:pt x="0" y="4544566"/>
                </a:lnTo>
                <a:lnTo>
                  <a:pt x="0" y="0"/>
                </a:lnTo>
                <a:close/>
              </a:path>
            </a:pathLst>
          </a:custGeom>
          <a:blipFill>
            <a:blip r:embed="rId2"/>
            <a:stretch>
              <a:fillRect/>
            </a:stretch>
          </a:blipFill>
        </p:spPr>
      </p:sp>
      <p:sp>
        <p:nvSpPr>
          <p:cNvPr id="4" name="TextBox 4"/>
          <p:cNvSpPr txBox="1"/>
          <p:nvPr/>
        </p:nvSpPr>
        <p:spPr>
          <a:xfrm>
            <a:off x="1028700" y="68480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GUIDE APPROVAL MAIL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8480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REFERENCES</a:t>
            </a:r>
          </a:p>
        </p:txBody>
      </p:sp>
      <p:sp>
        <p:nvSpPr>
          <p:cNvPr id="4" name="TextBox 4"/>
          <p:cNvSpPr txBox="1"/>
          <p:nvPr/>
        </p:nvSpPr>
        <p:spPr>
          <a:xfrm>
            <a:off x="295325" y="2223132"/>
            <a:ext cx="17992675" cy="7657095"/>
          </a:xfrm>
          <a:prstGeom prst="rect">
            <a:avLst/>
          </a:prstGeom>
        </p:spPr>
        <p:txBody>
          <a:bodyPr lIns="0" tIns="0" rIns="0" bIns="0" rtlCol="0" anchor="t">
            <a:spAutoFit/>
          </a:bodyPr>
          <a:lstStyle/>
          <a:p>
            <a:pPr algn="l">
              <a:lnSpc>
                <a:spcPts val="2680"/>
              </a:lnSpc>
            </a:pPr>
            <a:r>
              <a:rPr lang="en-US" sz="1914" b="1" spc="434">
                <a:solidFill>
                  <a:srgbClr val="2B2C30"/>
                </a:solidFill>
                <a:latin typeface="Public Sans Bold"/>
                <a:ea typeface="Public Sans Bold"/>
                <a:cs typeface="Public Sans Bold"/>
                <a:sym typeface="Public Sans Bold"/>
              </a:rPr>
              <a:t>1. Alam, M. J., Kar, S., Zaman, S., Ahamed, S., &amp; Samiya, K. (2022). Forecasting underground water levels: LSTM-based model outperforms GRU and decision tree-based models. 2022 IEEE International Women in Engineering (WIE) Conference.</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2. Chen, C., Zhu, X., Kang, X., &amp; Zhou, H. (2021). A deep learning algorithm for groundwater level prediction based on spatial-temporal attention mechanism. 2021 IEEE International Conference on Dependable, Autonomic and Secure Computing.</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3. Indriasari, N., Roswintiarti, O., Rasyidy, F. H., Sari, I. L., Kustiyo, Muradi, H., et al. (2023). Temporal variation of MODIS NDVI in the North Coast Java during El Niño and La Niña. 2023 IEEE International Conference on Aerospace Electronics and Remote Sensing Technology (ICARES).</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4. Lin, H., et al. (2022). Time series-based groundwater level forecasting using gated recurrent unit deep neural networks. Engineering Applications of Computational Fluid Mechanics.</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5. Mu, B., Ma, S., Yuan, S., &amp; Xu, H. (2020). Applying convolutional LSTM network to predict El Niño events: Transfer learning from the data of dynamical model and observation. 2020 IEEE International Conference on Dependable, Autonomic, and Secure Computing.</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6. Nhu, V.-H., Hoa, P. V., Melgar-García, L., &amp; Bui, D. T. (2023). Comparative analysis of deep learning and swarm-optimized random forest for groundwater spring potential identification in tropical regions. Remote Sensing MDPI.</a:t>
            </a:r>
          </a:p>
          <a:p>
            <a:pPr algn="l">
              <a:lnSpc>
                <a:spcPts val="2680"/>
              </a:lnSpc>
              <a:spcBef>
                <a:spcPct val="0"/>
              </a:spcBef>
            </a:pPr>
            <a:endParaRPr lang="en-US" sz="1914" b="1" spc="434">
              <a:solidFill>
                <a:srgbClr val="2B2C30"/>
              </a:solidFill>
              <a:latin typeface="Public Sans Bold"/>
              <a:ea typeface="Public Sans Bold"/>
              <a:cs typeface="Public Sans Bold"/>
              <a:sym typeface="Public Sans Bo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8480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REFERENCES</a:t>
            </a:r>
          </a:p>
        </p:txBody>
      </p:sp>
      <p:sp>
        <p:nvSpPr>
          <p:cNvPr id="4" name="TextBox 4"/>
          <p:cNvSpPr txBox="1"/>
          <p:nvPr/>
        </p:nvSpPr>
        <p:spPr>
          <a:xfrm>
            <a:off x="295325" y="2042157"/>
            <a:ext cx="17992675" cy="7990470"/>
          </a:xfrm>
          <a:prstGeom prst="rect">
            <a:avLst/>
          </a:prstGeom>
        </p:spPr>
        <p:txBody>
          <a:bodyPr lIns="0" tIns="0" rIns="0" bIns="0" rtlCol="0" anchor="t">
            <a:spAutoFit/>
          </a:bodyPr>
          <a:lstStyle/>
          <a:p>
            <a:pPr algn="l">
              <a:lnSpc>
                <a:spcPts val="2680"/>
              </a:lnSpc>
            </a:pPr>
            <a:endParaRPr/>
          </a:p>
          <a:p>
            <a:pPr algn="l">
              <a:lnSpc>
                <a:spcPts val="2680"/>
              </a:lnSpc>
            </a:pPr>
            <a:r>
              <a:rPr lang="en-US" sz="1914" b="1" spc="434">
                <a:solidFill>
                  <a:srgbClr val="2B2C30"/>
                </a:solidFill>
                <a:latin typeface="Public Sans Bold"/>
                <a:ea typeface="Public Sans Bold"/>
                <a:cs typeface="Public Sans Bold"/>
                <a:sym typeface="Public Sans Bold"/>
              </a:rPr>
              <a:t>7. Satizábal-Alarcón, D. A., Suhogusoff, A., &amp; Ferrari, L. C. (2022). Groundwater storage changes in the Amazon River Basin using machine learning models to downscale GRACE/GRACE-FO data. Science of the Total Environment, 912, 168958.</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8. Shekhar, M., Shindekar, M., Tomer, S. K., &amp; Goswami, P. (2013). Urban groundwater vulnerability under climate change and management scenarios. Earth Interactions, 17.</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9. Sriram, R., &amp; Jasmeen. (2023). Groundwater level prediction: A novel study on machine learning-based approach with regression models for sustainable resource management. 2023 IEEE International Conference on Cloud Computing in Emerging Markets (CCEM).</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10. Shu, G., Liang, C., &amp; Yin, Y. (2023). GSTCN: Graph-based spatial-temporal convolutional networks for advanced ENSO forecasting. 2023 International Conference on Computer Science and Automation Technology (CSAT).</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11. Subbarayan, S., &amp; Devanatham, A. (2023). Flood susceptibility mapping of northeast coastal districts of Tamil Nadu, India, using multi-source geospatial data and machine learning techniques. Research Gate.</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12. Sundararajan, K., Garg, L., Srinivasan, K., Bashir, A. K., Kaliappan, J., Ganapathy, P. G., Selvaraj, S. K., &amp; Meena, T. (2023). Drought modeling using machine learning approaches. Computer Modelling in Engineering &amp; Sciences. Tech Science Press.</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spcBef>
                <a:spcPct val="0"/>
              </a:spcBef>
            </a:pPr>
            <a:endParaRPr lang="en-US" sz="1914" b="1" spc="434">
              <a:solidFill>
                <a:srgbClr val="2B2C30"/>
              </a:solidFill>
              <a:latin typeface="Public Sans Bold"/>
              <a:ea typeface="Public Sans Bold"/>
              <a:cs typeface="Public Sans Bold"/>
              <a:sym typeface="Public Sans Bo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684805"/>
            <a:ext cx="16230600" cy="615581"/>
          </a:xfrm>
          <a:prstGeom prst="rect">
            <a:avLst/>
          </a:prstGeom>
        </p:spPr>
        <p:txBody>
          <a:bodyPr lIns="0" tIns="0" rIns="0" bIns="0" rtlCol="0" anchor="t">
            <a:spAutoFit/>
          </a:bodyPr>
          <a:lstStyle/>
          <a:p>
            <a:pPr algn="l">
              <a:lnSpc>
                <a:spcPts val="4920"/>
              </a:lnSpc>
              <a:spcBef>
                <a:spcPct val="0"/>
              </a:spcBef>
            </a:pPr>
            <a:r>
              <a:rPr lang="en-US" sz="3514" b="1" spc="797">
                <a:solidFill>
                  <a:srgbClr val="2B2C30"/>
                </a:solidFill>
                <a:latin typeface="Public Sans Bold"/>
                <a:ea typeface="Public Sans Bold"/>
                <a:cs typeface="Public Sans Bold"/>
                <a:sym typeface="Public Sans Bold"/>
              </a:rPr>
              <a:t>REFERENCES</a:t>
            </a:r>
          </a:p>
        </p:txBody>
      </p:sp>
      <p:sp>
        <p:nvSpPr>
          <p:cNvPr id="4" name="TextBox 4"/>
          <p:cNvSpPr txBox="1"/>
          <p:nvPr/>
        </p:nvSpPr>
        <p:spPr>
          <a:xfrm>
            <a:off x="295325" y="2223132"/>
            <a:ext cx="17992675" cy="3656595"/>
          </a:xfrm>
          <a:prstGeom prst="rect">
            <a:avLst/>
          </a:prstGeom>
        </p:spPr>
        <p:txBody>
          <a:bodyPr lIns="0" tIns="0" rIns="0" bIns="0" rtlCol="0" anchor="t">
            <a:spAutoFit/>
          </a:bodyPr>
          <a:lstStyle/>
          <a:p>
            <a:pPr algn="l">
              <a:lnSpc>
                <a:spcPts val="2680"/>
              </a:lnSpc>
            </a:pPr>
            <a:r>
              <a:rPr lang="en-US" sz="1914" b="1" spc="434">
                <a:solidFill>
                  <a:srgbClr val="2B2C30"/>
                </a:solidFill>
                <a:latin typeface="Public Sans Bold"/>
                <a:ea typeface="Public Sans Bold"/>
                <a:cs typeface="Public Sans Bold"/>
                <a:sym typeface="Public Sans Bold"/>
              </a:rPr>
              <a:t>13. Sundaram, S., Devaraj, S., &amp; Yarrakula, K. (2023). Mapping and assessing spatial extent of floods from multitemporal synthetic aperture radar images: A case study over Chennai city, India. Research Square.</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14. Zhang, Y., Wang, R., Yang, M., Zhu, M., &amp; Ye, C. (2018). Using full-traversal addition-subtraction frequency (ASF) method to predict possible El Niño events in 2019, 2020 and so forth. 2018 Chinese Control and Decision Conference (CCDC).</a:t>
            </a:r>
          </a:p>
          <a:p>
            <a:pPr algn="l">
              <a:lnSpc>
                <a:spcPts val="2680"/>
              </a:lnSpc>
            </a:pPr>
            <a:endParaRPr lang="en-US" sz="1914" b="1" spc="434">
              <a:solidFill>
                <a:srgbClr val="2B2C30"/>
              </a:solidFill>
              <a:latin typeface="Public Sans Bold"/>
              <a:ea typeface="Public Sans Bold"/>
              <a:cs typeface="Public Sans Bold"/>
              <a:sym typeface="Public Sans Bold"/>
            </a:endParaRPr>
          </a:p>
          <a:p>
            <a:pPr algn="l">
              <a:lnSpc>
                <a:spcPts val="2680"/>
              </a:lnSpc>
            </a:pPr>
            <a:r>
              <a:rPr lang="en-US" sz="1914" b="1" spc="434">
                <a:solidFill>
                  <a:srgbClr val="2B2C30"/>
                </a:solidFill>
                <a:latin typeface="Public Sans Bold"/>
                <a:ea typeface="Public Sans Bold"/>
                <a:cs typeface="Public Sans Bold"/>
                <a:sym typeface="Public Sans Bold"/>
              </a:rPr>
              <a:t>15. Phu, G.-H., Joa, P. V., García, L., &amp; Bui, D. T. (2021). Comparative analysis of machine learning and random forest for groundwater spring potential identification in tropical regions. Remote Sensing MDPI.</a:t>
            </a:r>
          </a:p>
          <a:p>
            <a:pPr algn="l">
              <a:lnSpc>
                <a:spcPts val="2680"/>
              </a:lnSpc>
              <a:spcBef>
                <a:spcPct val="0"/>
              </a:spcBef>
            </a:pPr>
            <a:endParaRPr lang="en-US" sz="1914" b="1" spc="434">
              <a:solidFill>
                <a:srgbClr val="2B2C30"/>
              </a:solidFill>
              <a:latin typeface="Public Sans Bold"/>
              <a:ea typeface="Public Sans Bold"/>
              <a:cs typeface="Public Sans Bold"/>
              <a:sym typeface="Public Sans Bo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706" y="4514765"/>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82" y="4728792"/>
            <a:ext cx="16230600" cy="651099"/>
          </a:xfrm>
          <a:prstGeom prst="rect">
            <a:avLst/>
          </a:prstGeom>
        </p:spPr>
        <p:txBody>
          <a:bodyPr lIns="0" tIns="0" rIns="0" bIns="0" rtlCol="0" anchor="t">
            <a:spAutoFit/>
          </a:bodyPr>
          <a:lstStyle/>
          <a:p>
            <a:pPr algn="l">
              <a:lnSpc>
                <a:spcPts val="5200"/>
              </a:lnSpc>
              <a:spcBef>
                <a:spcPct val="0"/>
              </a:spcBef>
            </a:pPr>
            <a:r>
              <a:rPr lang="en-US" sz="3714" b="1" spc="843">
                <a:solidFill>
                  <a:srgbClr val="2B2C30"/>
                </a:solidFill>
                <a:latin typeface="Public Sans Bold"/>
                <a:ea typeface="Public Sans Bold"/>
                <a:cs typeface="Public Sans Bold"/>
                <a:sym typeface="Public Sans Bold"/>
              </a:rPr>
              <a:t>PROJECT-II (BCSE498J) PANEL REVIEW - I  </a:t>
            </a:r>
          </a:p>
        </p:txBody>
      </p:sp>
      <p:sp>
        <p:nvSpPr>
          <p:cNvPr id="4" name="TextBox 4"/>
          <p:cNvSpPr txBox="1"/>
          <p:nvPr/>
        </p:nvSpPr>
        <p:spPr>
          <a:xfrm>
            <a:off x="850974" y="2332416"/>
            <a:ext cx="16408332" cy="2084083"/>
          </a:xfrm>
          <a:prstGeom prst="rect">
            <a:avLst/>
          </a:prstGeom>
        </p:spPr>
        <p:txBody>
          <a:bodyPr lIns="0" tIns="0" rIns="0" bIns="0" rtlCol="0" anchor="t">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
        <p:nvSpPr>
          <p:cNvPr id="5" name="TextBox 5"/>
          <p:cNvSpPr txBox="1"/>
          <p:nvPr/>
        </p:nvSpPr>
        <p:spPr>
          <a:xfrm>
            <a:off x="1016407" y="7602855"/>
            <a:ext cx="7862435" cy="1741170"/>
          </a:xfrm>
          <a:prstGeom prst="rect">
            <a:avLst/>
          </a:prstGeom>
        </p:spPr>
        <p:txBody>
          <a:bodyPr lIns="0" tIns="0" rIns="0" bIns="0" rtlCol="0" anchor="t">
            <a:spAutoFit/>
          </a:bodyPr>
          <a:lstStyle/>
          <a:p>
            <a:pPr algn="l">
              <a:lnSpc>
                <a:spcPts val="3450"/>
              </a:lnSpc>
            </a:pPr>
            <a:r>
              <a:rPr lang="en-US" sz="2300">
                <a:solidFill>
                  <a:srgbClr val="2B2C30"/>
                </a:solidFill>
                <a:latin typeface="Public Sans"/>
                <a:ea typeface="Public Sans"/>
                <a:cs typeface="Public Sans"/>
                <a:sym typeface="Public Sans"/>
              </a:rPr>
              <a:t>Shaikh Rumman Fardeen</a:t>
            </a:r>
          </a:p>
          <a:p>
            <a:pPr algn="l">
              <a:lnSpc>
                <a:spcPts val="3450"/>
              </a:lnSpc>
            </a:pPr>
            <a:r>
              <a:rPr lang="en-US" sz="2300">
                <a:solidFill>
                  <a:srgbClr val="2B2C30"/>
                </a:solidFill>
                <a:latin typeface="Public Sans"/>
                <a:ea typeface="Public Sans"/>
                <a:cs typeface="Public Sans"/>
                <a:sym typeface="Public Sans"/>
              </a:rPr>
              <a:t>Ojas Aklecha</a:t>
            </a:r>
          </a:p>
          <a:p>
            <a:pPr algn="l">
              <a:lnSpc>
                <a:spcPts val="3450"/>
              </a:lnSpc>
            </a:pPr>
            <a:r>
              <a:rPr lang="en-US" sz="2300">
                <a:solidFill>
                  <a:srgbClr val="2B2C30"/>
                </a:solidFill>
                <a:latin typeface="Public Sans"/>
                <a:ea typeface="Public Sans"/>
                <a:cs typeface="Public Sans"/>
                <a:sym typeface="Public Sans"/>
              </a:rPr>
              <a:t>Shahshank Kumar</a:t>
            </a:r>
          </a:p>
          <a:p>
            <a:pPr algn="l">
              <a:lnSpc>
                <a:spcPts val="3450"/>
              </a:lnSpc>
            </a:pPr>
            <a:r>
              <a:rPr lang="en-US" sz="2300">
                <a:solidFill>
                  <a:srgbClr val="2B2C30"/>
                </a:solidFill>
                <a:latin typeface="Public Sans"/>
                <a:ea typeface="Public Sans"/>
                <a:cs typeface="Public Sans"/>
                <a:sym typeface="Public Sans"/>
              </a:rPr>
              <a:t>January, 2025</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5785247" y="4776337"/>
            <a:ext cx="6717506" cy="648601"/>
          </a:xfrm>
          <a:prstGeom prst="rect">
            <a:avLst/>
          </a:prstGeom>
        </p:spPr>
        <p:txBody>
          <a:bodyPr lIns="0" tIns="0" rIns="0" bIns="0" rtlCol="0" anchor="t">
            <a:spAutoFit/>
          </a:bodyPr>
          <a:lstStyle/>
          <a:p>
            <a:pPr algn="ctr">
              <a:lnSpc>
                <a:spcPts val="5200"/>
              </a:lnSpc>
              <a:spcBef>
                <a:spcPct val="0"/>
              </a:spcBef>
            </a:pPr>
            <a:r>
              <a:rPr lang="en-US" sz="3714" b="1" spc="843">
                <a:solidFill>
                  <a:srgbClr val="000000"/>
                </a:solidFill>
                <a:latin typeface="Public Sans Bold"/>
                <a:ea typeface="Public Sans Bold"/>
                <a:cs typeface="Public Sans Bold"/>
                <a:sym typeface="Public Sans Bold"/>
              </a:rPr>
              <a:t>LITERATURE REVIEW</a:t>
            </a:r>
          </a:p>
        </p:txBody>
      </p:sp>
      <p:sp>
        <p:nvSpPr>
          <p:cNvPr id="3" name="AutoShape 3"/>
          <p:cNvSpPr/>
          <p:nvPr/>
        </p:nvSpPr>
        <p:spPr>
          <a:xfrm flipV="1">
            <a:off x="1028695" y="5563051"/>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86995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1. A DEEP LEARNING ALGORITHM FOR GROUNDWATER LEVEL PREDICTION BASED ON SPATIAL-TEMPORAL ATTENTION MECHANISM</a:t>
            </a:r>
          </a:p>
        </p:txBody>
      </p:sp>
      <p:sp>
        <p:nvSpPr>
          <p:cNvPr id="4" name="TextBox 4"/>
          <p:cNvSpPr txBox="1"/>
          <p:nvPr/>
        </p:nvSpPr>
        <p:spPr>
          <a:xfrm>
            <a:off x="1006871" y="1918332"/>
            <a:ext cx="10842784" cy="8001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Chong Chen, Xiaoyu Zhu, Xiaobin Kang, Han Zhou</a:t>
            </a:r>
          </a:p>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Published in: 2021 IEEE Intl Conf on Dependable, Autonomic and Secure Computing</a:t>
            </a:r>
          </a:p>
          <a:p>
            <a:pPr algn="l">
              <a:lnSpc>
                <a:spcPts val="2100"/>
              </a:lnSpc>
              <a:spcBef>
                <a:spcPct val="0"/>
              </a:spcBef>
            </a:pPr>
            <a:endParaRPr lang="en-US" sz="1500" b="1" i="1" spc="340">
              <a:solidFill>
                <a:srgbClr val="2B2C30"/>
              </a:solidFill>
              <a:latin typeface="Public Sans Bold Italics"/>
              <a:ea typeface="Public Sans Bold Italics"/>
              <a:cs typeface="Public Sans Bold Italics"/>
              <a:sym typeface="Public Sans Bold Italics"/>
            </a:endParaRPr>
          </a:p>
        </p:txBody>
      </p:sp>
      <p:sp>
        <p:nvSpPr>
          <p:cNvPr id="5" name="TextBox 5"/>
          <p:cNvSpPr txBox="1"/>
          <p:nvPr/>
        </p:nvSpPr>
        <p:spPr>
          <a:xfrm>
            <a:off x="1006871" y="2832732"/>
            <a:ext cx="17281129" cy="6907530"/>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This study introduces a deep learning-based Spatial-Temporal Attention Long Short-Term Memory (ST-Att-LSTM) model for groundwater level prediction, addressing the computational inefficiencies and limitations of traditional numerical models like MODFLOW and FEFLOW. By integrating spatial and temporal attention mechanisms with a sequence-to-sequence (seq2seq) LSTM structure, the model assigns importance weights to different boreholes (spatial attention) and historical time steps (temporal attention). This approach improves prediction accuracy by capturing spatial and temporal dependencies in groundwater systems.</a:t>
            </a:r>
          </a:p>
          <a:p>
            <a:pPr algn="l">
              <a:lnSpc>
                <a:spcPts val="2520"/>
              </a:lnSpc>
            </a:pPr>
            <a:r>
              <a:rPr lang="en-US" sz="1800" spc="408">
                <a:solidFill>
                  <a:srgbClr val="2B2C30"/>
                </a:solidFill>
                <a:latin typeface="Playfair Display"/>
                <a:ea typeface="Playfair Display"/>
                <a:cs typeface="Playfair Display"/>
                <a:sym typeface="Playfair Display"/>
              </a:rPr>
              <a:t>The study was conducted in the middle reaches of the Heihe River Basin (HRB), a region in northwestern China facing arid conditions and groundwater overexploitation. Groundwater level data (1986–2008) from 42 boreholes were used, focusing on six boreholes for experiments, including one target borehole and five auxiliary boreholes. The ST-Att-LSTM model was evaluated for both short-term (one-month) and long-term (12-month) predictions. After data normalization, the model was trained using 90% of the data, reserving 10% for validation, with hyperparameters optimized for performance.</a:t>
            </a:r>
          </a:p>
          <a:p>
            <a:pPr algn="l">
              <a:lnSpc>
                <a:spcPts val="2520"/>
              </a:lnSpc>
            </a:pPr>
            <a:r>
              <a:rPr lang="en-US" sz="1800" spc="408">
                <a:solidFill>
                  <a:srgbClr val="2B2C30"/>
                </a:solidFill>
                <a:latin typeface="Playfair Display"/>
                <a:ea typeface="Playfair Display"/>
                <a:cs typeface="Playfair Display"/>
                <a:sym typeface="Playfair Display"/>
              </a:rPr>
              <a:t>The ST-Att-LSTM outperformed baseline models, including Support Vector Regression (SVR), Feedforward Neural Networks (FNN), and standard LSTM, achieving superior metrics such as MAE (0.0754) and RMSE (0.0952) in short-term predictions. Spatial attention weights revealed strong hydraulic connections between boreholes, while temporal attention highlighted the significance of recent and seasonal trends.</a:t>
            </a:r>
          </a:p>
          <a:p>
            <a:pPr algn="l">
              <a:lnSpc>
                <a:spcPts val="2520"/>
              </a:lnSpc>
            </a:pPr>
            <a:r>
              <a:rPr lang="en-US" sz="1800" spc="408">
                <a:solidFill>
                  <a:srgbClr val="2B2C30"/>
                </a:solidFill>
                <a:latin typeface="Playfair Display"/>
                <a:ea typeface="Playfair Display"/>
                <a:cs typeface="Playfair Display"/>
                <a:sym typeface="Playfair Display"/>
              </a:rPr>
              <a:t>This study demonstrates the advantages of combining deep learning with spatial-temporal attention mechanisms for accurately predicting groundwater levels. The proposed model offers a computationally efficient and practical tool for groundwater management, particularly in complex hydrological systems. Future research could incorporate additional data, such as meteorological and land use information, and domain knowledge to further enhance the model’s interpretability, reliability, and application scope.</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06871" y="733649"/>
            <a:ext cx="16230600" cy="86995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2. FORECASTING UNDERGROUND WATER LEVELS: LSTM-BASED MODEL OUTPERFORMS GRU AND DECISION TREE-BASED MODELS</a:t>
            </a:r>
          </a:p>
        </p:txBody>
      </p:sp>
      <p:sp>
        <p:nvSpPr>
          <p:cNvPr id="4" name="TextBox 4"/>
          <p:cNvSpPr txBox="1"/>
          <p:nvPr/>
        </p:nvSpPr>
        <p:spPr>
          <a:xfrm>
            <a:off x="1006871" y="1918332"/>
            <a:ext cx="11480245" cy="5334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Md. Jafril Alam, Sujoy Kar, Sakib Zaman, Shamim Ahamed, Kamrunnesa Samiya</a:t>
            </a:r>
          </a:p>
          <a:p>
            <a:pPr algn="l">
              <a:lnSpc>
                <a:spcPts val="2100"/>
              </a:lnSpc>
              <a:spcBef>
                <a:spcPct val="0"/>
              </a:spcBef>
            </a:pPr>
            <a:r>
              <a:rPr lang="en-US" sz="1500" b="1" i="1" spc="340">
                <a:solidFill>
                  <a:srgbClr val="2B2C30"/>
                </a:solidFill>
                <a:latin typeface="Public Sans Bold Italics"/>
                <a:ea typeface="Public Sans Bold Italics"/>
                <a:cs typeface="Public Sans Bold Italics"/>
                <a:sym typeface="Public Sans Bold Italics"/>
              </a:rPr>
              <a:t>Published in: 2022 IEEE Intl Women in Engineering (WIE) Conference</a:t>
            </a:r>
          </a:p>
        </p:txBody>
      </p:sp>
      <p:sp>
        <p:nvSpPr>
          <p:cNvPr id="5" name="TextBox 5"/>
          <p:cNvSpPr txBox="1"/>
          <p:nvPr/>
        </p:nvSpPr>
        <p:spPr>
          <a:xfrm>
            <a:off x="1006871" y="2832732"/>
            <a:ext cx="17281129" cy="596455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Groundwater depletion is a global concern, causing water scarcity and challenges in agriculture and industry. Accurate forecasting of groundwater levels is vital for resource management and policy planning. This study evaluates machine learning and deep learning models, including Long Short-Term Memory (LSTM), Gated Recurrent Unit (GRU), Random Forest Regressor, and XGBoost Regressor, for predicting groundwater levels.</a:t>
            </a:r>
          </a:p>
          <a:p>
            <a:pPr algn="l">
              <a:lnSpc>
                <a:spcPts val="2520"/>
              </a:lnSpc>
            </a:pPr>
            <a:r>
              <a:rPr lang="en-US" sz="1800" spc="408">
                <a:solidFill>
                  <a:srgbClr val="2B2C30"/>
                </a:solidFill>
                <a:latin typeface="Playfair Display"/>
                <a:ea typeface="Playfair Display"/>
                <a:cs typeface="Playfair Display"/>
                <a:sym typeface="Playfair Display"/>
              </a:rPr>
              <a:t>The dataset, sourced from the ACEA Group on Kaggle, consists of 49,233 observations with features like rainfall, temperature, river hydrometry, and drainage, targeting groundwater depth. Preprocessing involved handling missing values, feature normalization, and chronological sorting. Models were trained using 80% of the data, with 20% reserved for testing, and evaluated using metrics such as Mean Absolute Error (MAE) and Root Mean Square Error (RMSE).</a:t>
            </a:r>
          </a:p>
          <a:p>
            <a:pPr algn="l">
              <a:lnSpc>
                <a:spcPts val="2520"/>
              </a:lnSpc>
            </a:pPr>
            <a:r>
              <a:rPr lang="en-US" sz="1800" spc="408">
                <a:solidFill>
                  <a:srgbClr val="2B2C30"/>
                </a:solidFill>
                <a:latin typeface="Playfair Display"/>
                <a:ea typeface="Playfair Display"/>
                <a:cs typeface="Playfair Display"/>
                <a:sym typeface="Playfair Display"/>
              </a:rPr>
              <a:t>Deep learning models, particularly LSTM, excelled at capturing temporal dependencies, with the LSTM model achieving the best performance (MAE: 0.144, RMSE: 0.189). GRU followed closely (MAE: 0.168, RMSE: 0.203), while classical models like Random Forest and XGBoost underperformed due to their inability to account for time-series dependencies. LSTM demonstrated better scalability for larger datasets compared to GRU, attributed to its handling of long-term dependencies. Visualization of predicted and actual groundwater levels showed a close match for LSTM and GRU models.</a:t>
            </a:r>
          </a:p>
          <a:p>
            <a:pPr algn="l">
              <a:lnSpc>
                <a:spcPts val="2520"/>
              </a:lnSpc>
            </a:pPr>
            <a:r>
              <a:rPr lang="en-US" sz="1800" spc="408">
                <a:solidFill>
                  <a:srgbClr val="2B2C30"/>
                </a:solidFill>
                <a:latin typeface="Playfair Display"/>
                <a:ea typeface="Playfair Display"/>
                <a:cs typeface="Playfair Display"/>
                <a:sym typeface="Playfair Display"/>
              </a:rPr>
              <a:t>The study underscores the effectiveness of LSTM in groundwater forecasting. Future research could enhance model accuracy by incorporating attention mechanisms and additional features, further strengthening groundwater resource management strategies.</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2096966"/>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585986"/>
            <a:ext cx="16230600" cy="1308100"/>
          </a:xfrm>
          <a:prstGeom prst="rect">
            <a:avLst/>
          </a:prstGeom>
        </p:spPr>
        <p:txBody>
          <a:bodyPr lIns="0" tIns="0" rIns="0" bIns="0" rtlCol="0" anchor="t">
            <a:spAutoFit/>
          </a:bodyPr>
          <a:lstStyle/>
          <a:p>
            <a:pPr algn="l">
              <a:lnSpc>
                <a:spcPts val="3499"/>
              </a:lnSpc>
              <a:spcBef>
                <a:spcPct val="0"/>
              </a:spcBef>
            </a:pPr>
            <a:r>
              <a:rPr lang="en-US" sz="2499" b="1" spc="567">
                <a:solidFill>
                  <a:srgbClr val="2B2C30"/>
                </a:solidFill>
                <a:latin typeface="Public Sans Bold"/>
                <a:ea typeface="Public Sans Bold"/>
                <a:cs typeface="Public Sans Bold"/>
                <a:sym typeface="Public Sans Bold"/>
              </a:rPr>
              <a:t>3. GROUNDWATER LEVEL PREDICTION: A NOVEL STUDY ON MACHINE LEARNING-BASED APPROACH WITH REGRESSION MODELS FOR SUSTAINABLE RESOURCE MANAGEMENT</a:t>
            </a:r>
          </a:p>
        </p:txBody>
      </p:sp>
      <p:sp>
        <p:nvSpPr>
          <p:cNvPr id="4" name="TextBox 4"/>
          <p:cNvSpPr txBox="1"/>
          <p:nvPr/>
        </p:nvSpPr>
        <p:spPr>
          <a:xfrm>
            <a:off x="1006871" y="2254538"/>
            <a:ext cx="11480245" cy="533400"/>
          </a:xfrm>
          <a:prstGeom prst="rect">
            <a:avLst/>
          </a:prstGeom>
        </p:spPr>
        <p:txBody>
          <a:bodyPr lIns="0" tIns="0" rIns="0" bIns="0" rtlCol="0" anchor="t">
            <a:spAutoFit/>
          </a:bodyPr>
          <a:lstStyle/>
          <a:p>
            <a:pPr algn="l">
              <a:lnSpc>
                <a:spcPts val="2100"/>
              </a:lnSpc>
            </a:pPr>
            <a:r>
              <a:rPr lang="en-US" sz="1500" b="1" i="1" spc="340">
                <a:solidFill>
                  <a:srgbClr val="2B2C30"/>
                </a:solidFill>
                <a:latin typeface="Public Sans Bold Italics"/>
                <a:ea typeface="Public Sans Bold Italics"/>
                <a:cs typeface="Public Sans Bold Italics"/>
                <a:sym typeface="Public Sans Bold Italics"/>
              </a:rPr>
              <a:t>Authors: Md. Jafril Alam, Sujoy Kar, Sakib Zaman, Shamim Ahamed, Kamrunnesa Samiya</a:t>
            </a:r>
          </a:p>
          <a:p>
            <a:pPr algn="l">
              <a:lnSpc>
                <a:spcPts val="2100"/>
              </a:lnSpc>
              <a:spcBef>
                <a:spcPct val="0"/>
              </a:spcBef>
            </a:pPr>
            <a:r>
              <a:rPr lang="en-US" sz="1500" b="1" i="1" spc="340">
                <a:solidFill>
                  <a:srgbClr val="2B2C30"/>
                </a:solidFill>
                <a:latin typeface="Public Sans Bold Italics"/>
                <a:ea typeface="Public Sans Bold Italics"/>
                <a:cs typeface="Public Sans Bold Italics"/>
                <a:sym typeface="Public Sans Bold Italics"/>
              </a:rPr>
              <a:t>Published in: 2022 IEEE Intl Women in Engineering (WIE) Conference</a:t>
            </a:r>
          </a:p>
        </p:txBody>
      </p:sp>
      <p:sp>
        <p:nvSpPr>
          <p:cNvPr id="5" name="TextBox 5"/>
          <p:cNvSpPr txBox="1"/>
          <p:nvPr/>
        </p:nvSpPr>
        <p:spPr>
          <a:xfrm>
            <a:off x="1006871" y="2949863"/>
            <a:ext cx="17281129" cy="6593205"/>
          </a:xfrm>
          <a:prstGeom prst="rect">
            <a:avLst/>
          </a:prstGeom>
        </p:spPr>
        <p:txBody>
          <a:bodyPr lIns="0" tIns="0" rIns="0" bIns="0" rtlCol="0" anchor="t">
            <a:spAutoFit/>
          </a:bodyPr>
          <a:lstStyle/>
          <a:p>
            <a:pPr algn="l">
              <a:lnSpc>
                <a:spcPts val="2520"/>
              </a:lnSpc>
            </a:pPr>
            <a:r>
              <a:rPr lang="en-US" sz="1800" spc="408">
                <a:solidFill>
                  <a:srgbClr val="2B2C30"/>
                </a:solidFill>
                <a:latin typeface="Playfair Display"/>
                <a:ea typeface="Playfair Display"/>
                <a:cs typeface="Playfair Display"/>
                <a:sym typeface="Playfair Display"/>
              </a:rPr>
              <a:t>Groundwater is a crucial resource for ecosystems and freshwater needs. Traditional hydrological models often fail to capture the complex interactions of environmental factors affecting groundwater levels. This study proposes a machine learning-based regression approach to address these challenges, emphasizing simplicity, interpretability, and computational efficiency.</a:t>
            </a:r>
          </a:p>
          <a:p>
            <a:pPr algn="l">
              <a:lnSpc>
                <a:spcPts val="2520"/>
              </a:lnSpc>
            </a:pPr>
            <a:r>
              <a:rPr lang="en-US" sz="1800" spc="408">
                <a:solidFill>
                  <a:srgbClr val="2B2C30"/>
                </a:solidFill>
                <a:latin typeface="Playfair Display"/>
                <a:ea typeface="Playfair Display"/>
                <a:cs typeface="Playfair Display"/>
                <a:sym typeface="Playfair Display"/>
              </a:rPr>
              <a:t>The proposed method uses a simple linear regression model to establish linear relationships between groundwater levels and influencing factors. Historical groundwater data, meteorological variables (e.g., rainfall, temperature), and geospatial features were utilized as inputs. Data preprocessing involved normalization and feature selection to reduce dimensionality. Model optimization was conducted using grid search to identify the best hyperparameters. Performance was assessed using Mean Squared Error (MSE) and R-squared metrics.</a:t>
            </a:r>
          </a:p>
          <a:p>
            <a:pPr algn="l">
              <a:lnSpc>
                <a:spcPts val="2520"/>
              </a:lnSpc>
            </a:pPr>
            <a:r>
              <a:rPr lang="en-US" sz="1800" spc="408">
                <a:solidFill>
                  <a:srgbClr val="2B2C30"/>
                </a:solidFill>
                <a:latin typeface="Playfair Display"/>
                <a:ea typeface="Playfair Display"/>
                <a:cs typeface="Playfair Display"/>
                <a:sym typeface="Playfair Display"/>
              </a:rPr>
              <a:t>The linear regression model achieved an MSE of 0.025 and an R-squared value of 0.85, demonstrating high accuracy in capturing groundwater level trends. Compared to complex hydrological models, this approach required minimal computational resources, making it suitable for resource-constrained environments. Additionally, the regression coefficients provided valuable insights into the importance of various environmental factors, helping decision-makers prioritize interventions effectively.</a:t>
            </a:r>
          </a:p>
          <a:p>
            <a:pPr algn="l">
              <a:lnSpc>
                <a:spcPts val="2520"/>
              </a:lnSpc>
            </a:pPr>
            <a:r>
              <a:rPr lang="en-US" sz="1800" spc="408">
                <a:solidFill>
                  <a:srgbClr val="2B2C30"/>
                </a:solidFill>
                <a:latin typeface="Playfair Display"/>
                <a:ea typeface="Playfair Display"/>
                <a:cs typeface="Playfair Display"/>
                <a:sym typeface="Playfair Display"/>
              </a:rPr>
              <a:t>This study highlights the cost-effectiveness and accuracy of using a regression-based approach for groundwater level prediction, especially in regions with limited data availability. By offering interpretable results and requiring fewer resources, this method serves as a practical tool for sustainable water management. Future research could enhance prediction accuracy by incorporating ensemble learning techniques and hybrid models, expanding its applicability to more complex scenarios while maintaining simplicity and efficiency.</a:t>
            </a:r>
          </a:p>
          <a:p>
            <a:pPr algn="l">
              <a:lnSpc>
                <a:spcPts val="2520"/>
              </a:lnSpc>
              <a:spcBef>
                <a:spcPct val="0"/>
              </a:spcBef>
            </a:pPr>
            <a:endParaRPr lang="en-US" sz="1800" spc="408">
              <a:solidFill>
                <a:srgbClr val="2B2C30"/>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8516</Words>
  <Application>Microsoft Office PowerPoint</Application>
  <PresentationFormat>Custom</PresentationFormat>
  <Paragraphs>471</Paragraphs>
  <Slides>57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Public Sans Bold</vt:lpstr>
      <vt:lpstr>Calibri</vt:lpstr>
      <vt:lpstr>Playfair Display</vt:lpstr>
      <vt:lpstr>Playfair Display Bold</vt:lpstr>
      <vt:lpstr>Arial</vt:lpstr>
      <vt:lpstr>Glacial Indifference Bold Italics</vt:lpstr>
      <vt:lpstr>Public Sans Bold Italics</vt:lpstr>
      <vt:lpstr>Public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R1 - Impact of El Niño on Groundwater Levels in Chennai: Analysis and Identification of Recharge Potential Areas Using Satellite Imagery and Temporal Data</dc:title>
  <cp:lastModifiedBy>Rumman Fardeen</cp:lastModifiedBy>
  <cp:revision>2</cp:revision>
  <dcterms:created xsi:type="dcterms:W3CDTF">2006-08-16T00:00:00Z</dcterms:created>
  <dcterms:modified xsi:type="dcterms:W3CDTF">2025-02-03T08:19:56Z</dcterms:modified>
  <dc:identifier>DAGc5WSiado</dc:identifier>
</cp:coreProperties>
</file>