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71" r:id="rId2"/>
    <p:sldId id="257" r:id="rId3"/>
    <p:sldId id="258" r:id="rId4"/>
    <p:sldId id="259" r:id="rId5"/>
    <p:sldId id="260" r:id="rId6"/>
    <p:sldId id="261" r:id="rId7"/>
    <p:sldId id="262" r:id="rId8"/>
    <p:sldId id="272" r:id="rId9"/>
    <p:sldId id="263" r:id="rId10"/>
    <p:sldId id="264" r:id="rId11"/>
    <p:sldId id="265" r:id="rId12"/>
    <p:sldId id="266" r:id="rId13"/>
    <p:sldId id="267" r:id="rId14"/>
    <p:sldId id="269"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01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E23FB2B-0F1F-470F-AFDD-34E8F1738B5D}" type="datetimeFigureOut">
              <a:rPr lang="en-IN" smtClean="0"/>
              <a:t>17-01-2025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2B5465A-2BCE-4770-B7A9-FC84C884527A}" type="slidenum">
              <a:rPr lang="en-IN" smtClean="0"/>
              <a:t>‹#›</a:t>
            </a:fld>
            <a:endParaRPr lang="en-IN"/>
          </a:p>
        </p:txBody>
      </p:sp>
    </p:spTree>
    <p:extLst>
      <p:ext uri="{BB962C8B-B14F-4D97-AF65-F5344CB8AC3E}">
        <p14:creationId xmlns:p14="http://schemas.microsoft.com/office/powerpoint/2010/main" val="35654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1FE378-8E74-4E71-9635-DB74772A72F9}" type="datetime1">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183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5846063"/>
            <a:ext cx="12192000" cy="1011935"/>
          </a:xfrm>
          <a:prstGeom prst="rect">
            <a:avLst/>
          </a:prstGeom>
        </p:spPr>
      </p:pic>
      <p:sp>
        <p:nvSpPr>
          <p:cNvPr id="2" name="Holder 2"/>
          <p:cNvSpPr>
            <a:spLocks noGrp="1"/>
          </p:cNvSpPr>
          <p:nvPr>
            <p:ph type="title"/>
          </p:nvPr>
        </p:nvSpPr>
        <p:spPr>
          <a:xfrm>
            <a:off x="917575" y="275444"/>
            <a:ext cx="8938260" cy="105664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869950" y="1618361"/>
            <a:ext cx="10961370" cy="39376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7064014" TargetMode="External"/><Relationship Id="rId2" Type="http://schemas.openxmlformats.org/officeDocument/2006/relationships/hyperlink" Target="https://ieeexplore.ieee.org/document/6662986" TargetMode="External"/><Relationship Id="rId1" Type="http://schemas.openxmlformats.org/officeDocument/2006/relationships/slideLayout" Target="../slideLayouts/slideLayout4.xml"/><Relationship Id="rId6" Type="http://schemas.openxmlformats.org/officeDocument/2006/relationships/image" Target="../media/image2.jpg"/><Relationship Id="rId5" Type="http://schemas.openxmlformats.org/officeDocument/2006/relationships/hyperlink" Target="https://ieeexplore.ieee.org/document/10009978" TargetMode="External"/><Relationship Id="rId4" Type="http://schemas.openxmlformats.org/officeDocument/2006/relationships/hyperlink" Target="https://ieeexplore.ieee.org/document/6184114"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8448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EVENT PLANNER APPLICATION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09548" y="203200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PSCS87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dirty="0">
                <a:solidFill>
                  <a:srgbClr val="17365D"/>
                </a:solidFill>
                <a:latin typeface="Cambria" panose="02040503050406030204" pitchFamily="18" charset="0"/>
                <a:ea typeface="Cambria" panose="02040503050406030204" pitchFamily="18" charset="0"/>
                <a:sym typeface="Verdana"/>
              </a:rPr>
              <a:t>Dr . Abdul Khadar</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2" name="Google Shape;89;p13">
            <a:extLst>
              <a:ext uri="{FF2B5EF4-FFF2-40B4-BE49-F238E27FC236}">
                <a16:creationId xmlns:a16="http://schemas.microsoft.com/office/drawing/2014/main" id="{157CA79C-BB1F-CD86-1869-FB750CD2DC20}"/>
              </a:ext>
            </a:extLst>
          </p:cNvPr>
          <p:cNvGraphicFramePr/>
          <p:nvPr/>
        </p:nvGraphicFramePr>
        <p:xfrm>
          <a:off x="553347" y="2513338"/>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63892">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3892">
                <a:tc>
                  <a:txBody>
                    <a:bodyPr/>
                    <a:lstStyle/>
                    <a:p>
                      <a:pPr marL="0" marR="0" lvl="0" indent="0" algn="ctr" rtl="0">
                        <a:spcBef>
                          <a:spcPts val="0"/>
                        </a:spcBef>
                        <a:spcAft>
                          <a:spcPts val="0"/>
                        </a:spcAft>
                        <a:buFont typeface="+mj-lt"/>
                        <a:buNone/>
                      </a:pPr>
                      <a:r>
                        <a:rPr lang="en-IN" sz="1800" u="none" strike="noStrike" cap="none" dirty="0"/>
                        <a:t>20211CSE0344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G</a:t>
                      </a:r>
                      <a:r>
                        <a:rPr lang="en-IN" sz="1800" u="none" strike="noStrike" cap="none" dirty="0" err="1"/>
                        <a:t>uruprasad</a:t>
                      </a:r>
                      <a:r>
                        <a:rPr lang="en-IN" sz="1800" u="none" strike="noStrike" cap="none" dirty="0"/>
                        <a:t> 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3892">
                <a:tc>
                  <a:txBody>
                    <a:bodyPr/>
                    <a:lstStyle/>
                    <a:p>
                      <a:pPr marL="0" marR="0" lvl="0" indent="0" algn="ctr" rtl="0">
                        <a:spcBef>
                          <a:spcPts val="0"/>
                        </a:spcBef>
                        <a:spcAft>
                          <a:spcPts val="0"/>
                        </a:spcAft>
                        <a:buNone/>
                      </a:pPr>
                      <a:r>
                        <a:rPr lang="en-IN" sz="1800" u="none" strike="noStrike" cap="none" dirty="0"/>
                        <a:t>20211CSE0346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a:t>
                      </a:r>
                      <a:r>
                        <a:rPr lang="en-IN" sz="1800" u="none" strike="noStrike" cap="none" dirty="0" err="1"/>
                        <a:t>ishore</a:t>
                      </a:r>
                      <a:r>
                        <a:rPr lang="en-IN" sz="1800" u="none" strike="noStrike" cap="none" dirty="0"/>
                        <a:t> M</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3892">
                <a:tc>
                  <a:txBody>
                    <a:bodyPr/>
                    <a:lstStyle/>
                    <a:p>
                      <a:pPr marL="0" marR="0" lvl="0" indent="0" algn="ctr" rtl="0">
                        <a:spcBef>
                          <a:spcPts val="0"/>
                        </a:spcBef>
                        <a:spcAft>
                          <a:spcPts val="0"/>
                        </a:spcAft>
                        <a:buNone/>
                      </a:pPr>
                      <a:r>
                        <a:rPr lang="en-IN" sz="1800" u="none" strike="noStrike" cap="none" dirty="0"/>
                        <a:t>20211CSE0349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H</a:t>
                      </a:r>
                      <a:r>
                        <a:rPr lang="en-IN" sz="1800" u="none" strike="noStrike" cap="none" dirty="0" err="1"/>
                        <a:t>amsini</a:t>
                      </a:r>
                      <a:r>
                        <a:rPr lang="en-IN" sz="1800" u="none" strike="noStrike" cap="none" dirty="0"/>
                        <a:t> B 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3892">
                <a:tc>
                  <a:txBody>
                    <a:bodyPr/>
                    <a:lstStyle/>
                    <a:p>
                      <a:pPr marL="0" marR="0" lvl="0" indent="0" algn="ctr" rtl="0">
                        <a:spcBef>
                          <a:spcPts val="0"/>
                        </a:spcBef>
                        <a:spcAft>
                          <a:spcPts val="0"/>
                        </a:spcAft>
                        <a:buNone/>
                      </a:pPr>
                      <a:r>
                        <a:rPr lang="en-IN" sz="1800" u="none" strike="noStrike" cap="none" dirty="0"/>
                        <a:t>20211CSE0390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C</a:t>
                      </a:r>
                      <a:r>
                        <a:rPr lang="en-IN" sz="1800" u="none" strike="noStrike" cap="none" dirty="0" err="1"/>
                        <a:t>handana</a:t>
                      </a:r>
                      <a:r>
                        <a:rPr lang="en-IN" sz="1800" u="none" strike="noStrike" cap="none" dirty="0"/>
                        <a:t> R</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3892">
                <a:tc>
                  <a:txBody>
                    <a:bodyPr/>
                    <a:lstStyle/>
                    <a:p>
                      <a:pPr marL="0" marR="0" lvl="0" indent="0" algn="ctr" rtl="0">
                        <a:spcBef>
                          <a:spcPts val="0"/>
                        </a:spcBef>
                        <a:spcAft>
                          <a:spcPts val="0"/>
                        </a:spcAft>
                        <a:buNone/>
                      </a:pPr>
                      <a:r>
                        <a:rPr lang="en-US" sz="1800" u="none" strike="noStrike" cap="none" dirty="0"/>
                        <a:t>20211CSE0392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Srushti</a:t>
                      </a:r>
                      <a:r>
                        <a:rPr lang="en-US" sz="1800" u="none" strike="noStrike" cap="none" dirty="0"/>
                        <a:t> H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A8413034-81D9-14D2-46A6-7DEB3274DF18}"/>
              </a:ext>
            </a:extLst>
          </p:cNvPr>
          <p:cNvPicPr>
            <a:picLocks noChangeAspect="1"/>
          </p:cNvPicPr>
          <p:nvPr/>
        </p:nvPicPr>
        <p:blipFill>
          <a:blip r:embed="rId3"/>
          <a:stretch>
            <a:fillRect/>
          </a:stretch>
        </p:blipFill>
        <p:spPr>
          <a:xfrm>
            <a:off x="10941705" y="0"/>
            <a:ext cx="1250295" cy="1250295"/>
          </a:xfrm>
          <a:prstGeom prst="rect">
            <a:avLst/>
          </a:prstGeom>
        </p:spPr>
      </p:pic>
      <p:sp>
        <p:nvSpPr>
          <p:cNvPr id="5" name="TextBox 4">
            <a:extLst>
              <a:ext uri="{FF2B5EF4-FFF2-40B4-BE49-F238E27FC236}">
                <a16:creationId xmlns:a16="http://schemas.microsoft.com/office/drawing/2014/main" id="{958F3BFC-8A10-365D-63BE-E3182B98B414}"/>
              </a:ext>
            </a:extLst>
          </p:cNvPr>
          <p:cNvSpPr txBox="1"/>
          <p:nvPr/>
        </p:nvSpPr>
        <p:spPr>
          <a:xfrm>
            <a:off x="630382" y="4826001"/>
            <a:ext cx="11145982" cy="1200329"/>
          </a:xfrm>
          <a:prstGeom prst="rect">
            <a:avLst/>
          </a:prstGeom>
          <a:noFill/>
        </p:spPr>
        <p:txBody>
          <a:bodyPr wrap="square">
            <a:sp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8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800" b="1" dirty="0">
                <a:solidFill>
                  <a:schemeClr val="accent1"/>
                </a:solidFill>
                <a:latin typeface="Cambria" panose="02040503050406030204" pitchFamily="18" charset="0"/>
                <a:ea typeface="Cambria" panose="02040503050406030204" pitchFamily="18" charset="0"/>
                <a:cs typeface="Verdana"/>
                <a:sym typeface="Verdana"/>
              </a:rPr>
              <a:t>: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Jayanthi</a:t>
            </a:r>
            <a:r>
              <a:rPr lang="en-US" sz="1800" b="1" dirty="0">
                <a:solidFill>
                  <a:schemeClr val="tx1"/>
                </a:solidFill>
                <a:latin typeface="Cambria" panose="02040503050406030204" pitchFamily="18" charset="0"/>
                <a:ea typeface="Cambria" panose="02040503050406030204" pitchFamily="18" charset="0"/>
                <a:cs typeface="Verdana"/>
                <a:sym typeface="Verdana"/>
              </a:rPr>
              <a:t>. K.</a:t>
            </a:r>
            <a:endPar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lang="en-IN" dirty="0"/>
          </a:p>
        </p:txBody>
      </p:sp>
      <p:pic>
        <p:nvPicPr>
          <p:cNvPr id="6" name="Picture 2" descr="Presidency University, Bangalore - Wikipedia">
            <a:extLst>
              <a:ext uri="{FF2B5EF4-FFF2-40B4-BE49-F238E27FC236}">
                <a16:creationId xmlns:a16="http://schemas.microsoft.com/office/drawing/2014/main" id="{27FD4B03-9C87-928F-BD1A-E585E38FB8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30" y="-2403"/>
            <a:ext cx="1250295" cy="888792"/>
          </a:xfrm>
          <a:prstGeom prst="rect">
            <a:avLst/>
          </a:prstGeom>
          <a:noFill/>
          <a:extLst>
            <a:ext uri="{909E8E84-426E-40DD-AFC4-6F175D3DCCD1}">
              <a14:hiddenFill xmlns:a14="http://schemas.microsoft.com/office/drawing/2010/main">
                <a:solidFill>
                  <a:srgbClr val="FFFFFF"/>
                </a:solidFill>
              </a14:hiddenFill>
            </a:ext>
          </a:extLst>
        </p:spPr>
      </p:pic>
      <p:sp>
        <p:nvSpPr>
          <p:cNvPr id="7" name="Date Placeholder 6">
            <a:extLst>
              <a:ext uri="{FF2B5EF4-FFF2-40B4-BE49-F238E27FC236}">
                <a16:creationId xmlns:a16="http://schemas.microsoft.com/office/drawing/2014/main" id="{ED9080BD-C15C-C7EC-666A-7D51ED17E3B6}"/>
              </a:ext>
            </a:extLst>
          </p:cNvPr>
          <p:cNvSpPr>
            <a:spLocks noGrp="1"/>
          </p:cNvSpPr>
          <p:nvPr>
            <p:ph type="dt" sz="half" idx="10"/>
          </p:nvPr>
        </p:nvSpPr>
        <p:spPr>
          <a:xfrm>
            <a:off x="0" y="6044228"/>
            <a:ext cx="2844800" cy="276999"/>
          </a:xfrm>
        </p:spPr>
        <p:txBody>
          <a:bodyPr/>
          <a:lstStyle/>
          <a:p>
            <a:r>
              <a:rPr lang="en-GB" dirty="0">
                <a:solidFill>
                  <a:schemeClr val="tx1"/>
                </a:solidFill>
              </a:rPr>
              <a:t>20/01/2025</a:t>
            </a:r>
          </a:p>
        </p:txBody>
      </p:sp>
      <p:sp>
        <p:nvSpPr>
          <p:cNvPr id="9" name="Slide Number Placeholder 8">
            <a:extLst>
              <a:ext uri="{FF2B5EF4-FFF2-40B4-BE49-F238E27FC236}">
                <a16:creationId xmlns:a16="http://schemas.microsoft.com/office/drawing/2014/main" id="{64E970EF-B865-C290-40C2-63370AF9F596}"/>
              </a:ext>
            </a:extLst>
          </p:cNvPr>
          <p:cNvSpPr>
            <a:spLocks noGrp="1"/>
          </p:cNvSpPr>
          <p:nvPr>
            <p:ph type="sldNum" sz="quarter" idx="12"/>
          </p:nvPr>
        </p:nvSpPr>
        <p:spPr>
          <a:xfrm>
            <a:off x="9149695" y="6226790"/>
            <a:ext cx="2844800" cy="365125"/>
          </a:xfrm>
        </p:spPr>
        <p:txBody>
          <a:bodyPr/>
          <a:lstStyle/>
          <a:p>
            <a:fld id="{1BCD3F7E-62B3-4FB9-95CE-D1B0CC271B85}" type="slidenum">
              <a:rPr lang="en-GB" sz="1400" smtClean="0">
                <a:solidFill>
                  <a:schemeClr val="tx1">
                    <a:lumMod val="95000"/>
                    <a:lumOff val="5000"/>
                  </a:schemeClr>
                </a:solidFill>
              </a:rPr>
              <a:t>1</a:t>
            </a:fld>
            <a:endParaRPr lang="en-GB" sz="1400" dirty="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50" dirty="0"/>
              <a:t>Outcomes</a:t>
            </a:r>
            <a:r>
              <a:rPr b="1" spc="-165" dirty="0"/>
              <a:t> </a:t>
            </a:r>
            <a:r>
              <a:rPr b="1" dirty="0"/>
              <a:t>/</a:t>
            </a:r>
            <a:r>
              <a:rPr b="1" spc="-105" dirty="0"/>
              <a:t> </a:t>
            </a:r>
            <a:r>
              <a:rPr b="1" spc="-35" dirty="0"/>
              <a:t>Results</a:t>
            </a:r>
            <a:r>
              <a:rPr b="1" spc="-140" dirty="0"/>
              <a:t> </a:t>
            </a:r>
            <a:r>
              <a:rPr b="1" spc="-10" dirty="0"/>
              <a:t>Obtained</a:t>
            </a:r>
          </a:p>
        </p:txBody>
      </p:sp>
      <p:pic>
        <p:nvPicPr>
          <p:cNvPr id="3" name="Picture 2">
            <a:extLst>
              <a:ext uri="{FF2B5EF4-FFF2-40B4-BE49-F238E27FC236}">
                <a16:creationId xmlns:a16="http://schemas.microsoft.com/office/drawing/2014/main" id="{10E7605A-A86A-0FCD-CFA2-8CEE52483EB9}"/>
              </a:ext>
            </a:extLst>
          </p:cNvPr>
          <p:cNvPicPr>
            <a:picLocks noChangeAspect="1"/>
          </p:cNvPicPr>
          <p:nvPr/>
        </p:nvPicPr>
        <p:blipFill>
          <a:blip r:embed="rId2"/>
          <a:stretch>
            <a:fillRect/>
          </a:stretch>
        </p:blipFill>
        <p:spPr>
          <a:xfrm>
            <a:off x="10941705" y="0"/>
            <a:ext cx="1250295" cy="1250295"/>
          </a:xfrm>
          <a:prstGeom prst="rect">
            <a:avLst/>
          </a:prstGeom>
        </p:spPr>
      </p:pic>
      <p:sp>
        <p:nvSpPr>
          <p:cNvPr id="5" name="TextBox 4">
            <a:extLst>
              <a:ext uri="{FF2B5EF4-FFF2-40B4-BE49-F238E27FC236}">
                <a16:creationId xmlns:a16="http://schemas.microsoft.com/office/drawing/2014/main" id="{44EBC487-DB56-F6E6-DAE6-F6467A87D30D}"/>
              </a:ext>
            </a:extLst>
          </p:cNvPr>
          <p:cNvSpPr txBox="1"/>
          <p:nvPr/>
        </p:nvSpPr>
        <p:spPr>
          <a:xfrm>
            <a:off x="761999" y="1443841"/>
            <a:ext cx="10179705" cy="3970318"/>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app is expected to enhance user experience through an intuitive interface, leading to higher satisfaction and engagement.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streamlining the booking process, the app will increase efficiency for users and planners, reducing time spent on event organization.</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of secure payment gateways will improve security, ensuring safe transactions and building user trust.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feedback mechanism will provide valuable insights for planners, helping them improve their services based on user experiences.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Data-driven insights from user behavior will guide future enhancements, enabling informed decisions for better retention and growth.</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Conclusion</a:t>
            </a:r>
          </a:p>
        </p:txBody>
      </p:sp>
      <p:sp>
        <p:nvSpPr>
          <p:cNvPr id="4" name="TextBox 3">
            <a:extLst>
              <a:ext uri="{FF2B5EF4-FFF2-40B4-BE49-F238E27FC236}">
                <a16:creationId xmlns:a16="http://schemas.microsoft.com/office/drawing/2014/main" id="{37CE708E-917D-40F1-C07A-3AA9B82F5D85}"/>
              </a:ext>
            </a:extLst>
          </p:cNvPr>
          <p:cNvSpPr txBox="1"/>
          <p:nvPr/>
        </p:nvSpPr>
        <p:spPr>
          <a:xfrm>
            <a:off x="762000" y="1443841"/>
            <a:ext cx="10287000" cy="4324261"/>
          </a:xfrm>
          <a:prstGeom prst="rect">
            <a:avLst/>
          </a:prstGeom>
          <a:noFill/>
        </p:spPr>
        <p:txBody>
          <a:bodyPr wrap="square">
            <a:spAutoFit/>
          </a:bodyPr>
          <a:lstStyle/>
          <a:p>
            <a:pPr marL="0" indent="0">
              <a:buNone/>
            </a:pPr>
            <a:r>
              <a:rPr lang="en-US" sz="2500" dirty="0">
                <a:latin typeface="Times New Roman" panose="02020603050405020304" pitchFamily="18" charset="0"/>
                <a:cs typeface="Times New Roman" panose="02020603050405020304" pitchFamily="18" charset="0"/>
              </a:rPr>
              <a:t>The Event Planner App represents a significant advancement in the way users connect with event planning services. By prioritizing a user-friendly interface, secure transactions, and real-time communication, the app addresses the prevalent challenges in the event planning process. It offers an efficient platform that not only simplifies booking and enhances user experience but also empowers planners through valuable feedback and data-driven insights. Ultimately, this application has the potential to redefine industry standards, fostering seamless interactions and ensuring successful event outcomes for both users and planners. Through continuous improvement and user engagement, the Event Planner App aims to establish itself as a trusted and indispensable tool in the event planning landscape.</a:t>
            </a:r>
            <a:endParaRPr lang="en-GB"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AFC43D-B9E4-E6EF-2BE3-8B2EE2A1F2D3}"/>
              </a:ext>
            </a:extLst>
          </p:cNvPr>
          <p:cNvPicPr>
            <a:picLocks noChangeAspect="1"/>
          </p:cNvPicPr>
          <p:nvPr/>
        </p:nvPicPr>
        <p:blipFill>
          <a:blip r:embed="rId2"/>
          <a:stretch>
            <a:fillRect/>
          </a:stretch>
        </p:blipFill>
        <p:spPr>
          <a:xfrm>
            <a:off x="10941705" y="0"/>
            <a:ext cx="1250295" cy="12502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60" dirty="0"/>
              <a:t>References</a:t>
            </a:r>
          </a:p>
        </p:txBody>
      </p:sp>
      <p:pic>
        <p:nvPicPr>
          <p:cNvPr id="3" name="Picture 2">
            <a:extLst>
              <a:ext uri="{FF2B5EF4-FFF2-40B4-BE49-F238E27FC236}">
                <a16:creationId xmlns:a16="http://schemas.microsoft.com/office/drawing/2014/main" id="{68AEC995-A8F6-ED34-E6D7-E77B44A653F1}"/>
              </a:ext>
            </a:extLst>
          </p:cNvPr>
          <p:cNvPicPr>
            <a:picLocks noChangeAspect="1"/>
          </p:cNvPicPr>
          <p:nvPr/>
        </p:nvPicPr>
        <p:blipFill>
          <a:blip r:embed="rId2"/>
          <a:stretch>
            <a:fillRect/>
          </a:stretch>
        </p:blipFill>
        <p:spPr>
          <a:xfrm>
            <a:off x="10941705" y="0"/>
            <a:ext cx="1250295" cy="1250295"/>
          </a:xfrm>
          <a:prstGeom prst="rect">
            <a:avLst/>
          </a:prstGeom>
        </p:spPr>
      </p:pic>
      <p:sp>
        <p:nvSpPr>
          <p:cNvPr id="5" name="TextBox 4">
            <a:extLst>
              <a:ext uri="{FF2B5EF4-FFF2-40B4-BE49-F238E27FC236}">
                <a16:creationId xmlns:a16="http://schemas.microsoft.com/office/drawing/2014/main" id="{1F18EBE6-2BEF-47C2-7F8F-1B8D64A7E778}"/>
              </a:ext>
            </a:extLst>
          </p:cNvPr>
          <p:cNvSpPr txBox="1"/>
          <p:nvPr/>
        </p:nvSpPr>
        <p:spPr>
          <a:xfrm>
            <a:off x="838199" y="1859340"/>
            <a:ext cx="10103505" cy="3939540"/>
          </a:xfrm>
          <a:prstGeom prst="rect">
            <a:avLst/>
          </a:prstGeom>
          <a:noFill/>
        </p:spPr>
        <p:txBody>
          <a:bodyPr wrap="square">
            <a:spAutoFit/>
          </a:bodyPr>
          <a:lstStyle/>
          <a:p>
            <a:pPr marL="495300" indent="-342900">
              <a:spcBef>
                <a:spcPts val="0"/>
              </a:spcBef>
              <a:buFont typeface="Arial" panose="020B0604020202020204" pitchFamily="34" charset="0"/>
              <a:buChar char="•"/>
            </a:pPr>
            <a:r>
              <a:rPr lang="en-US" sz="2500" dirty="0">
                <a:latin typeface="Times New Roman" panose="02020603050405020304" pitchFamily="18" charset="0"/>
                <a:ea typeface="Cambria" panose="02040503050406030204" pitchFamily="18" charset="0"/>
                <a:cs typeface="Times New Roman" panose="02020603050405020304" pitchFamily="18" charset="0"/>
              </a:rPr>
              <a:t>Griffiths, D., &amp; Griffiths, D. (n.d.). </a:t>
            </a:r>
            <a:r>
              <a:rPr lang="en-US" sz="2500" i="1" dirty="0">
                <a:latin typeface="Times New Roman" panose="02020603050405020304" pitchFamily="18" charset="0"/>
                <a:ea typeface="Cambria" panose="02040503050406030204" pitchFamily="18" charset="0"/>
                <a:cs typeface="Times New Roman" panose="02020603050405020304" pitchFamily="18" charset="0"/>
              </a:rPr>
              <a:t>Head first Android development </a:t>
            </a:r>
            <a:r>
              <a:rPr lang="en-US" sz="2500" dirty="0">
                <a:latin typeface="Times New Roman" panose="02020603050405020304" pitchFamily="18" charset="0"/>
                <a:ea typeface="Cambria" panose="02040503050406030204" pitchFamily="18" charset="0"/>
                <a:cs typeface="Times New Roman" panose="02020603050405020304" pitchFamily="18" charset="0"/>
              </a:rPr>
              <a:t>: [a brain-friendly guide].</a:t>
            </a:r>
          </a:p>
          <a:p>
            <a:pPr marL="495300" indent="-342900">
              <a:spcBef>
                <a:spcPts val="0"/>
              </a:spcBef>
            </a:pPr>
            <a:endParaRPr lang="en-US" sz="25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spcBef>
                <a:spcPts val="0"/>
              </a:spcBef>
              <a:buFont typeface="Arial" panose="020B0604020202020204" pitchFamily="34" charset="0"/>
              <a:buChar char="•"/>
            </a:pPr>
            <a:r>
              <a:rPr lang="en-US" sz="2500" dirty="0">
                <a:latin typeface="Times New Roman" panose="02020603050405020304" pitchFamily="18" charset="0"/>
                <a:ea typeface="Cambria" panose="02040503050406030204" pitchFamily="18" charset="0"/>
                <a:cs typeface="Times New Roman" panose="02020603050405020304" pitchFamily="18" charset="0"/>
              </a:rPr>
              <a:t>Horton, J. (2018). </a:t>
            </a:r>
            <a:r>
              <a:rPr lang="en-US" sz="2500" i="1" dirty="0">
                <a:latin typeface="Times New Roman" panose="02020603050405020304" pitchFamily="18" charset="0"/>
                <a:ea typeface="Cambria" panose="02040503050406030204" pitchFamily="18" charset="0"/>
                <a:cs typeface="Times New Roman" panose="02020603050405020304" pitchFamily="18" charset="0"/>
              </a:rPr>
              <a:t>Android programming for beginners</a:t>
            </a:r>
            <a:r>
              <a:rPr lang="en-US" sz="2500" dirty="0">
                <a:latin typeface="Times New Roman" panose="02020603050405020304" pitchFamily="18" charset="0"/>
                <a:ea typeface="Cambria" panose="02040503050406030204" pitchFamily="18" charset="0"/>
                <a:cs typeface="Times New Roman" panose="02020603050405020304" pitchFamily="18" charset="0"/>
              </a:rPr>
              <a:t>: build in-depth, full-featured Android 9 pie apps starting from zero programming experience. Packet Publishing.</a:t>
            </a:r>
          </a:p>
          <a:p>
            <a:pPr marL="495300" indent="-342900">
              <a:spcBef>
                <a:spcPts val="0"/>
              </a:spcBef>
            </a:pPr>
            <a:endParaRPr lang="en-US" sz="25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spcBef>
                <a:spcPts val="0"/>
              </a:spcBef>
              <a:buFont typeface="Arial" panose="020B0604020202020204" pitchFamily="34" charset="0"/>
              <a:buChar char="•"/>
            </a:pPr>
            <a:r>
              <a:rPr lang="en-US" sz="2500" dirty="0">
                <a:latin typeface="Times New Roman" panose="02020603050405020304" pitchFamily="18" charset="0"/>
                <a:ea typeface="Cambria" panose="02040503050406030204" pitchFamily="18" charset="0"/>
                <a:cs typeface="Times New Roman" panose="02020603050405020304" pitchFamily="18" charset="0"/>
              </a:rPr>
              <a:t>Darwin, I. F. (2017). </a:t>
            </a:r>
            <a:r>
              <a:rPr lang="en-US" sz="2500" i="1" dirty="0">
                <a:latin typeface="Times New Roman" panose="02020603050405020304" pitchFamily="18" charset="0"/>
                <a:ea typeface="Cambria" panose="02040503050406030204" pitchFamily="18" charset="0"/>
                <a:cs typeface="Times New Roman" panose="02020603050405020304" pitchFamily="18" charset="0"/>
              </a:rPr>
              <a:t>Android cookbook</a:t>
            </a:r>
            <a:r>
              <a:rPr lang="en-US" sz="2500" dirty="0">
                <a:latin typeface="Times New Roman" panose="02020603050405020304" pitchFamily="18" charset="0"/>
                <a:ea typeface="Cambria" panose="02040503050406030204" pitchFamily="18" charset="0"/>
                <a:cs typeface="Times New Roman" panose="02020603050405020304" pitchFamily="18" charset="0"/>
              </a:rPr>
              <a:t>. </a:t>
            </a:r>
            <a:r>
              <a:rPr lang="en-US" sz="2500" dirty="0" err="1">
                <a:latin typeface="Times New Roman" panose="02020603050405020304" pitchFamily="18" charset="0"/>
                <a:ea typeface="Cambria" panose="02040503050406030204" pitchFamily="18" charset="0"/>
                <a:cs typeface="Times New Roman" panose="02020603050405020304" pitchFamily="18" charset="0"/>
              </a:rPr>
              <a:t>O’reilly</a:t>
            </a:r>
            <a:r>
              <a:rPr lang="en-US" sz="2500" dirty="0">
                <a:latin typeface="Times New Roman" panose="02020603050405020304" pitchFamily="18" charset="0"/>
                <a:ea typeface="Cambria" panose="02040503050406030204" pitchFamily="18" charset="0"/>
                <a:cs typeface="Times New Roman" panose="02020603050405020304" pitchFamily="18" charset="0"/>
              </a:rPr>
              <a:t>.</a:t>
            </a:r>
          </a:p>
          <a:p>
            <a:pPr marL="495300" indent="-342900">
              <a:spcBef>
                <a:spcPts val="0"/>
              </a:spcBef>
            </a:pPr>
            <a:endParaRPr lang="en-US" sz="25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spcBef>
                <a:spcPts val="0"/>
              </a:spcBef>
              <a:buFont typeface="Arial" panose="020B0604020202020204" pitchFamily="34" charset="0"/>
              <a:buChar char="•"/>
            </a:pPr>
            <a:r>
              <a:rPr lang="en-US" sz="2500" dirty="0">
                <a:latin typeface="Times New Roman" panose="02020603050405020304" pitchFamily="18" charset="0"/>
                <a:ea typeface="Cambria" panose="02040503050406030204" pitchFamily="18" charset="0"/>
                <a:cs typeface="Times New Roman" panose="02020603050405020304" pitchFamily="18" charset="0"/>
              </a:rPr>
              <a:t>Hellman, E. (2014). </a:t>
            </a:r>
            <a:r>
              <a:rPr lang="en-US" sz="2500" i="1" dirty="0">
                <a:latin typeface="Times New Roman" panose="02020603050405020304" pitchFamily="18" charset="0"/>
                <a:ea typeface="Cambria" panose="02040503050406030204" pitchFamily="18" charset="0"/>
                <a:cs typeface="Times New Roman" panose="02020603050405020304" pitchFamily="18" charset="0"/>
              </a:rPr>
              <a:t>Android programming</a:t>
            </a:r>
            <a:r>
              <a:rPr lang="en-US" sz="2500" dirty="0">
                <a:latin typeface="Times New Roman" panose="02020603050405020304" pitchFamily="18" charset="0"/>
                <a:ea typeface="Cambria" panose="02040503050406030204" pitchFamily="18" charset="0"/>
                <a:cs typeface="Times New Roman" panose="02020603050405020304" pitchFamily="18" charset="0"/>
              </a:rPr>
              <a:t>; pushing the limits. Wiley.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Publication</a:t>
            </a:r>
            <a:r>
              <a:rPr b="1" spc="-180" dirty="0"/>
              <a:t> </a:t>
            </a:r>
            <a:r>
              <a:rPr b="1" spc="-25" dirty="0"/>
              <a:t>Details</a:t>
            </a:r>
          </a:p>
        </p:txBody>
      </p:sp>
      <p:pic>
        <p:nvPicPr>
          <p:cNvPr id="3" name="Picture 2">
            <a:extLst>
              <a:ext uri="{FF2B5EF4-FFF2-40B4-BE49-F238E27FC236}">
                <a16:creationId xmlns:a16="http://schemas.microsoft.com/office/drawing/2014/main" id="{F9E916D5-0465-F8BE-86B3-0211F2DB2D12}"/>
              </a:ext>
            </a:extLst>
          </p:cNvPr>
          <p:cNvPicPr>
            <a:picLocks noChangeAspect="1"/>
          </p:cNvPicPr>
          <p:nvPr/>
        </p:nvPicPr>
        <p:blipFill>
          <a:blip r:embed="rId2"/>
          <a:stretch>
            <a:fillRect/>
          </a:stretch>
        </p:blipFill>
        <p:spPr>
          <a:xfrm>
            <a:off x="10941705" y="0"/>
            <a:ext cx="1250295" cy="1250295"/>
          </a:xfrm>
          <a:prstGeom prst="rect">
            <a:avLst/>
          </a:prstGeom>
        </p:spPr>
      </p:pic>
      <p:sp>
        <p:nvSpPr>
          <p:cNvPr id="5" name="TextBox 4">
            <a:extLst>
              <a:ext uri="{FF2B5EF4-FFF2-40B4-BE49-F238E27FC236}">
                <a16:creationId xmlns:a16="http://schemas.microsoft.com/office/drawing/2014/main" id="{66E64AE1-CEC8-DBB1-3A43-F3FC91CB3F75}"/>
              </a:ext>
            </a:extLst>
          </p:cNvPr>
          <p:cNvSpPr txBox="1"/>
          <p:nvPr/>
        </p:nvSpPr>
        <p:spPr>
          <a:xfrm>
            <a:off x="917575" y="1447800"/>
            <a:ext cx="9598025" cy="3170099"/>
          </a:xfrm>
          <a:prstGeom prst="rect">
            <a:avLst/>
          </a:prstGeom>
          <a:noFill/>
        </p:spPr>
        <p:txBody>
          <a:bodyPr wrap="square" rtlCol="0">
            <a:spAutoFit/>
          </a:bodyPr>
          <a:lstStyle/>
          <a:p>
            <a:pPr marL="285750" indent="-285750">
              <a:buFont typeface="Arial" panose="020B0604020202020204" pitchFamily="34" charset="0"/>
              <a:buChar char="•"/>
            </a:pPr>
            <a:r>
              <a:rPr lang="en-IN" sz="2500" b="1" dirty="0"/>
              <a:t>Title of paper</a:t>
            </a:r>
            <a:r>
              <a:rPr lang="en-IN" sz="2500" dirty="0"/>
              <a:t>: Event planner app</a:t>
            </a:r>
          </a:p>
          <a:p>
            <a:pPr marL="285750" indent="-285750">
              <a:buFont typeface="Arial" panose="020B0604020202020204" pitchFamily="34" charset="0"/>
              <a:buChar char="•"/>
            </a:pPr>
            <a:r>
              <a:rPr lang="en-IN" sz="2500" b="1" dirty="0"/>
              <a:t>Journal Name</a:t>
            </a:r>
            <a:r>
              <a:rPr lang="en-IN" sz="2500" dirty="0"/>
              <a:t>:</a:t>
            </a:r>
            <a:r>
              <a:rPr lang="en-US" sz="2500" dirty="0"/>
              <a:t>International Journal of Innovative Research in Computer and Communication Engineering (IJIRCCE).</a:t>
            </a:r>
            <a:endParaRPr lang="en-IN" sz="2500" dirty="0"/>
          </a:p>
          <a:p>
            <a:pPr marL="285750" indent="-285750">
              <a:buFont typeface="Arial" panose="020B0604020202020204" pitchFamily="34" charset="0"/>
              <a:buChar char="•"/>
            </a:pPr>
            <a:r>
              <a:rPr lang="en-IN" sz="2500" b="1" dirty="0"/>
              <a:t>Volume and issue number</a:t>
            </a:r>
            <a:r>
              <a:rPr lang="en-IN" sz="2500" dirty="0"/>
              <a:t>: Volume 13, Issue 1</a:t>
            </a:r>
          </a:p>
          <a:p>
            <a:pPr marL="285750" indent="-285750">
              <a:buFont typeface="Arial" panose="020B0604020202020204" pitchFamily="34" charset="0"/>
              <a:buChar char="•"/>
            </a:pPr>
            <a:r>
              <a:rPr lang="en-IN" sz="2500" b="1" dirty="0"/>
              <a:t>Publication date</a:t>
            </a:r>
            <a:r>
              <a:rPr lang="en-IN" sz="2500" dirty="0"/>
              <a:t>: 17/01/2025</a:t>
            </a:r>
          </a:p>
          <a:p>
            <a:pPr marL="285750" indent="-285750">
              <a:buFont typeface="Arial" panose="020B0604020202020204" pitchFamily="34" charset="0"/>
              <a:buChar char="•"/>
            </a:pPr>
            <a:r>
              <a:rPr lang="en-IN" sz="2500" b="1" dirty="0"/>
              <a:t>UR</a:t>
            </a:r>
            <a:r>
              <a:rPr lang="en-IN" sz="2500" dirty="0"/>
              <a:t>L: </a:t>
            </a:r>
            <a:r>
              <a:rPr lang="en-IN" sz="2500" dirty="0">
                <a:solidFill>
                  <a:schemeClr val="tx1"/>
                </a:solidFill>
                <a:latin typeface="Arial Black" panose="020B0A04020102020204" pitchFamily="34" charset="0"/>
              </a:rPr>
              <a:t>https://ijircce.com/get-current-issue.php?key=MTY1</a:t>
            </a:r>
            <a:endParaRPr lang="en-IN" sz="2500" dirty="0"/>
          </a:p>
          <a:p>
            <a:pPr marL="285750" indent="-285750">
              <a:buFont typeface="Arial" panose="020B0604020202020204" pitchFamily="34" charset="0"/>
              <a:buChar char="•"/>
            </a:pPr>
            <a:r>
              <a:rPr lang="en-IN" sz="2500" b="1" dirty="0"/>
              <a:t>DOI</a:t>
            </a:r>
            <a:r>
              <a:rPr lang="en-IN" sz="2500" dirty="0"/>
              <a:t>: </a:t>
            </a:r>
            <a:r>
              <a:rPr lang="en-IN" sz="2500" b="1" i="0" dirty="0">
                <a:solidFill>
                  <a:srgbClr val="006600"/>
                </a:solidFill>
                <a:effectLst/>
                <a:latin typeface="Arial Black" panose="020B0A04020102020204" pitchFamily="34" charset="0"/>
              </a:rPr>
              <a:t>10.15680/IJIRCCE.2025.1301089</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6234" y="1883029"/>
            <a:ext cx="5104130" cy="1490980"/>
          </a:xfrm>
          <a:prstGeom prst="rect">
            <a:avLst/>
          </a:prstGeom>
        </p:spPr>
        <p:txBody>
          <a:bodyPr vert="horz" wrap="square" lIns="0" tIns="14605" rIns="0" bIns="0" rtlCol="0">
            <a:spAutoFit/>
          </a:bodyPr>
          <a:lstStyle/>
          <a:p>
            <a:pPr marL="12700">
              <a:lnSpc>
                <a:spcPct val="100000"/>
              </a:lnSpc>
              <a:spcBef>
                <a:spcPts val="115"/>
              </a:spcBef>
            </a:pPr>
            <a:r>
              <a:rPr sz="9600" dirty="0">
                <a:latin typeface="Calibri"/>
                <a:cs typeface="Calibri"/>
              </a:rPr>
              <a:t>Thank</a:t>
            </a:r>
            <a:r>
              <a:rPr sz="9600" spc="-10" dirty="0">
                <a:latin typeface="Calibri"/>
                <a:cs typeface="Calibri"/>
              </a:rPr>
              <a:t> </a:t>
            </a:r>
            <a:r>
              <a:rPr sz="9600" spc="-810" dirty="0">
                <a:latin typeface="Calibri"/>
                <a:cs typeface="Calibri"/>
              </a:rPr>
              <a:t>Y</a:t>
            </a:r>
            <a:r>
              <a:rPr sz="9600" dirty="0">
                <a:latin typeface="Calibri"/>
                <a:cs typeface="Calibri"/>
              </a:rPr>
              <a:t>o</a:t>
            </a:r>
            <a:r>
              <a:rPr sz="9600" spc="-25" dirty="0">
                <a:latin typeface="Calibri"/>
                <a:cs typeface="Calibri"/>
              </a:rPr>
              <a:t>u</a:t>
            </a:r>
            <a:endParaRPr sz="9600">
              <a:latin typeface="Calibri"/>
              <a:cs typeface="Calibri"/>
            </a:endParaRPr>
          </a:p>
        </p:txBody>
      </p:sp>
      <p:pic>
        <p:nvPicPr>
          <p:cNvPr id="3" name="object 3"/>
          <p:cNvPicPr/>
          <p:nvPr/>
        </p:nvPicPr>
        <p:blipFill>
          <a:blip r:embed="rId2" cstate="print"/>
          <a:stretch>
            <a:fillRect/>
          </a:stretch>
        </p:blipFill>
        <p:spPr>
          <a:xfrm>
            <a:off x="695325" y="1028700"/>
            <a:ext cx="4459833" cy="38576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Introduction</a:t>
            </a:r>
          </a:p>
        </p:txBody>
      </p:sp>
      <p:sp>
        <p:nvSpPr>
          <p:cNvPr id="4" name="TextBox 3">
            <a:extLst>
              <a:ext uri="{FF2B5EF4-FFF2-40B4-BE49-F238E27FC236}">
                <a16:creationId xmlns:a16="http://schemas.microsoft.com/office/drawing/2014/main" id="{F3893C71-D31E-EFB1-787B-ADD3FEDD4661}"/>
              </a:ext>
            </a:extLst>
          </p:cNvPr>
          <p:cNvSpPr txBox="1"/>
          <p:nvPr/>
        </p:nvSpPr>
        <p:spPr>
          <a:xfrm>
            <a:off x="685800" y="1720840"/>
            <a:ext cx="10744200" cy="3416320"/>
          </a:xfrm>
          <a:prstGeom prst="rect">
            <a:avLst/>
          </a:prstGeom>
          <a:noFill/>
        </p:spPr>
        <p:txBody>
          <a:bodyPr wrap="square">
            <a:spAutoFit/>
          </a:bodyPr>
          <a:lstStyle/>
          <a:p>
            <a:pPr marL="342900" lvl="0" indent="-190500" algn="just">
              <a:spcBef>
                <a:spcPts val="0"/>
              </a:spcBef>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The </a:t>
            </a:r>
            <a:r>
              <a:rPr lang="en-US" sz="2400" b="1" dirty="0">
                <a:latin typeface="Times New Roman" panose="02020603050405020304" pitchFamily="18" charset="0"/>
                <a:ea typeface="Cambria" panose="02040503050406030204" pitchFamily="18" charset="0"/>
                <a:cs typeface="Times New Roman" panose="02020603050405020304" pitchFamily="18" charset="0"/>
              </a:rPr>
              <a:t>Event Planner App </a:t>
            </a:r>
            <a:r>
              <a:rPr lang="en-US" sz="2400" dirty="0">
                <a:latin typeface="Times New Roman" panose="02020603050405020304" pitchFamily="18" charset="0"/>
                <a:ea typeface="Cambria" panose="02040503050406030204" pitchFamily="18" charset="0"/>
                <a:cs typeface="Times New Roman" panose="02020603050405020304" pitchFamily="18" charset="0"/>
              </a:rPr>
              <a:t>simplifies and modernizes finding and booking event planning services by offering a centralized platform where users can search for organizers based on location, services, budget, and availability. With detailed planner profiles, including portfolios, pricing, and customer reviews, users can easily compare options and book directly through the app. The app enhances visibility for event planners and streamlines the booking process, enabling them to reach a broader audience. The integrated review system and secure payment options ensure transparency and trust, creating a seamless, efficient experience for event hosts and organizers.</a:t>
            </a:r>
            <a:endParaRPr lang="en-G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FA74AD-2DA5-C679-F493-9759DE733206}"/>
              </a:ext>
            </a:extLst>
          </p:cNvPr>
          <p:cNvPicPr>
            <a:picLocks noChangeAspect="1"/>
          </p:cNvPicPr>
          <p:nvPr/>
        </p:nvPicPr>
        <p:blipFill>
          <a:blip r:embed="rId2"/>
          <a:stretch>
            <a:fillRect/>
          </a:stretch>
        </p:blipFill>
        <p:spPr>
          <a:xfrm>
            <a:off x="10941705" y="0"/>
            <a:ext cx="1250295" cy="1250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50" dirty="0"/>
              <a:t>Literature</a:t>
            </a:r>
            <a:r>
              <a:rPr b="1" spc="-165" dirty="0"/>
              <a:t> </a:t>
            </a:r>
            <a:r>
              <a:rPr b="1" spc="-30" dirty="0"/>
              <a:t>Review</a:t>
            </a:r>
          </a:p>
        </p:txBody>
      </p:sp>
      <p:sp>
        <p:nvSpPr>
          <p:cNvPr id="3" name="Content Placeholder 2">
            <a:extLst>
              <a:ext uri="{FF2B5EF4-FFF2-40B4-BE49-F238E27FC236}">
                <a16:creationId xmlns:a16="http://schemas.microsoft.com/office/drawing/2014/main" id="{18CDBE34-95A4-3383-FC72-0AE77D673511}"/>
              </a:ext>
            </a:extLst>
          </p:cNvPr>
          <p:cNvSpPr txBox="1">
            <a:spLocks/>
          </p:cNvSpPr>
          <p:nvPr/>
        </p:nvSpPr>
        <p:spPr>
          <a:xfrm>
            <a:off x="812800" y="1143001"/>
            <a:ext cx="10668000" cy="4952997"/>
          </a:xfrm>
          <a:prstGeom prst="rect">
            <a:avLst/>
          </a:prstGeom>
        </p:spPr>
        <p:txBody>
          <a:bodyPr>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eaLnBrk="0" fontAlgn="base" hangingPunct="0">
              <a:spcBef>
                <a:spcPct val="0"/>
              </a:spcBef>
              <a:spcAft>
                <a:spcPct val="0"/>
              </a:spcAft>
            </a:pPr>
            <a:r>
              <a:rPr lang="en-US" altLang="en-US" sz="2400">
                <a:solidFill>
                  <a:schemeClr val="tx1"/>
                </a:solidFill>
                <a:latin typeface="Arial" panose="020B0604020202020204" pitchFamily="34" charset="0"/>
                <a:hlinkClick r:id="rId2"/>
              </a:rPr>
              <a:t>https://ieeexplore.ieee.org/document/6662986</a:t>
            </a:r>
            <a:r>
              <a:rPr lang="en-US" altLang="en-US" sz="2400">
                <a:solidFill>
                  <a:schemeClr val="tx1"/>
                </a:solidFill>
                <a:latin typeface="Arial" panose="020B0604020202020204" pitchFamily="34" charset="0"/>
              </a:rPr>
              <a:t>: </a:t>
            </a:r>
            <a:r>
              <a:rPr lang="en-US" altLang="en-US">
                <a:solidFill>
                  <a:schemeClr val="tx1"/>
                </a:solidFill>
                <a:latin typeface="Times New Roman" panose="02020603050405020304" pitchFamily="18" charset="0"/>
                <a:cs typeface="Times New Roman" panose="02020603050405020304" pitchFamily="18" charset="0"/>
              </a:rPr>
              <a:t>P. J. A. Reusch and P. Reusch, "Event management - A special kind of project management," 2013 IEEE 7th International Conference on Intelligent Data Acquisition and Advanced Computing Systems (IDAACS), Berlin, Germany, 2013. 2014</a:t>
            </a:r>
            <a:r>
              <a:rPr lang="en-US" altLang="en-US" sz="1600">
                <a:solidFill>
                  <a:schemeClr val="tx1"/>
                </a:solidFill>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endParaRPr lang="en-US" altLang="en-US" sz="2400">
              <a:solidFill>
                <a:schemeClr val="tx1"/>
              </a:solidFill>
              <a:latin typeface="Arial" panose="020B0604020202020204" pitchFamily="34" charset="0"/>
              <a:hlinkClick r:id="rId3"/>
            </a:endParaRPr>
          </a:p>
          <a:p>
            <a:pPr eaLnBrk="0" fontAlgn="base" hangingPunct="0">
              <a:spcBef>
                <a:spcPct val="0"/>
              </a:spcBef>
              <a:spcAft>
                <a:spcPct val="0"/>
              </a:spcAft>
            </a:pPr>
            <a:r>
              <a:rPr lang="en-US" altLang="en-US" sz="2400">
                <a:solidFill>
                  <a:schemeClr val="tx1"/>
                </a:solidFill>
                <a:latin typeface="Arial" panose="020B0604020202020204" pitchFamily="34" charset="0"/>
                <a:hlinkClick r:id="rId3"/>
              </a:rPr>
              <a:t>https://ieeexplore.ieee.org/document/7064014</a:t>
            </a:r>
            <a:r>
              <a:rPr lang="en-US" altLang="en-US" sz="2400">
                <a:solidFill>
                  <a:schemeClr val="tx1"/>
                </a:solidFill>
                <a:latin typeface="Arial" panose="020B0604020202020204" pitchFamily="34" charset="0"/>
              </a:rPr>
              <a:t> : </a:t>
            </a:r>
            <a:r>
              <a:rPr lang="en-US" altLang="en-US">
                <a:solidFill>
                  <a:schemeClr val="tx1"/>
                </a:solidFill>
                <a:latin typeface="Times New Roman" panose="02020603050405020304" pitchFamily="18" charset="0"/>
                <a:cs typeface="Times New Roman" panose="02020603050405020304" pitchFamily="18" charset="0"/>
              </a:rPr>
              <a:t>Y. Ma and Z. Ji, “The Research on Sports Events Organization and Management Information System Based on Process-Aware,” 2014 International Conference on Identification, Information, and Knowledge in the Internet of Things, Beijing, China</a:t>
            </a:r>
            <a:r>
              <a:rPr lang="en-US" altLang="en-US">
                <a:latin typeface="Times New Roman" panose="02020603050405020304" pitchFamily="18" charset="0"/>
                <a:cs typeface="Times New Roman" panose="02020603050405020304" pitchFamily="18" charset="0"/>
              </a:rPr>
              <a:t>.</a:t>
            </a:r>
            <a:r>
              <a:rPr lang="en-US" altLang="en-US">
                <a:solidFill>
                  <a:schemeClr val="tx1"/>
                </a:solidFill>
                <a:latin typeface="Times New Roman" panose="02020603050405020304" pitchFamily="18" charset="0"/>
                <a:cs typeface="Times New Roman" panose="02020603050405020304" pitchFamily="18" charset="0"/>
              </a:rPr>
              <a:t> </a:t>
            </a:r>
            <a:endParaRPr lang="en-US" altLang="en-US">
              <a:latin typeface="Arial" panose="020B0604020202020204" pitchFamily="34" charset="0"/>
            </a:endParaRPr>
          </a:p>
          <a:p>
            <a:pPr eaLnBrk="0" fontAlgn="base" hangingPunct="0">
              <a:spcBef>
                <a:spcPct val="0"/>
              </a:spcBef>
              <a:spcAft>
                <a:spcPct val="0"/>
              </a:spcAft>
            </a:pPr>
            <a:endParaRPr lang="en-US" altLang="en-US" sz="2400">
              <a:solidFill>
                <a:schemeClr val="tx1"/>
              </a:solidFill>
              <a:latin typeface="Arial" panose="020B0604020202020204" pitchFamily="34" charset="0"/>
              <a:hlinkClick r:id="rId4"/>
            </a:endParaRPr>
          </a:p>
          <a:p>
            <a:pPr eaLnBrk="0" fontAlgn="base" hangingPunct="0">
              <a:spcBef>
                <a:spcPct val="0"/>
              </a:spcBef>
              <a:spcAft>
                <a:spcPct val="0"/>
              </a:spcAft>
            </a:pPr>
            <a:r>
              <a:rPr lang="en-US" altLang="en-US" sz="2400">
                <a:solidFill>
                  <a:schemeClr val="tx1"/>
                </a:solidFill>
                <a:latin typeface="Arial" panose="020B0604020202020204" pitchFamily="34" charset="0"/>
                <a:hlinkClick r:id="rId4"/>
              </a:rPr>
              <a:t>https://ieeexplore.ieee.org/document/6184114</a:t>
            </a:r>
            <a:r>
              <a:rPr lang="en-US" altLang="en-US" sz="2400">
                <a:solidFill>
                  <a:schemeClr val="tx1"/>
                </a:solidFill>
                <a:latin typeface="Arial" panose="020B0604020202020204" pitchFamily="34" charset="0"/>
              </a:rPr>
              <a:t> : </a:t>
            </a:r>
            <a:r>
              <a:rPr lang="en-US" altLang="en-US">
                <a:solidFill>
                  <a:schemeClr val="tx1"/>
                </a:solidFill>
                <a:latin typeface="Times New Roman" panose="02020603050405020304" pitchFamily="18" charset="0"/>
                <a:cs typeface="Times New Roman" panose="02020603050405020304" pitchFamily="18" charset="0"/>
              </a:rPr>
              <a:t>S. Gao, Z. -l. Yang and Z. -p. Wang, "Study on emergent social security event management in a social transition period in China," Proceedings of International Conference on Information Systems for Crisis Response and Management (ISCRAM), Harbin, China, 2011</a:t>
            </a:r>
            <a:r>
              <a:rPr lang="en-US" altLang="en-US" sz="1600">
                <a:solidFill>
                  <a:schemeClr val="tx1"/>
                </a:solidFill>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endParaRPr lang="en-US" altLang="en-US" sz="2400">
              <a:solidFill>
                <a:schemeClr val="tx1"/>
              </a:solidFill>
              <a:latin typeface="Arial" panose="020B0604020202020204" pitchFamily="34" charset="0"/>
              <a:hlinkClick r:id="rId5"/>
            </a:endParaRPr>
          </a:p>
          <a:p>
            <a:pPr eaLnBrk="0" fontAlgn="base" hangingPunct="0">
              <a:spcBef>
                <a:spcPct val="0"/>
              </a:spcBef>
              <a:spcAft>
                <a:spcPct val="0"/>
              </a:spcAft>
            </a:pPr>
            <a:r>
              <a:rPr lang="en-US" altLang="en-US" sz="2400">
                <a:solidFill>
                  <a:schemeClr val="tx1"/>
                </a:solidFill>
                <a:latin typeface="Arial" panose="020B0604020202020204" pitchFamily="34" charset="0"/>
                <a:hlinkClick r:id="rId5"/>
              </a:rPr>
              <a:t>https://ieeexplore.ieee.org/document/10009978</a:t>
            </a:r>
            <a:r>
              <a:rPr lang="en-US" altLang="en-US" sz="2400">
                <a:solidFill>
                  <a:schemeClr val="tx1"/>
                </a:solidFill>
                <a:latin typeface="Arial" panose="020B0604020202020204" pitchFamily="34" charset="0"/>
              </a:rPr>
              <a:t> : </a:t>
            </a:r>
            <a:r>
              <a:rPr lang="en-US" altLang="en-US">
                <a:solidFill>
                  <a:schemeClr val="tx1"/>
                </a:solidFill>
                <a:latin typeface="Times New Roman" panose="02020603050405020304" pitchFamily="18" charset="0"/>
                <a:cs typeface="Times New Roman" panose="02020603050405020304" pitchFamily="18" charset="0"/>
              </a:rPr>
              <a:t>R. Hadiwiyanti, T. L. M. Suryanto and E. M. Safitri, "Evaluation of Campus Event Management Information System Using System Usability Scale Method," 2022 IEEE 8th Information Technology International Seminar (ITIS), Surabaya, Indonesia, 2022.</a:t>
            </a:r>
          </a:p>
          <a:p>
            <a:endParaRPr lang="en-IN" dirty="0"/>
          </a:p>
        </p:txBody>
      </p:sp>
      <p:pic>
        <p:nvPicPr>
          <p:cNvPr id="4" name="Picture 3">
            <a:extLst>
              <a:ext uri="{FF2B5EF4-FFF2-40B4-BE49-F238E27FC236}">
                <a16:creationId xmlns:a16="http://schemas.microsoft.com/office/drawing/2014/main" id="{007A3996-4AF8-B6C2-DB25-F7497F41D034}"/>
              </a:ext>
            </a:extLst>
          </p:cNvPr>
          <p:cNvPicPr>
            <a:picLocks noChangeAspect="1"/>
          </p:cNvPicPr>
          <p:nvPr/>
        </p:nvPicPr>
        <p:blipFill>
          <a:blip r:embed="rId6"/>
          <a:stretch>
            <a:fillRect/>
          </a:stretch>
        </p:blipFill>
        <p:spPr>
          <a:xfrm>
            <a:off x="10941705" y="0"/>
            <a:ext cx="1250295" cy="12502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50" dirty="0"/>
              <a:t>Research</a:t>
            </a:r>
            <a:r>
              <a:rPr b="1" spc="-200" dirty="0"/>
              <a:t> </a:t>
            </a:r>
            <a:r>
              <a:rPr b="1" dirty="0"/>
              <a:t>Gaps</a:t>
            </a:r>
            <a:r>
              <a:rPr b="1" spc="-175" dirty="0"/>
              <a:t> </a:t>
            </a:r>
            <a:r>
              <a:rPr b="1" spc="-20" dirty="0"/>
              <a:t>Identified</a:t>
            </a:r>
          </a:p>
        </p:txBody>
      </p:sp>
      <p:pic>
        <p:nvPicPr>
          <p:cNvPr id="3" name="Picture 2">
            <a:extLst>
              <a:ext uri="{FF2B5EF4-FFF2-40B4-BE49-F238E27FC236}">
                <a16:creationId xmlns:a16="http://schemas.microsoft.com/office/drawing/2014/main" id="{3FB97F6B-264A-819E-114F-DD8CCE45E953}"/>
              </a:ext>
            </a:extLst>
          </p:cNvPr>
          <p:cNvPicPr>
            <a:picLocks noChangeAspect="1"/>
          </p:cNvPicPr>
          <p:nvPr/>
        </p:nvPicPr>
        <p:blipFill>
          <a:blip r:embed="rId2"/>
          <a:stretch>
            <a:fillRect/>
          </a:stretch>
        </p:blipFill>
        <p:spPr>
          <a:xfrm>
            <a:off x="10941705" y="0"/>
            <a:ext cx="1250295" cy="1250295"/>
          </a:xfrm>
          <a:prstGeom prst="rect">
            <a:avLst/>
          </a:prstGeom>
        </p:spPr>
      </p:pic>
      <p:sp>
        <p:nvSpPr>
          <p:cNvPr id="8" name="TextBox 7">
            <a:extLst>
              <a:ext uri="{FF2B5EF4-FFF2-40B4-BE49-F238E27FC236}">
                <a16:creationId xmlns:a16="http://schemas.microsoft.com/office/drawing/2014/main" id="{99404C04-D8FF-6C3D-6D9F-8911D33CADD6}"/>
              </a:ext>
            </a:extLst>
          </p:cNvPr>
          <p:cNvSpPr txBox="1"/>
          <p:nvPr/>
        </p:nvSpPr>
        <p:spPr>
          <a:xfrm>
            <a:off x="533400" y="1676400"/>
            <a:ext cx="11049000" cy="2492990"/>
          </a:xfrm>
          <a:prstGeom prst="rect">
            <a:avLst/>
          </a:prstGeom>
          <a:noFill/>
        </p:spPr>
        <p:txBody>
          <a:bodyPr wrap="square" rtlCol="0">
            <a:spAutoFit/>
          </a:bodyPr>
          <a:lstStyle/>
          <a:p>
            <a:pPr marL="285750" indent="-285750">
              <a:buFont typeface="Arial" panose="020B0604020202020204" pitchFamily="34" charset="0"/>
              <a:buChar char="•"/>
            </a:pPr>
            <a:r>
              <a:rPr lang="en-IN" sz="3000" dirty="0"/>
              <a:t>Limited </a:t>
            </a:r>
            <a:r>
              <a:rPr lang="en-IN" sz="3000" dirty="0" err="1"/>
              <a:t>Availablity</a:t>
            </a:r>
            <a:r>
              <a:rPr lang="en-IN" sz="3000" dirty="0"/>
              <a:t> updates in real time</a:t>
            </a:r>
          </a:p>
          <a:p>
            <a:pPr marL="285750" indent="-285750">
              <a:buFont typeface="Arial" panose="020B0604020202020204" pitchFamily="34" charset="0"/>
              <a:buChar char="•"/>
            </a:pPr>
            <a:r>
              <a:rPr lang="en-IN" sz="3000" dirty="0" err="1"/>
              <a:t>Inefficent</a:t>
            </a:r>
            <a:r>
              <a:rPr lang="en-IN" sz="3000" dirty="0"/>
              <a:t> payment systems</a:t>
            </a:r>
          </a:p>
          <a:p>
            <a:pPr marL="285750" indent="-285750">
              <a:buFont typeface="Arial" panose="020B0604020202020204" pitchFamily="34" charset="0"/>
              <a:buChar char="•"/>
            </a:pPr>
            <a:r>
              <a:rPr lang="en-IN" sz="3000" dirty="0"/>
              <a:t>Lack of customizable features</a:t>
            </a:r>
          </a:p>
          <a:p>
            <a:pPr marL="285750" indent="-285750">
              <a:buFont typeface="Arial" panose="020B0604020202020204" pitchFamily="34" charset="0"/>
              <a:buChar char="•"/>
            </a:pPr>
            <a:r>
              <a:rPr lang="en-IN" sz="3000" dirty="0"/>
              <a:t>Inadequate support for small-scale vendors</a:t>
            </a:r>
          </a:p>
          <a:p>
            <a:endParaRPr lang="en-IN"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45" dirty="0"/>
              <a:t>Proposed</a:t>
            </a:r>
            <a:r>
              <a:rPr b="1" spc="-200" dirty="0"/>
              <a:t> </a:t>
            </a:r>
            <a:r>
              <a:rPr b="1" spc="-35" dirty="0"/>
              <a:t>Methodology</a:t>
            </a:r>
          </a:p>
        </p:txBody>
      </p:sp>
      <p:sp>
        <p:nvSpPr>
          <p:cNvPr id="4" name="TextBox 3">
            <a:extLst>
              <a:ext uri="{FF2B5EF4-FFF2-40B4-BE49-F238E27FC236}">
                <a16:creationId xmlns:a16="http://schemas.microsoft.com/office/drawing/2014/main" id="{088FBAEA-67F1-D0FF-1504-0B2C1504AB5E}"/>
              </a:ext>
            </a:extLst>
          </p:cNvPr>
          <p:cNvSpPr txBox="1"/>
          <p:nvPr/>
        </p:nvSpPr>
        <p:spPr>
          <a:xfrm>
            <a:off x="762000" y="1720840"/>
            <a:ext cx="10591800" cy="3554819"/>
          </a:xfrm>
          <a:prstGeom prst="rect">
            <a:avLst/>
          </a:prstGeom>
          <a:noFill/>
        </p:spPr>
        <p:txBody>
          <a:bodyPr wrap="square">
            <a:spAutoFit/>
          </a:bodyPr>
          <a:lstStyle/>
          <a:p>
            <a:pPr marL="0" indent="0" algn="l">
              <a:buNone/>
            </a:pPr>
            <a:r>
              <a:rPr lang="en-US" sz="2500" b="0" i="0" dirty="0">
                <a:solidFill>
                  <a:srgbClr val="000000"/>
                </a:solidFill>
                <a:effectLst/>
                <a:latin typeface="Times New Roman" panose="02020603050405020304" pitchFamily="18" charset="0"/>
                <a:cs typeface="Times New Roman" panose="02020603050405020304" pitchFamily="18" charset="0"/>
              </a:rPr>
              <a:t>1. </a:t>
            </a:r>
            <a:r>
              <a:rPr lang="en-US" sz="2500" b="1" i="0" dirty="0">
                <a:solidFill>
                  <a:srgbClr val="000000"/>
                </a:solidFill>
                <a:effectLst/>
                <a:latin typeface="Times New Roman" panose="02020603050405020304" pitchFamily="18" charset="0"/>
                <a:cs typeface="Times New Roman" panose="02020603050405020304" pitchFamily="18" charset="0"/>
              </a:rPr>
              <a:t>Front-End Design</a:t>
            </a:r>
            <a:r>
              <a:rPr lang="en-US" sz="2500" b="0" i="0" dirty="0">
                <a:solidFill>
                  <a:srgbClr val="000000"/>
                </a:solidFill>
                <a:effectLst/>
                <a:latin typeface="Times New Roman" panose="02020603050405020304" pitchFamily="18" charset="0"/>
                <a:cs typeface="Times New Roman" panose="02020603050405020304" pitchFamily="18" charset="0"/>
              </a:rPr>
              <a:t>: Use Flutter widgets to build a visually appealing and responsive UI, ensuring smooth navigation and a seamless user experience.</a:t>
            </a:r>
          </a:p>
          <a:p>
            <a:pPr marL="0" indent="0" algn="l">
              <a:buNone/>
            </a:pPr>
            <a:r>
              <a:rPr lang="en-US" sz="2500" b="0" i="0" dirty="0">
                <a:solidFill>
                  <a:srgbClr val="000000"/>
                </a:solidFill>
                <a:effectLst/>
                <a:latin typeface="Times New Roman" panose="02020603050405020304" pitchFamily="18" charset="0"/>
                <a:cs typeface="Times New Roman" panose="02020603050405020304" pitchFamily="18" charset="0"/>
              </a:rPr>
              <a:t>2. </a:t>
            </a:r>
            <a:r>
              <a:rPr lang="en-US" sz="2500" b="1" i="0" dirty="0">
                <a:solidFill>
                  <a:srgbClr val="000000"/>
                </a:solidFill>
                <a:effectLst/>
                <a:latin typeface="Times New Roman" panose="02020603050405020304" pitchFamily="18" charset="0"/>
                <a:cs typeface="Times New Roman" panose="02020603050405020304" pitchFamily="18" charset="0"/>
              </a:rPr>
              <a:t>Back-End Integration</a:t>
            </a:r>
            <a:r>
              <a:rPr lang="en-US" sz="2500" b="0" i="0" dirty="0">
                <a:solidFill>
                  <a:srgbClr val="000000"/>
                </a:solidFill>
                <a:effectLst/>
                <a:latin typeface="Times New Roman" panose="02020603050405020304" pitchFamily="18" charset="0"/>
                <a:cs typeface="Times New Roman" panose="02020603050405020304" pitchFamily="18" charset="0"/>
              </a:rPr>
              <a:t>: Connect to Firebase for real-time database management and authentication using Flutter built-in backend integrations.</a:t>
            </a:r>
          </a:p>
          <a:p>
            <a:pPr marL="0" indent="0" algn="l">
              <a:buNone/>
            </a:pPr>
            <a:r>
              <a:rPr lang="en-US" sz="2500" b="0" i="0" dirty="0">
                <a:solidFill>
                  <a:srgbClr val="000000"/>
                </a:solidFill>
                <a:effectLst/>
                <a:latin typeface="Times New Roman" panose="02020603050405020304" pitchFamily="18" charset="0"/>
                <a:cs typeface="Times New Roman" panose="02020603050405020304" pitchFamily="18" charset="0"/>
              </a:rPr>
              <a:t>3. </a:t>
            </a:r>
            <a:r>
              <a:rPr lang="en-US" sz="2500" b="1" i="0" dirty="0">
                <a:solidFill>
                  <a:srgbClr val="000000"/>
                </a:solidFill>
                <a:effectLst/>
                <a:latin typeface="Times New Roman" panose="02020603050405020304" pitchFamily="18" charset="0"/>
                <a:cs typeface="Times New Roman" panose="02020603050405020304" pitchFamily="18" charset="0"/>
              </a:rPr>
              <a:t>Core Features</a:t>
            </a:r>
            <a:r>
              <a:rPr lang="en-US" sz="2500" b="0" i="0" dirty="0">
                <a:solidFill>
                  <a:srgbClr val="000000"/>
                </a:solidFill>
                <a:effectLst/>
                <a:latin typeface="Times New Roman" panose="02020603050405020304" pitchFamily="18" charset="0"/>
                <a:cs typeface="Times New Roman" panose="02020603050405020304" pitchFamily="18" charset="0"/>
              </a:rPr>
              <a:t>: Implement event search, booking, and payment gateways like Stripe through Flutter’s third-party service integration options.</a:t>
            </a:r>
          </a:p>
          <a:p>
            <a:pPr marL="0" indent="0" algn="l">
              <a:buNone/>
            </a:pPr>
            <a:r>
              <a:rPr lang="en-US" sz="2500" b="0" i="0" dirty="0">
                <a:solidFill>
                  <a:srgbClr val="000000"/>
                </a:solidFill>
                <a:effectLst/>
                <a:latin typeface="Times New Roman" panose="02020603050405020304" pitchFamily="18" charset="0"/>
                <a:cs typeface="Times New Roman" panose="02020603050405020304" pitchFamily="18" charset="0"/>
              </a:rPr>
              <a:t>4. </a:t>
            </a:r>
            <a:r>
              <a:rPr lang="en-US" sz="2500" b="1" i="0" dirty="0">
                <a:solidFill>
                  <a:srgbClr val="000000"/>
                </a:solidFill>
                <a:effectLst/>
                <a:latin typeface="Times New Roman" panose="02020603050405020304" pitchFamily="18" charset="0"/>
                <a:cs typeface="Times New Roman" panose="02020603050405020304" pitchFamily="18" charset="0"/>
              </a:rPr>
              <a:t>Testing &amp; Deployment</a:t>
            </a:r>
            <a:r>
              <a:rPr lang="en-US" sz="2500" b="0" i="0" dirty="0">
                <a:solidFill>
                  <a:srgbClr val="000000"/>
                </a:solidFill>
                <a:effectLst/>
                <a:latin typeface="Times New Roman" panose="02020603050405020304" pitchFamily="18" charset="0"/>
                <a:cs typeface="Times New Roman" panose="02020603050405020304" pitchFamily="18" charset="0"/>
              </a:rPr>
              <a:t>: Use Flutter’s built-in testing features and deploy directly to the Google Play Store and Apple App Store for multi-platform support.</a:t>
            </a:r>
            <a:endParaRPr lang="en-IN" sz="2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C070A2-4234-480F-CA46-437B128861CA}"/>
              </a:ext>
            </a:extLst>
          </p:cNvPr>
          <p:cNvPicPr>
            <a:picLocks noChangeAspect="1"/>
          </p:cNvPicPr>
          <p:nvPr/>
        </p:nvPicPr>
        <p:blipFill>
          <a:blip r:embed="rId2"/>
          <a:stretch>
            <a:fillRect/>
          </a:stretch>
        </p:blipFill>
        <p:spPr>
          <a:xfrm>
            <a:off x="10941705" y="0"/>
            <a:ext cx="1250295" cy="12502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Objectives</a:t>
            </a:r>
          </a:p>
        </p:txBody>
      </p:sp>
      <p:sp>
        <p:nvSpPr>
          <p:cNvPr id="4" name="TextBox 3">
            <a:extLst>
              <a:ext uri="{FF2B5EF4-FFF2-40B4-BE49-F238E27FC236}">
                <a16:creationId xmlns:a16="http://schemas.microsoft.com/office/drawing/2014/main" id="{842EB6B9-7CEA-EE3E-D71E-7DEED8302EC6}"/>
              </a:ext>
            </a:extLst>
          </p:cNvPr>
          <p:cNvSpPr txBox="1"/>
          <p:nvPr/>
        </p:nvSpPr>
        <p:spPr>
          <a:xfrm>
            <a:off x="609600" y="1356329"/>
            <a:ext cx="10744200" cy="4324261"/>
          </a:xfrm>
          <a:prstGeom prst="rect">
            <a:avLst/>
          </a:prstGeom>
          <a:noFill/>
        </p:spPr>
        <p:txBody>
          <a:bodyPr wrap="square">
            <a:spAutoFit/>
          </a:bodyPr>
          <a:lstStyle/>
          <a:p>
            <a:pPr marL="0" indent="0">
              <a:buNone/>
            </a:pPr>
            <a:r>
              <a:rPr lang="en-GB" sz="2500" dirty="0"/>
              <a:t>Some main objectives of this model are:</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Create an intuitive and user-friendly interface that simplifies the event planning process for both hosts and organizers.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Streamline the search and booking experience by allowing users to filter planners based on location, services, and budget.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Implement secure payment processing to ensure safe transactions for users booking event services.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Establish a review system that encourages feedback, helping users make informed decisions while promoting accountability among planners.  </a:t>
            </a:r>
          </a:p>
          <a:p>
            <a:pPr marL="342900" indent="-342900">
              <a:buFont typeface="Arial" panose="020B0604020202020204" pitchFamily="34" charset="0"/>
              <a:buChar char="•"/>
            </a:pPr>
            <a:r>
              <a:rPr lang="en-US" sz="2500" dirty="0">
                <a:latin typeface="Times New Roman" panose="02020603050405020304" pitchFamily="18" charset="0"/>
                <a:cs typeface="Times New Roman" panose="02020603050405020304" pitchFamily="18" charset="0"/>
              </a:rPr>
              <a:t> Ensure cross-platform compatibility to provide a seamless experience on both iOS and Android devices.</a:t>
            </a:r>
            <a:endParaRPr lang="en-IN" sz="2500" dirty="0"/>
          </a:p>
        </p:txBody>
      </p:sp>
      <p:pic>
        <p:nvPicPr>
          <p:cNvPr id="5" name="Picture 4">
            <a:extLst>
              <a:ext uri="{FF2B5EF4-FFF2-40B4-BE49-F238E27FC236}">
                <a16:creationId xmlns:a16="http://schemas.microsoft.com/office/drawing/2014/main" id="{9A8E90FE-9D14-8DF4-0968-0BF4035BB0C7}"/>
              </a:ext>
            </a:extLst>
          </p:cNvPr>
          <p:cNvPicPr>
            <a:picLocks noChangeAspect="1"/>
          </p:cNvPicPr>
          <p:nvPr/>
        </p:nvPicPr>
        <p:blipFill>
          <a:blip r:embed="rId2"/>
          <a:stretch>
            <a:fillRect/>
          </a:stretch>
        </p:blipFill>
        <p:spPr>
          <a:xfrm>
            <a:off x="10941705" y="0"/>
            <a:ext cx="1250295" cy="1250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65" dirty="0"/>
              <a:t>System</a:t>
            </a:r>
            <a:r>
              <a:rPr b="1" spc="-150" dirty="0"/>
              <a:t> </a:t>
            </a:r>
            <a:r>
              <a:rPr b="1" spc="-25" dirty="0"/>
              <a:t>Design</a:t>
            </a:r>
            <a:r>
              <a:rPr b="1" spc="-140" dirty="0"/>
              <a:t> </a:t>
            </a:r>
            <a:r>
              <a:rPr b="1" dirty="0"/>
              <a:t>&amp;</a:t>
            </a:r>
            <a:r>
              <a:rPr b="1" spc="-125" dirty="0"/>
              <a:t> </a:t>
            </a:r>
            <a:r>
              <a:rPr b="1" spc="-35" dirty="0"/>
              <a:t>Implementation</a:t>
            </a:r>
          </a:p>
        </p:txBody>
      </p:sp>
      <p:sp>
        <p:nvSpPr>
          <p:cNvPr id="4" name="TextBox 3">
            <a:extLst>
              <a:ext uri="{FF2B5EF4-FFF2-40B4-BE49-F238E27FC236}">
                <a16:creationId xmlns:a16="http://schemas.microsoft.com/office/drawing/2014/main" id="{D57A5C27-C542-9FA9-1FD2-4E2C0EE335A7}"/>
              </a:ext>
            </a:extLst>
          </p:cNvPr>
          <p:cNvSpPr txBox="1"/>
          <p:nvPr/>
        </p:nvSpPr>
        <p:spPr>
          <a:xfrm>
            <a:off x="838200" y="1859340"/>
            <a:ext cx="9829800" cy="3477875"/>
          </a:xfrm>
          <a:prstGeom prst="rect">
            <a:avLst/>
          </a:prstGeom>
          <a:noFill/>
        </p:spPr>
        <p:txBody>
          <a:bodyPr wrap="square">
            <a:spAutoFit/>
          </a:bodyPr>
          <a:lstStyle/>
          <a:p>
            <a:r>
              <a:rPr lang="en-US" sz="2200" b="1" dirty="0"/>
              <a:t>System Design</a:t>
            </a:r>
          </a:p>
          <a:p>
            <a:pPr>
              <a:buFont typeface="Arial" panose="020B0604020202020204" pitchFamily="34" charset="0"/>
              <a:buChar char="•"/>
            </a:pPr>
            <a:r>
              <a:rPr lang="en-US" sz="2200" b="1" dirty="0"/>
              <a:t>Use-Case Diagram</a:t>
            </a:r>
            <a:r>
              <a:rPr lang="en-US" sz="2200" dirty="0"/>
              <a:t>: Illustrates interactions between actors and the system.</a:t>
            </a:r>
          </a:p>
          <a:p>
            <a:pPr marL="742950" lvl="1" indent="-285750">
              <a:buFont typeface="Arial" panose="020B0604020202020204" pitchFamily="34" charset="0"/>
              <a:buChar char="•"/>
            </a:pPr>
            <a:r>
              <a:rPr lang="en-US" sz="2200" b="1" dirty="0"/>
              <a:t>Actors</a:t>
            </a:r>
            <a:r>
              <a:rPr lang="en-US" sz="2200" dirty="0"/>
              <a:t>:</a:t>
            </a:r>
          </a:p>
          <a:p>
            <a:pPr marL="1143000" lvl="2" indent="-228600">
              <a:buFont typeface="Arial" panose="020B0604020202020204" pitchFamily="34" charset="0"/>
              <a:buChar char="•"/>
            </a:pPr>
            <a:r>
              <a:rPr lang="en-US" sz="2200" b="1" dirty="0"/>
              <a:t>Event Hosts</a:t>
            </a:r>
            <a:r>
              <a:rPr lang="en-US" sz="2200" dirty="0"/>
              <a:t>: Search and book vendors.</a:t>
            </a:r>
          </a:p>
          <a:p>
            <a:pPr marL="1143000" lvl="2" indent="-228600">
              <a:buFont typeface="Arial" panose="020B0604020202020204" pitchFamily="34" charset="0"/>
              <a:buChar char="•"/>
            </a:pPr>
            <a:r>
              <a:rPr lang="en-US" sz="2200" b="1" dirty="0"/>
              <a:t>Vendors</a:t>
            </a:r>
            <a:r>
              <a:rPr lang="en-US" sz="2200" dirty="0"/>
              <a:t>: Manage profiles and bookings.</a:t>
            </a:r>
          </a:p>
          <a:p>
            <a:pPr marL="1143000" lvl="2" indent="-228600">
              <a:buFont typeface="Arial" panose="020B0604020202020204" pitchFamily="34" charset="0"/>
              <a:buChar char="•"/>
            </a:pPr>
            <a:r>
              <a:rPr lang="en-US" sz="2200" b="1" dirty="0"/>
              <a:t>Admin</a:t>
            </a:r>
            <a:r>
              <a:rPr lang="en-US" sz="2200" dirty="0"/>
              <a:t>: Oversee user accounts and payments.</a:t>
            </a:r>
          </a:p>
          <a:p>
            <a:pPr marL="742950" lvl="1" indent="-285750">
              <a:buFont typeface="Arial" panose="020B0604020202020204" pitchFamily="34" charset="0"/>
              <a:buChar char="•"/>
            </a:pPr>
            <a:r>
              <a:rPr lang="en-US" sz="2200" b="1" dirty="0"/>
              <a:t>Key Functions</a:t>
            </a:r>
            <a:r>
              <a:rPr lang="en-US" sz="2200" dirty="0"/>
              <a:t>:</a:t>
            </a:r>
          </a:p>
          <a:p>
            <a:pPr marL="1143000" lvl="2" indent="-228600">
              <a:buFont typeface="Arial" panose="020B0604020202020204" pitchFamily="34" charset="0"/>
              <a:buChar char="•"/>
            </a:pPr>
            <a:r>
              <a:rPr lang="en-US" sz="2200" dirty="0"/>
              <a:t>Event Hosts: Search, select vendors.</a:t>
            </a:r>
          </a:p>
          <a:p>
            <a:pPr marL="1143000" lvl="2" indent="-228600">
              <a:buFont typeface="Arial" panose="020B0604020202020204" pitchFamily="34" charset="0"/>
              <a:buChar char="•"/>
            </a:pPr>
            <a:r>
              <a:rPr lang="en-US" sz="2200" dirty="0"/>
              <a:t>Vendors: Create profiles, manage availability.</a:t>
            </a:r>
          </a:p>
          <a:p>
            <a:pPr marL="1143000" lvl="2" indent="-228600">
              <a:buFont typeface="Arial" panose="020B0604020202020204" pitchFamily="34" charset="0"/>
              <a:buChar char="•"/>
            </a:pPr>
            <a:r>
              <a:rPr lang="en-US" sz="2200" dirty="0"/>
              <a:t>Admin: Manage users, monitor payments.</a:t>
            </a:r>
          </a:p>
        </p:txBody>
      </p:sp>
      <p:pic>
        <p:nvPicPr>
          <p:cNvPr id="5" name="Picture 4">
            <a:extLst>
              <a:ext uri="{FF2B5EF4-FFF2-40B4-BE49-F238E27FC236}">
                <a16:creationId xmlns:a16="http://schemas.microsoft.com/office/drawing/2014/main" id="{A331F834-9A11-E605-4763-11DB8665B22A}"/>
              </a:ext>
            </a:extLst>
          </p:cNvPr>
          <p:cNvPicPr>
            <a:picLocks noChangeAspect="1"/>
          </p:cNvPicPr>
          <p:nvPr/>
        </p:nvPicPr>
        <p:blipFill>
          <a:blip r:embed="rId2"/>
          <a:stretch>
            <a:fillRect/>
          </a:stretch>
        </p:blipFill>
        <p:spPr>
          <a:xfrm>
            <a:off x="10941705" y="0"/>
            <a:ext cx="1250295" cy="1250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DE009-005E-0A68-7347-94A119F125A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85DAC73-8DEA-B72F-2F22-3251EAF5F3D3}"/>
              </a:ext>
            </a:extLst>
          </p:cNvPr>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65" dirty="0"/>
              <a:t>System</a:t>
            </a:r>
            <a:r>
              <a:rPr b="1" spc="-150" dirty="0"/>
              <a:t> </a:t>
            </a:r>
            <a:r>
              <a:rPr b="1" spc="-25" dirty="0"/>
              <a:t>Design</a:t>
            </a:r>
            <a:r>
              <a:rPr b="1" spc="-140" dirty="0"/>
              <a:t> </a:t>
            </a:r>
            <a:r>
              <a:rPr b="1" dirty="0"/>
              <a:t>&amp;</a:t>
            </a:r>
            <a:r>
              <a:rPr b="1" spc="-125" dirty="0"/>
              <a:t> </a:t>
            </a:r>
            <a:r>
              <a:rPr b="1" spc="-35" dirty="0"/>
              <a:t>Implementation</a:t>
            </a:r>
          </a:p>
        </p:txBody>
      </p:sp>
      <p:sp>
        <p:nvSpPr>
          <p:cNvPr id="4" name="TextBox 3">
            <a:extLst>
              <a:ext uri="{FF2B5EF4-FFF2-40B4-BE49-F238E27FC236}">
                <a16:creationId xmlns:a16="http://schemas.microsoft.com/office/drawing/2014/main" id="{61130AAA-8120-B7D9-E5D2-65C489DAD37E}"/>
              </a:ext>
            </a:extLst>
          </p:cNvPr>
          <p:cNvSpPr txBox="1"/>
          <p:nvPr/>
        </p:nvSpPr>
        <p:spPr>
          <a:xfrm>
            <a:off x="917575" y="1828800"/>
            <a:ext cx="9829800" cy="1938992"/>
          </a:xfrm>
          <a:prstGeom prst="rect">
            <a:avLst/>
          </a:prstGeom>
          <a:noFill/>
        </p:spPr>
        <p:txBody>
          <a:bodyPr wrap="square">
            <a:spAutoFit/>
          </a:bodyPr>
          <a:lstStyle/>
          <a:p>
            <a:r>
              <a:rPr lang="en-IN" sz="2000" b="1" dirty="0"/>
              <a:t>Implementation Details</a:t>
            </a:r>
          </a:p>
          <a:p>
            <a:pPr>
              <a:buFont typeface="Arial" panose="020B0604020202020204" pitchFamily="34" charset="0"/>
              <a:buChar char="•"/>
            </a:pPr>
            <a:r>
              <a:rPr lang="en-IN" sz="2000" b="1" dirty="0"/>
              <a:t>Coding Practices</a:t>
            </a:r>
            <a:r>
              <a:rPr lang="en-IN" sz="2000" dirty="0"/>
              <a:t>:</a:t>
            </a:r>
          </a:p>
          <a:p>
            <a:pPr marL="742950" lvl="1" indent="-285750">
              <a:buFont typeface="Arial" panose="020B0604020202020204" pitchFamily="34" charset="0"/>
              <a:buChar char="•"/>
            </a:pPr>
            <a:r>
              <a:rPr lang="en-IN" sz="2000" b="1" dirty="0"/>
              <a:t>Modular Development</a:t>
            </a:r>
            <a:r>
              <a:rPr lang="en-IN" sz="2000" dirty="0"/>
              <a:t>: Divided into modules (e.g., booking, payments).</a:t>
            </a:r>
          </a:p>
          <a:p>
            <a:pPr marL="742950" lvl="1" indent="-285750">
              <a:buFont typeface="Arial" panose="020B0604020202020204" pitchFamily="34" charset="0"/>
              <a:buChar char="•"/>
            </a:pPr>
            <a:r>
              <a:rPr lang="en-IN" sz="2000" b="1" dirty="0"/>
              <a:t>Code Reusability</a:t>
            </a:r>
            <a:r>
              <a:rPr lang="en-IN" sz="2000" dirty="0"/>
              <a:t>: Encapsulated functions reduce redundancy.</a:t>
            </a:r>
          </a:p>
          <a:p>
            <a:pPr marL="742950" lvl="1" indent="-285750">
              <a:buFont typeface="Arial" panose="020B0604020202020204" pitchFamily="34" charset="0"/>
              <a:buChar char="•"/>
            </a:pPr>
            <a:r>
              <a:rPr lang="en-IN" sz="2000" b="1" dirty="0"/>
              <a:t>Version Control</a:t>
            </a:r>
            <a:r>
              <a:rPr lang="en-IN" sz="2000" dirty="0"/>
              <a:t>: Git tracks changes with detailed commit messages.</a:t>
            </a:r>
          </a:p>
          <a:p>
            <a:pPr marL="742950" lvl="1" indent="-285750">
              <a:buFont typeface="Arial" panose="020B0604020202020204" pitchFamily="34" charset="0"/>
              <a:buChar char="•"/>
            </a:pPr>
            <a:r>
              <a:rPr lang="en-IN" sz="2000" b="1" dirty="0"/>
              <a:t>Error Handling</a:t>
            </a:r>
            <a:r>
              <a:rPr lang="en-IN" sz="2000" dirty="0"/>
              <a:t>: Prevents crashes and provides meaningful user feedback.</a:t>
            </a:r>
          </a:p>
        </p:txBody>
      </p:sp>
      <p:pic>
        <p:nvPicPr>
          <p:cNvPr id="5" name="Picture 4">
            <a:extLst>
              <a:ext uri="{FF2B5EF4-FFF2-40B4-BE49-F238E27FC236}">
                <a16:creationId xmlns:a16="http://schemas.microsoft.com/office/drawing/2014/main" id="{863BA547-66C7-28B6-43C8-FE6D426BB34B}"/>
              </a:ext>
            </a:extLst>
          </p:cNvPr>
          <p:cNvPicPr>
            <a:picLocks noChangeAspect="1"/>
          </p:cNvPicPr>
          <p:nvPr/>
        </p:nvPicPr>
        <p:blipFill>
          <a:blip r:embed="rId2"/>
          <a:stretch>
            <a:fillRect/>
          </a:stretch>
        </p:blipFill>
        <p:spPr>
          <a:xfrm>
            <a:off x="10941705" y="0"/>
            <a:ext cx="1250295" cy="1250295"/>
          </a:xfrm>
          <a:prstGeom prst="rect">
            <a:avLst/>
          </a:prstGeom>
        </p:spPr>
      </p:pic>
    </p:spTree>
    <p:extLst>
      <p:ext uri="{BB962C8B-B14F-4D97-AF65-F5344CB8AC3E}">
        <p14:creationId xmlns:p14="http://schemas.microsoft.com/office/powerpoint/2010/main" val="428295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50348" rIns="0" bIns="0" rtlCol="0">
            <a:spAutoFit/>
          </a:bodyPr>
          <a:lstStyle/>
          <a:p>
            <a:pPr marL="12700">
              <a:lnSpc>
                <a:spcPct val="100000"/>
              </a:lnSpc>
              <a:spcBef>
                <a:spcPts val="130"/>
              </a:spcBef>
            </a:pPr>
            <a:r>
              <a:rPr b="1" spc="-30" dirty="0"/>
              <a:t>Timeline</a:t>
            </a:r>
            <a:r>
              <a:rPr b="1" spc="-180" dirty="0"/>
              <a:t> </a:t>
            </a:r>
            <a:r>
              <a:rPr b="1" dirty="0"/>
              <a:t>of</a:t>
            </a:r>
            <a:r>
              <a:rPr b="1" spc="-135" dirty="0"/>
              <a:t> </a:t>
            </a:r>
            <a:r>
              <a:rPr b="1" spc="-20" dirty="0"/>
              <a:t>Project</a:t>
            </a:r>
          </a:p>
        </p:txBody>
      </p:sp>
      <p:pic>
        <p:nvPicPr>
          <p:cNvPr id="3" name="Image 38">
            <a:extLst>
              <a:ext uri="{FF2B5EF4-FFF2-40B4-BE49-F238E27FC236}">
                <a16:creationId xmlns:a16="http://schemas.microsoft.com/office/drawing/2014/main" id="{A6A304EA-4D3B-9FB1-8BA7-C20039172D07}"/>
              </a:ext>
            </a:extLst>
          </p:cNvPr>
          <p:cNvPicPr>
            <a:picLocks/>
          </p:cNvPicPr>
          <p:nvPr/>
        </p:nvPicPr>
        <p:blipFill>
          <a:blip r:embed="rId2" cstate="print"/>
          <a:stretch>
            <a:fillRect/>
          </a:stretch>
        </p:blipFill>
        <p:spPr>
          <a:xfrm>
            <a:off x="1066800" y="1958023"/>
            <a:ext cx="9067799" cy="2941955"/>
          </a:xfrm>
          <a:prstGeom prst="rect">
            <a:avLst/>
          </a:prstGeom>
        </p:spPr>
      </p:pic>
      <p:pic>
        <p:nvPicPr>
          <p:cNvPr id="4" name="Picture 3">
            <a:extLst>
              <a:ext uri="{FF2B5EF4-FFF2-40B4-BE49-F238E27FC236}">
                <a16:creationId xmlns:a16="http://schemas.microsoft.com/office/drawing/2014/main" id="{09011B90-A3B2-AEC6-771E-224AE9F61430}"/>
              </a:ext>
            </a:extLst>
          </p:cNvPr>
          <p:cNvPicPr>
            <a:picLocks noChangeAspect="1"/>
          </p:cNvPicPr>
          <p:nvPr/>
        </p:nvPicPr>
        <p:blipFill>
          <a:blip r:embed="rId3"/>
          <a:stretch>
            <a:fillRect/>
          </a:stretch>
        </p:blipFill>
        <p:spPr>
          <a:xfrm>
            <a:off x="10941705" y="0"/>
            <a:ext cx="1250295" cy="12502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TotalTime>
  <Words>1188</Words>
  <Application>Microsoft Office PowerPoint</Application>
  <PresentationFormat>Widescreen</PresentationFormat>
  <Paragraphs>101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Calibri Light</vt:lpstr>
      <vt:lpstr>Cambria</vt:lpstr>
      <vt:lpstr>Times New Roman</vt:lpstr>
      <vt:lpstr>Verdana</vt:lpstr>
      <vt:lpstr>Office Theme</vt:lpstr>
      <vt:lpstr>EVENT PLANNER APPLICATION</vt:lpstr>
      <vt:lpstr>Introduction</vt:lpstr>
      <vt:lpstr>Literature Review</vt:lpstr>
      <vt:lpstr>Research Gaps Identified</vt:lpstr>
      <vt:lpstr>Proposed Methodology</vt:lpstr>
      <vt:lpstr>Objectives</vt:lpstr>
      <vt:lpstr>System Design &amp; Implementation</vt:lpstr>
      <vt:lpstr>System Design &amp; Implementation</vt:lpstr>
      <vt:lpstr>Timeline of Project</vt:lpstr>
      <vt:lpstr>Outcomes / Results Obtained</vt:lpstr>
      <vt:lpstr>Conclusion</vt:lpstr>
      <vt:lpstr>References</vt:lpstr>
      <vt:lpstr>Publication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srushti</dc:creator>
  <cp:lastModifiedBy>shrusticontrols@gmail.com</cp:lastModifiedBy>
  <cp:revision>1</cp:revision>
  <dcterms:created xsi:type="dcterms:W3CDTF">2025-01-17T07:13:21Z</dcterms:created>
  <dcterms:modified xsi:type="dcterms:W3CDTF">2025-01-17T07:39:27Z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2025-01-09T00:00:00Z</vt:filetime>
  </property>
  <property fmtid="{D5CDD505-2E9C-101B-9397-08002B2CF9AE}" pid="3" name="LastSaved">
    <vt:filetime>2025-01-17T00:00:00Z</vt:filetime>
  </property>
</Properties>
</file>