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4"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EVENT PLANNER APPLICATION DEVELOPMENT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35605" y="2100770"/>
            <a:ext cx="3970500" cy="55230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PSCS87(CSE G-121)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782912243"/>
              </p:ext>
            </p:extLst>
          </p:nvPr>
        </p:nvGraphicFramePr>
        <p:xfrm>
          <a:off x="553347" y="2721840"/>
          <a:ext cx="5418675" cy="1896985"/>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400" b="1" u="none" strike="noStrike" cap="none" dirty="0"/>
                        <a:t>20211CSE0344</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u="none" strike="noStrike" cap="none" dirty="0"/>
                        <a:t>GURU PRASAD D</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400" b="1" u="none" strike="noStrike" cap="none" dirty="0"/>
                        <a:t>20211CSE0346</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u="none" strike="noStrike" cap="none" dirty="0"/>
                        <a:t>KISHORE M</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400" b="1" u="none" strike="noStrike" cap="none" dirty="0"/>
                        <a:t>20211CSE0349</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u="none" strike="noStrike" cap="none" dirty="0"/>
                        <a:t>HAMSINI B E</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400" b="1" u="none" strike="noStrike" cap="none" dirty="0"/>
                        <a:t>20211CSE0390</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u="none" strike="noStrike" cap="none" dirty="0"/>
                        <a:t>CHANDANA R</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US" sz="1400" b="1" u="none" strike="noStrike" cap="none" dirty="0"/>
                        <a:t>20211CSE0392</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u="none" strike="noStrike" cap="none" dirty="0"/>
                        <a:t>SRUSHTI H S</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Dr . Abdul Khadar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pic>
        <p:nvPicPr>
          <p:cNvPr id="3" name="Picture 2">
            <a:extLst>
              <a:ext uri="{FF2B5EF4-FFF2-40B4-BE49-F238E27FC236}">
                <a16:creationId xmlns:a16="http://schemas.microsoft.com/office/drawing/2014/main" id="{75836CAD-C24C-F124-8557-EF57DE1BE86D}"/>
              </a:ext>
            </a:extLst>
          </p:cNvPr>
          <p:cNvPicPr>
            <a:picLocks noChangeAspect="1"/>
          </p:cNvPicPr>
          <p:nvPr/>
        </p:nvPicPr>
        <p:blipFill>
          <a:blip r:embed="rId3"/>
          <a:stretch>
            <a:fillRect/>
          </a:stretch>
        </p:blipFill>
        <p:spPr>
          <a:xfrm>
            <a:off x="10744199" y="7452"/>
            <a:ext cx="1250295" cy="12502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pic>
        <p:nvPicPr>
          <p:cNvPr id="2" name="Picture 1">
            <a:extLst>
              <a:ext uri="{FF2B5EF4-FFF2-40B4-BE49-F238E27FC236}">
                <a16:creationId xmlns:a16="http://schemas.microsoft.com/office/drawing/2014/main" id="{8B1974BB-A394-7999-4667-24CD984CFAC3}"/>
              </a:ext>
            </a:extLst>
          </p:cNvPr>
          <p:cNvPicPr>
            <a:picLocks noChangeAspect="1"/>
          </p:cNvPicPr>
          <p:nvPr/>
        </p:nvPicPr>
        <p:blipFill>
          <a:blip r:embed="rId4"/>
          <a:stretch>
            <a:fillRect/>
          </a:stretch>
        </p:blipFill>
        <p:spPr>
          <a:xfrm>
            <a:off x="10744199" y="7452"/>
            <a:ext cx="1250295" cy="12502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90E69816-6C23-4CC1-60AF-33BCE08EAB50}"/>
              </a:ext>
            </a:extLst>
          </p:cNvPr>
          <p:cNvPicPr>
            <a:picLocks noChangeAspect="1"/>
          </p:cNvPicPr>
          <p:nvPr/>
        </p:nvPicPr>
        <p:blipFill>
          <a:blip r:embed="rId3"/>
          <a:stretch>
            <a:fillRect/>
          </a:stretch>
        </p:blipFill>
        <p:spPr>
          <a:xfrm>
            <a:off x="10744199" y="7452"/>
            <a:ext cx="1250295" cy="12502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US" dirty="0">
                <a:latin typeface="Cambria" panose="02040503050406030204" pitchFamily="18" charset="0"/>
                <a:ea typeface="Cambria" panose="02040503050406030204" pitchFamily="18" charset="0"/>
              </a:rPr>
              <a:t>:</a:t>
            </a:r>
            <a:r>
              <a:rPr lang="en-US" sz="2000" dirty="0">
                <a:latin typeface="Cambria" panose="02040503050406030204" pitchFamily="18" charset="0"/>
                <a:ea typeface="Cambria" panose="02040503050406030204" pitchFamily="18" charset="0"/>
              </a:rPr>
              <a:t>Software</a:t>
            </a:r>
            <a:endParaRPr lang="en-US" dirty="0">
              <a:latin typeface="Cambria" panose="02040503050406030204" pitchFamily="18" charset="0"/>
              <a:ea typeface="Cambria" panose="02040503050406030204" pitchFamily="18" charset="0"/>
            </a:endParaRPr>
          </a:p>
          <a:p>
            <a:pPr marL="342900" lvl="0" indent="-190500" algn="just">
              <a:spcBef>
                <a:spcPts val="0"/>
              </a:spcBef>
              <a:buNone/>
            </a:pPr>
            <a:r>
              <a:rPr lang="en-US" b="1" dirty="0">
                <a:latin typeface="Cambria" panose="02040503050406030204" pitchFamily="18" charset="0"/>
                <a:ea typeface="Cambria" panose="02040503050406030204" pitchFamily="18" charset="0"/>
              </a:rPr>
              <a:t>Problem Description: </a:t>
            </a:r>
          </a:p>
          <a:p>
            <a:pPr marL="342900" lvl="0" indent="-190500" algn="just">
              <a:spcBef>
                <a:spcPts val="0"/>
              </a:spcBef>
              <a:buNone/>
            </a:pPr>
            <a:r>
              <a:rPr lang="en-US" sz="19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The </a:t>
            </a:r>
            <a:r>
              <a:rPr lang="en-US" sz="2000" b="1" dirty="0">
                <a:latin typeface="Cambria" panose="02040503050406030204" pitchFamily="18" charset="0"/>
                <a:ea typeface="Cambria" panose="02040503050406030204" pitchFamily="18" charset="0"/>
              </a:rPr>
              <a:t>Event Planner App </a:t>
            </a:r>
            <a:r>
              <a:rPr lang="en-US" sz="2000" dirty="0">
                <a:latin typeface="Cambria" panose="02040503050406030204" pitchFamily="18" charset="0"/>
                <a:ea typeface="Cambria" panose="02040503050406030204" pitchFamily="18" charset="0"/>
              </a:rPr>
              <a:t>aims to simplify the process of finding and booking event planning organizations. It serves as a centralized platform where users can search for event organizers based on location, services, budget, and availability, and book them directly through the app. Users can compare different planners, view detailed profiles with services and pricing, and read reviews. Event organizers benefit from increased visibility and a streamlined booking process. The app bridges the gap between event hosts and planners, offering a seamless experience for both parties.</a:t>
            </a:r>
            <a:endParaRPr lang="en-US" sz="19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Complex</a:t>
            </a: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5E91EE37-0E53-10E9-AB62-E0AD9DB9C0D4}"/>
              </a:ext>
            </a:extLst>
          </p:cNvPr>
          <p:cNvPicPr>
            <a:picLocks noChangeAspect="1"/>
          </p:cNvPicPr>
          <p:nvPr/>
        </p:nvPicPr>
        <p:blipFill>
          <a:blip r:embed="rId3"/>
          <a:stretch>
            <a:fillRect/>
          </a:stretch>
        </p:blipFill>
        <p:spPr>
          <a:xfrm>
            <a:off x="10744199" y="7452"/>
            <a:ext cx="1250295" cy="1250295"/>
          </a:xfrm>
          <a:prstGeom prst="rect">
            <a:avLst/>
          </a:prstGeom>
        </p:spPr>
      </p:pic>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257747"/>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u="sng" dirty="0">
                <a:solidFill>
                  <a:schemeClr val="bg2"/>
                </a:solidFill>
                <a:latin typeface="Cambria" panose="02040503050406030204" pitchFamily="18" charset="0"/>
                <a:ea typeface="Cambria" panose="02040503050406030204" pitchFamily="18" charset="0"/>
                <a:hlinkClick r:id="rId3" action="ppaction://hlinksldjump"/>
              </a:rPr>
              <a:t>https://github.com/srushti-collab/eventplanner-app</a:t>
            </a:r>
            <a:endParaRPr lang="en-US" u="sng" dirty="0">
              <a:solidFill>
                <a:schemeClr val="bg2"/>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5D38C770-1D5B-319C-1732-2E807FCC57C0}"/>
              </a:ext>
            </a:extLst>
          </p:cNvPr>
          <p:cNvPicPr>
            <a:picLocks noChangeAspect="1"/>
          </p:cNvPicPr>
          <p:nvPr/>
        </p:nvPicPr>
        <p:blipFill>
          <a:blip r:embed="rId4"/>
          <a:stretch>
            <a:fillRect/>
          </a:stretch>
        </p:blipFill>
        <p:spPr>
          <a:xfrm>
            <a:off x="10744199" y="7452"/>
            <a:ext cx="1250295" cy="1250295"/>
          </a:xfrm>
          <a:prstGeom prst="rect">
            <a:avLst/>
          </a:prstGeom>
        </p:spPr>
      </p:pic>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rtl="0">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rPr>
              <a:t>Technology Stack Components: </a:t>
            </a:r>
          </a:p>
          <a:p>
            <a:pPr marL="152400" indent="0" algn="just">
              <a:spcBef>
                <a:spcPts val="0"/>
              </a:spcBef>
              <a:buSzPct val="100000"/>
              <a:buNone/>
            </a:pPr>
            <a:r>
              <a:rPr lang="en-US" b="1" dirty="0">
                <a:latin typeface="Cambria" panose="02040503050406030204" pitchFamily="18" charset="0"/>
                <a:ea typeface="Cambria" panose="02040503050406030204" pitchFamily="18" charset="0"/>
              </a:rPr>
              <a:t>1.  Frontend Components</a:t>
            </a:r>
          </a:p>
          <a:p>
            <a:pPr marL="609600" indent="-457200" algn="just">
              <a:spcBef>
                <a:spcPts val="0"/>
              </a:spcBef>
              <a:buSzPct val="100000"/>
            </a:pPr>
            <a:r>
              <a:rPr lang="en-US" sz="2000" dirty="0">
                <a:latin typeface="Cambria" panose="02040503050406030204" pitchFamily="18" charset="0"/>
                <a:ea typeface="Cambria" panose="02040503050406030204" pitchFamily="18" charset="0"/>
              </a:rPr>
              <a:t>XML</a:t>
            </a:r>
          </a:p>
          <a:p>
            <a:pPr marL="609600" indent="-457200" algn="just">
              <a:spcBef>
                <a:spcPts val="0"/>
              </a:spcBef>
              <a:buSzPct val="100000"/>
            </a:pPr>
            <a:r>
              <a:rPr lang="en-US" sz="2000" dirty="0">
                <a:latin typeface="Cambria" panose="02040503050406030204" pitchFamily="18" charset="0"/>
                <a:ea typeface="Cambria" panose="02040503050406030204" pitchFamily="18" charset="0"/>
              </a:rPr>
              <a:t>UI Widgets</a:t>
            </a:r>
          </a:p>
          <a:p>
            <a:pPr marL="609600" indent="-457200" algn="just">
              <a:spcBef>
                <a:spcPts val="0"/>
              </a:spcBef>
              <a:buSzPct val="100000"/>
            </a:pPr>
            <a:r>
              <a:rPr lang="en-US" sz="2000" dirty="0">
                <a:latin typeface="Cambria" panose="02040503050406030204" pitchFamily="18" charset="0"/>
                <a:ea typeface="Cambria" panose="02040503050406030204" pitchFamily="18" charset="0"/>
              </a:rPr>
              <a:t>Fragments and Activities</a:t>
            </a:r>
          </a:p>
          <a:p>
            <a:pPr marL="609600" indent="-457200" algn="just">
              <a:spcBef>
                <a:spcPts val="0"/>
              </a:spcBef>
              <a:buSzPct val="100000"/>
            </a:pPr>
            <a:r>
              <a:rPr lang="en-US" sz="2000" dirty="0">
                <a:latin typeface="Cambria" panose="02040503050406030204" pitchFamily="18" charset="0"/>
                <a:ea typeface="Cambria" panose="02040503050406030204" pitchFamily="18" charset="0"/>
              </a:rPr>
              <a:t>Navigation Components</a:t>
            </a:r>
          </a:p>
          <a:p>
            <a:pPr marL="152400" indent="0" algn="just">
              <a:spcBef>
                <a:spcPts val="0"/>
              </a:spcBef>
              <a:buSzPct val="100000"/>
              <a:buNone/>
            </a:pPr>
            <a:r>
              <a:rPr lang="en-US" b="1" dirty="0">
                <a:latin typeface="Cambria" panose="02040503050406030204" pitchFamily="18" charset="0"/>
                <a:ea typeface="Cambria" panose="02040503050406030204" pitchFamily="18" charset="0"/>
              </a:rPr>
              <a:t>2.  Backend Components</a:t>
            </a:r>
          </a:p>
          <a:p>
            <a:pPr marL="495300" indent="-342900" algn="just">
              <a:spcBef>
                <a:spcPts val="0"/>
              </a:spcBef>
              <a:buSzPct val="100000"/>
            </a:pPr>
            <a:r>
              <a:rPr lang="en-US" sz="2000" dirty="0">
                <a:latin typeface="Cambria" panose="02040503050406030204" pitchFamily="18" charset="0"/>
                <a:ea typeface="Cambria" panose="02040503050406030204" pitchFamily="18" charset="0"/>
              </a:rPr>
              <a:t>Java</a:t>
            </a:r>
          </a:p>
          <a:p>
            <a:pPr marL="495300" indent="-342900" algn="just">
              <a:spcBef>
                <a:spcPts val="0"/>
              </a:spcBef>
              <a:buSzPct val="100000"/>
            </a:pPr>
            <a:r>
              <a:rPr lang="en-US" sz="2000" dirty="0">
                <a:latin typeface="Cambria" panose="02040503050406030204" pitchFamily="18" charset="0"/>
                <a:ea typeface="Cambria" panose="02040503050406030204" pitchFamily="18" charset="0"/>
              </a:rPr>
              <a:t>Room</a:t>
            </a:r>
          </a:p>
          <a:p>
            <a:pPr marL="495300" indent="-342900" algn="just">
              <a:spcBef>
                <a:spcPts val="0"/>
              </a:spcBef>
              <a:buSzPct val="100000"/>
            </a:pPr>
            <a:r>
              <a:rPr lang="en-US" sz="2000" dirty="0">
                <a:latin typeface="Cambria" panose="02040503050406030204" pitchFamily="18" charset="0"/>
                <a:ea typeface="Cambria" panose="02040503050406030204" pitchFamily="18" charset="0"/>
              </a:rPr>
              <a:t>View Model</a:t>
            </a:r>
            <a:endParaRPr lang="en-US" dirty="0">
              <a:latin typeface="Cambria" panose="02040503050406030204" pitchFamily="18" charset="0"/>
              <a:ea typeface="Cambria" panose="02040503050406030204" pitchFamily="18" charset="0"/>
            </a:endParaRPr>
          </a:p>
          <a:p>
            <a:pPr marL="152400" indent="0" algn="just">
              <a:spcBef>
                <a:spcPts val="0"/>
              </a:spcBef>
              <a:buSzPct val="100000"/>
              <a:buNone/>
            </a:pPr>
            <a:r>
              <a:rPr lang="en-US" b="1" dirty="0">
                <a:latin typeface="Cambria" panose="02040503050406030204" pitchFamily="18" charset="0"/>
                <a:ea typeface="Cambria" panose="02040503050406030204" pitchFamily="18" charset="0"/>
              </a:rPr>
              <a:t>3.  Database</a:t>
            </a:r>
          </a:p>
          <a:p>
            <a:pPr marL="495300" indent="-342900" algn="just">
              <a:spcBef>
                <a:spcPts val="0"/>
              </a:spcBef>
              <a:buSzPct val="100000"/>
            </a:pPr>
            <a:r>
              <a:rPr lang="en-US" sz="2000" dirty="0" err="1">
                <a:latin typeface="Cambria" panose="02040503050406030204" pitchFamily="18" charset="0"/>
                <a:ea typeface="Cambria" panose="02040503050406030204" pitchFamily="18" charset="0"/>
              </a:rPr>
              <a:t>SqlLite</a:t>
            </a:r>
            <a:endParaRPr lang="en-US" sz="20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2000" dirty="0">
                <a:latin typeface="Cambria" panose="02040503050406030204" pitchFamily="18" charset="0"/>
                <a:ea typeface="Cambria" panose="02040503050406030204" pitchFamily="18" charset="0"/>
              </a:rPr>
              <a:t>MongoDB</a:t>
            </a:r>
          </a:p>
          <a:p>
            <a:pPr marL="152400" indent="0" algn="just">
              <a:spcBef>
                <a:spcPts val="0"/>
              </a:spcBef>
              <a:buSzPct val="100000"/>
              <a:buNone/>
            </a:pPr>
            <a:r>
              <a:rPr lang="en-US" b="1" dirty="0">
                <a:latin typeface="Cambria" panose="02040503050406030204" pitchFamily="18" charset="0"/>
                <a:ea typeface="Cambria" panose="02040503050406030204" pitchFamily="18" charset="0"/>
              </a:rPr>
              <a:t>4.  Payment Integration</a:t>
            </a:r>
          </a:p>
          <a:p>
            <a:pPr marL="495300" indent="-342900" algn="just">
              <a:spcBef>
                <a:spcPts val="0"/>
              </a:spcBef>
              <a:buSzPct val="100000"/>
            </a:pPr>
            <a:r>
              <a:rPr lang="en-US" sz="1800" dirty="0">
                <a:latin typeface="Cambria" panose="02040503050406030204" pitchFamily="18" charset="0"/>
                <a:ea typeface="Cambria" panose="02040503050406030204" pitchFamily="18" charset="0"/>
              </a:rPr>
              <a:t>UPI</a:t>
            </a:r>
          </a:p>
          <a:p>
            <a:pPr marL="495300" indent="-342900" algn="just">
              <a:spcBef>
                <a:spcPts val="0"/>
              </a:spcBef>
              <a:buSzPct val="100000"/>
            </a:pPr>
            <a:r>
              <a:rPr lang="en-US" sz="1800" dirty="0" err="1">
                <a:latin typeface="Cambria" panose="02040503050406030204" pitchFamily="18" charset="0"/>
                <a:ea typeface="Cambria" panose="02040503050406030204" pitchFamily="18" charset="0"/>
              </a:rPr>
              <a:t>Netbanking</a:t>
            </a: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28E7B401-EBC4-3FDC-BD50-3FC6E4286F41}"/>
              </a:ext>
            </a:extLst>
          </p:cNvPr>
          <p:cNvPicPr>
            <a:picLocks noChangeAspect="1"/>
          </p:cNvPicPr>
          <p:nvPr/>
        </p:nvPicPr>
        <p:blipFill>
          <a:blip r:embed="rId3"/>
          <a:stretch>
            <a:fillRect/>
          </a:stretch>
        </p:blipFill>
        <p:spPr>
          <a:xfrm>
            <a:off x="10744199" y="7452"/>
            <a:ext cx="1250295" cy="1250295"/>
          </a:xfrm>
          <a:prstGeom prst="rect">
            <a:avLst/>
          </a:prstGeom>
        </p:spPr>
      </p:pic>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and Hardware Requirements:</a:t>
            </a:r>
          </a:p>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1. Operating System :</a:t>
            </a:r>
            <a:r>
              <a:rPr lang="en-US" dirty="0">
                <a:latin typeface="Cambria" panose="02040503050406030204" pitchFamily="18" charset="0"/>
                <a:ea typeface="Cambria" panose="02040503050406030204" pitchFamily="18" charset="0"/>
              </a:rPr>
              <a:t> </a:t>
            </a:r>
          </a:p>
          <a:p>
            <a:pPr marL="495300" indent="-342900" algn="just">
              <a:spcBef>
                <a:spcPts val="0"/>
              </a:spcBef>
              <a:buSzPct val="100000"/>
            </a:pPr>
            <a:r>
              <a:rPr lang="en-US" dirty="0">
                <a:latin typeface="Cambria" panose="02040503050406030204" pitchFamily="18" charset="0"/>
                <a:ea typeface="Cambria" panose="02040503050406030204" pitchFamily="18" charset="0"/>
              </a:rPr>
              <a:t>Windows 10/11 </a:t>
            </a:r>
          </a:p>
          <a:p>
            <a:pPr marL="495300" indent="-342900" algn="just">
              <a:spcBef>
                <a:spcPts val="0"/>
              </a:spcBef>
              <a:buSzPct val="100000"/>
            </a:pPr>
            <a:r>
              <a:rPr lang="en-US" dirty="0">
                <a:latin typeface="Cambria" panose="02040503050406030204" pitchFamily="18" charset="0"/>
                <a:ea typeface="Cambria" panose="02040503050406030204" pitchFamily="18" charset="0"/>
              </a:rPr>
              <a:t>macOS or Linux</a:t>
            </a:r>
          </a:p>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2. Development Tools:</a:t>
            </a:r>
            <a:r>
              <a:rPr lang="en-US" dirty="0">
                <a:latin typeface="Cambria" panose="02040503050406030204" pitchFamily="18" charset="0"/>
                <a:ea typeface="Cambria" panose="02040503050406030204" pitchFamily="18" charset="0"/>
              </a:rPr>
              <a:t> </a:t>
            </a:r>
          </a:p>
          <a:p>
            <a:pPr marL="495300" indent="-342900" algn="just">
              <a:spcBef>
                <a:spcPts val="0"/>
              </a:spcBef>
              <a:buSzPct val="100000"/>
            </a:pPr>
            <a:r>
              <a:rPr lang="en-US" dirty="0">
                <a:latin typeface="Cambria" panose="02040503050406030204" pitchFamily="18" charset="0"/>
                <a:ea typeface="Cambria" panose="02040503050406030204" pitchFamily="18" charset="0"/>
              </a:rPr>
              <a:t>Android Studio </a:t>
            </a:r>
          </a:p>
          <a:p>
            <a:pPr marL="495300" indent="-342900" algn="just">
              <a:spcBef>
                <a:spcPts val="0"/>
              </a:spcBef>
              <a:buSzPct val="100000"/>
            </a:pPr>
            <a:r>
              <a:rPr lang="en-US" dirty="0">
                <a:latin typeface="Cambria" panose="02040503050406030204" pitchFamily="18" charset="0"/>
                <a:ea typeface="Cambria" panose="02040503050406030204" pitchFamily="18" charset="0"/>
              </a:rPr>
              <a:t>Emulators and Devices </a:t>
            </a:r>
          </a:p>
          <a:p>
            <a:pPr marL="495300" indent="-342900" algn="just">
              <a:spcBef>
                <a:spcPts val="0"/>
              </a:spcBef>
              <a:buSzPct val="100000"/>
            </a:pPr>
            <a:r>
              <a:rPr lang="en-US" dirty="0">
                <a:latin typeface="Cambria" panose="02040503050406030204" pitchFamily="18" charset="0"/>
                <a:ea typeface="Cambria" panose="02040503050406030204" pitchFamily="18" charset="0"/>
              </a:rPr>
              <a:t>Version Control</a:t>
            </a:r>
          </a:p>
          <a:p>
            <a:pPr marL="495300" indent="-342900" algn="just">
              <a:spcBef>
                <a:spcPts val="0"/>
              </a:spcBef>
              <a:buSzPct val="100000"/>
            </a:pPr>
            <a:r>
              <a:rPr lang="en-US" dirty="0">
                <a:latin typeface="Cambria" panose="02040503050406030204" pitchFamily="18" charset="0"/>
                <a:ea typeface="Cambria" panose="02040503050406030204" pitchFamily="18" charset="0"/>
              </a:rPr>
              <a:t>Build Tools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F8E91ED5-846E-720B-1CD4-F6E4EE6F40DA}"/>
              </a:ext>
            </a:extLst>
          </p:cNvPr>
          <p:cNvPicPr>
            <a:picLocks noChangeAspect="1"/>
          </p:cNvPicPr>
          <p:nvPr/>
        </p:nvPicPr>
        <p:blipFill>
          <a:blip r:embed="rId3"/>
          <a:stretch>
            <a:fillRect/>
          </a:stretch>
        </p:blipFill>
        <p:spPr>
          <a:xfrm>
            <a:off x="10744199" y="7452"/>
            <a:ext cx="1250295" cy="1250295"/>
          </a:xfrm>
          <a:prstGeom prst="rect">
            <a:avLst/>
          </a:prstGeom>
        </p:spPr>
      </p:pic>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F9CA-4AC4-ADBE-2A9B-D20C7777B29C}"/>
              </a:ext>
            </a:extLst>
          </p:cNvPr>
          <p:cNvSpPr>
            <a:spLocks noGrp="1"/>
          </p:cNvSpPr>
          <p:nvPr>
            <p:ph type="title"/>
          </p:nvPr>
        </p:nvSpPr>
        <p:spPr/>
        <p:txBody>
          <a:bodyPr/>
          <a:lstStyle/>
          <a:p>
            <a:r>
              <a:rPr lang="en-IN" dirty="0"/>
              <a:t>Goals</a:t>
            </a:r>
          </a:p>
        </p:txBody>
      </p:sp>
      <p:sp>
        <p:nvSpPr>
          <p:cNvPr id="3" name="Text Placeholder 2">
            <a:extLst>
              <a:ext uri="{FF2B5EF4-FFF2-40B4-BE49-F238E27FC236}">
                <a16:creationId xmlns:a16="http://schemas.microsoft.com/office/drawing/2014/main" id="{114F7707-3D20-D6C9-1857-4B058BAAFB6E}"/>
              </a:ext>
            </a:extLst>
          </p:cNvPr>
          <p:cNvSpPr>
            <a:spLocks noGrp="1"/>
          </p:cNvSpPr>
          <p:nvPr>
            <p:ph type="body" idx="1"/>
          </p:nvPr>
        </p:nvSpPr>
        <p:spPr/>
        <p:txBody>
          <a:bodyPr>
            <a:normAutofit/>
          </a:bodyPr>
          <a:lstStyle/>
          <a:p>
            <a:r>
              <a:rPr lang="en-IN" sz="2800" dirty="0"/>
              <a:t>Simplify Event Organizer Search</a:t>
            </a:r>
          </a:p>
          <a:p>
            <a:r>
              <a:rPr lang="en-IN" sz="2800" dirty="0"/>
              <a:t>Support Business Growth</a:t>
            </a:r>
          </a:p>
          <a:p>
            <a:r>
              <a:rPr lang="en-US" sz="2800" dirty="0"/>
              <a:t>Bridge the Gap between Hosts and Planners</a:t>
            </a:r>
            <a:endParaRPr lang="en-IN" sz="2800" dirty="0"/>
          </a:p>
          <a:p>
            <a:r>
              <a:rPr lang="en-IN" sz="2800" dirty="0"/>
              <a:t>Build Trust and Reputation</a:t>
            </a:r>
          </a:p>
          <a:p>
            <a:r>
              <a:rPr lang="en-US" sz="2800" dirty="0"/>
              <a:t>Publish Research on Industry Impact</a:t>
            </a:r>
            <a:endParaRPr lang="en-IN" sz="2800" dirty="0"/>
          </a:p>
          <a:p>
            <a:r>
              <a:rPr lang="en-IN" sz="2800" dirty="0"/>
              <a:t>Marketing</a:t>
            </a:r>
          </a:p>
        </p:txBody>
      </p:sp>
    </p:spTree>
    <p:extLst>
      <p:ext uri="{BB962C8B-B14F-4D97-AF65-F5344CB8AC3E}">
        <p14:creationId xmlns:p14="http://schemas.microsoft.com/office/powerpoint/2010/main" val="265088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E1E33EB1-E28D-E9DB-6DB9-B46BC8ADCE17}"/>
              </a:ext>
            </a:extLst>
          </p:cNvPr>
          <p:cNvPicPr>
            <a:picLocks noChangeAspect="1"/>
          </p:cNvPicPr>
          <p:nvPr/>
        </p:nvPicPr>
        <p:blipFill>
          <a:blip r:embed="rId3"/>
          <a:stretch>
            <a:fillRect/>
          </a:stretch>
        </p:blipFill>
        <p:spPr>
          <a:xfrm>
            <a:off x="10744199" y="7452"/>
            <a:ext cx="1250295" cy="1250295"/>
          </a:xfrm>
          <a:prstGeom prst="rect">
            <a:avLst/>
          </a:prstGeom>
        </p:spPr>
      </p:pic>
      <p:pic>
        <p:nvPicPr>
          <p:cNvPr id="7" name="Picture 6">
            <a:extLst>
              <a:ext uri="{FF2B5EF4-FFF2-40B4-BE49-F238E27FC236}">
                <a16:creationId xmlns:a16="http://schemas.microsoft.com/office/drawing/2014/main" id="{535EDC32-7304-E2F4-1273-3F705A6555E2}"/>
              </a:ext>
            </a:extLst>
          </p:cNvPr>
          <p:cNvPicPr>
            <a:picLocks noChangeAspect="1"/>
          </p:cNvPicPr>
          <p:nvPr/>
        </p:nvPicPr>
        <p:blipFill>
          <a:blip r:embed="rId4"/>
          <a:stretch>
            <a:fillRect/>
          </a:stretch>
        </p:blipFill>
        <p:spPr>
          <a:xfrm>
            <a:off x="310572" y="1257747"/>
            <a:ext cx="11672455" cy="4647753"/>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dirty="0">
                <a:latin typeface="Times New Roman" panose="02020603050405020304" pitchFamily="18" charset="0"/>
                <a:ea typeface="Cambria" panose="02040503050406030204" pitchFamily="18" charset="0"/>
                <a:cs typeface="Times New Roman" panose="02020603050405020304" pitchFamily="18" charset="0"/>
              </a:rPr>
              <a:t>Griffiths, D., &amp; Griffiths, D. (n.d.). </a:t>
            </a:r>
            <a:r>
              <a:rPr lang="en-US" i="1" dirty="0">
                <a:latin typeface="Times New Roman" panose="02020603050405020304" pitchFamily="18" charset="0"/>
                <a:ea typeface="Cambria" panose="02040503050406030204" pitchFamily="18" charset="0"/>
                <a:cs typeface="Times New Roman" panose="02020603050405020304" pitchFamily="18" charset="0"/>
              </a:rPr>
              <a:t>Head first Android development </a:t>
            </a:r>
            <a:r>
              <a:rPr lang="en-US" dirty="0">
                <a:latin typeface="Times New Roman" panose="02020603050405020304" pitchFamily="18" charset="0"/>
                <a:ea typeface="Cambria" panose="02040503050406030204" pitchFamily="18" charset="0"/>
                <a:cs typeface="Times New Roman" panose="02020603050405020304" pitchFamily="18" charset="0"/>
              </a:rPr>
              <a:t>: [a brain-friendly guide].</a:t>
            </a:r>
          </a:p>
          <a:p>
            <a:pPr marL="495300" indent="-342900">
              <a:spcBef>
                <a:spcPts val="0"/>
              </a:spcBef>
            </a:pPr>
            <a:r>
              <a:rPr lang="en-US" dirty="0">
                <a:latin typeface="Times New Roman" panose="02020603050405020304" pitchFamily="18" charset="0"/>
                <a:ea typeface="Cambria" panose="02040503050406030204" pitchFamily="18" charset="0"/>
                <a:cs typeface="Times New Roman" panose="02020603050405020304" pitchFamily="18" charset="0"/>
              </a:rPr>
              <a:t>Horton, J. (2018). </a:t>
            </a:r>
            <a:r>
              <a:rPr lang="en-US" i="1" dirty="0">
                <a:latin typeface="Times New Roman" panose="02020603050405020304" pitchFamily="18" charset="0"/>
                <a:ea typeface="Cambria" panose="02040503050406030204" pitchFamily="18" charset="0"/>
                <a:cs typeface="Times New Roman" panose="02020603050405020304" pitchFamily="18" charset="0"/>
              </a:rPr>
              <a:t>Android programming for beginners </a:t>
            </a:r>
            <a:r>
              <a:rPr lang="en-US" dirty="0">
                <a:latin typeface="Times New Roman" panose="02020603050405020304" pitchFamily="18" charset="0"/>
                <a:ea typeface="Cambria" panose="02040503050406030204" pitchFamily="18" charset="0"/>
                <a:cs typeface="Times New Roman" panose="02020603050405020304" pitchFamily="18" charset="0"/>
              </a:rPr>
              <a:t>: build in-depth, full-featured android 9 pie apps starting from zero programming experience. </a:t>
            </a:r>
            <a:r>
              <a:rPr lang="en-US" dirty="0" err="1">
                <a:latin typeface="Times New Roman" panose="02020603050405020304" pitchFamily="18" charset="0"/>
                <a:ea typeface="Cambria" panose="02040503050406030204" pitchFamily="18" charset="0"/>
                <a:cs typeface="Times New Roman" panose="02020603050405020304" pitchFamily="18" charset="0"/>
              </a:rPr>
              <a:t>Packt</a:t>
            </a:r>
            <a:r>
              <a:rPr lang="en-US" dirty="0">
                <a:latin typeface="Times New Roman" panose="02020603050405020304" pitchFamily="18" charset="0"/>
                <a:ea typeface="Cambria" panose="02040503050406030204" pitchFamily="18" charset="0"/>
                <a:cs typeface="Times New Roman" panose="02020603050405020304" pitchFamily="18" charset="0"/>
              </a:rPr>
              <a:t> Publishing.</a:t>
            </a:r>
          </a:p>
          <a:p>
            <a:pPr marL="495300" indent="-342900">
              <a:spcBef>
                <a:spcPts val="0"/>
              </a:spcBef>
            </a:pPr>
            <a:r>
              <a:rPr lang="en-US" dirty="0">
                <a:latin typeface="Times New Roman" panose="02020603050405020304" pitchFamily="18" charset="0"/>
                <a:ea typeface="Cambria" panose="02040503050406030204" pitchFamily="18" charset="0"/>
                <a:cs typeface="Times New Roman" panose="02020603050405020304" pitchFamily="18" charset="0"/>
              </a:rPr>
              <a:t>Darwin, I. F. (2017). </a:t>
            </a:r>
            <a:r>
              <a:rPr lang="en-US" i="1" dirty="0">
                <a:latin typeface="Times New Roman" panose="02020603050405020304" pitchFamily="18" charset="0"/>
                <a:ea typeface="Cambria" panose="02040503050406030204" pitchFamily="18" charset="0"/>
                <a:cs typeface="Times New Roman" panose="02020603050405020304" pitchFamily="18" charset="0"/>
              </a:rPr>
              <a:t>Android cookbook</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O’reilly</a:t>
            </a:r>
            <a:r>
              <a:rPr lang="en-US" dirty="0">
                <a:latin typeface="Times New Roman" panose="02020603050405020304" pitchFamily="18" charset="0"/>
                <a:ea typeface="Cambria" panose="02040503050406030204" pitchFamily="18" charset="0"/>
                <a:cs typeface="Times New Roman" panose="02020603050405020304" pitchFamily="18" charset="0"/>
              </a:rPr>
              <a:t>.</a:t>
            </a:r>
          </a:p>
          <a:p>
            <a:pPr marL="495300" indent="-342900">
              <a:spcBef>
                <a:spcPts val="0"/>
              </a:spcBef>
            </a:pPr>
            <a:r>
              <a:rPr lang="en-US" dirty="0">
                <a:latin typeface="Times New Roman" panose="02020603050405020304" pitchFamily="18" charset="0"/>
                <a:ea typeface="Cambria" panose="02040503050406030204" pitchFamily="18" charset="0"/>
                <a:cs typeface="Times New Roman" panose="02020603050405020304" pitchFamily="18" charset="0"/>
              </a:rPr>
              <a:t>Hellman, E. (2014). </a:t>
            </a:r>
            <a:r>
              <a:rPr lang="en-US" i="1" dirty="0">
                <a:latin typeface="Times New Roman" panose="02020603050405020304" pitchFamily="18" charset="0"/>
                <a:ea typeface="Cambria" panose="02040503050406030204" pitchFamily="18" charset="0"/>
                <a:cs typeface="Times New Roman" panose="02020603050405020304" pitchFamily="18" charset="0"/>
              </a:rPr>
              <a:t>Android programming</a:t>
            </a:r>
            <a:r>
              <a:rPr lang="en-US" dirty="0">
                <a:latin typeface="Times New Roman" panose="02020603050405020304" pitchFamily="18" charset="0"/>
                <a:ea typeface="Cambria" panose="02040503050406030204" pitchFamily="18" charset="0"/>
                <a:cs typeface="Times New Roman" panose="02020603050405020304" pitchFamily="18" charset="0"/>
              </a:rPr>
              <a:t> ; pushing the limits. Wiley. </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8413034-81D9-14D2-46A6-7DEB3274DF18}"/>
              </a:ext>
            </a:extLst>
          </p:cNvPr>
          <p:cNvPicPr>
            <a:picLocks noChangeAspect="1"/>
          </p:cNvPicPr>
          <p:nvPr/>
        </p:nvPicPr>
        <p:blipFill>
          <a:blip r:embed="rId3"/>
          <a:stretch>
            <a:fillRect/>
          </a:stretch>
        </p:blipFill>
        <p:spPr>
          <a:xfrm>
            <a:off x="10744199" y="7452"/>
            <a:ext cx="1250295" cy="1250295"/>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TotalTime>
  <Words>462</Words>
  <Application>Microsoft Office PowerPoint</Application>
  <PresentationFormat>Widescreen</PresentationFormat>
  <Paragraphs>89</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Times New Roman</vt:lpstr>
      <vt:lpstr>Verdana</vt:lpstr>
      <vt:lpstr>Wingdings</vt:lpstr>
      <vt:lpstr>Bioinformatics</vt:lpstr>
      <vt:lpstr>EVENT PLANNER APPLICATION DEVELOPMENT</vt:lpstr>
      <vt:lpstr>Content</vt:lpstr>
      <vt:lpstr>Problem Statement Number: </vt:lpstr>
      <vt:lpstr>Github Link</vt:lpstr>
      <vt:lpstr>Analysis of Problem Statement</vt:lpstr>
      <vt:lpstr>Analysis of Problem Statement (contd...)</vt:lpstr>
      <vt:lpstr>Goals</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shrusticontrols@gmail.com</cp:lastModifiedBy>
  <cp:revision>45</cp:revision>
  <dcterms:modified xsi:type="dcterms:W3CDTF">2024-09-19T07:11:11Z</dcterms:modified>
</cp:coreProperties>
</file>