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 id="214748370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erriweather Light"/>
      <p:regular r:id="rId32"/>
      <p:bold r:id="rId33"/>
      <p:italic r:id="rId34"/>
      <p:boldItalic r:id="rId35"/>
    </p:embeddedFont>
    <p:embeddedFont>
      <p:font typeface="Montserrat"/>
      <p:regular r:id="rId36"/>
      <p:bold r:id="rId37"/>
      <p:italic r:id="rId38"/>
      <p:boldItalic r:id="rId39"/>
    </p:embeddedFont>
    <p:embeddedFont>
      <p:font typeface="Open Sans SemiBold"/>
      <p:regular r:id="rId40"/>
      <p:bold r:id="rId41"/>
      <p:italic r:id="rId42"/>
      <p:boldItalic r:id="rId43"/>
    </p:embeddedFont>
    <p:embeddedFont>
      <p:font typeface="Vidaloka"/>
      <p:regular r:id="rId44"/>
    </p:embeddedFont>
    <p:embeddedFont>
      <p:font typeface="Russo One"/>
      <p:regular r:id="rId45"/>
    </p:embeddedFont>
    <p:embeddedFont>
      <p:font typeface="Mako"/>
      <p:regular r:id="rId46"/>
    </p:embeddedFont>
    <p:embeddedFont>
      <p:font typeface="Crimson Text"/>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regular.fntdata"/><Relationship Id="rId42" Type="http://schemas.openxmlformats.org/officeDocument/2006/relationships/font" Target="fonts/OpenSansSemiBold-italic.fntdata"/><Relationship Id="rId41" Type="http://schemas.openxmlformats.org/officeDocument/2006/relationships/font" Target="fonts/OpenSansSemiBold-bold.fntdata"/><Relationship Id="rId44" Type="http://schemas.openxmlformats.org/officeDocument/2006/relationships/font" Target="fonts/Vidaloka-regular.fntdata"/><Relationship Id="rId43" Type="http://schemas.openxmlformats.org/officeDocument/2006/relationships/font" Target="fonts/OpenSansSemiBold-boldItalic.fntdata"/><Relationship Id="rId46" Type="http://schemas.openxmlformats.org/officeDocument/2006/relationships/font" Target="fonts/Mako-regular.fntdata"/><Relationship Id="rId45" Type="http://schemas.openxmlformats.org/officeDocument/2006/relationships/font" Target="fonts/Russo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rimsonText-bold.fntdata"/><Relationship Id="rId47" Type="http://schemas.openxmlformats.org/officeDocument/2006/relationships/font" Target="fonts/CrimsonText-regular.fntdata"/><Relationship Id="rId49" Type="http://schemas.openxmlformats.org/officeDocument/2006/relationships/font" Target="fonts/CrimsonTex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MerriweatherLight-bold.fntdata"/><Relationship Id="rId32" Type="http://schemas.openxmlformats.org/officeDocument/2006/relationships/font" Target="fonts/MerriweatherLight-regular.fntdata"/><Relationship Id="rId35" Type="http://schemas.openxmlformats.org/officeDocument/2006/relationships/font" Target="fonts/MerriweatherLight-boldItalic.fntdata"/><Relationship Id="rId34" Type="http://schemas.openxmlformats.org/officeDocument/2006/relationships/font" Target="fonts/MerriweatherLight-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regular.fntdata"/><Relationship Id="rId50" Type="http://schemas.openxmlformats.org/officeDocument/2006/relationships/font" Target="fonts/CrimsonText-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2b0d22c81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62b0d22c8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62ebaa54f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62ebaa54f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2b0d22c81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62b0d22c81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62ebaa54f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62ebaa54f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62b0d22c81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62b0d22c81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62ebaa54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62ebaa54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62ad4d7cf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62ad4d7cf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62ad4d7c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62ad4d7c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62f82eef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62f82eef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62b0d22c81_0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62b0d22c81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62f82eef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62f82eef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62b0d22c81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62b0d22c81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62f82eefb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62f82eefb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62f82eefb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62f82eefb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62f82eefb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62f82eefb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62b0d22c81_0_1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62b0d22c81_0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62f82eef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62f82eefb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62f82eefb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62f82eefb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62ad4d7cf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62ad4d7c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2b0d22c8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62b0d22c8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62b0d22c81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62b0d22c81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62b0d22c81_0_1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62b0d22c81_0_1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62b0d22c81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62b0d22c81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62b0d22c81_0_1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62b0d22c81_0_1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2b0d22c8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62b0d22c8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6" name="Google Shape;56;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 name="Google Shape;57;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8" name="Google Shape;58;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3" name="Google Shape;63;p15"/>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4" name="Google Shape;64;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 name="Google Shape;65;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15"/>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 name="Google Shape;67;p15"/>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71" name="Google Shape;7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6"/>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7" name="Google Shape;77;p17"/>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7"/>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9" name="Google Shape;79;p17"/>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0" name="Google Shape;80;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 name="Google Shape;81;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 name="Google Shape;82;p17"/>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5" name="Google Shape;8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 name="Google Shape;8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89" name="Google Shape;89;p19"/>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0" name="Google Shape;90;p19"/>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1" name="Google Shape;91;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 name="Google Shape;92;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20"/>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95" name="Google Shape;9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 name="Google Shape;9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 name="Google Shape;97;p2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 name="Google Shape;98;p2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01" name="Google Shape;101;p21"/>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2" name="Google Shape;102;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 name="Google Shape;104;p21"/>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2"/>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07" name="Google Shape;107;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8" name="Google Shape;108;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22"/>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23"/>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 name="Google Shape;112;p23"/>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13" name="Google Shape;11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6" name="Google Shape;116;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7" name="Shape 11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8" name="Shape 118"/>
        <p:cNvGrpSpPr/>
        <p:nvPr/>
      </p:nvGrpSpPr>
      <p:grpSpPr>
        <a:xfrm>
          <a:off x="0" y="0"/>
          <a:ext cx="0" cy="0"/>
          <a:chOff x="0" y="0"/>
          <a:chExt cx="0" cy="0"/>
        </a:xfrm>
      </p:grpSpPr>
      <p:sp>
        <p:nvSpPr>
          <p:cNvPr id="119" name="Google Shape;119;p2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25"/>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1" name="Google Shape;121;p25"/>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25"/>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3" name="Google Shape;123;p25"/>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25"/>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5" name="Google Shape;125;p25"/>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6" name="Google Shape;126;p25"/>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7" name="Google Shape;127;p25"/>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5"/>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29" name="Google Shape;129;p25"/>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0" name="Google Shape;130;p25"/>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1" name="Google Shape;131;p25"/>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32" name="Google Shape;13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3" name="Google Shape;13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34" name="Shape 134"/>
        <p:cNvGrpSpPr/>
        <p:nvPr/>
      </p:nvGrpSpPr>
      <p:grpSpPr>
        <a:xfrm>
          <a:off x="0" y="0"/>
          <a:ext cx="0" cy="0"/>
          <a:chOff x="0" y="0"/>
          <a:chExt cx="0" cy="0"/>
        </a:xfrm>
      </p:grpSpPr>
      <p:sp>
        <p:nvSpPr>
          <p:cNvPr id="135" name="Google Shape;135;p26"/>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6"/>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37" name="Google Shape;137;p26"/>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26"/>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26"/>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0" name="Google Shape;140;p26"/>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26"/>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6"/>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3" name="Google Shape;143;p26"/>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26"/>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26"/>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6" name="Google Shape;146;p26"/>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6"/>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26"/>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9" name="Google Shape;149;p26"/>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26"/>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6"/>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2" name="Google Shape;152;p26"/>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 name="Google Shape;153;p26"/>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4" name="Google Shape;154;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 name="Google Shape;155;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6" name="Google Shape;156;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7" name="Google Shape;157;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8" name="Shape 158"/>
        <p:cNvGrpSpPr/>
        <p:nvPr/>
      </p:nvGrpSpPr>
      <p:grpSpPr>
        <a:xfrm>
          <a:off x="0" y="0"/>
          <a:ext cx="0" cy="0"/>
          <a:chOff x="0" y="0"/>
          <a:chExt cx="0" cy="0"/>
        </a:xfrm>
      </p:grpSpPr>
      <p:sp>
        <p:nvSpPr>
          <p:cNvPr id="159" name="Google Shape;159;p27"/>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0" name="Google Shape;160;p27"/>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1" name="Google Shape;161;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63" name="Shape 163"/>
        <p:cNvGrpSpPr/>
        <p:nvPr/>
      </p:nvGrpSpPr>
      <p:grpSpPr>
        <a:xfrm>
          <a:off x="0" y="0"/>
          <a:ext cx="0" cy="0"/>
          <a:chOff x="0" y="0"/>
          <a:chExt cx="0" cy="0"/>
        </a:xfrm>
      </p:grpSpPr>
      <p:sp>
        <p:nvSpPr>
          <p:cNvPr id="164" name="Google Shape;164;p28"/>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5" name="Google Shape;165;p28"/>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6" name="Google Shape;166;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7" name="Google Shape;167;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8" name="Google Shape;168;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9" name="Google Shape;169;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70" name="Shape 170"/>
        <p:cNvGrpSpPr/>
        <p:nvPr/>
      </p:nvGrpSpPr>
      <p:grpSpPr>
        <a:xfrm>
          <a:off x="0" y="0"/>
          <a:ext cx="0" cy="0"/>
          <a:chOff x="0" y="0"/>
          <a:chExt cx="0" cy="0"/>
        </a:xfrm>
      </p:grpSpPr>
      <p:sp>
        <p:nvSpPr>
          <p:cNvPr id="171" name="Google Shape;171;p29"/>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72" name="Google Shape;172;p29"/>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73" name="Google Shape;173;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6" name="Google Shape;176;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77" name="Shape 177"/>
        <p:cNvGrpSpPr/>
        <p:nvPr/>
      </p:nvGrpSpPr>
      <p:grpSpPr>
        <a:xfrm>
          <a:off x="0" y="0"/>
          <a:ext cx="0" cy="0"/>
          <a:chOff x="0" y="0"/>
          <a:chExt cx="0" cy="0"/>
        </a:xfrm>
      </p:grpSpPr>
      <p:sp>
        <p:nvSpPr>
          <p:cNvPr id="178" name="Google Shape;178;p30"/>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79" name="Google Shape;179;p30"/>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80" name="Google Shape;180;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82" name="Shape 182"/>
        <p:cNvGrpSpPr/>
        <p:nvPr/>
      </p:nvGrpSpPr>
      <p:grpSpPr>
        <a:xfrm>
          <a:off x="0" y="0"/>
          <a:ext cx="0" cy="0"/>
          <a:chOff x="0" y="0"/>
          <a:chExt cx="0" cy="0"/>
        </a:xfrm>
      </p:grpSpPr>
      <p:sp>
        <p:nvSpPr>
          <p:cNvPr id="183" name="Google Shape;183;p31"/>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84" name="Google Shape;184;p31"/>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85" name="Google Shape;185;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6" name="Google Shape;186;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8" name="Google Shape;188;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 name="Google Shape;189;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0" name="Google Shape;190;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91" name="Shape 191"/>
        <p:cNvGrpSpPr/>
        <p:nvPr/>
      </p:nvGrpSpPr>
      <p:grpSpPr>
        <a:xfrm>
          <a:off x="0" y="0"/>
          <a:ext cx="0" cy="0"/>
          <a:chOff x="0" y="0"/>
          <a:chExt cx="0" cy="0"/>
        </a:xfrm>
      </p:grpSpPr>
      <p:sp>
        <p:nvSpPr>
          <p:cNvPr id="192" name="Google Shape;192;p32"/>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32"/>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94" name="Google Shape;194;p32"/>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32"/>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32"/>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32"/>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8" name="Google Shape;198;p32"/>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99" name="Shape 199"/>
        <p:cNvGrpSpPr/>
        <p:nvPr/>
      </p:nvGrpSpPr>
      <p:grpSpPr>
        <a:xfrm>
          <a:off x="0" y="0"/>
          <a:ext cx="0" cy="0"/>
          <a:chOff x="0" y="0"/>
          <a:chExt cx="0" cy="0"/>
        </a:xfrm>
      </p:grpSpPr>
      <p:sp>
        <p:nvSpPr>
          <p:cNvPr id="200" name="Google Shape;200;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01" name="Google Shape;201;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2" name="Google Shape;202;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 name="Google Shape;203;p33"/>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04" name="Shape 204"/>
        <p:cNvGrpSpPr/>
        <p:nvPr/>
      </p:nvGrpSpPr>
      <p:grpSpPr>
        <a:xfrm>
          <a:off x="0" y="0"/>
          <a:ext cx="0" cy="0"/>
          <a:chOff x="0" y="0"/>
          <a:chExt cx="0" cy="0"/>
        </a:xfrm>
      </p:grpSpPr>
      <p:cxnSp>
        <p:nvCxnSpPr>
          <p:cNvPr id="205" name="Google Shape;205;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 name="Google Shape;207;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9" name="Google Shape;209;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0" name="Google Shape;210;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1" name="Google Shape;211;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12" name="Shape 212"/>
        <p:cNvGrpSpPr/>
        <p:nvPr/>
      </p:nvGrpSpPr>
      <p:grpSpPr>
        <a:xfrm>
          <a:off x="0" y="0"/>
          <a:ext cx="0" cy="0"/>
          <a:chOff x="0" y="0"/>
          <a:chExt cx="0" cy="0"/>
        </a:xfrm>
      </p:grpSpPr>
      <p:sp>
        <p:nvSpPr>
          <p:cNvPr id="213" name="Google Shape;213;p35"/>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4" name="Google Shape;214;p35"/>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5" name="Google Shape;215;p35"/>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35"/>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7" name="Google Shape;217;p35"/>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35"/>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9" name="Google Shape;219;p35"/>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35"/>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1" name="Google Shape;221;p35"/>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2" name="Google Shape;22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24" name="Shape 224"/>
        <p:cNvGrpSpPr/>
        <p:nvPr/>
      </p:nvGrpSpPr>
      <p:grpSpPr>
        <a:xfrm>
          <a:off x="0" y="0"/>
          <a:ext cx="0" cy="0"/>
          <a:chOff x="0" y="0"/>
          <a:chExt cx="0" cy="0"/>
        </a:xfrm>
      </p:grpSpPr>
      <p:cxnSp>
        <p:nvCxnSpPr>
          <p:cNvPr id="225" name="Google Shape;225;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7" name="Google Shape;227;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8" name="Google Shape;228;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9" name="Google Shape;229;p36"/>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30" name="Shape 230"/>
        <p:cNvGrpSpPr/>
        <p:nvPr/>
      </p:nvGrpSpPr>
      <p:grpSpPr>
        <a:xfrm>
          <a:off x="0" y="0"/>
          <a:ext cx="0" cy="0"/>
          <a:chOff x="0" y="0"/>
          <a:chExt cx="0" cy="0"/>
        </a:xfrm>
      </p:grpSpPr>
      <p:sp>
        <p:nvSpPr>
          <p:cNvPr id="231" name="Google Shape;231;p37"/>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2" name="Google Shape;232;p37"/>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33" name="Google Shape;233;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37" name="Shape 237"/>
        <p:cNvGrpSpPr/>
        <p:nvPr/>
      </p:nvGrpSpPr>
      <p:grpSpPr>
        <a:xfrm>
          <a:off x="0" y="0"/>
          <a:ext cx="0" cy="0"/>
          <a:chOff x="0" y="0"/>
          <a:chExt cx="0" cy="0"/>
        </a:xfrm>
      </p:grpSpPr>
      <p:sp>
        <p:nvSpPr>
          <p:cNvPr id="238" name="Google Shape;238;p38"/>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39" name="Google Shape;239;p38"/>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0" name="Google Shape;240;p38"/>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1" name="Google Shape;241;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2" name="Google Shape;242;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3" name="Google Shape;243;p38"/>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44" name="Shape 244"/>
        <p:cNvGrpSpPr/>
        <p:nvPr/>
      </p:nvGrpSpPr>
      <p:grpSpPr>
        <a:xfrm>
          <a:off x="0" y="0"/>
          <a:ext cx="0" cy="0"/>
          <a:chOff x="0" y="0"/>
          <a:chExt cx="0" cy="0"/>
        </a:xfrm>
      </p:grpSpPr>
      <p:sp>
        <p:nvSpPr>
          <p:cNvPr id="245" name="Google Shape;245;p39"/>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46" name="Google Shape;246;p39"/>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7" name="Google Shape;247;p39"/>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8" name="Google Shape;248;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2" name="Google Shape;252;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3" name="Google Shape;253;p3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54" name="Shape 254"/>
        <p:cNvGrpSpPr/>
        <p:nvPr/>
      </p:nvGrpSpPr>
      <p:grpSpPr>
        <a:xfrm>
          <a:off x="0" y="0"/>
          <a:ext cx="0" cy="0"/>
          <a:chOff x="0" y="0"/>
          <a:chExt cx="0" cy="0"/>
        </a:xfrm>
      </p:grpSpPr>
      <p:sp>
        <p:nvSpPr>
          <p:cNvPr id="255" name="Google Shape;255;p40"/>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0"/>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57" name="Google Shape;25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8" name="Google Shape;25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9" name="Google Shape;259;p40"/>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60" name="Shape 260"/>
        <p:cNvGrpSpPr/>
        <p:nvPr/>
      </p:nvGrpSpPr>
      <p:grpSpPr>
        <a:xfrm>
          <a:off x="0" y="0"/>
          <a:ext cx="0" cy="0"/>
          <a:chOff x="0" y="0"/>
          <a:chExt cx="0" cy="0"/>
        </a:xfrm>
      </p:grpSpPr>
      <p:sp>
        <p:nvSpPr>
          <p:cNvPr id="261" name="Google Shape;261;p41"/>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41"/>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63" name="Google Shape;263;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 name="Google Shape;264;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5" name="Google Shape;265;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6" name="Google Shape;266;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7" name="Google Shape;267;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 name="Google Shape;268;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69" name="Shape 269"/>
        <p:cNvGrpSpPr/>
        <p:nvPr/>
      </p:nvGrpSpPr>
      <p:grpSpPr>
        <a:xfrm>
          <a:off x="0" y="0"/>
          <a:ext cx="0" cy="0"/>
          <a:chOff x="0" y="0"/>
          <a:chExt cx="0" cy="0"/>
        </a:xfrm>
      </p:grpSpPr>
      <p:sp>
        <p:nvSpPr>
          <p:cNvPr id="270" name="Google Shape;270;p42"/>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 name="Google Shape;271;p42"/>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2" name="Google Shape;272;p42"/>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42"/>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42"/>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42"/>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42"/>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7" name="Google Shape;27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8" name="Google Shape;27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79" name="Shape 279"/>
        <p:cNvGrpSpPr/>
        <p:nvPr/>
      </p:nvGrpSpPr>
      <p:grpSpPr>
        <a:xfrm>
          <a:off x="0" y="0"/>
          <a:ext cx="0" cy="0"/>
          <a:chOff x="0" y="0"/>
          <a:chExt cx="0" cy="0"/>
        </a:xfrm>
      </p:grpSpPr>
      <p:sp>
        <p:nvSpPr>
          <p:cNvPr id="280" name="Google Shape;280;p43"/>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1" name="Google Shape;281;p43"/>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2" name="Google Shape;282;p43"/>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3" name="Google Shape;283;p43"/>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4" name="Google Shape;284;p43"/>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5" name="Google Shape;285;p43"/>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4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87" name="Google Shape;287;p43"/>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8" name="Google Shape;288;p43"/>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9" name="Google Shape;289;p43"/>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0" name="Google Shape;290;p43"/>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1" name="Google Shape;291;p43"/>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2" name="Google Shape;292;p43"/>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93" name="Google Shape;293;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4" name="Google Shape;294;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5" name="Google Shape;295;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6" name="Google Shape;296;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97" name="Shape 297"/>
        <p:cNvGrpSpPr/>
        <p:nvPr/>
      </p:nvGrpSpPr>
      <p:grpSpPr>
        <a:xfrm>
          <a:off x="0" y="0"/>
          <a:ext cx="0" cy="0"/>
          <a:chOff x="0" y="0"/>
          <a:chExt cx="0" cy="0"/>
        </a:xfrm>
      </p:grpSpPr>
      <p:sp>
        <p:nvSpPr>
          <p:cNvPr id="298" name="Google Shape;298;p4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9" name="Google Shape;299;p4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0" name="Google Shape;300;p4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1" name="Google Shape;301;p4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2" name="Google Shape;302;p4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3" name="Google Shape;303;p4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44"/>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5" name="Google Shape;305;p44"/>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6" name="Google Shape;306;p44"/>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7" name="Google Shape;307;p44"/>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8" name="Google Shape;308;p44"/>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9" name="Google Shape;309;p44"/>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0" name="Google Shape;310;p44"/>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1" name="Google Shape;311;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2" name="Google Shape;312;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13" name="Shape 313"/>
        <p:cNvGrpSpPr/>
        <p:nvPr/>
      </p:nvGrpSpPr>
      <p:grpSpPr>
        <a:xfrm>
          <a:off x="0" y="0"/>
          <a:ext cx="0" cy="0"/>
          <a:chOff x="0" y="0"/>
          <a:chExt cx="0" cy="0"/>
        </a:xfrm>
      </p:grpSpPr>
      <p:sp>
        <p:nvSpPr>
          <p:cNvPr id="314" name="Google Shape;314;p45"/>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5" name="Google Shape;315;p45"/>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6" name="Google Shape;316;p45"/>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7" name="Google Shape;317;p45"/>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8" name="Google Shape;318;p45"/>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9" name="Google Shape;319;p45"/>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0" name="Google Shape;320;p45"/>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1" name="Google Shape;321;p45"/>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2" name="Google Shape;322;p45"/>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3" name="Google Shape;323;p45"/>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4" name="Google Shape;324;p4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25" name="Google Shape;325;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6" name="Google Shape;326;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7" name="Google Shape;327;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8" name="Google Shape;328;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29" name="Shape 329"/>
        <p:cNvGrpSpPr/>
        <p:nvPr/>
      </p:nvGrpSpPr>
      <p:grpSpPr>
        <a:xfrm>
          <a:off x="0" y="0"/>
          <a:ext cx="0" cy="0"/>
          <a:chOff x="0" y="0"/>
          <a:chExt cx="0" cy="0"/>
        </a:xfrm>
      </p:grpSpPr>
      <p:sp>
        <p:nvSpPr>
          <p:cNvPr id="330" name="Google Shape;330;p46"/>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31" name="Google Shape;331;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2" name="Google Shape;332;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3" name="Google Shape;333;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4" name="Google Shape;334;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5" name="Google Shape;335;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6" name="Google Shape;336;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47"/>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 name="Google Shape;340;p47"/>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47"/>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47"/>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47"/>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47"/>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47"/>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47"/>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49" name="Shape 349"/>
        <p:cNvGrpSpPr/>
        <p:nvPr/>
      </p:nvGrpSpPr>
      <p:grpSpPr>
        <a:xfrm>
          <a:off x="0" y="0"/>
          <a:ext cx="0" cy="0"/>
          <a:chOff x="0" y="0"/>
          <a:chExt cx="0" cy="0"/>
        </a:xfrm>
      </p:grpSpPr>
      <p:sp>
        <p:nvSpPr>
          <p:cNvPr id="350" name="Google Shape;350;p48"/>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48"/>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48"/>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48"/>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48"/>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5" name="Google Shape;355;p48"/>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48"/>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7" name="Google Shape;35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8" name="Google Shape;35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60" name="Shape 360"/>
        <p:cNvGrpSpPr/>
        <p:nvPr/>
      </p:nvGrpSpPr>
      <p:grpSpPr>
        <a:xfrm>
          <a:off x="0" y="0"/>
          <a:ext cx="0" cy="0"/>
          <a:chOff x="0" y="0"/>
          <a:chExt cx="0" cy="0"/>
        </a:xfrm>
      </p:grpSpPr>
      <p:cxnSp>
        <p:nvCxnSpPr>
          <p:cNvPr id="361" name="Google Shape;361;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2" name="Google Shape;362;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3" name="Google Shape;363;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4" name="Google Shape;364;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5" name="Google Shape;365;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6" name="Google Shape;366;p4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7" name="Google Shape;367;p49"/>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 name="Google Shape;368;p49"/>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9" name="Google Shape;369;p49"/>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 name="Google Shape;370;p49"/>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1" name="Google Shape;371;p49"/>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49"/>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3" name="Google Shape;373;p49"/>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9"/>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5" name="Google Shape;375;p49"/>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9"/>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7" name="Google Shape;377;p49"/>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8" name="Google Shape;378;p49"/>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9" name="Google Shape;379;p49"/>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80" name="Shape 380"/>
        <p:cNvGrpSpPr/>
        <p:nvPr/>
      </p:nvGrpSpPr>
      <p:grpSpPr>
        <a:xfrm>
          <a:off x="0" y="0"/>
          <a:ext cx="0" cy="0"/>
          <a:chOff x="0" y="0"/>
          <a:chExt cx="0" cy="0"/>
        </a:xfrm>
      </p:grpSpPr>
      <p:sp>
        <p:nvSpPr>
          <p:cNvPr id="381" name="Google Shape;381;p50"/>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50"/>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3" name="Google Shape;383;p50"/>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50"/>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5" name="Google Shape;385;p50"/>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50"/>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7" name="Google Shape;387;p5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8" name="Google Shape;388;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90" name="Shape 390"/>
        <p:cNvGrpSpPr/>
        <p:nvPr/>
      </p:nvGrpSpPr>
      <p:grpSpPr>
        <a:xfrm>
          <a:off x="0" y="0"/>
          <a:ext cx="0" cy="0"/>
          <a:chOff x="0" y="0"/>
          <a:chExt cx="0" cy="0"/>
        </a:xfrm>
      </p:grpSpPr>
      <p:sp>
        <p:nvSpPr>
          <p:cNvPr id="391" name="Google Shape;391;p51"/>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2" name="Google Shape;392;p51"/>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3" name="Google Shape;393;p51"/>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4" name="Google Shape;394;p51"/>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 name="Google Shape;395;p51"/>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6" name="Google Shape;396;p51"/>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7" name="Google Shape;397;p51"/>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8" name="Google Shape;398;p51"/>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9" name="Google Shape;399;p51"/>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0" name="Google Shape;400;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1" name="Google Shape;401;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402" name="Shape 402"/>
        <p:cNvGrpSpPr/>
        <p:nvPr/>
      </p:nvGrpSpPr>
      <p:grpSpPr>
        <a:xfrm>
          <a:off x="0" y="0"/>
          <a:ext cx="0" cy="0"/>
          <a:chOff x="0" y="0"/>
          <a:chExt cx="0" cy="0"/>
        </a:xfrm>
      </p:grpSpPr>
      <p:cxnSp>
        <p:nvCxnSpPr>
          <p:cNvPr id="403" name="Google Shape;403;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5" name="Google Shape;405;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6" name="Google Shape;406;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7" name="Google Shape;407;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8" name="Google Shape;408;p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9" name="Google Shape;409;p52"/>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0" name="Google Shape;410;p52"/>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1" name="Google Shape;411;p52"/>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2" name="Google Shape;412;p52"/>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3" name="Google Shape;413;p5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4" name="Google Shape;414;p52"/>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5" name="Google Shape;415;p52"/>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6" name="Shape 416"/>
        <p:cNvGrpSpPr/>
        <p:nvPr/>
      </p:nvGrpSpPr>
      <p:grpSpPr>
        <a:xfrm>
          <a:off x="0" y="0"/>
          <a:ext cx="0" cy="0"/>
          <a:chOff x="0" y="0"/>
          <a:chExt cx="0" cy="0"/>
        </a:xfrm>
      </p:grpSpPr>
      <p:sp>
        <p:nvSpPr>
          <p:cNvPr id="417" name="Google Shape;417;p53"/>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8" name="Google Shape;418;p53"/>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9" name="Google Shape;419;p53"/>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0" name="Google Shape;420;p53"/>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1" name="Google Shape;421;p53"/>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2" name="Google Shape;422;p53"/>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3" name="Google Shape;423;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4" name="Google Shape;424;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5" name="Shape 425"/>
        <p:cNvGrpSpPr/>
        <p:nvPr/>
      </p:nvGrpSpPr>
      <p:grpSpPr>
        <a:xfrm>
          <a:off x="0" y="0"/>
          <a:ext cx="0" cy="0"/>
          <a:chOff x="0" y="0"/>
          <a:chExt cx="0" cy="0"/>
        </a:xfrm>
      </p:grpSpPr>
      <p:sp>
        <p:nvSpPr>
          <p:cNvPr id="426" name="Google Shape;426;p54"/>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54"/>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8" name="Google Shape;428;p54"/>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54"/>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0" name="Google Shape;430;p54"/>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1" name="Google Shape;431;p54"/>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2" name="Google Shape;432;p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3" name="Google Shape;433;p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4" name="Google Shape;434;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5" name="Google Shape;435;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6" name="Google Shape;436;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7" name="Google Shape;437;p54"/>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8" name="Google Shape;438;p54"/>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9" name="Google Shape;439;p54"/>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40" name="Shape 440"/>
        <p:cNvGrpSpPr/>
        <p:nvPr/>
      </p:nvGrpSpPr>
      <p:grpSpPr>
        <a:xfrm>
          <a:off x="0" y="0"/>
          <a:ext cx="0" cy="0"/>
          <a:chOff x="0" y="0"/>
          <a:chExt cx="0" cy="0"/>
        </a:xfrm>
      </p:grpSpPr>
      <p:sp>
        <p:nvSpPr>
          <p:cNvPr id="441" name="Google Shape;441;p55"/>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55"/>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3" name="Google Shape;443;p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4" name="Google Shape;444;p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5" name="Shape 445"/>
        <p:cNvGrpSpPr/>
        <p:nvPr/>
      </p:nvGrpSpPr>
      <p:grpSpPr>
        <a:xfrm>
          <a:off x="0" y="0"/>
          <a:ext cx="0" cy="0"/>
          <a:chOff x="0" y="0"/>
          <a:chExt cx="0" cy="0"/>
        </a:xfrm>
      </p:grpSpPr>
      <p:sp>
        <p:nvSpPr>
          <p:cNvPr id="446" name="Google Shape;446;p56"/>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7" name="Google Shape;447;p56"/>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8" name="Google Shape;448;p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9" name="Google Shape;449;p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50" name="Shape 450"/>
        <p:cNvGrpSpPr/>
        <p:nvPr/>
      </p:nvGrpSpPr>
      <p:grpSpPr>
        <a:xfrm>
          <a:off x="0" y="0"/>
          <a:ext cx="0" cy="0"/>
          <a:chOff x="0" y="0"/>
          <a:chExt cx="0" cy="0"/>
        </a:xfrm>
      </p:grpSpPr>
      <p:sp>
        <p:nvSpPr>
          <p:cNvPr id="451" name="Google Shape;451;p57"/>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2" name="Google Shape;452;p57"/>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3" name="Google Shape;453;p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58"/>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58"/>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6" name="Shape 466"/>
        <p:cNvGrpSpPr/>
        <p:nvPr/>
      </p:nvGrpSpPr>
      <p:grpSpPr>
        <a:xfrm>
          <a:off x="0" y="0"/>
          <a:ext cx="0" cy="0"/>
          <a:chOff x="0" y="0"/>
          <a:chExt cx="0" cy="0"/>
        </a:xfrm>
      </p:grpSpPr>
      <p:sp>
        <p:nvSpPr>
          <p:cNvPr id="467" name="Google Shape;467;p5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8" name="Google Shape;468;p5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9" name="Google Shape;469;p5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0" name="Google Shape;470;p5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1" name="Google Shape;471;p5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2" name="Google Shape;472;p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3" name="Google Shape;473;p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4" name="Shape 474"/>
        <p:cNvGrpSpPr/>
        <p:nvPr/>
      </p:nvGrpSpPr>
      <p:grpSpPr>
        <a:xfrm>
          <a:off x="0" y="0"/>
          <a:ext cx="0" cy="0"/>
          <a:chOff x="0" y="0"/>
          <a:chExt cx="0" cy="0"/>
        </a:xfrm>
      </p:grpSpPr>
      <p:sp>
        <p:nvSpPr>
          <p:cNvPr id="475" name="Google Shape;475;p60"/>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6" name="Google Shape;476;p60"/>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7" name="Google Shape;477;p60"/>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8" name="Google Shape;478;p60"/>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60"/>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60"/>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60"/>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2" name="Google Shape;482;p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3" name="Google Shape;483;p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4" name="Google Shape;484;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5" name="Google Shape;485;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6" name="Shape 486"/>
        <p:cNvGrpSpPr/>
        <p:nvPr/>
      </p:nvGrpSpPr>
      <p:grpSpPr>
        <a:xfrm>
          <a:off x="0" y="0"/>
          <a:ext cx="0" cy="0"/>
          <a:chOff x="0" y="0"/>
          <a:chExt cx="0" cy="0"/>
        </a:xfrm>
      </p:grpSpPr>
      <p:sp>
        <p:nvSpPr>
          <p:cNvPr id="487" name="Google Shape;487;p61"/>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88" name="Google Shape;488;p61"/>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9" name="Google Shape;489;p61"/>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0" name="Google Shape;490;p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1" name="Google Shape;491;p61"/>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2" name="Google Shape;492;p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3" name="Google Shape;493;p61"/>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2" name="Google Shape;52;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ph type="ctrTitle"/>
          </p:nvPr>
        </p:nvSpPr>
        <p:spPr>
          <a:xfrm>
            <a:off x="1039975" y="1324500"/>
            <a:ext cx="70641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Olympics Analysis</a:t>
            </a:r>
            <a:endParaRPr/>
          </a:p>
        </p:txBody>
      </p:sp>
      <p:sp>
        <p:nvSpPr>
          <p:cNvPr id="499" name="Google Shape;499;p62"/>
          <p:cNvSpPr txBox="1"/>
          <p:nvPr>
            <p:ph idx="1" type="subTitle"/>
          </p:nvPr>
        </p:nvSpPr>
        <p:spPr>
          <a:xfrm>
            <a:off x="1040000" y="3377100"/>
            <a:ext cx="7064100" cy="84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600">
                <a:solidFill>
                  <a:schemeClr val="dk1"/>
                </a:solidFill>
              </a:rPr>
              <a:t>CS 176</a:t>
            </a:r>
            <a:endParaRPr b="1" sz="2600">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Srushti Vaidyanathan</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Brooklynn Fugate</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Paige Burke</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1000"/>
                                        <p:tgtEl>
                                          <p:spTgt spid="4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1000"/>
                                        <p:tgtEl>
                                          <p:spTgt spid="4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1"/>
          <p:cNvSpPr txBox="1"/>
          <p:nvPr>
            <p:ph idx="2" type="subTitle"/>
          </p:nvPr>
        </p:nvSpPr>
        <p:spPr>
          <a:xfrm>
            <a:off x="544500" y="363300"/>
            <a:ext cx="8055000" cy="51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Medal Counts by Country Example</a:t>
            </a:r>
            <a:endParaRPr/>
          </a:p>
        </p:txBody>
      </p:sp>
      <p:pic>
        <p:nvPicPr>
          <p:cNvPr id="569" name="Google Shape;569;p71"/>
          <p:cNvPicPr preferRelativeResize="0"/>
          <p:nvPr/>
        </p:nvPicPr>
        <p:blipFill>
          <a:blip r:embed="rId3">
            <a:alphaModFix/>
          </a:blip>
          <a:stretch>
            <a:fillRect/>
          </a:stretch>
        </p:blipFill>
        <p:spPr>
          <a:xfrm>
            <a:off x="2128838" y="1062038"/>
            <a:ext cx="4886325" cy="301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2"/>
          <p:cNvSpPr txBox="1"/>
          <p:nvPr>
            <p:ph idx="2" type="subTitle"/>
          </p:nvPr>
        </p:nvSpPr>
        <p:spPr>
          <a:xfrm>
            <a:off x="552150" y="1124975"/>
            <a:ext cx="8310000" cy="341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Sorted by age of athletes to analyze the performance of the </a:t>
            </a:r>
            <a:r>
              <a:rPr lang="en"/>
              <a:t>youngest</a:t>
            </a:r>
            <a:r>
              <a:rPr lang="en"/>
              <a:t> and </a:t>
            </a:r>
            <a:r>
              <a:rPr lang="en"/>
              <a:t>oldest</a:t>
            </a:r>
            <a:r>
              <a:rPr lang="en"/>
              <a:t> athletes. </a:t>
            </a:r>
            <a:endParaRPr/>
          </a:p>
          <a:p>
            <a:pPr indent="-317500" lvl="1" marL="914400" rtl="0" algn="ctr">
              <a:spcBef>
                <a:spcPts val="0"/>
              </a:spcBef>
              <a:spcAft>
                <a:spcPts val="0"/>
              </a:spcAft>
              <a:buSzPts val="1400"/>
              <a:buChar char="○"/>
            </a:pPr>
            <a:r>
              <a:rPr lang="en"/>
              <a:t>This was done for all athletes, just male athletes, and just female athletes.</a:t>
            </a:r>
            <a:endParaRPr/>
          </a:p>
          <a:p>
            <a:pPr indent="-317500" lvl="0" marL="457200" rtl="0" algn="l">
              <a:spcBef>
                <a:spcPts val="0"/>
              </a:spcBef>
              <a:spcAft>
                <a:spcPts val="0"/>
              </a:spcAft>
              <a:buSzPts val="1400"/>
              <a:buChar char="●"/>
            </a:pPr>
            <a:r>
              <a:rPr lang="en"/>
              <a:t>Total Age Range: 10-97</a:t>
            </a:r>
            <a:endParaRPr/>
          </a:p>
          <a:p>
            <a:pPr indent="-317500" lvl="0" marL="457200" rtl="0" algn="l">
              <a:spcBef>
                <a:spcPts val="0"/>
              </a:spcBef>
              <a:spcAft>
                <a:spcPts val="0"/>
              </a:spcAft>
              <a:buSzPts val="1400"/>
              <a:buChar char="●"/>
            </a:pPr>
            <a:r>
              <a:rPr lang="en"/>
              <a:t>Female Age Range: 11-74</a:t>
            </a:r>
            <a:endParaRPr/>
          </a:p>
          <a:p>
            <a:pPr indent="-317500" lvl="0" marL="457200" rtl="0" algn="l">
              <a:spcBef>
                <a:spcPts val="0"/>
              </a:spcBef>
              <a:spcAft>
                <a:spcPts val="0"/>
              </a:spcAft>
              <a:buSzPts val="1400"/>
              <a:buChar char="●"/>
            </a:pPr>
            <a:r>
              <a:rPr lang="en"/>
              <a:t>Male Age Range: 10-97</a:t>
            </a:r>
            <a:endParaRPr/>
          </a:p>
          <a:p>
            <a:pPr indent="-317500" lvl="0" marL="457200" rtl="0" algn="l">
              <a:spcBef>
                <a:spcPts val="0"/>
              </a:spcBef>
              <a:spcAft>
                <a:spcPts val="0"/>
              </a:spcAft>
              <a:buSzPts val="1400"/>
              <a:buChar char="●"/>
            </a:pPr>
            <a:r>
              <a:rPr lang="en"/>
              <a:t>All of the oldest athletes were ‘Art Competitions’ so we filtered them out</a:t>
            </a:r>
            <a:endParaRPr/>
          </a:p>
          <a:p>
            <a:pPr indent="-317500" lvl="0" marL="457200" rtl="0" algn="l">
              <a:spcBef>
                <a:spcPts val="0"/>
              </a:spcBef>
              <a:spcAft>
                <a:spcPts val="0"/>
              </a:spcAft>
              <a:buSzPts val="1400"/>
              <a:buChar char="●"/>
            </a:pPr>
            <a:r>
              <a:rPr lang="en"/>
              <a:t>Female Age Range: 11-63</a:t>
            </a:r>
            <a:endParaRPr/>
          </a:p>
          <a:p>
            <a:pPr indent="-317500" lvl="0" marL="457200" rtl="0" algn="l">
              <a:spcBef>
                <a:spcPts val="0"/>
              </a:spcBef>
              <a:spcAft>
                <a:spcPts val="0"/>
              </a:spcAft>
              <a:buSzPts val="1400"/>
              <a:buChar char="●"/>
            </a:pPr>
            <a:r>
              <a:rPr lang="en"/>
              <a:t>Male Age Range: 10-71</a:t>
            </a:r>
            <a:endParaRPr/>
          </a:p>
          <a:p>
            <a:pPr indent="-317500" lvl="0" marL="457200" rtl="0" algn="l">
              <a:spcBef>
                <a:spcPts val="0"/>
              </a:spcBef>
              <a:spcAft>
                <a:spcPts val="0"/>
              </a:spcAft>
              <a:buSzPts val="1400"/>
              <a:buChar char="●"/>
            </a:pPr>
            <a:r>
              <a:rPr lang="en"/>
              <a:t>Still an 8 year gap between oldest male and female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5" name="Google Shape;575;p72"/>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3"/>
          <p:cNvSpPr txBox="1"/>
          <p:nvPr>
            <p:ph idx="2" type="subTitle"/>
          </p:nvPr>
        </p:nvSpPr>
        <p:spPr>
          <a:xfrm>
            <a:off x="552150" y="1124975"/>
            <a:ext cx="6871500" cy="341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Using the groupby function, grouped by the ‘NOC’,  then got the size of each of the sub dataframes to get the counts of how many medals each of the countries won. </a:t>
            </a:r>
            <a:endParaRPr/>
          </a:p>
          <a:p>
            <a:pPr indent="-317500" lvl="0" marL="457200" rtl="0" algn="l">
              <a:spcBef>
                <a:spcPts val="0"/>
              </a:spcBef>
              <a:spcAft>
                <a:spcPts val="0"/>
              </a:spcAft>
              <a:buSzPts val="1400"/>
              <a:buChar char="●"/>
            </a:pPr>
            <a:r>
              <a:rPr lang="en"/>
              <a:t>Then sorted by medal counts to see how many medals the top 10 medal earning countries won.</a:t>
            </a:r>
            <a:endParaRPr/>
          </a:p>
          <a:p>
            <a:pPr indent="-317500" lvl="0" marL="457200" rtl="0" algn="l">
              <a:spcBef>
                <a:spcPts val="0"/>
              </a:spcBef>
              <a:spcAft>
                <a:spcPts val="0"/>
              </a:spcAft>
              <a:buSzPts val="1400"/>
              <a:buChar char="●"/>
            </a:pPr>
            <a:r>
              <a:rPr lang="en"/>
              <a:t>Found that the USA has twice as many medals as the second place winner (the distribution there on is pretty linear decline)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1" name="Google Shape;581;p73"/>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a:t>
            </a:r>
            <a:endParaRPr/>
          </a:p>
        </p:txBody>
      </p:sp>
      <p:pic>
        <p:nvPicPr>
          <p:cNvPr id="582" name="Google Shape;582;p73"/>
          <p:cNvPicPr preferRelativeResize="0"/>
          <p:nvPr/>
        </p:nvPicPr>
        <p:blipFill>
          <a:blip r:embed="rId3">
            <a:alphaModFix/>
          </a:blip>
          <a:stretch>
            <a:fillRect/>
          </a:stretch>
        </p:blipFill>
        <p:spPr>
          <a:xfrm>
            <a:off x="7523075" y="690300"/>
            <a:ext cx="1464776" cy="385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4"/>
          <p:cNvSpPr txBox="1"/>
          <p:nvPr>
            <p:ph idx="2" type="subTitle"/>
          </p:nvPr>
        </p:nvSpPr>
        <p:spPr>
          <a:xfrm>
            <a:off x="713225" y="1184850"/>
            <a:ext cx="7846200" cy="210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Merged the winter and summer dataframes using inner based on ‘Name’ to see the athletes who have competed in both the winter and summer games. </a:t>
            </a:r>
            <a:endParaRPr/>
          </a:p>
          <a:p>
            <a:pPr indent="-317500" lvl="0" marL="457200" rtl="0" algn="l">
              <a:spcBef>
                <a:spcPts val="0"/>
              </a:spcBef>
              <a:spcAft>
                <a:spcPts val="0"/>
              </a:spcAft>
              <a:buSzPts val="1400"/>
              <a:buChar char="●"/>
            </a:pPr>
            <a:r>
              <a:rPr lang="en"/>
              <a:t>This data was </a:t>
            </a:r>
            <a:r>
              <a:rPr lang="en"/>
              <a:t>filtered so the games were within 20 years of each other due to athletes having the same names. </a:t>
            </a:r>
            <a:endParaRPr/>
          </a:p>
          <a:p>
            <a:pPr indent="-317500" lvl="0" marL="457200" rtl="0" algn="l">
              <a:spcBef>
                <a:spcPts val="0"/>
              </a:spcBef>
              <a:spcAft>
                <a:spcPts val="0"/>
              </a:spcAft>
              <a:buSzPts val="1400"/>
              <a:buChar char="●"/>
            </a:pPr>
            <a:r>
              <a:rPr lang="en"/>
              <a:t>275 unique athletes have competed in both the Summer and Winter Games. </a:t>
            </a:r>
            <a:endParaRPr/>
          </a:p>
        </p:txBody>
      </p:sp>
      <p:sp>
        <p:nvSpPr>
          <p:cNvPr id="588" name="Google Shape;588;p74"/>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p75"/>
          <p:cNvPicPr preferRelativeResize="0"/>
          <p:nvPr/>
        </p:nvPicPr>
        <p:blipFill>
          <a:blip r:embed="rId3">
            <a:alphaModFix/>
          </a:blip>
          <a:stretch>
            <a:fillRect/>
          </a:stretch>
        </p:blipFill>
        <p:spPr>
          <a:xfrm>
            <a:off x="1106199" y="1093424"/>
            <a:ext cx="6931599" cy="3480275"/>
          </a:xfrm>
          <a:prstGeom prst="rect">
            <a:avLst/>
          </a:prstGeom>
          <a:noFill/>
          <a:ln>
            <a:noFill/>
          </a:ln>
        </p:spPr>
      </p:pic>
      <p:sp>
        <p:nvSpPr>
          <p:cNvPr id="594" name="Google Shape;594;p75"/>
          <p:cNvSpPr txBox="1"/>
          <p:nvPr/>
        </p:nvSpPr>
        <p:spPr>
          <a:xfrm>
            <a:off x="3246850" y="464325"/>
            <a:ext cx="27501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Overlapping Athletes</a:t>
            </a:r>
            <a:endParaRPr sz="1800">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6"/>
          <p:cNvSpPr txBox="1"/>
          <p:nvPr>
            <p:ph idx="2" type="subTitle"/>
          </p:nvPr>
        </p:nvSpPr>
        <p:spPr>
          <a:xfrm>
            <a:off x="713225" y="1184850"/>
            <a:ext cx="7846200" cy="210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Merged the winter and summer dataframes using outer to have all the rows of both datasets. The dataframe  contains data of all </a:t>
            </a:r>
            <a:r>
              <a:rPr lang="en"/>
              <a:t>instances</a:t>
            </a:r>
            <a:r>
              <a:rPr lang="en"/>
              <a:t> of an athlete’s performance in the Olympics. </a:t>
            </a:r>
            <a:endParaRPr/>
          </a:p>
          <a:p>
            <a:pPr indent="-317500" lvl="0" marL="457200" rtl="0" algn="l">
              <a:spcBef>
                <a:spcPts val="0"/>
              </a:spcBef>
              <a:spcAft>
                <a:spcPts val="0"/>
              </a:spcAft>
              <a:buSzPts val="1400"/>
              <a:buChar char="●"/>
            </a:pPr>
            <a:r>
              <a:rPr lang="en"/>
              <a:t>The dataframes were combined on the common columns: Year, Name, Games, City, Event, Medal</a:t>
            </a:r>
            <a:endParaRPr/>
          </a:p>
        </p:txBody>
      </p:sp>
      <p:sp>
        <p:nvSpPr>
          <p:cNvPr id="600" name="Google Shape;600;p76"/>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a:t>
            </a:r>
            <a:endParaRPr/>
          </a:p>
        </p:txBody>
      </p:sp>
      <p:pic>
        <p:nvPicPr>
          <p:cNvPr id="601" name="Google Shape;601;p76"/>
          <p:cNvPicPr preferRelativeResize="0"/>
          <p:nvPr/>
        </p:nvPicPr>
        <p:blipFill>
          <a:blip r:embed="rId3">
            <a:alphaModFix/>
          </a:blip>
          <a:stretch>
            <a:fillRect/>
          </a:stretch>
        </p:blipFill>
        <p:spPr>
          <a:xfrm>
            <a:off x="780100" y="3461279"/>
            <a:ext cx="7583800" cy="739208"/>
          </a:xfrm>
          <a:prstGeom prst="rect">
            <a:avLst/>
          </a:prstGeom>
          <a:noFill/>
          <a:ln cap="flat" cmpd="sng" w="19050">
            <a:solidFill>
              <a:schemeClr val="dk1"/>
            </a:solidFill>
            <a:prstDash val="lgDashDot"/>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7"/>
          <p:cNvSpPr txBox="1"/>
          <p:nvPr>
            <p:ph idx="2" type="subTitle"/>
          </p:nvPr>
        </p:nvSpPr>
        <p:spPr>
          <a:xfrm>
            <a:off x="713225" y="1184850"/>
            <a:ext cx="7846200" cy="210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Merged all three datasets into a total dataset. Merges the athletes dataframe and the all seasons dataframe based on </a:t>
            </a:r>
            <a:r>
              <a:rPr lang="en"/>
              <a:t>athlete</a:t>
            </a:r>
            <a:r>
              <a:rPr lang="en"/>
              <a:t> name.</a:t>
            </a:r>
            <a:endParaRPr/>
          </a:p>
          <a:p>
            <a:pPr indent="-317500" lvl="0" marL="457200" rtl="0" algn="l">
              <a:spcBef>
                <a:spcPts val="0"/>
              </a:spcBef>
              <a:spcAft>
                <a:spcPts val="0"/>
              </a:spcAft>
              <a:buSzPts val="1400"/>
              <a:buChar char="●"/>
            </a:pPr>
            <a:r>
              <a:rPr lang="en"/>
              <a:t>Used this to fill NA values for AGE, HEIGHT, and WEIGHT, by sorting by sport and gender to forward fill similar data into the empty positions</a:t>
            </a:r>
            <a:endParaRPr/>
          </a:p>
        </p:txBody>
      </p:sp>
      <p:sp>
        <p:nvSpPr>
          <p:cNvPr id="607" name="Google Shape;607;p7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a:t>
            </a:r>
            <a:endParaRPr/>
          </a:p>
        </p:txBody>
      </p:sp>
      <p:pic>
        <p:nvPicPr>
          <p:cNvPr id="608" name="Google Shape;608;p77"/>
          <p:cNvPicPr preferRelativeResize="0"/>
          <p:nvPr/>
        </p:nvPicPr>
        <p:blipFill>
          <a:blip r:embed="rId3">
            <a:alphaModFix/>
          </a:blip>
          <a:stretch>
            <a:fillRect/>
          </a:stretch>
        </p:blipFill>
        <p:spPr>
          <a:xfrm>
            <a:off x="1452825" y="2721348"/>
            <a:ext cx="6238352" cy="1952950"/>
          </a:xfrm>
          <a:prstGeom prst="rect">
            <a:avLst/>
          </a:prstGeom>
          <a:noFill/>
          <a:ln cap="flat" cmpd="sng" w="19050">
            <a:solidFill>
              <a:schemeClr val="dk1"/>
            </a:solidFill>
            <a:prstDash val="lgDashDot"/>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78"/>
          <p:cNvPicPr preferRelativeResize="0"/>
          <p:nvPr/>
        </p:nvPicPr>
        <p:blipFill>
          <a:blip r:embed="rId3">
            <a:alphaModFix/>
          </a:blip>
          <a:stretch>
            <a:fillRect/>
          </a:stretch>
        </p:blipFill>
        <p:spPr>
          <a:xfrm>
            <a:off x="2015788" y="658775"/>
            <a:ext cx="5112426" cy="4118825"/>
          </a:xfrm>
          <a:prstGeom prst="rect">
            <a:avLst/>
          </a:prstGeom>
          <a:noFill/>
          <a:ln>
            <a:noFill/>
          </a:ln>
        </p:spPr>
      </p:pic>
      <p:sp>
        <p:nvSpPr>
          <p:cNvPr id="614" name="Google Shape;614;p78"/>
          <p:cNvSpPr txBox="1"/>
          <p:nvPr/>
        </p:nvSpPr>
        <p:spPr>
          <a:xfrm>
            <a:off x="2525500" y="257175"/>
            <a:ext cx="47523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All Three Dataframes combined</a:t>
            </a:r>
            <a:endParaRPr sz="1800">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9"/>
          <p:cNvSpPr txBox="1"/>
          <p:nvPr>
            <p:ph idx="2" type="subTitle"/>
          </p:nvPr>
        </p:nvSpPr>
        <p:spPr>
          <a:xfrm>
            <a:off x="713225" y="1184850"/>
            <a:ext cx="32124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Studying the age distribution for all athletes, males, and females</a:t>
            </a:r>
            <a:endParaRPr/>
          </a:p>
          <a:p>
            <a:pPr indent="-317500" lvl="0" marL="457200" rtl="0" algn="l">
              <a:spcBef>
                <a:spcPts val="0"/>
              </a:spcBef>
              <a:spcAft>
                <a:spcPts val="0"/>
              </a:spcAft>
              <a:buSzPts val="1400"/>
              <a:buChar char="●"/>
            </a:pPr>
            <a:r>
              <a:rPr lang="en"/>
              <a:t>Most athletes are </a:t>
            </a:r>
            <a:r>
              <a:rPr lang="en"/>
              <a:t>between the ages of about 15 and 35</a:t>
            </a:r>
            <a:endParaRPr/>
          </a:p>
          <a:p>
            <a:pPr indent="-317500" lvl="0" marL="457200" rtl="0" algn="l">
              <a:spcBef>
                <a:spcPts val="0"/>
              </a:spcBef>
              <a:spcAft>
                <a:spcPts val="0"/>
              </a:spcAft>
              <a:buSzPts val="1400"/>
              <a:buChar char="●"/>
            </a:pPr>
            <a:r>
              <a:rPr lang="en"/>
              <a:t>Females seem to peak earlier than males</a:t>
            </a:r>
            <a:endParaRPr/>
          </a:p>
          <a:p>
            <a:pPr indent="-317500" lvl="0" marL="457200" rtl="0" algn="l">
              <a:spcBef>
                <a:spcPts val="0"/>
              </a:spcBef>
              <a:spcAft>
                <a:spcPts val="0"/>
              </a:spcAft>
              <a:buSzPts val="1400"/>
              <a:buChar char="●"/>
            </a:pPr>
            <a:r>
              <a:rPr lang="en"/>
              <a:t>Total distribution matches closer to males, suggesting more male athletes</a:t>
            </a:r>
            <a:endParaRPr/>
          </a:p>
        </p:txBody>
      </p:sp>
      <p:sp>
        <p:nvSpPr>
          <p:cNvPr id="620" name="Google Shape;620;p79"/>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p:txBody>
      </p:sp>
      <p:pic>
        <p:nvPicPr>
          <p:cNvPr id="621" name="Google Shape;621;p79"/>
          <p:cNvPicPr preferRelativeResize="0"/>
          <p:nvPr/>
        </p:nvPicPr>
        <p:blipFill>
          <a:blip r:embed="rId3">
            <a:alphaModFix/>
          </a:blip>
          <a:stretch>
            <a:fillRect/>
          </a:stretch>
        </p:blipFill>
        <p:spPr>
          <a:xfrm>
            <a:off x="4078025" y="1170125"/>
            <a:ext cx="4913575" cy="26721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0"/>
          <p:cNvSpPr txBox="1"/>
          <p:nvPr>
            <p:ph idx="2" type="subTitle"/>
          </p:nvPr>
        </p:nvSpPr>
        <p:spPr>
          <a:xfrm>
            <a:off x="558250" y="1184850"/>
            <a:ext cx="36207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Represents the distribution of number of times an athlete places on the podium</a:t>
            </a:r>
            <a:endParaRPr/>
          </a:p>
          <a:p>
            <a:pPr indent="-317500" lvl="0" marL="457200" rtl="0" algn="l">
              <a:spcBef>
                <a:spcPts val="0"/>
              </a:spcBef>
              <a:spcAft>
                <a:spcPts val="0"/>
              </a:spcAft>
              <a:buSzPts val="1400"/>
              <a:buChar char="●"/>
            </a:pPr>
            <a:r>
              <a:rPr lang="en"/>
              <a:t>Filtered to only have athletes win more than 1 win</a:t>
            </a:r>
            <a:endParaRPr/>
          </a:p>
          <a:p>
            <a:pPr indent="-317500" lvl="0" marL="457200" rtl="0" algn="l">
              <a:spcBef>
                <a:spcPts val="0"/>
              </a:spcBef>
              <a:spcAft>
                <a:spcPts val="0"/>
              </a:spcAft>
              <a:buSzPts val="1400"/>
              <a:buChar char="●"/>
            </a:pPr>
            <a:r>
              <a:rPr lang="en"/>
              <a:t>Min: 2, Median: 2, Max: 28, Avg: 2.65</a:t>
            </a:r>
            <a:endParaRPr/>
          </a:p>
          <a:p>
            <a:pPr indent="-317500" lvl="0" marL="457200" rtl="0" algn="l">
              <a:spcBef>
                <a:spcPts val="0"/>
              </a:spcBef>
              <a:spcAft>
                <a:spcPts val="0"/>
              </a:spcAft>
              <a:buSzPts val="1400"/>
              <a:buChar char="●"/>
            </a:pPr>
            <a:r>
              <a:rPr lang="en"/>
              <a:t>The outlier at 28 medals was Michael Phelps, who set a world record for most medals won</a:t>
            </a:r>
            <a:endParaRPr/>
          </a:p>
        </p:txBody>
      </p:sp>
      <p:sp>
        <p:nvSpPr>
          <p:cNvPr id="627" name="Google Shape;627;p80"/>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p:txBody>
      </p:sp>
      <p:pic>
        <p:nvPicPr>
          <p:cNvPr id="628" name="Google Shape;628;p80"/>
          <p:cNvPicPr preferRelativeResize="0"/>
          <p:nvPr/>
        </p:nvPicPr>
        <p:blipFill>
          <a:blip r:embed="rId3">
            <a:alphaModFix/>
          </a:blip>
          <a:stretch>
            <a:fillRect/>
          </a:stretch>
        </p:blipFill>
        <p:spPr>
          <a:xfrm>
            <a:off x="4299398" y="751723"/>
            <a:ext cx="4652550" cy="364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3"/>
          <p:cNvSpPr txBox="1"/>
          <p:nvPr>
            <p:ph type="title"/>
          </p:nvPr>
        </p:nvSpPr>
        <p:spPr>
          <a:xfrm>
            <a:off x="121525" y="3639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a:t>
            </a:r>
            <a:endParaRPr/>
          </a:p>
        </p:txBody>
      </p:sp>
      <p:sp>
        <p:nvSpPr>
          <p:cNvPr id="505" name="Google Shape;505;p63"/>
          <p:cNvSpPr txBox="1"/>
          <p:nvPr/>
        </p:nvSpPr>
        <p:spPr>
          <a:xfrm>
            <a:off x="121525" y="1416500"/>
            <a:ext cx="86496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Biometrics of all the Olympic </a:t>
            </a:r>
            <a:r>
              <a:rPr lang="en">
                <a:solidFill>
                  <a:schemeClr val="dk2"/>
                </a:solidFill>
                <a:latin typeface="Montserrat"/>
                <a:ea typeface="Montserrat"/>
                <a:cs typeface="Montserrat"/>
                <a:sym typeface="Montserrat"/>
              </a:rPr>
              <a:t>athletes</a:t>
            </a:r>
            <a:r>
              <a:rPr lang="en">
                <a:solidFill>
                  <a:schemeClr val="dk2"/>
                </a:solidFill>
                <a:latin typeface="Montserrat"/>
                <a:ea typeface="Montserrat"/>
                <a:cs typeface="Montserrat"/>
                <a:sym typeface="Montserrat"/>
              </a:rPr>
              <a:t> who have competed since 1896. This includes name, sex of athlete, height, weight, age, first time competing, nation of origin, and the country they represent. </a:t>
            </a:r>
            <a:endParaRPr>
              <a:solidFill>
                <a:schemeClr val="dk2"/>
              </a:solidFill>
              <a:latin typeface="Montserrat"/>
              <a:ea typeface="Montserrat"/>
              <a:cs typeface="Montserrat"/>
              <a:sym typeface="Montserrat"/>
            </a:endParaRPr>
          </a:p>
        </p:txBody>
      </p:sp>
      <p:sp>
        <p:nvSpPr>
          <p:cNvPr id="506" name="Google Shape;506;p63"/>
          <p:cNvSpPr txBox="1"/>
          <p:nvPr/>
        </p:nvSpPr>
        <p:spPr>
          <a:xfrm>
            <a:off x="121550" y="1017725"/>
            <a:ext cx="46449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Olympic </a:t>
            </a:r>
            <a:r>
              <a:rPr lang="en" sz="2400">
                <a:solidFill>
                  <a:schemeClr val="dk1"/>
                </a:solidFill>
                <a:latin typeface="Vidaloka"/>
                <a:ea typeface="Vidaloka"/>
                <a:cs typeface="Vidaloka"/>
                <a:sym typeface="Vidaloka"/>
              </a:rPr>
              <a:t>Athletes</a:t>
            </a:r>
            <a:endParaRPr sz="2400">
              <a:solidFill>
                <a:schemeClr val="dk1"/>
              </a:solidFill>
              <a:latin typeface="Vidaloka"/>
              <a:ea typeface="Vidaloka"/>
              <a:cs typeface="Vidaloka"/>
              <a:sym typeface="Vidaloka"/>
            </a:endParaRPr>
          </a:p>
        </p:txBody>
      </p:sp>
      <p:sp>
        <p:nvSpPr>
          <p:cNvPr id="507" name="Google Shape;507;p63"/>
          <p:cNvSpPr txBox="1"/>
          <p:nvPr/>
        </p:nvSpPr>
        <p:spPr>
          <a:xfrm>
            <a:off x="121525" y="2665175"/>
            <a:ext cx="86496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Data related to the Summer Olympics including </a:t>
            </a:r>
            <a:r>
              <a:rPr lang="en">
                <a:solidFill>
                  <a:schemeClr val="dk1"/>
                </a:solidFill>
                <a:latin typeface="Montserrat"/>
                <a:ea typeface="Montserrat"/>
                <a:cs typeface="Montserrat"/>
                <a:sym typeface="Montserrat"/>
              </a:rPr>
              <a:t>athlete’s name, year of Games, the Games they have participated in, host city, sport, event, and what medal was earned.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508" name="Google Shape;508;p63"/>
          <p:cNvSpPr txBox="1"/>
          <p:nvPr/>
        </p:nvSpPr>
        <p:spPr>
          <a:xfrm>
            <a:off x="121550" y="2266400"/>
            <a:ext cx="46449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Summer </a:t>
            </a:r>
            <a:r>
              <a:rPr lang="en" sz="2400">
                <a:solidFill>
                  <a:schemeClr val="dk1"/>
                </a:solidFill>
                <a:latin typeface="Vidaloka"/>
                <a:ea typeface="Vidaloka"/>
                <a:cs typeface="Vidaloka"/>
                <a:sym typeface="Vidaloka"/>
              </a:rPr>
              <a:t>Olympic</a:t>
            </a:r>
            <a:r>
              <a:rPr lang="en" sz="2400">
                <a:solidFill>
                  <a:schemeClr val="dk1"/>
                </a:solidFill>
                <a:latin typeface="Vidaloka"/>
                <a:ea typeface="Vidaloka"/>
                <a:cs typeface="Vidaloka"/>
                <a:sym typeface="Vidaloka"/>
              </a:rPr>
              <a:t> Games</a:t>
            </a:r>
            <a:endParaRPr sz="2400">
              <a:solidFill>
                <a:schemeClr val="dk1"/>
              </a:solidFill>
              <a:latin typeface="Vidaloka"/>
              <a:ea typeface="Vidaloka"/>
              <a:cs typeface="Vidaloka"/>
              <a:sym typeface="Vidaloka"/>
            </a:endParaRPr>
          </a:p>
        </p:txBody>
      </p:sp>
      <p:sp>
        <p:nvSpPr>
          <p:cNvPr id="509" name="Google Shape;509;p63"/>
          <p:cNvSpPr txBox="1"/>
          <p:nvPr/>
        </p:nvSpPr>
        <p:spPr>
          <a:xfrm>
            <a:off x="121525" y="3735500"/>
            <a:ext cx="86496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Data related to the Winter Olympic Games including </a:t>
            </a:r>
            <a:r>
              <a:rPr lang="en">
                <a:solidFill>
                  <a:schemeClr val="dk2"/>
                </a:solidFill>
                <a:latin typeface="Montserrat"/>
                <a:ea typeface="Montserrat"/>
                <a:cs typeface="Montserrat"/>
                <a:sym typeface="Montserrat"/>
              </a:rPr>
              <a:t>athlete’s name, year of Games, the Games they have participated in, host city, sport, event, and what medal was earned. </a:t>
            </a:r>
            <a:endParaRPr>
              <a:solidFill>
                <a:schemeClr val="dk2"/>
              </a:solidFill>
              <a:latin typeface="Montserrat"/>
              <a:ea typeface="Montserrat"/>
              <a:cs typeface="Montserrat"/>
              <a:sym typeface="Montserrat"/>
            </a:endParaRPr>
          </a:p>
        </p:txBody>
      </p:sp>
      <p:sp>
        <p:nvSpPr>
          <p:cNvPr id="510" name="Google Shape;510;p63"/>
          <p:cNvSpPr txBox="1"/>
          <p:nvPr/>
        </p:nvSpPr>
        <p:spPr>
          <a:xfrm>
            <a:off x="121550" y="3336725"/>
            <a:ext cx="46449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Winter</a:t>
            </a:r>
            <a:r>
              <a:rPr lang="en" sz="2400">
                <a:solidFill>
                  <a:schemeClr val="dk1"/>
                </a:solidFill>
                <a:latin typeface="Vidaloka"/>
                <a:ea typeface="Vidaloka"/>
                <a:cs typeface="Vidaloka"/>
                <a:sym typeface="Vidaloka"/>
              </a:rPr>
              <a:t> </a:t>
            </a:r>
            <a:r>
              <a:rPr lang="en" sz="2400">
                <a:solidFill>
                  <a:schemeClr val="dk1"/>
                </a:solidFill>
                <a:latin typeface="Vidaloka"/>
                <a:ea typeface="Vidaloka"/>
                <a:cs typeface="Vidaloka"/>
                <a:sym typeface="Vidaloka"/>
              </a:rPr>
              <a:t>Olympic</a:t>
            </a:r>
            <a:r>
              <a:rPr lang="en" sz="2400">
                <a:solidFill>
                  <a:schemeClr val="dk1"/>
                </a:solidFill>
                <a:latin typeface="Vidaloka"/>
                <a:ea typeface="Vidaloka"/>
                <a:cs typeface="Vidaloka"/>
                <a:sym typeface="Vidaloka"/>
              </a:rPr>
              <a:t> Games</a:t>
            </a:r>
            <a:endParaRPr sz="2400">
              <a:solidFill>
                <a:schemeClr val="dk1"/>
              </a:solidFill>
              <a:latin typeface="Vidaloka"/>
              <a:ea typeface="Vidaloka"/>
              <a:cs typeface="Vidaloka"/>
              <a:sym typeface="Vidalok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1"/>
          <p:cNvSpPr txBox="1"/>
          <p:nvPr>
            <p:ph idx="2" type="subTitle"/>
          </p:nvPr>
        </p:nvSpPr>
        <p:spPr>
          <a:xfrm>
            <a:off x="419450" y="1184850"/>
            <a:ext cx="45111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Analyze the differences in physiques of summer vs winter athletes (weight vs height)</a:t>
            </a:r>
            <a:endParaRPr/>
          </a:p>
          <a:p>
            <a:pPr indent="-317500" lvl="0" marL="457200" rtl="0" algn="l">
              <a:spcBef>
                <a:spcPts val="0"/>
              </a:spcBef>
              <a:spcAft>
                <a:spcPts val="0"/>
              </a:spcAft>
              <a:buSzPts val="1400"/>
              <a:buChar char="●"/>
            </a:pPr>
            <a:r>
              <a:rPr lang="en"/>
              <a:t>Winter athletes seem smaller and lighter</a:t>
            </a:r>
            <a:endParaRPr/>
          </a:p>
          <a:p>
            <a:pPr indent="-317500" lvl="0" marL="457200" rtl="0" algn="l">
              <a:spcBef>
                <a:spcPts val="0"/>
              </a:spcBef>
              <a:spcAft>
                <a:spcPts val="0"/>
              </a:spcAft>
              <a:buSzPts val="1400"/>
              <a:buChar char="●"/>
            </a:pPr>
            <a:r>
              <a:rPr lang="en"/>
              <a:t>71 kg difference between max weights</a:t>
            </a:r>
            <a:endParaRPr/>
          </a:p>
          <a:p>
            <a:pPr indent="-317500" lvl="0" marL="457200" rtl="0" algn="l">
              <a:spcBef>
                <a:spcPts val="0"/>
              </a:spcBef>
              <a:spcAft>
                <a:spcPts val="0"/>
              </a:spcAft>
              <a:buSzPts val="1400"/>
              <a:buChar char="●"/>
            </a:pPr>
            <a:r>
              <a:rPr lang="en"/>
              <a:t>Main difference is that there are significantly more summer athletes than winter</a:t>
            </a:r>
            <a:endParaRPr/>
          </a:p>
          <a:p>
            <a:pPr indent="-317500" lvl="0" marL="457200" rtl="0" algn="l">
              <a:spcBef>
                <a:spcPts val="0"/>
              </a:spcBef>
              <a:spcAft>
                <a:spcPts val="0"/>
              </a:spcAft>
              <a:buSzPts val="1400"/>
              <a:buChar char="●"/>
            </a:pPr>
            <a:r>
              <a:rPr lang="en"/>
              <a:t>Relationship between height and weight is linear</a:t>
            </a:r>
            <a:endParaRPr/>
          </a:p>
        </p:txBody>
      </p:sp>
      <p:sp>
        <p:nvSpPr>
          <p:cNvPr id="634" name="Google Shape;634;p81"/>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p:txBody>
      </p:sp>
      <p:pic>
        <p:nvPicPr>
          <p:cNvPr id="635" name="Google Shape;635;p81"/>
          <p:cNvPicPr preferRelativeResize="0"/>
          <p:nvPr/>
        </p:nvPicPr>
        <p:blipFill>
          <a:blip r:embed="rId3">
            <a:alphaModFix/>
          </a:blip>
          <a:stretch>
            <a:fillRect/>
          </a:stretch>
        </p:blipFill>
        <p:spPr>
          <a:xfrm>
            <a:off x="5010425" y="965325"/>
            <a:ext cx="4009125" cy="32128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2"/>
          <p:cNvSpPr txBox="1"/>
          <p:nvPr>
            <p:ph idx="2" type="subTitle"/>
          </p:nvPr>
        </p:nvSpPr>
        <p:spPr>
          <a:xfrm>
            <a:off x="713225" y="1184850"/>
            <a:ext cx="39816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Distribution of the top 10 highest medal earning countries</a:t>
            </a:r>
            <a:endParaRPr/>
          </a:p>
          <a:p>
            <a:pPr indent="-317500" lvl="0" marL="457200" rtl="0" algn="l">
              <a:spcBef>
                <a:spcPts val="0"/>
              </a:spcBef>
              <a:spcAft>
                <a:spcPts val="0"/>
              </a:spcAft>
              <a:buSzPts val="1400"/>
              <a:buChar char="●"/>
            </a:pPr>
            <a:r>
              <a:rPr lang="en"/>
              <a:t>Main purpose was to actually be able to see the difference in medal counts between the US and the remaining countries</a:t>
            </a:r>
            <a:endParaRPr/>
          </a:p>
          <a:p>
            <a:pPr indent="-317500" lvl="0" marL="457200" rtl="0" algn="l">
              <a:spcBef>
                <a:spcPts val="0"/>
              </a:spcBef>
              <a:spcAft>
                <a:spcPts val="0"/>
              </a:spcAft>
              <a:buSzPts val="1400"/>
              <a:buChar char="●"/>
            </a:pPr>
            <a:r>
              <a:rPr lang="en"/>
              <a:t>The </a:t>
            </a:r>
            <a:r>
              <a:rPr lang="en"/>
              <a:t>remainder</a:t>
            </a:r>
            <a:r>
              <a:rPr lang="en"/>
              <a:t> of the countries seem to have a more reasonable linear relationship</a:t>
            </a:r>
            <a:endParaRPr/>
          </a:p>
        </p:txBody>
      </p:sp>
      <p:sp>
        <p:nvSpPr>
          <p:cNvPr id="641" name="Google Shape;641;p82"/>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p:txBody>
      </p:sp>
      <p:pic>
        <p:nvPicPr>
          <p:cNvPr id="642" name="Google Shape;642;p82"/>
          <p:cNvPicPr preferRelativeResize="0"/>
          <p:nvPr/>
        </p:nvPicPr>
        <p:blipFill>
          <a:blip r:embed="rId3">
            <a:alphaModFix/>
          </a:blip>
          <a:stretch>
            <a:fillRect/>
          </a:stretch>
        </p:blipFill>
        <p:spPr>
          <a:xfrm>
            <a:off x="4694700" y="892201"/>
            <a:ext cx="4331599" cy="335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3"/>
          <p:cNvSpPr txBox="1"/>
          <p:nvPr>
            <p:ph idx="2" type="subTitle"/>
          </p:nvPr>
        </p:nvSpPr>
        <p:spPr>
          <a:xfrm>
            <a:off x="713225" y="1184850"/>
            <a:ext cx="7583700" cy="157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Histogram of the </a:t>
            </a:r>
            <a:r>
              <a:rPr lang="en"/>
              <a:t>distribution of number of wins by country</a:t>
            </a:r>
            <a:endParaRPr/>
          </a:p>
          <a:p>
            <a:pPr indent="-317500" lvl="0" marL="457200" rtl="0" algn="l">
              <a:spcBef>
                <a:spcPts val="0"/>
              </a:spcBef>
              <a:spcAft>
                <a:spcPts val="0"/>
              </a:spcAft>
              <a:buSzPts val="1400"/>
              <a:buChar char="●"/>
            </a:pPr>
            <a:r>
              <a:rPr lang="en"/>
              <a:t>Over 100 countries earned less than 113 medals,</a:t>
            </a:r>
            <a:endParaRPr/>
          </a:p>
          <a:p>
            <a:pPr indent="-317500" lvl="0" marL="457200" rtl="0" algn="l">
              <a:spcBef>
                <a:spcPts val="0"/>
              </a:spcBef>
              <a:spcAft>
                <a:spcPts val="0"/>
              </a:spcAft>
              <a:buSzPts val="1400"/>
              <a:buChar char="●"/>
            </a:pPr>
            <a:r>
              <a:rPr lang="en"/>
              <a:t>Around 8-10 earned between 113-225</a:t>
            </a:r>
            <a:endParaRPr/>
          </a:p>
          <a:p>
            <a:pPr indent="-317500" lvl="0" marL="457200" rtl="0" algn="l">
              <a:spcBef>
                <a:spcPts val="0"/>
              </a:spcBef>
              <a:spcAft>
                <a:spcPts val="0"/>
              </a:spcAft>
              <a:buSzPts val="1400"/>
              <a:buChar char="●"/>
            </a:pPr>
            <a:r>
              <a:rPr lang="en"/>
              <a:t>Sparser as the medal counts increase</a:t>
            </a:r>
            <a:endParaRPr/>
          </a:p>
        </p:txBody>
      </p:sp>
      <p:sp>
        <p:nvSpPr>
          <p:cNvPr id="648" name="Google Shape;648;p83"/>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p:txBody>
      </p:sp>
      <p:pic>
        <p:nvPicPr>
          <p:cNvPr id="649" name="Google Shape;649;p83"/>
          <p:cNvPicPr preferRelativeResize="0"/>
          <p:nvPr/>
        </p:nvPicPr>
        <p:blipFill>
          <a:blip r:embed="rId3">
            <a:alphaModFix/>
          </a:blip>
          <a:stretch>
            <a:fillRect/>
          </a:stretch>
        </p:blipFill>
        <p:spPr>
          <a:xfrm>
            <a:off x="1594650" y="2643347"/>
            <a:ext cx="6286499" cy="239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4"/>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Pivoting </a:t>
            </a:r>
            <a:endParaRPr/>
          </a:p>
        </p:txBody>
      </p:sp>
      <p:pic>
        <p:nvPicPr>
          <p:cNvPr id="655" name="Google Shape;655;p84"/>
          <p:cNvPicPr preferRelativeResize="0"/>
          <p:nvPr/>
        </p:nvPicPr>
        <p:blipFill>
          <a:blip r:embed="rId3">
            <a:alphaModFix/>
          </a:blip>
          <a:stretch>
            <a:fillRect/>
          </a:stretch>
        </p:blipFill>
        <p:spPr>
          <a:xfrm>
            <a:off x="5010425" y="695325"/>
            <a:ext cx="3952875" cy="3752850"/>
          </a:xfrm>
          <a:prstGeom prst="rect">
            <a:avLst/>
          </a:prstGeom>
          <a:noFill/>
          <a:ln>
            <a:noFill/>
          </a:ln>
        </p:spPr>
      </p:pic>
      <p:sp>
        <p:nvSpPr>
          <p:cNvPr id="656" name="Google Shape;656;p84"/>
          <p:cNvSpPr txBox="1"/>
          <p:nvPr>
            <p:ph idx="2" type="subTitle"/>
          </p:nvPr>
        </p:nvSpPr>
        <p:spPr>
          <a:xfrm>
            <a:off x="419450" y="1184850"/>
            <a:ext cx="45111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Intent is to measure change in athletes’ performance over the years</a:t>
            </a:r>
            <a:endParaRPr/>
          </a:p>
          <a:p>
            <a:pPr indent="-317500" lvl="0" marL="457200" rtl="0" algn="l">
              <a:spcBef>
                <a:spcPts val="0"/>
              </a:spcBef>
              <a:spcAft>
                <a:spcPts val="0"/>
              </a:spcAft>
              <a:buSzPts val="1400"/>
              <a:buChar char="●"/>
            </a:pPr>
            <a:r>
              <a:rPr lang="en"/>
              <a:t>Display the years in which an athlete won each medal</a:t>
            </a:r>
            <a:endParaRPr/>
          </a:p>
          <a:p>
            <a:pPr indent="-317500" lvl="0" marL="457200" rtl="0" algn="l">
              <a:spcBef>
                <a:spcPts val="0"/>
              </a:spcBef>
              <a:spcAft>
                <a:spcPts val="0"/>
              </a:spcAft>
              <a:buSzPts val="1400"/>
              <a:buChar char="●"/>
            </a:pPr>
            <a:r>
              <a:rPr lang="en"/>
              <a:t> Use to compare Medal columns by the year in these columns (ex. an athlete won Gold in 1952 and then Silver in 1956 we can see that they had a decline in their performance)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5"/>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Pivoting </a:t>
            </a:r>
            <a:endParaRPr/>
          </a:p>
        </p:txBody>
      </p:sp>
      <p:sp>
        <p:nvSpPr>
          <p:cNvPr id="662" name="Google Shape;662;p85"/>
          <p:cNvSpPr txBox="1"/>
          <p:nvPr>
            <p:ph idx="2" type="subTitle"/>
          </p:nvPr>
        </p:nvSpPr>
        <p:spPr>
          <a:xfrm>
            <a:off x="419450" y="1184850"/>
            <a:ext cx="28032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Similar to the previous pivot but we can see what event they won in</a:t>
            </a:r>
            <a:endParaRPr/>
          </a:p>
        </p:txBody>
      </p:sp>
      <p:pic>
        <p:nvPicPr>
          <p:cNvPr id="663" name="Google Shape;663;p85"/>
          <p:cNvPicPr preferRelativeResize="0"/>
          <p:nvPr/>
        </p:nvPicPr>
        <p:blipFill>
          <a:blip r:embed="rId3">
            <a:alphaModFix/>
          </a:blip>
          <a:stretch>
            <a:fillRect/>
          </a:stretch>
        </p:blipFill>
        <p:spPr>
          <a:xfrm>
            <a:off x="3222597" y="709788"/>
            <a:ext cx="5798701" cy="3723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6"/>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Pivoting </a:t>
            </a:r>
            <a:endParaRPr/>
          </a:p>
        </p:txBody>
      </p:sp>
      <p:sp>
        <p:nvSpPr>
          <p:cNvPr id="669" name="Google Shape;669;p86"/>
          <p:cNvSpPr txBox="1"/>
          <p:nvPr>
            <p:ph idx="2" type="subTitle"/>
          </p:nvPr>
        </p:nvSpPr>
        <p:spPr>
          <a:xfrm>
            <a:off x="419450" y="1184850"/>
            <a:ext cx="50664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Allows for the comparison of athletes’ biometrics by sex and NOC</a:t>
            </a:r>
            <a:endParaRPr/>
          </a:p>
          <a:p>
            <a:pPr indent="-317500" lvl="0" marL="457200" rtl="0" algn="l">
              <a:spcBef>
                <a:spcPts val="0"/>
              </a:spcBef>
              <a:spcAft>
                <a:spcPts val="0"/>
              </a:spcAft>
              <a:buSzPts val="1400"/>
              <a:buChar char="●"/>
            </a:pPr>
            <a:r>
              <a:rPr lang="en"/>
              <a:t>We applied the mean, min, median, and max functions to get </a:t>
            </a:r>
            <a:r>
              <a:rPr lang="en"/>
              <a:t>various aspect of each biometric</a:t>
            </a:r>
            <a:endParaRPr/>
          </a:p>
          <a:p>
            <a:pPr indent="-317500" lvl="0" marL="457200" rtl="0" algn="l">
              <a:spcBef>
                <a:spcPts val="0"/>
              </a:spcBef>
              <a:spcAft>
                <a:spcPts val="0"/>
              </a:spcAft>
              <a:buSzPts val="1400"/>
              <a:buChar char="●"/>
            </a:pPr>
            <a:r>
              <a:rPr lang="en"/>
              <a:t>Can be used to analyze the differences in biometrics between countries and the influence of gender</a:t>
            </a:r>
            <a:endParaRPr/>
          </a:p>
          <a:p>
            <a:pPr indent="-317500" lvl="0" marL="457200" rtl="0" algn="l">
              <a:spcBef>
                <a:spcPts val="0"/>
              </a:spcBef>
              <a:spcAft>
                <a:spcPts val="0"/>
              </a:spcAft>
              <a:buSzPts val="1400"/>
              <a:buChar char="●"/>
            </a:pPr>
            <a:r>
              <a:rPr lang="en"/>
              <a:t>Ex. We can see that on average females from Afghanistan are 4 years younger than males</a:t>
            </a:r>
            <a:endParaRPr/>
          </a:p>
        </p:txBody>
      </p:sp>
      <p:pic>
        <p:nvPicPr>
          <p:cNvPr id="670" name="Google Shape;670;p86"/>
          <p:cNvPicPr preferRelativeResize="0"/>
          <p:nvPr/>
        </p:nvPicPr>
        <p:blipFill>
          <a:blip r:embed="rId3">
            <a:alphaModFix/>
          </a:blip>
          <a:stretch>
            <a:fillRect/>
          </a:stretch>
        </p:blipFill>
        <p:spPr>
          <a:xfrm>
            <a:off x="5770100" y="450238"/>
            <a:ext cx="3203400" cy="4243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64"/>
          <p:cNvPicPr preferRelativeResize="0"/>
          <p:nvPr/>
        </p:nvPicPr>
        <p:blipFill>
          <a:blip r:embed="rId3">
            <a:alphaModFix/>
          </a:blip>
          <a:stretch>
            <a:fillRect/>
          </a:stretch>
        </p:blipFill>
        <p:spPr>
          <a:xfrm>
            <a:off x="247200" y="2070363"/>
            <a:ext cx="8649601" cy="2569912"/>
          </a:xfrm>
          <a:prstGeom prst="rect">
            <a:avLst/>
          </a:prstGeom>
          <a:noFill/>
          <a:ln cap="flat" cmpd="sng" w="19050">
            <a:solidFill>
              <a:schemeClr val="dk1"/>
            </a:solidFill>
            <a:prstDash val="lgDashDot"/>
            <a:round/>
            <a:headEnd len="sm" w="sm" type="none"/>
            <a:tailEnd len="sm" w="sm" type="none"/>
          </a:ln>
        </p:spPr>
      </p:pic>
      <p:sp>
        <p:nvSpPr>
          <p:cNvPr id="516" name="Google Shape;516;p64"/>
          <p:cNvSpPr txBox="1"/>
          <p:nvPr>
            <p:ph idx="2" type="subTitle"/>
          </p:nvPr>
        </p:nvSpPr>
        <p:spPr>
          <a:xfrm>
            <a:off x="713225" y="1184850"/>
            <a:ext cx="6694500" cy="109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Imported pandas, matplotlib, and numpy</a:t>
            </a:r>
            <a:endParaRPr/>
          </a:p>
          <a:p>
            <a:pPr indent="-317500" lvl="0" marL="457200" rtl="0" algn="l">
              <a:spcBef>
                <a:spcPts val="0"/>
              </a:spcBef>
              <a:spcAft>
                <a:spcPts val="0"/>
              </a:spcAft>
              <a:buSzPts val="1400"/>
              <a:buChar char="●"/>
            </a:pPr>
            <a:r>
              <a:rPr lang="en"/>
              <a:t>Read csv files and created a </a:t>
            </a:r>
            <a:r>
              <a:rPr lang="en"/>
              <a:t>dataframe</a:t>
            </a:r>
            <a:r>
              <a:rPr lang="en"/>
              <a:t> for each dataset</a:t>
            </a:r>
            <a:endParaRPr/>
          </a:p>
        </p:txBody>
      </p:sp>
      <p:sp>
        <p:nvSpPr>
          <p:cNvPr id="517" name="Google Shape;517;p64"/>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ph idx="1" type="subTitle"/>
          </p:nvPr>
        </p:nvSpPr>
        <p:spPr>
          <a:xfrm>
            <a:off x="11431443" y="1433050"/>
            <a:ext cx="1455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5"/>
          <p:cNvSpPr txBox="1"/>
          <p:nvPr>
            <p:ph idx="2" type="subTitle"/>
          </p:nvPr>
        </p:nvSpPr>
        <p:spPr>
          <a:xfrm>
            <a:off x="11431443" y="1790050"/>
            <a:ext cx="4089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5"/>
          <p:cNvSpPr txBox="1"/>
          <p:nvPr>
            <p:ph type="title"/>
          </p:nvPr>
        </p:nvSpPr>
        <p:spPr>
          <a:xfrm>
            <a:off x="7749425" y="-1521450"/>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5"/>
          <p:cNvSpPr/>
          <p:nvPr/>
        </p:nvSpPr>
        <p:spPr>
          <a:xfrm>
            <a:off x="11310175" y="1338250"/>
            <a:ext cx="660600" cy="23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26" name="Google Shape;526;p65"/>
          <p:cNvSpPr/>
          <p:nvPr/>
        </p:nvSpPr>
        <p:spPr>
          <a:xfrm>
            <a:off x="11310175" y="3266925"/>
            <a:ext cx="660600" cy="23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527" name="Google Shape;527;p65"/>
          <p:cNvPicPr preferRelativeResize="0"/>
          <p:nvPr/>
        </p:nvPicPr>
        <p:blipFill>
          <a:blip r:embed="rId3">
            <a:alphaModFix/>
          </a:blip>
          <a:stretch>
            <a:fillRect/>
          </a:stretch>
        </p:blipFill>
        <p:spPr>
          <a:xfrm>
            <a:off x="938200" y="1571950"/>
            <a:ext cx="7267575" cy="2857500"/>
          </a:xfrm>
          <a:prstGeom prst="rect">
            <a:avLst/>
          </a:prstGeom>
          <a:noFill/>
          <a:ln cap="flat" cmpd="sng" w="19050">
            <a:solidFill>
              <a:schemeClr val="dk1"/>
            </a:solidFill>
            <a:prstDash val="lgDashDot"/>
            <a:round/>
            <a:headEnd len="sm" w="sm" type="none"/>
            <a:tailEnd len="sm" w="sm" type="none"/>
          </a:ln>
        </p:spPr>
      </p:pic>
      <p:sp>
        <p:nvSpPr>
          <p:cNvPr id="528" name="Google Shape;528;p65"/>
          <p:cNvSpPr txBox="1"/>
          <p:nvPr>
            <p:ph idx="2" type="subTitle"/>
          </p:nvPr>
        </p:nvSpPr>
        <p:spPr>
          <a:xfrm>
            <a:off x="-6932525" y="296875"/>
            <a:ext cx="6694500" cy="161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Example output for athletes_df</a:t>
            </a:r>
            <a:endParaRPr/>
          </a:p>
        </p:txBody>
      </p:sp>
      <p:sp>
        <p:nvSpPr>
          <p:cNvPr id="529" name="Google Shape;529;p65"/>
          <p:cNvSpPr txBox="1"/>
          <p:nvPr>
            <p:ph idx="2" type="subTitle"/>
          </p:nvPr>
        </p:nvSpPr>
        <p:spPr>
          <a:xfrm>
            <a:off x="544500" y="515700"/>
            <a:ext cx="8055000" cy="207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Example output of the first 5 rows of athletes_df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6"/>
          <p:cNvSpPr txBox="1"/>
          <p:nvPr>
            <p:ph idx="2" type="subTitle"/>
          </p:nvPr>
        </p:nvSpPr>
        <p:spPr>
          <a:xfrm>
            <a:off x="713225" y="1184850"/>
            <a:ext cx="66945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Standardized all dataframes to date time format</a:t>
            </a:r>
            <a:endParaRPr/>
          </a:p>
          <a:p>
            <a:pPr indent="-317500" lvl="0" marL="457200" rtl="0" algn="l">
              <a:spcBef>
                <a:spcPts val="0"/>
              </a:spcBef>
              <a:spcAft>
                <a:spcPts val="0"/>
              </a:spcAft>
              <a:buSzPts val="1400"/>
              <a:buChar char="●"/>
            </a:pPr>
            <a:r>
              <a:rPr lang="en"/>
              <a:t>Dropped duplicate values from dataframes, keeping only the first value</a:t>
            </a:r>
            <a:endParaRPr/>
          </a:p>
          <a:p>
            <a:pPr indent="-317500" lvl="0" marL="457200" rtl="0" algn="l">
              <a:spcBef>
                <a:spcPts val="0"/>
              </a:spcBef>
              <a:spcAft>
                <a:spcPts val="0"/>
              </a:spcAft>
              <a:buSzPts val="1400"/>
              <a:buChar char="●"/>
            </a:pPr>
            <a:r>
              <a:rPr lang="en"/>
              <a:t>Deleted empty columns from csv files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5" name="Google Shape;535;p66"/>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7"/>
          <p:cNvSpPr txBox="1"/>
          <p:nvPr>
            <p:ph idx="1" type="subTitle"/>
          </p:nvPr>
        </p:nvSpPr>
        <p:spPr>
          <a:xfrm>
            <a:off x="2173029" y="1652179"/>
            <a:ext cx="1773000" cy="3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7"/>
          <p:cNvSpPr txBox="1"/>
          <p:nvPr>
            <p:ph idx="2" type="subTitle"/>
          </p:nvPr>
        </p:nvSpPr>
        <p:spPr>
          <a:xfrm>
            <a:off x="2173029" y="1989315"/>
            <a:ext cx="4977600" cy="26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7"/>
          <p:cNvSpPr txBox="1"/>
          <p:nvPr>
            <p:ph type="title"/>
          </p:nvPr>
        </p:nvSpPr>
        <p:spPr>
          <a:xfrm>
            <a:off x="550700" y="60997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67"/>
          <p:cNvPicPr preferRelativeResize="0"/>
          <p:nvPr/>
        </p:nvPicPr>
        <p:blipFill>
          <a:blip r:embed="rId3">
            <a:alphaModFix/>
          </a:blip>
          <a:stretch>
            <a:fillRect/>
          </a:stretch>
        </p:blipFill>
        <p:spPr>
          <a:xfrm>
            <a:off x="550038" y="487150"/>
            <a:ext cx="8043926" cy="4169200"/>
          </a:xfrm>
          <a:prstGeom prst="rect">
            <a:avLst/>
          </a:prstGeom>
          <a:noFill/>
          <a:ln cap="flat" cmpd="sng" w="19050">
            <a:solidFill>
              <a:schemeClr val="dk1"/>
            </a:solidFill>
            <a:prstDash val="lgDashDot"/>
            <a:round/>
            <a:headEnd len="sm" w="sm" type="none"/>
            <a:tailEnd len="sm" w="sm" type="none"/>
          </a:ln>
        </p:spPr>
      </p:pic>
      <p:sp>
        <p:nvSpPr>
          <p:cNvPr id="544" name="Google Shape;544;p67"/>
          <p:cNvSpPr/>
          <p:nvPr/>
        </p:nvSpPr>
        <p:spPr>
          <a:xfrm>
            <a:off x="550071" y="1514291"/>
            <a:ext cx="8043900" cy="22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45" name="Google Shape;545;p67"/>
          <p:cNvSpPr/>
          <p:nvPr/>
        </p:nvSpPr>
        <p:spPr>
          <a:xfrm>
            <a:off x="550071" y="3313471"/>
            <a:ext cx="8043900" cy="22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8"/>
          <p:cNvSpPr txBox="1"/>
          <p:nvPr>
            <p:ph idx="2" type="subTitle"/>
          </p:nvPr>
        </p:nvSpPr>
        <p:spPr>
          <a:xfrm>
            <a:off x="713225" y="1184850"/>
            <a:ext cx="6694500" cy="335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Created a dataframe for male athletes and a dataframe for female athletes to analyze difference between men’s and women’s </a:t>
            </a:r>
            <a:r>
              <a:rPr lang="en"/>
              <a:t>performance</a:t>
            </a:r>
            <a:r>
              <a:rPr lang="en"/>
              <a:t>. The dataframe is subsetted using the ‘Sex’ column. </a:t>
            </a:r>
            <a:endParaRPr/>
          </a:p>
          <a:p>
            <a:pPr indent="-317500" lvl="0" marL="457200" rtl="0" algn="l">
              <a:spcBef>
                <a:spcPts val="0"/>
              </a:spcBef>
              <a:spcAft>
                <a:spcPts val="0"/>
              </a:spcAft>
              <a:buSzPts val="1400"/>
              <a:buChar char="●"/>
            </a:pPr>
            <a:r>
              <a:rPr lang="en"/>
              <a:t>Created a dataframe of athletes who have won a medal. This was done by isolating the athletes that have a non-NA value in the ‘Medal’ column. </a:t>
            </a:r>
            <a:endParaRPr/>
          </a:p>
          <a:p>
            <a:pPr indent="-317500" lvl="0" marL="457200" rtl="0" algn="l">
              <a:spcBef>
                <a:spcPts val="0"/>
              </a:spcBef>
              <a:spcAft>
                <a:spcPts val="0"/>
              </a:spcAft>
              <a:buSzPts val="1400"/>
              <a:buChar char="●"/>
            </a:pPr>
            <a:r>
              <a:rPr lang="en"/>
              <a:t>Created a new dataframe which is a subset of winners_df with only the ‘NOC’ and ‘Medal’ columns. Then grouped by ‘NOC’ to see which country won the most/least number of medals. </a:t>
            </a:r>
            <a:endParaRPr/>
          </a:p>
        </p:txBody>
      </p:sp>
      <p:sp>
        <p:nvSpPr>
          <p:cNvPr id="551" name="Google Shape;551;p68"/>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9"/>
          <p:cNvSpPr txBox="1"/>
          <p:nvPr/>
        </p:nvSpPr>
        <p:spPr>
          <a:xfrm>
            <a:off x="3175325" y="578600"/>
            <a:ext cx="29670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Female and Male DFs</a:t>
            </a:r>
            <a:endParaRPr sz="1800">
              <a:solidFill>
                <a:schemeClr val="dk2"/>
              </a:solidFill>
              <a:latin typeface="Montserrat"/>
              <a:ea typeface="Montserrat"/>
              <a:cs typeface="Montserrat"/>
              <a:sym typeface="Montserrat"/>
            </a:endParaRPr>
          </a:p>
        </p:txBody>
      </p:sp>
      <p:pic>
        <p:nvPicPr>
          <p:cNvPr id="557" name="Google Shape;557;p69"/>
          <p:cNvPicPr preferRelativeResize="0"/>
          <p:nvPr/>
        </p:nvPicPr>
        <p:blipFill>
          <a:blip r:embed="rId3">
            <a:alphaModFix/>
          </a:blip>
          <a:stretch>
            <a:fillRect/>
          </a:stretch>
        </p:blipFill>
        <p:spPr>
          <a:xfrm>
            <a:off x="917663" y="1189250"/>
            <a:ext cx="7482325" cy="3468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70"/>
          <p:cNvPicPr preferRelativeResize="0"/>
          <p:nvPr/>
        </p:nvPicPr>
        <p:blipFill>
          <a:blip r:embed="rId3">
            <a:alphaModFix/>
          </a:blip>
          <a:stretch>
            <a:fillRect/>
          </a:stretch>
        </p:blipFill>
        <p:spPr>
          <a:xfrm>
            <a:off x="2218825" y="879900"/>
            <a:ext cx="4706356" cy="3813925"/>
          </a:xfrm>
          <a:prstGeom prst="rect">
            <a:avLst/>
          </a:prstGeom>
          <a:noFill/>
          <a:ln cap="flat" cmpd="sng" w="19050">
            <a:solidFill>
              <a:schemeClr val="dk1"/>
            </a:solidFill>
            <a:prstDash val="lgDashDot"/>
            <a:round/>
            <a:headEnd len="sm" w="sm" type="none"/>
            <a:tailEnd len="sm" w="sm" type="none"/>
          </a:ln>
        </p:spPr>
      </p:pic>
      <p:sp>
        <p:nvSpPr>
          <p:cNvPr id="563" name="Google Shape;563;p70"/>
          <p:cNvSpPr txBox="1"/>
          <p:nvPr>
            <p:ph idx="2" type="subTitle"/>
          </p:nvPr>
        </p:nvSpPr>
        <p:spPr>
          <a:xfrm>
            <a:off x="544500" y="363300"/>
            <a:ext cx="8055000" cy="51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Example output consisting of filtered winners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