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ld Standard TT" panose="020B0604020202020204"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e544de79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e544de79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5018f7c2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e5018f7c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36de846f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736de846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36de846f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736de846f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5018f7c23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e5018f7c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5018f7c23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e5018f7c2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e5018f7c23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e5018f7c2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736de846f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736de846f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6f90357f_0_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60200" y="164650"/>
            <a:ext cx="8823600" cy="15228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200" b="1">
                <a:solidFill>
                  <a:schemeClr val="dk1"/>
                </a:solidFill>
              </a:rPr>
              <a:t>Enhancing Privacy in Social Network Data Analysis Using Cryptography and Differential Privacy</a:t>
            </a:r>
            <a:endParaRPr sz="3200" b="1">
              <a:solidFill>
                <a:schemeClr val="dk1"/>
              </a:solidFill>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Srushti Waichal (A20554818)</a:t>
            </a:r>
            <a:endParaRPr/>
          </a:p>
          <a:p>
            <a:pPr marL="0" lvl="0" indent="0" algn="l" rtl="0">
              <a:spcBef>
                <a:spcPts val="0"/>
              </a:spcBef>
              <a:spcAft>
                <a:spcPts val="0"/>
              </a:spcAft>
              <a:buNone/>
            </a:pPr>
            <a:r>
              <a:rPr lang="en"/>
              <a:t>Om Gandhi (A20560944)</a:t>
            </a:r>
            <a:endParaRPr/>
          </a:p>
        </p:txBody>
      </p:sp>
      <p:sp>
        <p:nvSpPr>
          <p:cNvPr id="61" name="Google Shape;61;p13"/>
          <p:cNvSpPr txBox="1"/>
          <p:nvPr/>
        </p:nvSpPr>
        <p:spPr>
          <a:xfrm>
            <a:off x="362700" y="1944975"/>
            <a:ext cx="8621100" cy="12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Old Standard TT"/>
                <a:ea typeface="Old Standard TT"/>
                <a:cs typeface="Old Standard TT"/>
                <a:sym typeface="Old Standard TT"/>
              </a:rPr>
              <a:t>A Comprehensive Approach to Data Protection</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22"/>
          <p:cNvPicPr preferRelativeResize="0"/>
          <p:nvPr/>
        </p:nvPicPr>
        <p:blipFill>
          <a:blip r:embed="rId3">
            <a:alphaModFix/>
          </a:blip>
          <a:stretch>
            <a:fillRect/>
          </a:stretch>
        </p:blipFill>
        <p:spPr>
          <a:xfrm>
            <a:off x="152400" y="152400"/>
            <a:ext cx="8726225" cy="463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215150" y="161375"/>
            <a:ext cx="9188700" cy="7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Old Standard TT"/>
                <a:ea typeface="Old Standard TT"/>
                <a:cs typeface="Old Standard TT"/>
                <a:sym typeface="Old Standard TT"/>
              </a:rPr>
              <a:t>Model Training and Evaluation</a:t>
            </a:r>
            <a:endParaRPr sz="3000">
              <a:solidFill>
                <a:schemeClr val="dk1"/>
              </a:solidFill>
              <a:latin typeface="Old Standard TT"/>
              <a:ea typeface="Old Standard TT"/>
              <a:cs typeface="Old Standard TT"/>
              <a:sym typeface="Old Standard TT"/>
            </a:endParaRPr>
          </a:p>
        </p:txBody>
      </p:sp>
      <p:sp>
        <p:nvSpPr>
          <p:cNvPr id="138" name="Google Shape;138;p23"/>
          <p:cNvSpPr txBox="1"/>
          <p:nvPr/>
        </p:nvSpPr>
        <p:spPr>
          <a:xfrm>
            <a:off x="319350" y="878675"/>
            <a:ext cx="8505300" cy="3854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600" b="1">
                <a:solidFill>
                  <a:schemeClr val="dk1"/>
                </a:solidFill>
              </a:rPr>
              <a:t>TF-IDF Vectorization</a:t>
            </a:r>
            <a:r>
              <a:rPr lang="en" sz="1600">
                <a:solidFill>
                  <a:schemeClr val="dk1"/>
                </a:solidFill>
              </a:rPr>
              <a:t>:</a:t>
            </a:r>
            <a:endParaRPr sz="1600">
              <a:solidFill>
                <a:schemeClr val="dk1"/>
              </a:solidFill>
            </a:endParaRPr>
          </a:p>
          <a:p>
            <a:pPr marL="457200" lvl="0" indent="-330200" algn="just" rtl="0">
              <a:lnSpc>
                <a:spcPct val="115000"/>
              </a:lnSpc>
              <a:spcBef>
                <a:spcPts val="1200"/>
              </a:spcBef>
              <a:spcAft>
                <a:spcPts val="0"/>
              </a:spcAft>
              <a:buClr>
                <a:schemeClr val="dk1"/>
              </a:buClr>
              <a:buSzPts val="1600"/>
              <a:buChar char="●"/>
            </a:pPr>
            <a:r>
              <a:rPr lang="en" sz="1600">
                <a:solidFill>
                  <a:schemeClr val="dk1"/>
                </a:solidFill>
              </a:rPr>
              <a:t>Description: Transforms text data into TF-IDF vectors for model training.</a:t>
            </a:r>
            <a:endParaRPr sz="160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 sz="1600" b="1">
                <a:solidFill>
                  <a:schemeClr val="dk1"/>
                </a:solidFill>
              </a:rPr>
              <a:t>Random Forest Classifier</a:t>
            </a:r>
            <a:r>
              <a:rPr lang="en" sz="1600">
                <a:solidFill>
                  <a:schemeClr val="dk1"/>
                </a:solidFill>
              </a:rPr>
              <a:t>:</a:t>
            </a:r>
            <a:endParaRPr sz="1600">
              <a:solidFill>
                <a:schemeClr val="dk1"/>
              </a:solidFill>
            </a:endParaRPr>
          </a:p>
          <a:p>
            <a:pPr marL="457200" lvl="0" indent="-330200" algn="just" rtl="0">
              <a:lnSpc>
                <a:spcPct val="115000"/>
              </a:lnSpc>
              <a:spcBef>
                <a:spcPts val="1200"/>
              </a:spcBef>
              <a:spcAft>
                <a:spcPts val="0"/>
              </a:spcAft>
              <a:buClr>
                <a:schemeClr val="dk1"/>
              </a:buClr>
              <a:buSzPts val="1600"/>
              <a:buChar char="●"/>
            </a:pPr>
            <a:r>
              <a:rPr lang="en" sz="1600">
                <a:solidFill>
                  <a:schemeClr val="dk1"/>
                </a:solidFill>
              </a:rPr>
              <a:t>Description: Trains model on transformed data for sentiment analysis and topic modeling.</a:t>
            </a:r>
            <a:endParaRPr sz="160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 sz="1600" b="1">
                <a:solidFill>
                  <a:schemeClr val="dk1"/>
                </a:solidFill>
              </a:rPr>
              <a:t>Accuracy Evaluation</a:t>
            </a:r>
            <a:r>
              <a:rPr lang="en" sz="1600">
                <a:solidFill>
                  <a:schemeClr val="dk1"/>
                </a:solidFill>
              </a:rPr>
              <a:t>:</a:t>
            </a:r>
            <a:endParaRPr sz="1600">
              <a:solidFill>
                <a:schemeClr val="dk1"/>
              </a:solidFill>
            </a:endParaRPr>
          </a:p>
          <a:p>
            <a:pPr marL="457200" lvl="0" indent="-330200" algn="just" rtl="0">
              <a:lnSpc>
                <a:spcPct val="115000"/>
              </a:lnSpc>
              <a:spcBef>
                <a:spcPts val="1200"/>
              </a:spcBef>
              <a:spcAft>
                <a:spcPts val="0"/>
              </a:spcAft>
              <a:buClr>
                <a:schemeClr val="dk1"/>
              </a:buClr>
              <a:buSzPts val="1600"/>
              <a:buChar char="●"/>
            </a:pPr>
            <a:r>
              <a:rPr lang="en" sz="1600">
                <a:solidFill>
                  <a:schemeClr val="dk1"/>
                </a:solidFill>
              </a:rPr>
              <a:t>Description: Compares accuracy with and without privacy enhancements, showcasing the impact of privacy measures on model performance.</a:t>
            </a:r>
            <a:endParaRPr sz="1600">
              <a:solidFill>
                <a:schemeClr val="dk1"/>
              </a:solidFill>
            </a:endParaRPr>
          </a:p>
          <a:p>
            <a:pPr marL="0" lvl="0" indent="0" algn="just" rtl="0">
              <a:lnSpc>
                <a:spcPct val="115000"/>
              </a:lnSpc>
              <a:spcBef>
                <a:spcPts val="1200"/>
              </a:spcBef>
              <a:spcAft>
                <a:spcPts val="0"/>
              </a:spcAft>
              <a:buNone/>
            </a:pPr>
            <a:r>
              <a:rPr lang="en" sz="1600" b="1">
                <a:solidFill>
                  <a:schemeClr val="dk1"/>
                </a:solidFill>
              </a:rPr>
              <a:t>Conclusion</a:t>
            </a:r>
            <a:r>
              <a:rPr lang="en" sz="1600">
                <a:solidFill>
                  <a:schemeClr val="dk1"/>
                </a:solidFill>
              </a:rPr>
              <a:t>: </a:t>
            </a:r>
            <a:endParaRPr sz="1600">
              <a:solidFill>
                <a:schemeClr val="dk1"/>
              </a:solidFill>
            </a:endParaRPr>
          </a:p>
          <a:p>
            <a:pPr marL="457200" lvl="0" indent="-330200" algn="just" rtl="0">
              <a:lnSpc>
                <a:spcPct val="115000"/>
              </a:lnSpc>
              <a:spcBef>
                <a:spcPts val="1200"/>
              </a:spcBef>
              <a:spcAft>
                <a:spcPts val="0"/>
              </a:spcAft>
              <a:buClr>
                <a:schemeClr val="dk1"/>
              </a:buClr>
              <a:buSzPts val="1600"/>
              <a:buChar char="●"/>
            </a:pPr>
            <a:r>
              <a:rPr lang="en" sz="1600">
                <a:solidFill>
                  <a:schemeClr val="dk1"/>
                </a:solidFill>
              </a:rPr>
              <a:t>Privacy enhancements lead to reduced accuracy, highlighting the trade-off between privacy and utility.</a:t>
            </a:r>
            <a:endParaRPr sz="2100">
              <a:solidFill>
                <a:schemeClr val="dk1"/>
              </a:solidFill>
            </a:endParaRPr>
          </a:p>
          <a:p>
            <a:pPr marL="0" lvl="0" indent="0" algn="just" rtl="0">
              <a:spcBef>
                <a:spcPts val="1200"/>
              </a:spcBef>
              <a:spcAft>
                <a:spcPts val="0"/>
              </a:spcAft>
              <a:buNone/>
            </a:pPr>
            <a:endParaRPr sz="2300">
              <a:solidFill>
                <a:schemeClr val="dk1"/>
              </a:solidFill>
              <a:latin typeface="Old Standard TT"/>
              <a:ea typeface="Old Standard TT"/>
              <a:cs typeface="Old Standard TT"/>
              <a:sym typeface="Old Standard TT"/>
            </a:endParaRPr>
          </a:p>
        </p:txBody>
      </p:sp>
      <p:cxnSp>
        <p:nvCxnSpPr>
          <p:cNvPr id="139" name="Google Shape;139;p23"/>
          <p:cNvCxnSpPr/>
          <p:nvPr/>
        </p:nvCxnSpPr>
        <p:spPr>
          <a:xfrm>
            <a:off x="182400" y="820850"/>
            <a:ext cx="5705700" cy="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293600" y="251000"/>
            <a:ext cx="8561400" cy="81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1"/>
                </a:solidFill>
                <a:latin typeface="Old Standard TT"/>
                <a:ea typeface="Old Standard TT"/>
                <a:cs typeface="Old Standard TT"/>
                <a:sym typeface="Old Standard TT"/>
              </a:rPr>
              <a:t>Accuracy Results</a:t>
            </a:r>
            <a:endParaRPr sz="3400">
              <a:solidFill>
                <a:schemeClr val="dk1"/>
              </a:solidFill>
              <a:latin typeface="Old Standard TT"/>
              <a:ea typeface="Old Standard TT"/>
              <a:cs typeface="Old Standard TT"/>
              <a:sym typeface="Old Standard TT"/>
            </a:endParaRPr>
          </a:p>
        </p:txBody>
      </p:sp>
      <p:sp>
        <p:nvSpPr>
          <p:cNvPr id="145" name="Google Shape;145;p24"/>
          <p:cNvSpPr txBox="1"/>
          <p:nvPr/>
        </p:nvSpPr>
        <p:spPr>
          <a:xfrm>
            <a:off x="360825" y="1169900"/>
            <a:ext cx="8494200" cy="36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100" b="1" dirty="0">
                <a:solidFill>
                  <a:schemeClr val="dk1"/>
                </a:solidFill>
              </a:rPr>
              <a:t>With Encryption</a:t>
            </a:r>
            <a:r>
              <a:rPr lang="en" sz="2100" dirty="0">
                <a:solidFill>
                  <a:schemeClr val="dk1"/>
                </a:solidFill>
              </a:rPr>
              <a:t>:</a:t>
            </a:r>
            <a:endParaRPr sz="2100" dirty="0">
              <a:solidFill>
                <a:schemeClr val="dk1"/>
              </a:solidFill>
            </a:endParaRPr>
          </a:p>
          <a:p>
            <a:pPr marL="457200" lvl="0" indent="-361950" algn="l" rtl="0">
              <a:lnSpc>
                <a:spcPct val="115000"/>
              </a:lnSpc>
              <a:spcBef>
                <a:spcPts val="1200"/>
              </a:spcBef>
              <a:spcAft>
                <a:spcPts val="0"/>
              </a:spcAft>
              <a:buClr>
                <a:schemeClr val="dk1"/>
              </a:buClr>
              <a:buSzPts val="2100"/>
              <a:buChar char="●"/>
            </a:pPr>
            <a:r>
              <a:rPr lang="en" sz="2100" dirty="0">
                <a:solidFill>
                  <a:schemeClr val="dk1"/>
                </a:solidFill>
              </a:rPr>
              <a:t>Accuracy: 43.66%</a:t>
            </a:r>
            <a:endParaRPr sz="21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2100" b="1" dirty="0">
                <a:solidFill>
                  <a:schemeClr val="dk1"/>
                </a:solidFill>
              </a:rPr>
              <a:t>With Encryption and Differential Privacy</a:t>
            </a:r>
            <a:r>
              <a:rPr lang="en" sz="2100" dirty="0">
                <a:solidFill>
                  <a:schemeClr val="dk1"/>
                </a:solidFill>
              </a:rPr>
              <a:t>:</a:t>
            </a:r>
            <a:endParaRPr sz="2100" dirty="0">
              <a:solidFill>
                <a:schemeClr val="dk1"/>
              </a:solidFill>
            </a:endParaRPr>
          </a:p>
          <a:p>
            <a:pPr marL="457200" lvl="0" indent="-361950" algn="l" rtl="0">
              <a:lnSpc>
                <a:spcPct val="115000"/>
              </a:lnSpc>
              <a:spcBef>
                <a:spcPts val="1200"/>
              </a:spcBef>
              <a:spcAft>
                <a:spcPts val="0"/>
              </a:spcAft>
              <a:buClr>
                <a:schemeClr val="dk1"/>
              </a:buClr>
              <a:buSzPts val="2100"/>
              <a:buChar char="●"/>
            </a:pPr>
            <a:r>
              <a:rPr lang="en" sz="2100" dirty="0">
                <a:solidFill>
                  <a:schemeClr val="dk1"/>
                </a:solidFill>
              </a:rPr>
              <a:t>Accuracy: 39.94%</a:t>
            </a:r>
            <a:endParaRPr sz="21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2100" b="1">
                <a:solidFill>
                  <a:schemeClr val="dk1"/>
                </a:solidFill>
              </a:rPr>
              <a:t>With Encryption, Differential </a:t>
            </a:r>
            <a:r>
              <a:rPr lang="en" sz="2100" b="1" dirty="0">
                <a:solidFill>
                  <a:schemeClr val="dk1"/>
                </a:solidFill>
              </a:rPr>
              <a:t>Privacy and k-Anonymity</a:t>
            </a:r>
            <a:r>
              <a:rPr lang="en" sz="2100" dirty="0">
                <a:solidFill>
                  <a:schemeClr val="dk1"/>
                </a:solidFill>
              </a:rPr>
              <a:t>:</a:t>
            </a:r>
            <a:endParaRPr sz="2100" dirty="0">
              <a:solidFill>
                <a:schemeClr val="dk1"/>
              </a:solidFill>
            </a:endParaRPr>
          </a:p>
          <a:p>
            <a:pPr marL="457200" lvl="0" indent="-361950" algn="l" rtl="0">
              <a:lnSpc>
                <a:spcPct val="115000"/>
              </a:lnSpc>
              <a:spcBef>
                <a:spcPts val="1200"/>
              </a:spcBef>
              <a:spcAft>
                <a:spcPts val="0"/>
              </a:spcAft>
              <a:buClr>
                <a:schemeClr val="dk1"/>
              </a:buClr>
              <a:buSzPts val="2100"/>
              <a:buChar char="●"/>
            </a:pPr>
            <a:r>
              <a:rPr lang="en" sz="2100" dirty="0">
                <a:solidFill>
                  <a:schemeClr val="dk1"/>
                </a:solidFill>
              </a:rPr>
              <a:t>Accuracy: 21.61%</a:t>
            </a:r>
            <a:endParaRPr sz="21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2100" dirty="0">
              <a:solidFill>
                <a:schemeClr val="dk1"/>
              </a:solidFill>
            </a:endParaRPr>
          </a:p>
          <a:p>
            <a:pPr marL="0" lvl="0" indent="0" algn="l" rtl="0">
              <a:spcBef>
                <a:spcPts val="0"/>
              </a:spcBef>
              <a:spcAft>
                <a:spcPts val="0"/>
              </a:spcAft>
              <a:buNone/>
            </a:pPr>
            <a:endParaRPr sz="2800" dirty="0">
              <a:solidFill>
                <a:schemeClr val="dk1"/>
              </a:solidFill>
              <a:latin typeface="Old Standard TT"/>
              <a:ea typeface="Old Standard TT"/>
              <a:cs typeface="Old Standard TT"/>
              <a:sym typeface="Old Standard TT"/>
            </a:endParaRPr>
          </a:p>
        </p:txBody>
      </p:sp>
      <p:cxnSp>
        <p:nvCxnSpPr>
          <p:cNvPr id="146" name="Google Shape;146;p24"/>
          <p:cNvCxnSpPr/>
          <p:nvPr/>
        </p:nvCxnSpPr>
        <p:spPr>
          <a:xfrm rot="10800000" flipH="1">
            <a:off x="235425" y="937600"/>
            <a:ext cx="3468000" cy="1050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945913" y="152400"/>
            <a:ext cx="7252165"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p:nvPr/>
        </p:nvSpPr>
        <p:spPr>
          <a:xfrm>
            <a:off x="293600" y="251000"/>
            <a:ext cx="8561400" cy="81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1"/>
                </a:solidFill>
                <a:latin typeface="Old Standard TT"/>
                <a:ea typeface="Old Standard TT"/>
                <a:cs typeface="Old Standard TT"/>
                <a:sym typeface="Old Standard TT"/>
              </a:rPr>
              <a:t>Results</a:t>
            </a:r>
            <a:endParaRPr sz="3400">
              <a:solidFill>
                <a:schemeClr val="dk1"/>
              </a:solidFill>
              <a:latin typeface="Old Standard TT"/>
              <a:ea typeface="Old Standard TT"/>
              <a:cs typeface="Old Standard TT"/>
              <a:sym typeface="Old Standard TT"/>
            </a:endParaRPr>
          </a:p>
        </p:txBody>
      </p:sp>
      <p:sp>
        <p:nvSpPr>
          <p:cNvPr id="157" name="Google Shape;157;p26"/>
          <p:cNvSpPr txBox="1"/>
          <p:nvPr/>
        </p:nvSpPr>
        <p:spPr>
          <a:xfrm>
            <a:off x="360825" y="1169900"/>
            <a:ext cx="8494200" cy="3697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chemeClr val="dk1"/>
              </a:buClr>
              <a:buSzPts val="1300"/>
              <a:buChar char="●"/>
            </a:pPr>
            <a:r>
              <a:rPr lang="en" sz="1300" b="1">
                <a:solidFill>
                  <a:schemeClr val="dk1"/>
                </a:solidFill>
              </a:rPr>
              <a:t>As seen in the graph the accuracy of the model drops drastically when differential privacy is introduced.</a:t>
            </a:r>
            <a:endParaRPr sz="1300" b="1">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rPr>
              <a:t>And upon that, when k-anonymity was introduced the accuracy dropped even more.</a:t>
            </a:r>
            <a:endParaRPr sz="1300" b="1">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rPr>
              <a:t>However, this also reduced the chance of inference attack and the linkage attack as well.</a:t>
            </a:r>
            <a:endParaRPr sz="1300" b="1">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rPr>
              <a:t>The reason for accuracy drop was because the noisy data was added in order to ensure the privacy of the users and lessen the chances of the linkage attack.</a:t>
            </a:r>
            <a:endParaRPr sz="1300" b="1">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rPr>
              <a:t>Upon that we also introduced k-anonymity as well to ensure some more privacy to the data but because the real data was manipulated or some noise was added, it was obvious that the accuracy would drop.</a:t>
            </a:r>
            <a:endParaRPr sz="1300" b="1">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rPr>
              <a:t>Hence, it clear that with increase in privacy the accuracy decreases so they are inversely proportional to each other.</a:t>
            </a:r>
            <a:endParaRPr sz="1300" b="1">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rPr>
              <a:t>Apart from this we also know that if the key for the cryptographic algorithm is known or easy to crack then we can’t protect the sensitive data much.</a:t>
            </a:r>
            <a:endParaRPr sz="1300" b="1">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rPr>
              <a:t>However, because we encrypted the key used for AES as well that would decrease the chances of data leaks in the sensitive data.</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2100">
              <a:solidFill>
                <a:schemeClr val="dk1"/>
              </a:solidFill>
            </a:endParaRPr>
          </a:p>
          <a:p>
            <a:pPr marL="0" lvl="0" indent="0" algn="l" rtl="0">
              <a:spcBef>
                <a:spcPts val="0"/>
              </a:spcBef>
              <a:spcAft>
                <a:spcPts val="0"/>
              </a:spcAft>
              <a:buNone/>
            </a:pPr>
            <a:endParaRPr sz="2800">
              <a:solidFill>
                <a:schemeClr val="dk1"/>
              </a:solidFill>
              <a:latin typeface="Old Standard TT"/>
              <a:ea typeface="Old Standard TT"/>
              <a:cs typeface="Old Standard TT"/>
              <a:sym typeface="Old Standard TT"/>
            </a:endParaRPr>
          </a:p>
        </p:txBody>
      </p:sp>
      <p:cxnSp>
        <p:nvCxnSpPr>
          <p:cNvPr id="158" name="Google Shape;158;p26"/>
          <p:cNvCxnSpPr/>
          <p:nvPr/>
        </p:nvCxnSpPr>
        <p:spPr>
          <a:xfrm rot="10800000" flipH="1">
            <a:off x="362700" y="916100"/>
            <a:ext cx="1824300" cy="1080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p:nvPr/>
        </p:nvSpPr>
        <p:spPr>
          <a:xfrm>
            <a:off x="259975" y="307050"/>
            <a:ext cx="8561400" cy="8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64" name="Google Shape;164;p27"/>
          <p:cNvSpPr txBox="1"/>
          <p:nvPr/>
        </p:nvSpPr>
        <p:spPr>
          <a:xfrm>
            <a:off x="203950" y="251000"/>
            <a:ext cx="8628600" cy="68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Old Standard TT"/>
                <a:ea typeface="Old Standard TT"/>
                <a:cs typeface="Old Standard TT"/>
                <a:sym typeface="Old Standard TT"/>
              </a:rPr>
              <a:t>Trade-offs Between Privacy and Utility</a:t>
            </a:r>
            <a:endParaRPr sz="3000">
              <a:solidFill>
                <a:schemeClr val="dk1"/>
              </a:solidFill>
              <a:latin typeface="Old Standard TT"/>
              <a:ea typeface="Old Standard TT"/>
              <a:cs typeface="Old Standard TT"/>
              <a:sym typeface="Old Standard TT"/>
            </a:endParaRPr>
          </a:p>
        </p:txBody>
      </p:sp>
      <p:sp>
        <p:nvSpPr>
          <p:cNvPr id="165" name="Google Shape;165;p27"/>
          <p:cNvSpPr txBox="1"/>
          <p:nvPr/>
        </p:nvSpPr>
        <p:spPr>
          <a:xfrm>
            <a:off x="450475" y="1035425"/>
            <a:ext cx="8270100" cy="3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Accuracy vs. Privacy</a:t>
            </a:r>
            <a:r>
              <a:rPr lang="en"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Balance between privacy measures and data utility.</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Inversely proportional to each other.</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Differential Privacy Impact</a:t>
            </a:r>
            <a:r>
              <a:rPr lang="en"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Slight accuracy reduction due to noise addition for privacy.</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k-Anonymity Impact</a:t>
            </a:r>
            <a:r>
              <a:rPr lang="en"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Significant accuracy reduction with combined privacy techniques, highlighting the impact on data analysis.</a:t>
            </a:r>
            <a:endParaRPr sz="1600">
              <a:solidFill>
                <a:schemeClr val="dk1"/>
              </a:solidFill>
            </a:endParaRPr>
          </a:p>
          <a:p>
            <a:pPr marL="0" lvl="0" indent="0" algn="l" rtl="0">
              <a:spcBef>
                <a:spcPts val="1200"/>
              </a:spcBef>
              <a:spcAft>
                <a:spcPts val="0"/>
              </a:spcAft>
              <a:buNone/>
            </a:pPr>
            <a:endParaRPr sz="1600">
              <a:solidFill>
                <a:schemeClr val="dk1"/>
              </a:solidFill>
              <a:latin typeface="Old Standard TT"/>
              <a:ea typeface="Old Standard TT"/>
              <a:cs typeface="Old Standard TT"/>
              <a:sym typeface="Old Standard TT"/>
            </a:endParaRPr>
          </a:p>
        </p:txBody>
      </p:sp>
      <p:cxnSp>
        <p:nvCxnSpPr>
          <p:cNvPr id="166" name="Google Shape;166;p27"/>
          <p:cNvCxnSpPr/>
          <p:nvPr/>
        </p:nvCxnSpPr>
        <p:spPr>
          <a:xfrm>
            <a:off x="415725" y="979925"/>
            <a:ext cx="6342000" cy="1050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p:nvPr/>
        </p:nvSpPr>
        <p:spPr>
          <a:xfrm>
            <a:off x="271175" y="273425"/>
            <a:ext cx="8527800" cy="7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Old Standard TT"/>
                <a:ea typeface="Old Standard TT"/>
                <a:cs typeface="Old Standard TT"/>
                <a:sym typeface="Old Standard TT"/>
              </a:rPr>
              <a:t>Future Work</a:t>
            </a:r>
            <a:endParaRPr sz="3000">
              <a:solidFill>
                <a:schemeClr val="dk1"/>
              </a:solidFill>
              <a:latin typeface="Old Standard TT"/>
              <a:ea typeface="Old Standard TT"/>
              <a:cs typeface="Old Standard TT"/>
              <a:sym typeface="Old Standard TT"/>
            </a:endParaRPr>
          </a:p>
        </p:txBody>
      </p:sp>
      <p:sp>
        <p:nvSpPr>
          <p:cNvPr id="172" name="Google Shape;172;p28"/>
          <p:cNvSpPr txBox="1"/>
          <p:nvPr/>
        </p:nvSpPr>
        <p:spPr>
          <a:xfrm>
            <a:off x="405650" y="1225925"/>
            <a:ext cx="8068200" cy="31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Optimize Privacy Parameters</a:t>
            </a:r>
            <a:r>
              <a:rPr lang="en"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Balance between privacy, accuracy, and performance.</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Advanced Encryption Techniques</a:t>
            </a:r>
            <a:r>
              <a:rPr lang="en"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Explore homomorphic encryption for enhanced security.</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Scalability and Performance</a:t>
            </a:r>
            <a:r>
              <a:rPr lang="en"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Evaluate efficiency on larger datasets for scalability.</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User Perception and Trust</a:t>
            </a:r>
            <a:r>
              <a:rPr lang="en" sz="1600">
                <a:solidFill>
                  <a:schemeClr val="dk1"/>
                </a:solidFill>
              </a:rPr>
              <a:t>:</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Assess impact on user trust and perception with enhanced privacy measures.</a:t>
            </a:r>
            <a:endParaRPr sz="1600">
              <a:solidFill>
                <a:schemeClr val="dk1"/>
              </a:solidFill>
            </a:endParaRPr>
          </a:p>
          <a:p>
            <a:pPr marL="0" lvl="0" indent="0" algn="l" rtl="0">
              <a:spcBef>
                <a:spcPts val="1200"/>
              </a:spcBef>
              <a:spcAft>
                <a:spcPts val="0"/>
              </a:spcAft>
              <a:buNone/>
            </a:pPr>
            <a:endParaRPr sz="1600">
              <a:solidFill>
                <a:schemeClr val="dk1"/>
              </a:solidFill>
              <a:latin typeface="Old Standard TT"/>
              <a:ea typeface="Old Standard TT"/>
              <a:cs typeface="Old Standard TT"/>
              <a:sym typeface="Old Standard TT"/>
            </a:endParaRPr>
          </a:p>
        </p:txBody>
      </p:sp>
      <p:cxnSp>
        <p:nvCxnSpPr>
          <p:cNvPr id="173" name="Google Shape;173;p28"/>
          <p:cNvCxnSpPr/>
          <p:nvPr/>
        </p:nvCxnSpPr>
        <p:spPr>
          <a:xfrm>
            <a:off x="288450" y="905675"/>
            <a:ext cx="2407500" cy="2130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p:nvPr/>
        </p:nvSpPr>
        <p:spPr>
          <a:xfrm>
            <a:off x="372025" y="251000"/>
            <a:ext cx="8438100" cy="8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dk1"/>
                </a:solidFill>
                <a:latin typeface="Old Standard TT"/>
                <a:ea typeface="Old Standard TT"/>
                <a:cs typeface="Old Standard TT"/>
                <a:sym typeface="Old Standard TT"/>
              </a:rPr>
              <a:t>Conclusion</a:t>
            </a:r>
            <a:endParaRPr sz="3100">
              <a:solidFill>
                <a:schemeClr val="dk1"/>
              </a:solidFill>
              <a:latin typeface="Old Standard TT"/>
              <a:ea typeface="Old Standard TT"/>
              <a:cs typeface="Old Standard TT"/>
              <a:sym typeface="Old Standard TT"/>
            </a:endParaRPr>
          </a:p>
        </p:txBody>
      </p:sp>
      <p:sp>
        <p:nvSpPr>
          <p:cNvPr id="179" name="Google Shape;179;p29"/>
          <p:cNvSpPr txBox="1"/>
          <p:nvPr/>
        </p:nvSpPr>
        <p:spPr>
          <a:xfrm>
            <a:off x="472900" y="923375"/>
            <a:ext cx="8438100" cy="4034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dk1"/>
              </a:buClr>
              <a:buSzPts val="1600"/>
              <a:buChar char="●"/>
            </a:pPr>
            <a:r>
              <a:rPr lang="en" sz="1600" b="1">
                <a:solidFill>
                  <a:schemeClr val="dk1"/>
                </a:solidFill>
              </a:rPr>
              <a:t>Hence, upon analysis it was pretty clear as discussed above that here data privacy and accuracy of the model are inversely proportional.</a:t>
            </a:r>
            <a:endParaRPr sz="1600" b="1">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rPr>
              <a:t>But it can also be inferred that because the privacy was introduced the chances of inference attack or linkage attack decreased.</a:t>
            </a:r>
            <a:endParaRPr sz="1600" b="1">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rPr>
              <a:t>Upon that we also observed during encryption it could have been really easy to break the Advanced encryption cipher on the sensitive data.</a:t>
            </a:r>
            <a:endParaRPr sz="1600" b="1">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rPr>
              <a:t>However, because we encrypted the key as well  using the asymmetric key cryptography algorithm (the RSA), the chances of cipher decryption would also decrease in this case.</a:t>
            </a:r>
            <a:endParaRPr sz="1600" b="1">
              <a:solidFill>
                <a:schemeClr val="dk1"/>
              </a:solidFill>
            </a:endParaRPr>
          </a:p>
          <a:p>
            <a:pPr marL="0" lvl="0" indent="0" algn="l" rtl="0">
              <a:spcBef>
                <a:spcPts val="1200"/>
              </a:spcBef>
              <a:spcAft>
                <a:spcPts val="0"/>
              </a:spcAft>
              <a:buNone/>
            </a:pPr>
            <a:endParaRPr sz="1600">
              <a:solidFill>
                <a:schemeClr val="dk1"/>
              </a:solidFill>
              <a:latin typeface="Old Standard TT"/>
              <a:ea typeface="Old Standard TT"/>
              <a:cs typeface="Old Standard TT"/>
              <a:sym typeface="Old Standard TT"/>
            </a:endParaRPr>
          </a:p>
        </p:txBody>
      </p:sp>
      <p:cxnSp>
        <p:nvCxnSpPr>
          <p:cNvPr id="180" name="Google Shape;180;p29"/>
          <p:cNvCxnSpPr/>
          <p:nvPr/>
        </p:nvCxnSpPr>
        <p:spPr>
          <a:xfrm>
            <a:off x="352100" y="905675"/>
            <a:ext cx="1983300" cy="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90250" y="526350"/>
            <a:ext cx="81339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b="1">
                <a:solidFill>
                  <a:schemeClr val="dk1"/>
                </a:solidFill>
                <a:latin typeface="Arial"/>
                <a:ea typeface="Arial"/>
                <a:cs typeface="Arial"/>
                <a:sym typeface="Arial"/>
              </a:rPr>
              <a:t>Objective</a:t>
            </a:r>
            <a:r>
              <a:rPr lang="en" sz="2700">
                <a:solidFill>
                  <a:schemeClr val="dk1"/>
                </a:solidFill>
                <a:latin typeface="Arial"/>
                <a:ea typeface="Arial"/>
                <a:cs typeface="Arial"/>
                <a:sym typeface="Arial"/>
              </a:rPr>
              <a:t>: To enhance privacy in social network data analysis using cryptographic techniques and differential privacy.</a:t>
            </a:r>
            <a:endParaRPr sz="270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70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2700" b="1">
                <a:solidFill>
                  <a:schemeClr val="dk1"/>
                </a:solidFill>
                <a:latin typeface="Arial"/>
                <a:ea typeface="Arial"/>
                <a:cs typeface="Arial"/>
                <a:sym typeface="Arial"/>
              </a:rPr>
              <a:t>Importance</a:t>
            </a:r>
            <a:r>
              <a:rPr lang="en" sz="2700">
                <a:solidFill>
                  <a:schemeClr val="dk1"/>
                </a:solidFill>
                <a:latin typeface="Arial"/>
                <a:ea typeface="Arial"/>
                <a:cs typeface="Arial"/>
                <a:sym typeface="Arial"/>
              </a:rPr>
              <a:t>: With increasing data privacy concerns, it’s crucial to protect user data against various attacks while allowing meaningful analysis.</a:t>
            </a:r>
            <a:endParaRPr sz="2700">
              <a:solidFill>
                <a:schemeClr val="dk1"/>
              </a:solidFill>
              <a:latin typeface="Arial"/>
              <a:ea typeface="Arial"/>
              <a:cs typeface="Arial"/>
              <a:sym typeface="Arial"/>
            </a:endParaRPr>
          </a:p>
          <a:p>
            <a:pPr marL="0" lvl="0" indent="0" algn="l" rtl="0">
              <a:spcBef>
                <a:spcPts val="0"/>
              </a:spcBef>
              <a:spcAft>
                <a:spcPts val="0"/>
              </a:spcAft>
              <a:buNone/>
            </a:pP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52100" y="261225"/>
            <a:ext cx="8239800" cy="7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chemeClr val="dk1"/>
                </a:solidFill>
                <a:latin typeface="Arial"/>
                <a:ea typeface="Arial"/>
                <a:cs typeface="Arial"/>
                <a:sym typeface="Arial"/>
              </a:rPr>
              <a:t>Dataset</a:t>
            </a:r>
            <a:r>
              <a:rPr lang="en" sz="2100">
                <a:solidFill>
                  <a:schemeClr val="dk1"/>
                </a:solidFill>
                <a:latin typeface="Arial"/>
                <a:ea typeface="Arial"/>
                <a:cs typeface="Arial"/>
                <a:sym typeface="Arial"/>
              </a:rPr>
              <a:t>: User reviews with sensitive columns (reviewId, userName, userImage, etc.)</a:t>
            </a:r>
            <a:endParaRPr sz="1100" b="1">
              <a:solidFill>
                <a:schemeClr val="dk1"/>
              </a:solidFill>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627825" y="1108275"/>
            <a:ext cx="7847827" cy="3889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533200" y="245125"/>
            <a:ext cx="5604000" cy="75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700">
                <a:solidFill>
                  <a:schemeClr val="dk1"/>
                </a:solidFill>
              </a:rPr>
              <a:t>Key Generation</a:t>
            </a:r>
            <a:endParaRPr sz="3700">
              <a:solidFill>
                <a:schemeClr val="dk1"/>
              </a:solidFill>
            </a:endParaRPr>
          </a:p>
        </p:txBody>
      </p:sp>
      <p:pic>
        <p:nvPicPr>
          <p:cNvPr id="78" name="Google Shape;78;p16"/>
          <p:cNvPicPr preferRelativeResize="0"/>
          <p:nvPr/>
        </p:nvPicPr>
        <p:blipFill>
          <a:blip r:embed="rId3">
            <a:alphaModFix/>
          </a:blip>
          <a:stretch>
            <a:fillRect/>
          </a:stretch>
        </p:blipFill>
        <p:spPr>
          <a:xfrm>
            <a:off x="183750" y="3773675"/>
            <a:ext cx="8776500" cy="1236100"/>
          </a:xfrm>
          <a:prstGeom prst="rect">
            <a:avLst/>
          </a:prstGeom>
          <a:noFill/>
          <a:ln>
            <a:noFill/>
          </a:ln>
        </p:spPr>
      </p:pic>
      <p:sp>
        <p:nvSpPr>
          <p:cNvPr id="79" name="Google Shape;79;p16"/>
          <p:cNvSpPr txBox="1">
            <a:spLocks noGrp="1"/>
          </p:cNvSpPr>
          <p:nvPr>
            <p:ph type="body" idx="4294967295"/>
          </p:nvPr>
        </p:nvSpPr>
        <p:spPr>
          <a:xfrm>
            <a:off x="320275" y="1032925"/>
            <a:ext cx="8021400" cy="22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AES Key</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algn="l" rtl="0">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Purpose: Encryption of data.</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Characteristics: 256-bit key for robust encryption, 128-bit IV for initialization vector to enhance security.</a:t>
            </a:r>
            <a:endParaRPr sz="1400">
              <a:solidFill>
                <a:srgbClr val="000000"/>
              </a:solidFill>
              <a:latin typeface="Arial"/>
              <a:ea typeface="Arial"/>
              <a:cs typeface="Arial"/>
              <a:sym typeface="Arial"/>
            </a:endParaRPr>
          </a:p>
          <a:p>
            <a:pPr marL="0" lvl="0" indent="0" algn="l" rtl="0">
              <a:spcBef>
                <a:spcPts val="1200"/>
              </a:spcBef>
              <a:spcAft>
                <a:spcPts val="0"/>
              </a:spcAft>
              <a:buNone/>
            </a:pPr>
            <a:r>
              <a:rPr lang="en" sz="1400" b="1">
                <a:solidFill>
                  <a:srgbClr val="000000"/>
                </a:solidFill>
                <a:latin typeface="Arial"/>
                <a:ea typeface="Arial"/>
                <a:cs typeface="Arial"/>
                <a:sym typeface="Arial"/>
              </a:rPr>
              <a:t>RSA Key</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Purpose: Encrypting the AES key.</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Characteristics: 2048-bit RSA key pair for strong encryption, ensuring secure transfer of AES key.</a:t>
            </a:r>
            <a:endParaRPr sz="1400">
              <a:solidFill>
                <a:srgbClr val="000000"/>
              </a:solidFill>
              <a:latin typeface="Arial"/>
              <a:ea typeface="Arial"/>
              <a:cs typeface="Arial"/>
              <a:sym typeface="Arial"/>
            </a:endParaRPr>
          </a:p>
          <a:p>
            <a:pPr marL="0" lvl="0" indent="0" algn="l" rtl="0">
              <a:spcBef>
                <a:spcPts val="1200"/>
              </a:spcBef>
              <a:spcAft>
                <a:spcPts val="1600"/>
              </a:spcAft>
              <a:buNone/>
            </a:pPr>
            <a:endParaRPr sz="2100">
              <a:solidFill>
                <a:srgbClr val="000000"/>
              </a:solidFill>
            </a:endParaRPr>
          </a:p>
        </p:txBody>
      </p:sp>
      <p:cxnSp>
        <p:nvCxnSpPr>
          <p:cNvPr id="80" name="Google Shape;80;p16"/>
          <p:cNvCxnSpPr/>
          <p:nvPr/>
        </p:nvCxnSpPr>
        <p:spPr>
          <a:xfrm>
            <a:off x="427975" y="1013125"/>
            <a:ext cx="3944700" cy="1110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990400" y="245125"/>
            <a:ext cx="5604000" cy="75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chemeClr val="dk1"/>
                </a:solidFill>
              </a:rPr>
              <a:t>Encryption Implementation</a:t>
            </a:r>
            <a:endParaRPr sz="3500">
              <a:solidFill>
                <a:schemeClr val="dk1"/>
              </a:solidFill>
            </a:endParaRPr>
          </a:p>
        </p:txBody>
      </p:sp>
      <p:sp>
        <p:nvSpPr>
          <p:cNvPr id="86" name="Google Shape;86;p17"/>
          <p:cNvSpPr txBox="1">
            <a:spLocks noGrp="1"/>
          </p:cNvSpPr>
          <p:nvPr>
            <p:ph type="body" idx="4294967295"/>
          </p:nvPr>
        </p:nvSpPr>
        <p:spPr>
          <a:xfrm>
            <a:off x="320275" y="1032925"/>
            <a:ext cx="8021400" cy="22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AES implementation</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algn="l" rtl="0">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Here we used the original key to encrypt the data that was sensitive like username, userImage and so on.</a:t>
            </a:r>
            <a:endParaRPr sz="1400">
              <a:solidFill>
                <a:srgbClr val="000000"/>
              </a:solidFill>
              <a:latin typeface="Arial"/>
              <a:ea typeface="Arial"/>
              <a:cs typeface="Arial"/>
              <a:sym typeface="Arial"/>
            </a:endParaRPr>
          </a:p>
          <a:p>
            <a:pPr marL="0" lvl="0" indent="0" algn="l" rtl="0">
              <a:spcBef>
                <a:spcPts val="1200"/>
              </a:spcBef>
              <a:spcAft>
                <a:spcPts val="0"/>
              </a:spcAft>
              <a:buNone/>
            </a:pPr>
            <a:r>
              <a:rPr lang="en" sz="1400" b="1">
                <a:solidFill>
                  <a:srgbClr val="000000"/>
                </a:solidFill>
                <a:latin typeface="Arial"/>
                <a:ea typeface="Arial"/>
                <a:cs typeface="Arial"/>
                <a:sym typeface="Arial"/>
              </a:rPr>
              <a:t>RSA </a:t>
            </a:r>
            <a:r>
              <a:rPr lang="en" sz="1400" b="1">
                <a:latin typeface="Arial"/>
                <a:ea typeface="Arial"/>
                <a:cs typeface="Arial"/>
                <a:sym typeface="Arial"/>
              </a:rPr>
              <a:t>implementation</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sz="1400">
                <a:latin typeface="Arial"/>
                <a:ea typeface="Arial"/>
                <a:cs typeface="Arial"/>
                <a:sym typeface="Arial"/>
              </a:rPr>
              <a:t>We used the public key to encrypt the key of the AES and encrypted the key using that.</a:t>
            </a:r>
            <a:endParaRPr sz="1400">
              <a:solidFill>
                <a:srgbClr val="000000"/>
              </a:solidFill>
              <a:latin typeface="Arial"/>
              <a:ea typeface="Arial"/>
              <a:cs typeface="Arial"/>
              <a:sym typeface="Arial"/>
            </a:endParaRPr>
          </a:p>
          <a:p>
            <a:pPr marL="0" lvl="0" indent="0" algn="l" rtl="0">
              <a:spcBef>
                <a:spcPts val="1200"/>
              </a:spcBef>
              <a:spcAft>
                <a:spcPts val="1600"/>
              </a:spcAft>
              <a:buNone/>
            </a:pPr>
            <a:endParaRPr sz="2100">
              <a:solidFill>
                <a:srgbClr val="000000"/>
              </a:solidFill>
            </a:endParaRPr>
          </a:p>
        </p:txBody>
      </p:sp>
      <p:cxnSp>
        <p:nvCxnSpPr>
          <p:cNvPr id="87" name="Google Shape;87;p17"/>
          <p:cNvCxnSpPr/>
          <p:nvPr/>
        </p:nvCxnSpPr>
        <p:spPr>
          <a:xfrm>
            <a:off x="427975" y="1013125"/>
            <a:ext cx="3944700" cy="11100"/>
          </a:xfrm>
          <a:prstGeom prst="straightConnector1">
            <a:avLst/>
          </a:prstGeom>
          <a:noFill/>
          <a:ln w="9525" cap="flat" cmpd="sng">
            <a:solidFill>
              <a:schemeClr val="accent5"/>
            </a:solidFill>
            <a:prstDash val="solid"/>
            <a:round/>
            <a:headEnd type="none" w="med" len="med"/>
            <a:tailEnd type="none" w="med" len="med"/>
          </a:ln>
        </p:spPr>
      </p:cxnSp>
      <p:pic>
        <p:nvPicPr>
          <p:cNvPr id="88" name="Google Shape;88;p17"/>
          <p:cNvPicPr preferRelativeResize="0"/>
          <p:nvPr/>
        </p:nvPicPr>
        <p:blipFill>
          <a:blip r:embed="rId3">
            <a:alphaModFix/>
          </a:blip>
          <a:stretch>
            <a:fillRect/>
          </a:stretch>
        </p:blipFill>
        <p:spPr>
          <a:xfrm>
            <a:off x="2024919" y="2927099"/>
            <a:ext cx="4091852" cy="22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66875" y="169275"/>
            <a:ext cx="40944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Encryption Functions</a:t>
            </a:r>
            <a:endParaRPr/>
          </a:p>
        </p:txBody>
      </p:sp>
      <p:sp>
        <p:nvSpPr>
          <p:cNvPr id="94" name="Google Shape;94;p18"/>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b="1">
                <a:latin typeface="Arial"/>
                <a:ea typeface="Arial"/>
                <a:cs typeface="Arial"/>
                <a:sym typeface="Arial"/>
              </a:rPr>
              <a:t>RSA Encryption</a:t>
            </a:r>
            <a:r>
              <a:rPr lang="en" sz="1300">
                <a:latin typeface="Arial"/>
                <a:ea typeface="Arial"/>
                <a:cs typeface="Arial"/>
                <a:sym typeface="Arial"/>
              </a:rPr>
              <a:t>:</a:t>
            </a:r>
            <a:endParaRPr sz="1300">
              <a:latin typeface="Arial"/>
              <a:ea typeface="Arial"/>
              <a:cs typeface="Arial"/>
              <a:sym typeface="Arial"/>
            </a:endParaRPr>
          </a:p>
          <a:p>
            <a:pPr marL="457200" lvl="0" indent="-311150" algn="just" rtl="0">
              <a:spcBef>
                <a:spcPts val="1600"/>
              </a:spcBef>
              <a:spcAft>
                <a:spcPts val="0"/>
              </a:spcAft>
              <a:buSzPts val="1300"/>
              <a:buFont typeface="Arial"/>
              <a:buChar char="●"/>
            </a:pPr>
            <a:r>
              <a:rPr lang="en" sz="1300">
                <a:latin typeface="Arial"/>
                <a:ea typeface="Arial"/>
                <a:cs typeface="Arial"/>
                <a:sym typeface="Arial"/>
              </a:rPr>
              <a:t>Description: Utilizes RSA encryption to securely encrypt the AES key.</a:t>
            </a:r>
            <a:endParaRPr sz="1300">
              <a:latin typeface="Arial"/>
              <a:ea typeface="Arial"/>
              <a:cs typeface="Arial"/>
              <a:sym typeface="Arial"/>
            </a:endParaRPr>
          </a:p>
          <a:p>
            <a:pPr marL="457200" lvl="0" indent="-311150" algn="just" rtl="0">
              <a:spcBef>
                <a:spcPts val="0"/>
              </a:spcBef>
              <a:spcAft>
                <a:spcPts val="0"/>
              </a:spcAft>
              <a:buSzPts val="1300"/>
              <a:buFont typeface="Arial"/>
              <a:buChar char="●"/>
            </a:pPr>
            <a:r>
              <a:rPr lang="en" sz="1300">
                <a:latin typeface="Arial"/>
                <a:ea typeface="Arial"/>
                <a:cs typeface="Arial"/>
                <a:sym typeface="Arial"/>
              </a:rPr>
              <a:t>Functionality: Protects the AES key during transmission, enhancing data security.</a:t>
            </a:r>
            <a:endParaRPr sz="1300">
              <a:latin typeface="Arial"/>
              <a:ea typeface="Arial"/>
              <a:cs typeface="Arial"/>
              <a:sym typeface="Arial"/>
            </a:endParaRPr>
          </a:p>
          <a:p>
            <a:pPr marL="0" lvl="0" indent="0" algn="just" rtl="0">
              <a:spcBef>
                <a:spcPts val="1200"/>
              </a:spcBef>
              <a:spcAft>
                <a:spcPts val="0"/>
              </a:spcAft>
              <a:buNone/>
            </a:pPr>
            <a:r>
              <a:rPr lang="en" sz="1300" b="1">
                <a:latin typeface="Arial"/>
                <a:ea typeface="Arial"/>
                <a:cs typeface="Arial"/>
                <a:sym typeface="Arial"/>
              </a:rPr>
              <a:t>AES Encryption</a:t>
            </a:r>
            <a:r>
              <a:rPr lang="en" sz="1300">
                <a:latin typeface="Arial"/>
                <a:ea typeface="Arial"/>
                <a:cs typeface="Arial"/>
                <a:sym typeface="Arial"/>
              </a:rPr>
              <a:t>:</a:t>
            </a:r>
            <a:endParaRPr sz="1300">
              <a:latin typeface="Arial"/>
              <a:ea typeface="Arial"/>
              <a:cs typeface="Arial"/>
              <a:sym typeface="Arial"/>
            </a:endParaRPr>
          </a:p>
          <a:p>
            <a:pPr marL="457200" lvl="0" indent="-311150" algn="just" rtl="0">
              <a:spcBef>
                <a:spcPts val="1200"/>
              </a:spcBef>
              <a:spcAft>
                <a:spcPts val="0"/>
              </a:spcAft>
              <a:buSzPts val="1300"/>
              <a:buFont typeface="Arial"/>
              <a:buChar char="●"/>
            </a:pPr>
            <a:r>
              <a:rPr lang="en" sz="1300">
                <a:latin typeface="Arial"/>
                <a:ea typeface="Arial"/>
                <a:cs typeface="Arial"/>
                <a:sym typeface="Arial"/>
              </a:rPr>
              <a:t>Description: Employs AES encryption with PKCS7 padding for encrypting sensitive data.</a:t>
            </a:r>
            <a:endParaRPr sz="1300">
              <a:latin typeface="Arial"/>
              <a:ea typeface="Arial"/>
              <a:cs typeface="Arial"/>
              <a:sym typeface="Arial"/>
            </a:endParaRPr>
          </a:p>
          <a:p>
            <a:pPr marL="457200" lvl="0" indent="-311150" algn="just" rtl="0">
              <a:spcBef>
                <a:spcPts val="0"/>
              </a:spcBef>
              <a:spcAft>
                <a:spcPts val="0"/>
              </a:spcAft>
              <a:buSzPts val="1300"/>
              <a:buFont typeface="Arial"/>
              <a:buChar char="●"/>
            </a:pPr>
            <a:r>
              <a:rPr lang="en" sz="1300">
                <a:latin typeface="Arial"/>
                <a:ea typeface="Arial"/>
                <a:cs typeface="Arial"/>
                <a:sym typeface="Arial"/>
              </a:rPr>
              <a:t>Functionality: Ensures confidentiality and integrity of sensitive information through robust encryption techniques.</a:t>
            </a:r>
            <a:endParaRPr sz="1800"/>
          </a:p>
        </p:txBody>
      </p:sp>
      <p:pic>
        <p:nvPicPr>
          <p:cNvPr id="95" name="Google Shape;95;p18"/>
          <p:cNvPicPr preferRelativeResize="0"/>
          <p:nvPr/>
        </p:nvPicPr>
        <p:blipFill>
          <a:blip r:embed="rId3">
            <a:alphaModFix/>
          </a:blip>
          <a:stretch>
            <a:fillRect/>
          </a:stretch>
        </p:blipFill>
        <p:spPr>
          <a:xfrm>
            <a:off x="4515871" y="169275"/>
            <a:ext cx="4543025" cy="2114550"/>
          </a:xfrm>
          <a:prstGeom prst="rect">
            <a:avLst/>
          </a:prstGeom>
          <a:noFill/>
          <a:ln>
            <a:noFill/>
          </a:ln>
          <a:effectLst>
            <a:outerShdw blurRad="57150" dist="19050" dir="4080000" algn="bl" rotWithShape="0">
              <a:srgbClr val="000000"/>
            </a:outerShdw>
          </a:effectLst>
        </p:spPr>
      </p:pic>
      <p:pic>
        <p:nvPicPr>
          <p:cNvPr id="96" name="Google Shape;96;p18"/>
          <p:cNvPicPr preferRelativeResize="0"/>
          <p:nvPr/>
        </p:nvPicPr>
        <p:blipFill>
          <a:blip r:embed="rId4">
            <a:alphaModFix/>
          </a:blip>
          <a:stretch>
            <a:fillRect/>
          </a:stretch>
        </p:blipFill>
        <p:spPr>
          <a:xfrm>
            <a:off x="4515875" y="2438500"/>
            <a:ext cx="4543025" cy="2461075"/>
          </a:xfrm>
          <a:prstGeom prst="rect">
            <a:avLst/>
          </a:prstGeom>
          <a:noFill/>
          <a:ln>
            <a:noFill/>
          </a:ln>
          <a:effectLst>
            <a:outerShdw blurRad="57150" dist="19050" dir="5400000" algn="bl" rotWithShape="0">
              <a:srgbClr val="000000"/>
            </a:outerShdw>
          </a:effectLst>
        </p:spPr>
      </p:pic>
      <p:cxnSp>
        <p:nvCxnSpPr>
          <p:cNvPr id="97" name="Google Shape;97;p18"/>
          <p:cNvCxnSpPr/>
          <p:nvPr/>
        </p:nvCxnSpPr>
        <p:spPr>
          <a:xfrm>
            <a:off x="293600" y="900950"/>
            <a:ext cx="4034100" cy="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77850" y="91425"/>
            <a:ext cx="8388300" cy="7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900">
                <a:solidFill>
                  <a:schemeClr val="dk1"/>
                </a:solidFill>
              </a:rPr>
              <a:t>Differential Privacy and k-Anonymity</a:t>
            </a:r>
            <a:endParaRPr sz="3900">
              <a:solidFill>
                <a:schemeClr val="dk1"/>
              </a:solidFill>
            </a:endParaRPr>
          </a:p>
        </p:txBody>
      </p:sp>
      <p:sp>
        <p:nvSpPr>
          <p:cNvPr id="103" name="Google Shape;103;p19"/>
          <p:cNvSpPr txBox="1"/>
          <p:nvPr/>
        </p:nvSpPr>
        <p:spPr>
          <a:xfrm>
            <a:off x="585400" y="990525"/>
            <a:ext cx="3690600" cy="18135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300" b="1">
                <a:solidFill>
                  <a:schemeClr val="dk1"/>
                </a:solidFill>
              </a:rPr>
              <a:t>Laplace Noise</a:t>
            </a:r>
            <a:r>
              <a:rPr lang="en" sz="1300">
                <a:solidFill>
                  <a:schemeClr val="dk1"/>
                </a:solidFill>
              </a:rPr>
              <a:t>:</a:t>
            </a:r>
            <a:endParaRPr sz="1300">
              <a:solidFill>
                <a:schemeClr val="dk1"/>
              </a:solidFill>
            </a:endParaRPr>
          </a:p>
          <a:p>
            <a:pPr marL="457200" lvl="0" indent="-311150" algn="just" rtl="0">
              <a:lnSpc>
                <a:spcPct val="115000"/>
              </a:lnSpc>
              <a:spcBef>
                <a:spcPts val="1200"/>
              </a:spcBef>
              <a:spcAft>
                <a:spcPts val="0"/>
              </a:spcAft>
              <a:buClr>
                <a:schemeClr val="dk1"/>
              </a:buClr>
              <a:buSzPts val="1300"/>
              <a:buChar char="●"/>
            </a:pPr>
            <a:r>
              <a:rPr lang="en" sz="1300">
                <a:solidFill>
                  <a:schemeClr val="dk1"/>
                </a:solidFill>
              </a:rPr>
              <a:t>Description: Adds random noise to data to achieve differential privacy.</a:t>
            </a:r>
            <a:endParaRPr sz="1300">
              <a:solidFill>
                <a:schemeClr val="dk1"/>
              </a:solidFill>
            </a:endParaRPr>
          </a:p>
          <a:p>
            <a:pPr marL="457200" lvl="0" indent="-311150" algn="just" rtl="0">
              <a:lnSpc>
                <a:spcPct val="115000"/>
              </a:lnSpc>
              <a:spcBef>
                <a:spcPts val="0"/>
              </a:spcBef>
              <a:spcAft>
                <a:spcPts val="0"/>
              </a:spcAft>
              <a:buClr>
                <a:schemeClr val="dk1"/>
              </a:buClr>
              <a:buSzPts val="1300"/>
              <a:buChar char="●"/>
            </a:pPr>
            <a:r>
              <a:rPr lang="en" sz="1300">
                <a:solidFill>
                  <a:schemeClr val="dk1"/>
                </a:solidFill>
              </a:rPr>
              <a:t>Importance: Preserves individual privacy while allowing meaningful analysis of d</a:t>
            </a:r>
            <a:endParaRPr sz="1300">
              <a:solidFill>
                <a:schemeClr val="dk1"/>
              </a:solidFill>
            </a:endParaRPr>
          </a:p>
          <a:p>
            <a:pPr marL="0" lvl="0" indent="0" algn="just" rtl="0">
              <a:spcBef>
                <a:spcPts val="1200"/>
              </a:spcBef>
              <a:spcAft>
                <a:spcPts val="0"/>
              </a:spcAft>
              <a:buNone/>
            </a:pPr>
            <a:endParaRPr sz="2000">
              <a:solidFill>
                <a:schemeClr val="dk1"/>
              </a:solidFill>
              <a:latin typeface="Old Standard TT"/>
              <a:ea typeface="Old Standard TT"/>
              <a:cs typeface="Old Standard TT"/>
              <a:sym typeface="Old Standard TT"/>
            </a:endParaRPr>
          </a:p>
        </p:txBody>
      </p:sp>
      <p:sp>
        <p:nvSpPr>
          <p:cNvPr id="104" name="Google Shape;104;p19"/>
          <p:cNvSpPr txBox="1"/>
          <p:nvPr/>
        </p:nvSpPr>
        <p:spPr>
          <a:xfrm>
            <a:off x="5156225" y="990525"/>
            <a:ext cx="3690600" cy="17481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300" b="1">
                <a:solidFill>
                  <a:schemeClr val="dk1"/>
                </a:solidFill>
              </a:rPr>
              <a:t>k-Anonymity</a:t>
            </a:r>
            <a:r>
              <a:rPr lang="en" sz="1300">
                <a:solidFill>
                  <a:schemeClr val="dk1"/>
                </a:solidFill>
              </a:rPr>
              <a:t>:</a:t>
            </a:r>
            <a:endParaRPr sz="1300">
              <a:solidFill>
                <a:schemeClr val="dk1"/>
              </a:solidFill>
            </a:endParaRPr>
          </a:p>
          <a:p>
            <a:pPr marL="457200" lvl="0" indent="-311150" algn="just" rtl="0">
              <a:lnSpc>
                <a:spcPct val="115000"/>
              </a:lnSpc>
              <a:spcBef>
                <a:spcPts val="1200"/>
              </a:spcBef>
              <a:spcAft>
                <a:spcPts val="0"/>
              </a:spcAft>
              <a:buClr>
                <a:schemeClr val="dk1"/>
              </a:buClr>
              <a:buSzPts val="1300"/>
              <a:buChar char="●"/>
            </a:pPr>
            <a:r>
              <a:rPr lang="en" sz="1300">
                <a:solidFill>
                  <a:schemeClr val="dk1"/>
                </a:solidFill>
              </a:rPr>
              <a:t>Description: Averages data within clusters to obscure individual records.</a:t>
            </a:r>
            <a:endParaRPr sz="1300">
              <a:solidFill>
                <a:schemeClr val="dk1"/>
              </a:solidFill>
            </a:endParaRPr>
          </a:p>
          <a:p>
            <a:pPr marL="457200" lvl="0" indent="-311150" algn="just" rtl="0">
              <a:lnSpc>
                <a:spcPct val="115000"/>
              </a:lnSpc>
              <a:spcBef>
                <a:spcPts val="0"/>
              </a:spcBef>
              <a:spcAft>
                <a:spcPts val="0"/>
              </a:spcAft>
              <a:buClr>
                <a:schemeClr val="dk1"/>
              </a:buClr>
              <a:buSzPts val="1300"/>
              <a:buChar char="●"/>
            </a:pPr>
            <a:r>
              <a:rPr lang="en" sz="1300">
                <a:solidFill>
                  <a:schemeClr val="dk1"/>
                </a:solidFill>
              </a:rPr>
              <a:t>Significance: Enhances privacy by making it difficult to identify specific individuals from the dataset.</a:t>
            </a:r>
            <a:endParaRPr sz="1300">
              <a:solidFill>
                <a:schemeClr val="dk1"/>
              </a:solidFill>
            </a:endParaRPr>
          </a:p>
          <a:p>
            <a:pPr marL="0" lvl="0" indent="0" algn="just" rtl="0">
              <a:spcBef>
                <a:spcPts val="1200"/>
              </a:spcBef>
              <a:spcAft>
                <a:spcPts val="0"/>
              </a:spcAft>
              <a:buNone/>
            </a:pPr>
            <a:endParaRPr sz="1300">
              <a:solidFill>
                <a:schemeClr val="dk1"/>
              </a:solidFill>
              <a:latin typeface="Old Standard TT"/>
              <a:ea typeface="Old Standard TT"/>
              <a:cs typeface="Old Standard TT"/>
              <a:sym typeface="Old Standard TT"/>
            </a:endParaRPr>
          </a:p>
        </p:txBody>
      </p:sp>
      <p:cxnSp>
        <p:nvCxnSpPr>
          <p:cNvPr id="105" name="Google Shape;105;p19"/>
          <p:cNvCxnSpPr/>
          <p:nvPr/>
        </p:nvCxnSpPr>
        <p:spPr>
          <a:xfrm>
            <a:off x="447525" y="916275"/>
            <a:ext cx="8314500" cy="0"/>
          </a:xfrm>
          <a:prstGeom prst="straightConnector1">
            <a:avLst/>
          </a:prstGeom>
          <a:noFill/>
          <a:ln w="9525" cap="flat" cmpd="sng">
            <a:solidFill>
              <a:schemeClr val="accent5"/>
            </a:solidFill>
            <a:prstDash val="solid"/>
            <a:round/>
            <a:headEnd type="none" w="med" len="med"/>
            <a:tailEnd type="none" w="med" len="med"/>
          </a:ln>
          <a:effectLst>
            <a:outerShdw blurRad="57150" dist="19050" dir="5400000" algn="bl" rotWithShape="0">
              <a:srgbClr val="000000">
                <a:alpha val="50000"/>
              </a:srgbClr>
            </a:outerShdw>
          </a:effectLst>
        </p:spPr>
      </p:cxnSp>
      <p:pic>
        <p:nvPicPr>
          <p:cNvPr id="106" name="Google Shape;106;p19"/>
          <p:cNvPicPr preferRelativeResize="0"/>
          <p:nvPr/>
        </p:nvPicPr>
        <p:blipFill>
          <a:blip r:embed="rId3">
            <a:alphaModFix/>
          </a:blip>
          <a:stretch>
            <a:fillRect/>
          </a:stretch>
        </p:blipFill>
        <p:spPr>
          <a:xfrm>
            <a:off x="384200" y="2935225"/>
            <a:ext cx="4419601" cy="1576225"/>
          </a:xfrm>
          <a:prstGeom prst="rect">
            <a:avLst/>
          </a:prstGeom>
          <a:noFill/>
          <a:ln>
            <a:noFill/>
          </a:ln>
          <a:effectLst>
            <a:outerShdw blurRad="57150" dist="19050" dir="5400000" algn="bl" rotWithShape="0">
              <a:srgbClr val="000000"/>
            </a:outerShdw>
          </a:effectLst>
        </p:spPr>
      </p:pic>
      <p:pic>
        <p:nvPicPr>
          <p:cNvPr id="107" name="Google Shape;107;p19"/>
          <p:cNvPicPr preferRelativeResize="0"/>
          <p:nvPr/>
        </p:nvPicPr>
        <p:blipFill>
          <a:blip r:embed="rId4">
            <a:alphaModFix/>
          </a:blip>
          <a:stretch>
            <a:fillRect/>
          </a:stretch>
        </p:blipFill>
        <p:spPr>
          <a:xfrm>
            <a:off x="4891100" y="2935225"/>
            <a:ext cx="4128200" cy="1813500"/>
          </a:xfrm>
          <a:prstGeom prst="rect">
            <a:avLst/>
          </a:prstGeom>
          <a:noFill/>
          <a:ln>
            <a:noFill/>
          </a:ln>
          <a:effectLst>
            <a:outerShdw blurRad="57150" dist="19050" dir="5400000" algn="bl" rotWithShape="0">
              <a:srgbClr val="000000"/>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311700" y="888575"/>
            <a:ext cx="4083300" cy="2225700"/>
          </a:xfrm>
          <a:prstGeom prst="rect">
            <a:avLst/>
          </a:prstGeom>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Arial"/>
                <a:ea typeface="Arial"/>
                <a:cs typeface="Arial"/>
                <a:sym typeface="Arial"/>
              </a:rPr>
              <a:t>Linkage Attack</a:t>
            </a:r>
            <a:r>
              <a:rPr lang="en" sz="1700">
                <a:latin typeface="Arial"/>
                <a:ea typeface="Arial"/>
                <a:cs typeface="Arial"/>
                <a:sym typeface="Arial"/>
              </a:rPr>
              <a:t>:</a:t>
            </a:r>
            <a:endParaRPr sz="2400" b="1"/>
          </a:p>
          <a:p>
            <a:pPr marL="0" lvl="0" indent="0" algn="l" rtl="0">
              <a:spcBef>
                <a:spcPts val="1600"/>
              </a:spcBef>
              <a:spcAft>
                <a:spcPts val="0"/>
              </a:spcAft>
              <a:buClr>
                <a:schemeClr val="dk1"/>
              </a:buClr>
              <a:buSzPts val="1100"/>
              <a:buFont typeface="Arial"/>
              <a:buNone/>
            </a:pPr>
            <a:r>
              <a:rPr lang="en" sz="1600" b="1"/>
              <a:t>Description</a:t>
            </a:r>
            <a:r>
              <a:rPr lang="en" sz="1600"/>
              <a:t>: Attempts to match encrypted reviews with public forum reviews.</a:t>
            </a:r>
            <a:endParaRPr sz="1600"/>
          </a:p>
          <a:p>
            <a:pPr marL="0" lvl="0" indent="0" algn="l" rtl="0">
              <a:spcBef>
                <a:spcPts val="1600"/>
              </a:spcBef>
              <a:spcAft>
                <a:spcPts val="0"/>
              </a:spcAft>
              <a:buClr>
                <a:schemeClr val="dk1"/>
              </a:buClr>
              <a:buSzPts val="1100"/>
              <a:buFont typeface="Arial"/>
              <a:buNone/>
            </a:pPr>
            <a:r>
              <a:rPr lang="en" sz="1600" b="1"/>
              <a:t>Result</a:t>
            </a:r>
            <a:r>
              <a:rPr lang="en" sz="1600"/>
              <a:t>: Successful encryption prevents any matches, showcasing the effectiveness of the privacy measures.</a:t>
            </a:r>
            <a:endParaRPr sz="1600"/>
          </a:p>
          <a:p>
            <a:pPr marL="0" lvl="0" indent="0" algn="l" rtl="0">
              <a:spcBef>
                <a:spcPts val="1600"/>
              </a:spcBef>
              <a:spcAft>
                <a:spcPts val="1600"/>
              </a:spcAft>
              <a:buNone/>
            </a:pPr>
            <a:endParaRPr sz="1600"/>
          </a:p>
        </p:txBody>
      </p:sp>
      <p:sp>
        <p:nvSpPr>
          <p:cNvPr id="113" name="Google Shape;113;p20"/>
          <p:cNvSpPr txBox="1">
            <a:spLocks noGrp="1"/>
          </p:cNvSpPr>
          <p:nvPr>
            <p:ph type="title"/>
          </p:nvPr>
        </p:nvSpPr>
        <p:spPr>
          <a:xfrm>
            <a:off x="311700" y="129700"/>
            <a:ext cx="8520600" cy="613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900"/>
              <a:t>Linkage and Inference Attack Simulations</a:t>
            </a:r>
            <a:endParaRPr sz="4600"/>
          </a:p>
        </p:txBody>
      </p:sp>
      <p:pic>
        <p:nvPicPr>
          <p:cNvPr id="114" name="Google Shape;114;p20"/>
          <p:cNvPicPr preferRelativeResize="0"/>
          <p:nvPr/>
        </p:nvPicPr>
        <p:blipFill>
          <a:blip r:embed="rId3">
            <a:alphaModFix/>
          </a:blip>
          <a:stretch>
            <a:fillRect/>
          </a:stretch>
        </p:blipFill>
        <p:spPr>
          <a:xfrm>
            <a:off x="1210225" y="3366250"/>
            <a:ext cx="6723550" cy="1711675"/>
          </a:xfrm>
          <a:prstGeom prst="rect">
            <a:avLst/>
          </a:prstGeom>
          <a:noFill/>
          <a:ln>
            <a:noFill/>
          </a:ln>
          <a:effectLst>
            <a:outerShdw blurRad="57150" dist="19050" dir="5400000" algn="bl" rotWithShape="0">
              <a:srgbClr val="000000"/>
            </a:outerShdw>
          </a:effectLst>
        </p:spPr>
      </p:pic>
      <p:sp>
        <p:nvSpPr>
          <p:cNvPr id="115" name="Google Shape;115;p20"/>
          <p:cNvSpPr txBox="1">
            <a:spLocks noGrp="1"/>
          </p:cNvSpPr>
          <p:nvPr>
            <p:ph type="body" idx="2"/>
          </p:nvPr>
        </p:nvSpPr>
        <p:spPr>
          <a:xfrm>
            <a:off x="4572000" y="902875"/>
            <a:ext cx="4517400" cy="2225700"/>
          </a:xfrm>
          <a:prstGeom prst="rect">
            <a:avLst/>
          </a:prstGeom>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Arial"/>
                <a:ea typeface="Arial"/>
                <a:cs typeface="Arial"/>
                <a:sym typeface="Arial"/>
              </a:rPr>
              <a:t>Inference Attack</a:t>
            </a:r>
            <a:endParaRPr sz="1700" b="1">
              <a:latin typeface="Arial"/>
              <a:ea typeface="Arial"/>
              <a:cs typeface="Arial"/>
              <a:sym typeface="Arial"/>
            </a:endParaRPr>
          </a:p>
          <a:p>
            <a:pPr marL="0" lvl="0" indent="0" algn="l" rtl="0">
              <a:spcBef>
                <a:spcPts val="1600"/>
              </a:spcBef>
              <a:spcAft>
                <a:spcPts val="0"/>
              </a:spcAft>
              <a:buNone/>
            </a:pPr>
            <a:r>
              <a:rPr lang="en" sz="1600" b="1"/>
              <a:t>Description</a:t>
            </a:r>
            <a:r>
              <a:rPr lang="en" sz="1600"/>
              <a:t>: Utilizes sentiment analysis and topic modeling on encrypted data to detect potential data leakage.</a:t>
            </a:r>
            <a:endParaRPr sz="1600"/>
          </a:p>
          <a:p>
            <a:pPr marL="0" lvl="0" indent="0" algn="l" rtl="0">
              <a:spcBef>
                <a:spcPts val="1600"/>
              </a:spcBef>
              <a:spcAft>
                <a:spcPts val="0"/>
              </a:spcAft>
              <a:buNone/>
            </a:pPr>
            <a:r>
              <a:rPr lang="en" sz="1600" b="1"/>
              <a:t>Result</a:t>
            </a:r>
            <a:r>
              <a:rPr lang="en" sz="1600"/>
              <a:t>: Encrypted sentiments and topics remain general, indicating successful data obfuscation.</a:t>
            </a:r>
            <a:endParaRPr sz="1600"/>
          </a:p>
          <a:p>
            <a:pPr marL="0" lvl="0" indent="0" algn="l" rtl="0">
              <a:spcBef>
                <a:spcPts val="1600"/>
              </a:spcBef>
              <a:spcAft>
                <a:spcPts val="1600"/>
              </a:spcAft>
              <a:buNone/>
            </a:pPr>
            <a:endParaRPr sz="1600"/>
          </a:p>
        </p:txBody>
      </p:sp>
      <p:cxnSp>
        <p:nvCxnSpPr>
          <p:cNvPr id="116" name="Google Shape;116;p20"/>
          <p:cNvCxnSpPr/>
          <p:nvPr/>
        </p:nvCxnSpPr>
        <p:spPr>
          <a:xfrm rot="10800000" flipH="1">
            <a:off x="327200" y="732975"/>
            <a:ext cx="8505300" cy="1110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0"/>
        <p:cNvGrpSpPr/>
        <p:nvPr/>
      </p:nvGrpSpPr>
      <p:grpSpPr>
        <a:xfrm>
          <a:off x="0" y="0"/>
          <a:ext cx="0" cy="0"/>
          <a:chOff x="0" y="0"/>
          <a:chExt cx="0" cy="0"/>
        </a:xfrm>
      </p:grpSpPr>
      <p:sp>
        <p:nvSpPr>
          <p:cNvPr id="121" name="Google Shape;121;p21"/>
          <p:cNvSpPr txBox="1"/>
          <p:nvPr/>
        </p:nvSpPr>
        <p:spPr>
          <a:xfrm>
            <a:off x="159125" y="150150"/>
            <a:ext cx="8830200" cy="6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latin typeface="Old Standard TT"/>
                <a:ea typeface="Old Standard TT"/>
                <a:cs typeface="Old Standard TT"/>
                <a:sym typeface="Old Standard TT"/>
              </a:rPr>
              <a:t>Sentiment Analysis and Topic Modeling</a:t>
            </a:r>
            <a:endParaRPr sz="3000">
              <a:solidFill>
                <a:schemeClr val="dk1"/>
              </a:solidFill>
              <a:latin typeface="Old Standard TT"/>
              <a:ea typeface="Old Standard TT"/>
              <a:cs typeface="Old Standard TT"/>
              <a:sym typeface="Old Standard TT"/>
            </a:endParaRPr>
          </a:p>
        </p:txBody>
      </p:sp>
      <p:cxnSp>
        <p:nvCxnSpPr>
          <p:cNvPr id="122" name="Google Shape;122;p21"/>
          <p:cNvCxnSpPr/>
          <p:nvPr/>
        </p:nvCxnSpPr>
        <p:spPr>
          <a:xfrm rot="10800000" flipH="1">
            <a:off x="192750" y="766600"/>
            <a:ext cx="8774100" cy="11100"/>
          </a:xfrm>
          <a:prstGeom prst="straightConnector1">
            <a:avLst/>
          </a:prstGeom>
          <a:noFill/>
          <a:ln w="9525" cap="flat" cmpd="sng">
            <a:solidFill>
              <a:schemeClr val="accent5"/>
            </a:solidFill>
            <a:prstDash val="solid"/>
            <a:round/>
            <a:headEnd type="none" w="med" len="med"/>
            <a:tailEnd type="none" w="med" len="med"/>
          </a:ln>
        </p:spPr>
      </p:cxnSp>
      <p:sp>
        <p:nvSpPr>
          <p:cNvPr id="123" name="Google Shape;123;p21"/>
          <p:cNvSpPr txBox="1"/>
          <p:nvPr/>
        </p:nvSpPr>
        <p:spPr>
          <a:xfrm>
            <a:off x="383250" y="1035425"/>
            <a:ext cx="3966900" cy="3854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 sz="1700" b="1">
                <a:solidFill>
                  <a:schemeClr val="dk1"/>
                </a:solidFill>
              </a:rPr>
              <a:t>Sentiment Analysis</a:t>
            </a:r>
            <a:r>
              <a:rPr lang="en" sz="1700">
                <a:solidFill>
                  <a:schemeClr val="dk1"/>
                </a:solidFill>
              </a:rPr>
              <a:t>:</a:t>
            </a:r>
            <a:endParaRPr sz="1700">
              <a:solidFill>
                <a:schemeClr val="dk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n" b="1">
                <a:solidFill>
                  <a:schemeClr val="dk1"/>
                </a:solidFill>
              </a:rPr>
              <a:t>Description</a:t>
            </a:r>
            <a:r>
              <a:rPr lang="en">
                <a:solidFill>
                  <a:schemeClr val="dk1"/>
                </a:solidFill>
              </a:rPr>
              <a:t>: Employs VADER sentiment analysis on encrypted data.</a:t>
            </a:r>
            <a:endParaRPr>
              <a:solidFill>
                <a:schemeClr val="dk1"/>
              </a:solidFill>
            </a:endParaRPr>
          </a:p>
          <a:p>
            <a:pPr marL="0" lvl="0" indent="0" algn="just" rtl="0">
              <a:lnSpc>
                <a:spcPct val="115000"/>
              </a:lnSpc>
              <a:spcBef>
                <a:spcPts val="1200"/>
              </a:spcBef>
              <a:spcAft>
                <a:spcPts val="0"/>
              </a:spcAft>
              <a:buNone/>
            </a:pPr>
            <a:r>
              <a:rPr lang="en" b="1">
                <a:solidFill>
                  <a:schemeClr val="dk1"/>
                </a:solidFill>
              </a:rPr>
              <a:t>Result</a:t>
            </a:r>
            <a:r>
              <a:rPr lang="en">
                <a:solidFill>
                  <a:schemeClr val="dk1"/>
                </a:solidFill>
              </a:rPr>
              <a:t>: Encrypted sentiments display a range of emotions, demonstrating the feasibility of sentiment analysis while maintaining privacy.</a:t>
            </a:r>
            <a:endParaRPr>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 b="1">
                <a:solidFill>
                  <a:schemeClr val="dk1"/>
                </a:solidFill>
              </a:rPr>
              <a:t>Topic Modeling</a:t>
            </a:r>
            <a:r>
              <a:rPr lang="en">
                <a:solidFill>
                  <a:schemeClr val="dk1"/>
                </a:solidFill>
              </a:rPr>
              <a:t>:</a:t>
            </a:r>
            <a:endParaRPr>
              <a:solidFill>
                <a:schemeClr val="dk1"/>
              </a:solidFill>
            </a:endParaRPr>
          </a:p>
          <a:p>
            <a:pPr marL="0" lvl="0" indent="0" algn="just" rtl="0">
              <a:lnSpc>
                <a:spcPct val="115000"/>
              </a:lnSpc>
              <a:spcBef>
                <a:spcPts val="1200"/>
              </a:spcBef>
              <a:spcAft>
                <a:spcPts val="0"/>
              </a:spcAft>
              <a:buNone/>
            </a:pPr>
            <a:r>
              <a:rPr lang="en" b="1">
                <a:solidFill>
                  <a:schemeClr val="dk1"/>
                </a:solidFill>
              </a:rPr>
              <a:t>Description</a:t>
            </a:r>
            <a:r>
              <a:rPr lang="en">
                <a:solidFill>
                  <a:schemeClr val="dk1"/>
                </a:solidFill>
              </a:rPr>
              <a:t>: Utilizes Latent Dirichlet Allocation (LDA) for identifying topics in encrypted data.</a:t>
            </a:r>
            <a:endParaRPr>
              <a:solidFill>
                <a:schemeClr val="dk1"/>
              </a:solidFill>
            </a:endParaRPr>
          </a:p>
          <a:p>
            <a:pPr marL="0" lvl="0" indent="0" algn="just" rtl="0">
              <a:lnSpc>
                <a:spcPct val="115000"/>
              </a:lnSpc>
              <a:spcBef>
                <a:spcPts val="1200"/>
              </a:spcBef>
              <a:spcAft>
                <a:spcPts val="0"/>
              </a:spcAft>
              <a:buNone/>
            </a:pPr>
            <a:r>
              <a:rPr lang="en" b="1">
                <a:solidFill>
                  <a:schemeClr val="dk1"/>
                </a:solidFill>
              </a:rPr>
              <a:t>Result</a:t>
            </a:r>
            <a:r>
              <a:rPr lang="en">
                <a:solidFill>
                  <a:schemeClr val="dk1"/>
                </a:solidFill>
              </a:rPr>
              <a:t>: Derived topics are generic, ensuring privacy of sensitive information.</a:t>
            </a:r>
            <a:endParaRPr>
              <a:solidFill>
                <a:schemeClr val="dk1"/>
              </a:solidFill>
            </a:endParaRPr>
          </a:p>
          <a:p>
            <a:pPr marL="0" lvl="0" indent="0" algn="just" rtl="0">
              <a:spcBef>
                <a:spcPts val="1200"/>
              </a:spcBef>
              <a:spcAft>
                <a:spcPts val="0"/>
              </a:spcAft>
              <a:buNone/>
            </a:pPr>
            <a:endParaRPr sz="2100">
              <a:solidFill>
                <a:schemeClr val="dk1"/>
              </a:solidFill>
              <a:latin typeface="Old Standard TT"/>
              <a:ea typeface="Old Standard TT"/>
              <a:cs typeface="Old Standard TT"/>
              <a:sym typeface="Old Standard TT"/>
            </a:endParaRPr>
          </a:p>
        </p:txBody>
      </p:sp>
      <p:pic>
        <p:nvPicPr>
          <p:cNvPr id="124" name="Google Shape;124;p21"/>
          <p:cNvPicPr preferRelativeResize="0"/>
          <p:nvPr/>
        </p:nvPicPr>
        <p:blipFill>
          <a:blip r:embed="rId3">
            <a:alphaModFix/>
          </a:blip>
          <a:stretch>
            <a:fillRect/>
          </a:stretch>
        </p:blipFill>
        <p:spPr>
          <a:xfrm>
            <a:off x="4641469" y="1035425"/>
            <a:ext cx="4262451" cy="695325"/>
          </a:xfrm>
          <a:prstGeom prst="rect">
            <a:avLst/>
          </a:prstGeom>
          <a:noFill/>
          <a:ln>
            <a:noFill/>
          </a:ln>
        </p:spPr>
      </p:pic>
      <p:pic>
        <p:nvPicPr>
          <p:cNvPr id="125" name="Google Shape;125;p21"/>
          <p:cNvPicPr preferRelativeResize="0"/>
          <p:nvPr/>
        </p:nvPicPr>
        <p:blipFill>
          <a:blip r:embed="rId4">
            <a:alphaModFix/>
          </a:blip>
          <a:stretch>
            <a:fillRect/>
          </a:stretch>
        </p:blipFill>
        <p:spPr>
          <a:xfrm>
            <a:off x="4641475" y="1988763"/>
            <a:ext cx="4262450" cy="1433225"/>
          </a:xfrm>
          <a:prstGeom prst="rect">
            <a:avLst/>
          </a:prstGeom>
          <a:noFill/>
          <a:ln>
            <a:noFill/>
          </a:ln>
        </p:spPr>
      </p:pic>
      <p:pic>
        <p:nvPicPr>
          <p:cNvPr id="126" name="Google Shape;126;p21"/>
          <p:cNvPicPr preferRelativeResize="0"/>
          <p:nvPr/>
        </p:nvPicPr>
        <p:blipFill>
          <a:blip r:embed="rId5">
            <a:alphaModFix/>
          </a:blip>
          <a:stretch>
            <a:fillRect/>
          </a:stretch>
        </p:blipFill>
        <p:spPr>
          <a:xfrm>
            <a:off x="4641475" y="3680000"/>
            <a:ext cx="4262450" cy="93100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958</Words>
  <Application>Microsoft Office PowerPoint</Application>
  <PresentationFormat>On-screen Show (16:9)</PresentationFormat>
  <Paragraphs>96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Old Standard TT</vt:lpstr>
      <vt:lpstr>Paperback</vt:lpstr>
      <vt:lpstr>Enhancing Privacy in Social Network Data Analysis Using Cryptography and Differential Privacy</vt:lpstr>
      <vt:lpstr>Objective: To enhance privacy in social network data analysis using cryptographic techniques and differential privacy.  Importance: With increasing data privacy concerns, it’s crucial to protect user data against various attacks while allowing meaningful analysis. </vt:lpstr>
      <vt:lpstr>Dataset: User reviews with sensitive columns (reviewId, userName, userImage, etc.)</vt:lpstr>
      <vt:lpstr>Key Generation</vt:lpstr>
      <vt:lpstr>Encryption Implementation</vt:lpstr>
      <vt:lpstr>Encryption Functions</vt:lpstr>
      <vt:lpstr>Differential Privacy and k-Anonymity</vt:lpstr>
      <vt:lpstr>Linkage and Inference Attack Simulations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Om G</cp:lastModifiedBy>
  <cp:revision>1</cp:revision>
  <dcterms:modified xsi:type="dcterms:W3CDTF">2024-06-12T20:35:24Z</dcterms:modified>
</cp:coreProperties>
</file>