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7" r:id="rId1"/>
    <p:sldMasterId id="2147483804" r:id="rId2"/>
  </p:sldMasterIdLst>
  <p:sldIdLst>
    <p:sldId id="256" r:id="rId3"/>
    <p:sldId id="257" r:id="rId4"/>
    <p:sldId id="258" r:id="rId5"/>
    <p:sldId id="288" r:id="rId6"/>
    <p:sldId id="289" r:id="rId7"/>
    <p:sldId id="290" r:id="rId8"/>
    <p:sldId id="259" r:id="rId9"/>
    <p:sldId id="260" r:id="rId10"/>
    <p:sldId id="261" r:id="rId11"/>
    <p:sldId id="262" r:id="rId12"/>
    <p:sldId id="265" r:id="rId13"/>
    <p:sldId id="266" r:id="rId14"/>
    <p:sldId id="268" r:id="rId15"/>
    <p:sldId id="263" r:id="rId16"/>
    <p:sldId id="264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9DD"/>
    <a:srgbClr val="FFCCFF"/>
    <a:srgbClr val="F222E3"/>
    <a:srgbClr val="66FF99"/>
    <a:srgbClr val="E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434" autoAdjust="0"/>
  </p:normalViewPr>
  <p:slideViewPr>
    <p:cSldViewPr snapToGrid="0">
      <p:cViewPr varScale="1">
        <p:scale>
          <a:sx n="81" d="100"/>
          <a:sy n="81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837630531802073E-2"/>
          <c:y val="8.8075852503301383E-2"/>
          <c:w val="0.95630981570029927"/>
          <c:h val="0.80526035240180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Class/Sem</c:v>
                </c:pt>
              </c:strCache>
            </c:strRef>
          </c:tx>
          <c:spPr>
            <a:solidFill>
              <a:schemeClr val="accent3">
                <a:tint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6"/>
                <c:pt idx="0">
                  <c:v>2018-19</c:v>
                </c:pt>
                <c:pt idx="3">
                  <c:v>2019-20</c:v>
                </c:pt>
                <c:pt idx="6">
                  <c:v>2020-21</c:v>
                </c:pt>
                <c:pt idx="9">
                  <c:v>2021-22</c:v>
                </c:pt>
                <c:pt idx="12">
                  <c:v>2022-23</c:v>
                </c:pt>
                <c:pt idx="15">
                  <c:v>2023-24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No.of Students</c:v>
                </c:pt>
              </c:strCache>
            </c:strRef>
          </c:tx>
          <c:spPr>
            <a:solidFill>
              <a:schemeClr val="accent3">
                <a:tint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6"/>
                <c:pt idx="0">
                  <c:v>2018-19</c:v>
                </c:pt>
                <c:pt idx="3">
                  <c:v>2019-20</c:v>
                </c:pt>
                <c:pt idx="6">
                  <c:v>2020-21</c:v>
                </c:pt>
                <c:pt idx="9">
                  <c:v>2021-22</c:v>
                </c:pt>
                <c:pt idx="12">
                  <c:v>2022-23</c:v>
                </c:pt>
                <c:pt idx="15">
                  <c:v>2023-24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100</c:v>
                </c:pt>
                <c:pt idx="1">
                  <c:v>53</c:v>
                </c:pt>
                <c:pt idx="2">
                  <c:v>45</c:v>
                </c:pt>
                <c:pt idx="3">
                  <c:v>136</c:v>
                </c:pt>
                <c:pt idx="4">
                  <c:v>93</c:v>
                </c:pt>
                <c:pt idx="5">
                  <c:v>46</c:v>
                </c:pt>
                <c:pt idx="6">
                  <c:v>111</c:v>
                </c:pt>
                <c:pt idx="7">
                  <c:v>126</c:v>
                </c:pt>
                <c:pt idx="8">
                  <c:v>89</c:v>
                </c:pt>
                <c:pt idx="9">
                  <c:v>52</c:v>
                </c:pt>
                <c:pt idx="10">
                  <c:v>92</c:v>
                </c:pt>
                <c:pt idx="11">
                  <c:v>118</c:v>
                </c:pt>
                <c:pt idx="12">
                  <c:v>25</c:v>
                </c:pt>
                <c:pt idx="13">
                  <c:v>54</c:v>
                </c:pt>
                <c:pt idx="14">
                  <c:v>90</c:v>
                </c:pt>
                <c:pt idx="15">
                  <c:v>38</c:v>
                </c:pt>
                <c:pt idx="16">
                  <c:v>24</c:v>
                </c:pt>
                <c:pt idx="17">
                  <c:v>48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3">
                <a:tint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6"/>
                <c:pt idx="0">
                  <c:v>2018-19</c:v>
                </c:pt>
                <c:pt idx="3">
                  <c:v>2019-20</c:v>
                </c:pt>
                <c:pt idx="6">
                  <c:v>2020-21</c:v>
                </c:pt>
                <c:pt idx="9">
                  <c:v>2021-22</c:v>
                </c:pt>
                <c:pt idx="12">
                  <c:v>2022-23</c:v>
                </c:pt>
                <c:pt idx="15">
                  <c:v>2023-24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79</c:v>
                </c:pt>
                <c:pt idx="1">
                  <c:v>40</c:v>
                </c:pt>
                <c:pt idx="2">
                  <c:v>33</c:v>
                </c:pt>
                <c:pt idx="3">
                  <c:v>96</c:v>
                </c:pt>
                <c:pt idx="4">
                  <c:v>78</c:v>
                </c:pt>
                <c:pt idx="5">
                  <c:v>30</c:v>
                </c:pt>
                <c:pt idx="6">
                  <c:v>90</c:v>
                </c:pt>
                <c:pt idx="7">
                  <c:v>100</c:v>
                </c:pt>
                <c:pt idx="8">
                  <c:v>50</c:v>
                </c:pt>
                <c:pt idx="9">
                  <c:v>40</c:v>
                </c:pt>
                <c:pt idx="10">
                  <c:v>62</c:v>
                </c:pt>
                <c:pt idx="11">
                  <c:v>80</c:v>
                </c:pt>
                <c:pt idx="12">
                  <c:v>21</c:v>
                </c:pt>
                <c:pt idx="13">
                  <c:v>40</c:v>
                </c:pt>
                <c:pt idx="14">
                  <c:v>70</c:v>
                </c:pt>
                <c:pt idx="15">
                  <c:v>30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3">
                <a:shade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6"/>
                <c:pt idx="0">
                  <c:v>2018-19</c:v>
                </c:pt>
                <c:pt idx="3">
                  <c:v>2019-20</c:v>
                </c:pt>
                <c:pt idx="6">
                  <c:v>2020-21</c:v>
                </c:pt>
                <c:pt idx="9">
                  <c:v>2021-22</c:v>
                </c:pt>
                <c:pt idx="12">
                  <c:v>2022-23</c:v>
                </c:pt>
                <c:pt idx="15">
                  <c:v>2023-24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21</c:v>
                </c:pt>
                <c:pt idx="1">
                  <c:v>13</c:v>
                </c:pt>
                <c:pt idx="2">
                  <c:v>12</c:v>
                </c:pt>
                <c:pt idx="3">
                  <c:v>40</c:v>
                </c:pt>
                <c:pt idx="4">
                  <c:v>15</c:v>
                </c:pt>
                <c:pt idx="5">
                  <c:v>16</c:v>
                </c:pt>
                <c:pt idx="6">
                  <c:v>21</c:v>
                </c:pt>
                <c:pt idx="7">
                  <c:v>26</c:v>
                </c:pt>
                <c:pt idx="8">
                  <c:v>39</c:v>
                </c:pt>
                <c:pt idx="9">
                  <c:v>22</c:v>
                </c:pt>
                <c:pt idx="10">
                  <c:v>30</c:v>
                </c:pt>
                <c:pt idx="11">
                  <c:v>38</c:v>
                </c:pt>
                <c:pt idx="12">
                  <c:v>4</c:v>
                </c:pt>
                <c:pt idx="13">
                  <c:v>14</c:v>
                </c:pt>
                <c:pt idx="14">
                  <c:v>20</c:v>
                </c:pt>
                <c:pt idx="15">
                  <c:v>8</c:v>
                </c:pt>
                <c:pt idx="16">
                  <c:v>4</c:v>
                </c:pt>
                <c:pt idx="17">
                  <c:v>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Pass</c:v>
                </c:pt>
              </c:strCache>
            </c:strRef>
          </c:tx>
          <c:spPr>
            <a:solidFill>
              <a:schemeClr val="accent3">
                <a:shade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6"/>
                <c:pt idx="0">
                  <c:v>2018-19</c:v>
                </c:pt>
                <c:pt idx="3">
                  <c:v>2019-20</c:v>
                </c:pt>
                <c:pt idx="6">
                  <c:v>2020-21</c:v>
                </c:pt>
                <c:pt idx="9">
                  <c:v>2021-22</c:v>
                </c:pt>
                <c:pt idx="12">
                  <c:v>2022-23</c:v>
                </c:pt>
                <c:pt idx="15">
                  <c:v>2023-24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80</c:v>
                </c:pt>
                <c:pt idx="1">
                  <c:v>79</c:v>
                </c:pt>
                <c:pt idx="2">
                  <c:v>80</c:v>
                </c:pt>
                <c:pt idx="3">
                  <c:v>73</c:v>
                </c:pt>
                <c:pt idx="4">
                  <c:v>84</c:v>
                </c:pt>
                <c:pt idx="5">
                  <c:v>78</c:v>
                </c:pt>
                <c:pt idx="6">
                  <c:v>100</c:v>
                </c:pt>
                <c:pt idx="7">
                  <c:v>84</c:v>
                </c:pt>
                <c:pt idx="8">
                  <c:v>84</c:v>
                </c:pt>
                <c:pt idx="9">
                  <c:v>86</c:v>
                </c:pt>
                <c:pt idx="10">
                  <c:v>92</c:v>
                </c:pt>
                <c:pt idx="11">
                  <c:v>94</c:v>
                </c:pt>
                <c:pt idx="12">
                  <c:v>75</c:v>
                </c:pt>
                <c:pt idx="13">
                  <c:v>95</c:v>
                </c:pt>
                <c:pt idx="14">
                  <c:v>90</c:v>
                </c:pt>
                <c:pt idx="15">
                  <c:v>89</c:v>
                </c:pt>
                <c:pt idx="16">
                  <c:v>86</c:v>
                </c:pt>
                <c:pt idx="17">
                  <c:v>89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>
                <a:shade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6"/>
                <c:pt idx="0">
                  <c:v>2018-19</c:v>
                </c:pt>
                <c:pt idx="3">
                  <c:v>2019-20</c:v>
                </c:pt>
                <c:pt idx="6">
                  <c:v>2020-21</c:v>
                </c:pt>
                <c:pt idx="9">
                  <c:v>2021-22</c:v>
                </c:pt>
                <c:pt idx="12">
                  <c:v>2022-23</c:v>
                </c:pt>
                <c:pt idx="15">
                  <c:v>2023-24</c:v>
                </c:pt>
              </c:strCache>
            </c:strRef>
          </c:cat>
          <c:val>
            <c:numRef>
              <c:f>Sheet1!$G$2:$G$19</c:f>
              <c:numCache>
                <c:formatCode>General</c:formatCode>
                <c:ptCount val="18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1653496"/>
        <c:axId val="261658200"/>
      </c:barChart>
      <c:catAx>
        <c:axId val="261653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658200"/>
        <c:crosses val="autoZero"/>
        <c:auto val="1"/>
        <c:lblAlgn val="ctr"/>
        <c:lblOffset val="100"/>
        <c:noMultiLvlLbl val="0"/>
      </c:catAx>
      <c:valAx>
        <c:axId val="261658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653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905911301295784"/>
          <c:y val="0.95651506440678902"/>
          <c:w val="0.52040010253203828"/>
          <c:h val="4.2628782870487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57292065035051E-2"/>
          <c:y val="3.8230896832124384E-2"/>
          <c:w val="0.90901187372680825"/>
          <c:h val="0.790116621050231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2018-19</c:v>
                </c:pt>
                <c:pt idx="1">
                  <c:v>2019-20</c:v>
                </c:pt>
                <c:pt idx="2">
                  <c:v>2020-21</c:v>
                </c:pt>
                <c:pt idx="3">
                  <c:v>2021-22</c:v>
                </c:pt>
                <c:pt idx="4">
                  <c:v>2022-23</c:v>
                </c:pt>
                <c:pt idx="5">
                  <c:v>2023-24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</c:v>
                </c:pt>
                <c:pt idx="1">
                  <c:v>71</c:v>
                </c:pt>
                <c:pt idx="2">
                  <c:v>86</c:v>
                </c:pt>
                <c:pt idx="3">
                  <c:v>90</c:v>
                </c:pt>
                <c:pt idx="4">
                  <c:v>38</c:v>
                </c:pt>
                <c:pt idx="5">
                  <c:v>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Girls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2018-19</c:v>
                </c:pt>
                <c:pt idx="1">
                  <c:v>2019-20</c:v>
                </c:pt>
                <c:pt idx="2">
                  <c:v>2020-21</c:v>
                </c:pt>
                <c:pt idx="3">
                  <c:v>2021-22</c:v>
                </c:pt>
                <c:pt idx="4">
                  <c:v>2022-23</c:v>
                </c:pt>
                <c:pt idx="5">
                  <c:v>2023-24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152</c:v>
                </c:pt>
                <c:pt idx="1">
                  <c:v>204</c:v>
                </c:pt>
                <c:pt idx="2">
                  <c:v>240</c:v>
                </c:pt>
                <c:pt idx="3">
                  <c:v>182</c:v>
                </c:pt>
                <c:pt idx="4">
                  <c:v>131</c:v>
                </c:pt>
                <c:pt idx="5">
                  <c:v>89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Strength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2018-19</c:v>
                </c:pt>
                <c:pt idx="1">
                  <c:v>2019-20</c:v>
                </c:pt>
                <c:pt idx="2">
                  <c:v>2020-21</c:v>
                </c:pt>
                <c:pt idx="3">
                  <c:v>2021-22</c:v>
                </c:pt>
                <c:pt idx="4">
                  <c:v>2022-23</c:v>
                </c:pt>
                <c:pt idx="5">
                  <c:v>2023-24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198</c:v>
                </c:pt>
                <c:pt idx="1">
                  <c:v>275</c:v>
                </c:pt>
                <c:pt idx="2">
                  <c:v>326</c:v>
                </c:pt>
                <c:pt idx="3">
                  <c:v>272</c:v>
                </c:pt>
                <c:pt idx="4">
                  <c:v>169</c:v>
                </c:pt>
                <c:pt idx="5">
                  <c:v>110</c:v>
                </c:pt>
              </c:numCache>
            </c:numRef>
          </c:val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2018-19</c:v>
                </c:pt>
                <c:pt idx="1">
                  <c:v>2019-20</c:v>
                </c:pt>
                <c:pt idx="2">
                  <c:v>2020-21</c:v>
                </c:pt>
                <c:pt idx="3">
                  <c:v>2021-22</c:v>
                </c:pt>
                <c:pt idx="4">
                  <c:v>2022-23</c:v>
                </c:pt>
                <c:pt idx="5">
                  <c:v>2023-24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</c:numCache>
            </c:numRef>
          </c:val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2018-19</c:v>
                </c:pt>
                <c:pt idx="1">
                  <c:v>2019-20</c:v>
                </c:pt>
                <c:pt idx="2">
                  <c:v>2020-21</c:v>
                </c:pt>
                <c:pt idx="3">
                  <c:v>2021-22</c:v>
                </c:pt>
                <c:pt idx="4">
                  <c:v>2022-23</c:v>
                </c:pt>
                <c:pt idx="5">
                  <c:v>2023-24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1655848"/>
        <c:axId val="261657024"/>
      </c:barChart>
      <c:catAx>
        <c:axId val="261655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657024"/>
        <c:crosses val="autoZero"/>
        <c:auto val="1"/>
        <c:lblAlgn val="ctr"/>
        <c:lblOffset val="100"/>
        <c:noMultiLvlLbl val="0"/>
      </c:catAx>
      <c:valAx>
        <c:axId val="26165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655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13129404271981934"/>
          <c:y val="0.93038155324275551"/>
          <c:w val="0.37866568747400287"/>
          <c:h val="6.32199702999852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 %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2018-19</c:v>
                </c:pt>
                <c:pt idx="1">
                  <c:v>2019-20</c:v>
                </c:pt>
                <c:pt idx="2">
                  <c:v>2020-21</c:v>
                </c:pt>
                <c:pt idx="3">
                  <c:v>2021-22</c:v>
                </c:pt>
                <c:pt idx="4">
                  <c:v>2022-23</c:v>
                </c:pt>
                <c:pt idx="5">
                  <c:v>2023-24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88.8</c:v>
                </c:pt>
                <c:pt idx="1">
                  <c:v>95.6</c:v>
                </c:pt>
                <c:pt idx="2">
                  <c:v>92</c:v>
                </c:pt>
                <c:pt idx="3">
                  <c:v>95</c:v>
                </c:pt>
                <c:pt idx="4">
                  <c:v>93</c:v>
                </c:pt>
                <c:pt idx="5">
                  <c:v>95.8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2018-19</c:v>
                </c:pt>
                <c:pt idx="1">
                  <c:v>2019-20</c:v>
                </c:pt>
                <c:pt idx="2">
                  <c:v>2020-21</c:v>
                </c:pt>
                <c:pt idx="3">
                  <c:v>2021-22</c:v>
                </c:pt>
                <c:pt idx="4">
                  <c:v>2022-23</c:v>
                </c:pt>
                <c:pt idx="5">
                  <c:v>2023-24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2018-19</c:v>
                </c:pt>
                <c:pt idx="1">
                  <c:v>2019-20</c:v>
                </c:pt>
                <c:pt idx="2">
                  <c:v>2020-21</c:v>
                </c:pt>
                <c:pt idx="3">
                  <c:v>2021-22</c:v>
                </c:pt>
                <c:pt idx="4">
                  <c:v>2022-23</c:v>
                </c:pt>
                <c:pt idx="5">
                  <c:v>2023-24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1652320"/>
        <c:axId val="261653104"/>
      </c:barChart>
      <c:catAx>
        <c:axId val="26165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653104"/>
        <c:crosses val="autoZero"/>
        <c:auto val="1"/>
        <c:lblAlgn val="ctr"/>
        <c:lblOffset val="100"/>
        <c:noMultiLvlLbl val="0"/>
      </c:catAx>
      <c:valAx>
        <c:axId val="26165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65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5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334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16799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782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73515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414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31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81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1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63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94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13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04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2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65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1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665CEB-0076-4E37-B880-BCEA9784DE0A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72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353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3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0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1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2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2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5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7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6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0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11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teachmint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classroom.google.com/u/1/h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zoom.us/" TargetMode="External"/><Relationship Id="rId4" Type="http://schemas.openxmlformats.org/officeDocument/2006/relationships/hyperlink" Target="https://meet.google.com/" TargetMode="External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836829" y="2043628"/>
            <a:ext cx="83068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B.V.V.S SHRI S.R.KANTHI ARTS,COMMERCE AND SCIENCE COLLEGE MUDHOL- 587313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90265" y="4201620"/>
            <a:ext cx="5595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chemeClr val="accent6">
                    <a:lumMod val="75000"/>
                  </a:schemeClr>
                </a:solidFill>
              </a:rPr>
              <a:t>Department of Physics </a:t>
            </a:r>
            <a:endParaRPr lang="en-US" sz="3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1702" y="5852688"/>
            <a:ext cx="6709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HEARTY WELCOME TO NAAC PEER TEAM</a:t>
            </a:r>
            <a:r>
              <a:rPr lang="en-US" sz="2800" dirty="0" smtClean="0">
                <a:solidFill>
                  <a:srgbClr val="0070C0"/>
                </a:solidFill>
              </a:rPr>
              <a:t>: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14" y="0"/>
            <a:ext cx="1618009" cy="205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316277191"/>
              </p:ext>
            </p:extLst>
          </p:nvPr>
        </p:nvGraphicFramePr>
        <p:xfrm>
          <a:off x="318339" y="393897"/>
          <a:ext cx="10018332" cy="5887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685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154" y="257908"/>
            <a:ext cx="6506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wise strength </a:t>
            </a:r>
            <a:r>
              <a:rPr lang="en-US" sz="2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equality Students</a:t>
            </a:r>
            <a:endParaRPr lang="en-US" sz="2400" u="sn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56313"/>
              </p:ext>
            </p:extLst>
          </p:nvPr>
        </p:nvGraphicFramePr>
        <p:xfrm>
          <a:off x="1151481" y="973697"/>
          <a:ext cx="81280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2018-19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2019-20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2020-21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2021-22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2022-23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2023-24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Girls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20358284"/>
              </p:ext>
            </p:extLst>
          </p:nvPr>
        </p:nvGraphicFramePr>
        <p:xfrm>
          <a:off x="2049761" y="2968021"/>
          <a:ext cx="6363939" cy="3784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806" y="314179"/>
            <a:ext cx="9184118" cy="69869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Socio-Economic Profile of Physics Students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093564"/>
              </p:ext>
            </p:extLst>
          </p:nvPr>
        </p:nvGraphicFramePr>
        <p:xfrm>
          <a:off x="2052765" y="1402055"/>
          <a:ext cx="7112000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192436"/>
                <a:gridCol w="839564"/>
                <a:gridCol w="1016000"/>
                <a:gridCol w="1016000"/>
                <a:gridCol w="1016000"/>
              </a:tblGrid>
              <a:tr h="28068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Class/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. of Students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2018-19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2019-20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2020-21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5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43616"/>
              </p:ext>
            </p:extLst>
          </p:nvPr>
        </p:nvGraphicFramePr>
        <p:xfrm>
          <a:off x="1360444" y="692396"/>
          <a:ext cx="7112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192436"/>
                <a:gridCol w="839564"/>
                <a:gridCol w="1016000"/>
                <a:gridCol w="1016000"/>
                <a:gridCol w="1016000"/>
              </a:tblGrid>
              <a:tr h="28068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Class/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. of Students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Category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2022-23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2023-24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06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038" y="440821"/>
            <a:ext cx="8874757" cy="704045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Learners &amp; Slow Learners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7765" y="4037527"/>
            <a:ext cx="84280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Advanced Learners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leaners are encouraged to give seminars , to take up project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ICT enabled seminars &amp; presentation are given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are encouraged to participate in Science congress ,National Level Seminars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78769" y="1495193"/>
            <a:ext cx="7456868" cy="1841681"/>
            <a:chOff x="1532585" y="1289708"/>
            <a:chExt cx="7456868" cy="1841681"/>
          </a:xfrm>
        </p:grpSpPr>
        <p:sp>
          <p:nvSpPr>
            <p:cNvPr id="3" name="TextBox 2"/>
            <p:cNvSpPr txBox="1"/>
            <p:nvPr/>
          </p:nvSpPr>
          <p:spPr>
            <a:xfrm>
              <a:off x="2336524" y="1748883"/>
              <a:ext cx="63364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Policies to identify the Advanced learners/slow learners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Previous semester/exam results</a:t>
              </a:r>
            </a:p>
            <a:p>
              <a:pPr marL="1657350" lvl="3" indent="-285750" algn="just">
                <a:buFont typeface="Arial" panose="020B0604020202020204" pitchFamily="34" charset="0"/>
                <a:buChar char="•"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tests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32585" y="1289708"/>
              <a:ext cx="7456868" cy="184168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74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56" y="671848"/>
            <a:ext cx="8604301" cy="626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Remedial For Slow Leaners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985877" y="4177266"/>
            <a:ext cx="6895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 of Advanced Learners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Strategies employed for slow learners helped them to clear exams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5307" y="442504"/>
            <a:ext cx="9465972" cy="2794716"/>
            <a:chOff x="605307" y="489397"/>
            <a:chExt cx="9465972" cy="2794716"/>
          </a:xfrm>
        </p:grpSpPr>
        <p:sp>
          <p:nvSpPr>
            <p:cNvPr id="5" name="TextBox 4"/>
            <p:cNvSpPr txBox="1"/>
            <p:nvPr/>
          </p:nvSpPr>
          <p:spPr>
            <a:xfrm>
              <a:off x="1184856" y="1481070"/>
              <a:ext cx="70705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Remedial Coaching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Providing the Extra Books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 teaching methods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Counselling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5307" y="489397"/>
              <a:ext cx="9465972" cy="2794716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605307" y="4049521"/>
            <a:ext cx="9465972" cy="1571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558" y="362390"/>
            <a:ext cx="8308087" cy="60101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Teaching &amp; Learning Methods in Physics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844209" y="1423941"/>
            <a:ext cx="667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Student Seminars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Exhibition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Carrier Oriented Training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09" y="3306652"/>
            <a:ext cx="4035378" cy="3026534"/>
          </a:xfrm>
          <a:prstGeom prst="rect">
            <a:avLst/>
          </a:prstGeom>
          <a:effectLst>
            <a:outerShdw blurRad="127000" dist="1778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02" y="3306652"/>
            <a:ext cx="4035378" cy="3026534"/>
          </a:xfrm>
          <a:prstGeom prst="rect">
            <a:avLst/>
          </a:prstGeom>
          <a:effectLst>
            <a:outerShdw blurRad="165100" dist="241300" dir="18900000" sx="98000" sy="98000" algn="bl" rotWithShape="0">
              <a:prstClr val="black">
                <a:alpha val="4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22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535" y="519448"/>
            <a:ext cx="5486400" cy="69116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ICT Tools Used in Physics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89659"/>
              </p:ext>
            </p:extLst>
          </p:nvPr>
        </p:nvGraphicFramePr>
        <p:xfrm>
          <a:off x="1141046" y="2009104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2"/>
                        </a:rPr>
                        <a:t>VIEW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VIEW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VIEW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VIEW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 descr="Download Google Classroom Logo PNG Transparent Background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771" y="2016514"/>
            <a:ext cx="975528" cy="97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5 of the Best Virtual Classroom platforms | Wise Ap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72" y="2984632"/>
            <a:ext cx="764481" cy="76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Meet Logo, symbol, meaning, history, PNG, bran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610" y="3960160"/>
            <a:ext cx="1070689" cy="60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Zoom Logo, symbol, meaning, history, PNG, bran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67" y="4868411"/>
            <a:ext cx="1177120" cy="6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6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8127" y="3491633"/>
            <a:ext cx="3807726" cy="618699"/>
          </a:xfrm>
          <a:ln w="38100">
            <a:noFill/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 Outcomes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980595" y="3491634"/>
            <a:ext cx="3882789" cy="618698"/>
          </a:xfrm>
          <a:prstGeom prst="roundRect">
            <a:avLst>
              <a:gd name="adj" fmla="val 34314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flipH="1">
            <a:off x="1042006" y="1269241"/>
            <a:ext cx="81838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PO1:</a:t>
            </a:r>
            <a:r>
              <a:rPr lang="en-US" dirty="0"/>
              <a:t>Demonstrate, solve and an understanding of major concepts in all disciplines of Physics.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PO2:</a:t>
            </a:r>
            <a:r>
              <a:rPr lang="en-US" dirty="0" smtClean="0"/>
              <a:t>Create </a:t>
            </a:r>
            <a:r>
              <a:rPr lang="en-US" dirty="0"/>
              <a:t>an awareness of the impact of Physics on the society and development outside the scientific community. 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80595" y="590703"/>
            <a:ext cx="3807726" cy="6186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Outcomes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80596" y="611875"/>
            <a:ext cx="3882789" cy="618699"/>
          </a:xfrm>
          <a:prstGeom prst="roundRect">
            <a:avLst>
              <a:gd name="adj" fmla="val 34314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1042005" y="4301400"/>
            <a:ext cx="8525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PSO1: </a:t>
            </a:r>
            <a:r>
              <a:rPr lang="en-US" dirty="0"/>
              <a:t>Acquiring the fundamental </a:t>
            </a:r>
            <a:r>
              <a:rPr lang="en-US" dirty="0" smtClean="0"/>
              <a:t>knowledge : Gain </a:t>
            </a:r>
            <a:r>
              <a:rPr lang="en-US" dirty="0"/>
              <a:t>the knowledge of Physics through Theory &amp; Practical’s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PSO2:</a:t>
            </a:r>
            <a:r>
              <a:rPr lang="en-US" dirty="0" smtClean="0"/>
              <a:t>Development </a:t>
            </a:r>
            <a:r>
              <a:rPr lang="en-US" dirty="0"/>
              <a:t>of laboratory </a:t>
            </a:r>
            <a:r>
              <a:rPr lang="en-US" dirty="0" smtClean="0"/>
              <a:t>skills :</a:t>
            </a:r>
            <a:r>
              <a:rPr lang="en-US" dirty="0"/>
              <a:t>Understand good laboratory practices, safety, make aware &amp; handle sophisticated instruments/ equipment </a:t>
            </a:r>
          </a:p>
        </p:txBody>
      </p:sp>
    </p:spTree>
    <p:extLst>
      <p:ext uri="{BB962C8B-B14F-4D97-AF65-F5344CB8AC3E}">
        <p14:creationId xmlns:p14="http://schemas.microsoft.com/office/powerpoint/2010/main" val="22300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872" y="377588"/>
            <a:ext cx="5240740" cy="6186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 Analysis Of Physics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13757"/>
              </p:ext>
            </p:extLst>
          </p:nvPr>
        </p:nvGraphicFramePr>
        <p:xfrm>
          <a:off x="696036" y="1160061"/>
          <a:ext cx="9430604" cy="515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407"/>
                <a:gridCol w="904407"/>
                <a:gridCol w="1205427"/>
                <a:gridCol w="1409256"/>
                <a:gridCol w="984050"/>
                <a:gridCol w="947602"/>
                <a:gridCol w="826116"/>
                <a:gridCol w="789669"/>
                <a:gridCol w="1459670"/>
              </a:tblGrid>
              <a:tr h="6439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Distinction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</a:p>
                    <a:p>
                      <a:pPr algn="ctr"/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</a:tr>
              <a:tr h="6439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2018-19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BSc-III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   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88.8</a:t>
                      </a:r>
                      <a:endParaRPr lang="en-US" dirty="0"/>
                    </a:p>
                  </a:txBody>
                  <a:tcPr/>
                </a:tc>
              </a:tr>
              <a:tr h="6439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2019-20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BSc-III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    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95.6</a:t>
                      </a:r>
                      <a:endParaRPr lang="en-US" dirty="0"/>
                    </a:p>
                  </a:txBody>
                  <a:tcPr/>
                </a:tc>
              </a:tr>
              <a:tr h="6439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2020-21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BSc-III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    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</a:tr>
              <a:tr h="6439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2021-22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BSc-III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    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</a:tr>
              <a:tr h="6439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2022-23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BSc-III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    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</a:tr>
              <a:tr h="6439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2023-24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BSc-III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   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3979">
                <a:tc gridSpan="8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Average Pass</a:t>
                      </a:r>
                      <a:r>
                        <a:rPr lang="en-US" sz="2800" baseline="0" dirty="0" smtClean="0"/>
                        <a:t> Percentage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93.45%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9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715" y="480976"/>
            <a:ext cx="10264462" cy="62677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EVERYONE NATURALLY ATTRACTED TO PHYSICS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3792" y="1442434"/>
            <a:ext cx="891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you’re naturally attracted to Physics ,you should feel that you are one of those few, selected by the Universe to understand the Universe from close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011634" y="5602310"/>
            <a:ext cx="824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Physics has been started at the time of inception of the college in the year 1992.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28" y="2088765"/>
            <a:ext cx="4445421" cy="347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876071508"/>
              </p:ext>
            </p:extLst>
          </p:nvPr>
        </p:nvGraphicFramePr>
        <p:xfrm>
          <a:off x="1008418" y="82884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38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571" y="609600"/>
            <a:ext cx="7024915" cy="725714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</a:t>
            </a:r>
            <a:r>
              <a:rPr lang="en-US" dirty="0" smtClean="0">
                <a:solidFill>
                  <a:srgbClr val="FF0000"/>
                </a:solidFill>
              </a:rPr>
              <a:t>Classroom Seminars 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13830"/>
              </p:ext>
            </p:extLst>
          </p:nvPr>
        </p:nvGraphicFramePr>
        <p:xfrm>
          <a:off x="1290496" y="2130368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seminars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2018-19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2019-20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2020-21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2021-22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2022-23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2023-24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6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30" y="653142"/>
            <a:ext cx="8533772" cy="87085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              LEARNING RESOURCES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52665"/>
              </p:ext>
            </p:extLst>
          </p:nvPr>
        </p:nvGraphicFramePr>
        <p:xfrm>
          <a:off x="1291771" y="2351314"/>
          <a:ext cx="8128000" cy="1120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429"/>
                <a:gridCol w="4136571"/>
              </a:tblGrid>
              <a:tr h="3736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RESOURCES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N</a:t>
                      </a:r>
                      <a:r>
                        <a:rPr lang="en-US" dirty="0" smtClean="0"/>
                        <a:t>o. of Physics Books</a:t>
                      </a:r>
                      <a:endParaRPr lang="en-US" dirty="0"/>
                    </a:p>
                  </a:txBody>
                  <a:tcPr/>
                </a:tc>
              </a:tr>
              <a:tr h="3736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Central</a:t>
                      </a:r>
                      <a:r>
                        <a:rPr lang="en-US" baseline="0" dirty="0" smtClean="0"/>
                        <a:t>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988</a:t>
                      </a:r>
                      <a:endParaRPr lang="en-US" dirty="0"/>
                    </a:p>
                  </a:txBody>
                  <a:tcPr/>
                </a:tc>
              </a:tr>
              <a:tr h="3736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Department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5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960" y="1312985"/>
            <a:ext cx="8548288" cy="69668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		SEMINARS / WORKSHOPS ATTENDED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48158"/>
              </p:ext>
            </p:extLst>
          </p:nvPr>
        </p:nvGraphicFramePr>
        <p:xfrm>
          <a:off x="1149422" y="3033578"/>
          <a:ext cx="8505369" cy="170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123"/>
                <a:gridCol w="2835123"/>
                <a:gridCol w="2835123"/>
              </a:tblGrid>
              <a:tr h="426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</a:t>
                      </a:r>
                      <a:r>
                        <a:rPr lang="en-US" baseline="0" dirty="0" smtClean="0"/>
                        <a:t>.</a:t>
                      </a:r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of the Faculty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Workshops </a:t>
                      </a:r>
                      <a:endParaRPr lang="en-US" dirty="0"/>
                    </a:p>
                  </a:txBody>
                  <a:tcPr/>
                </a:tc>
              </a:tr>
              <a:tr h="426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 A .V. Pattar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O8</a:t>
                      </a:r>
                      <a:endParaRPr lang="en-US" dirty="0"/>
                    </a:p>
                  </a:txBody>
                  <a:tcPr/>
                </a:tc>
              </a:tr>
              <a:tr h="426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 </a:t>
                      </a:r>
                      <a:r>
                        <a:rPr lang="en-US" dirty="0" err="1" smtClean="0"/>
                        <a:t>Smt</a:t>
                      </a:r>
                      <a:r>
                        <a:rPr lang="en-US" dirty="0" smtClean="0"/>
                        <a:t> S .B. </a:t>
                      </a:r>
                      <a:r>
                        <a:rPr lang="en-US" dirty="0" err="1" smtClean="0"/>
                        <a:t>Meti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</a:tr>
              <a:tr h="426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 Anil </a:t>
                      </a:r>
                      <a:r>
                        <a:rPr lang="en-US" dirty="0" err="1" smtClean="0"/>
                        <a:t>Lamani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8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954" y="609600"/>
            <a:ext cx="8383048" cy="86750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                RESOURCE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71464"/>
              </p:ext>
            </p:extLst>
          </p:nvPr>
        </p:nvGraphicFramePr>
        <p:xfrm>
          <a:off x="2171452" y="1930400"/>
          <a:ext cx="6502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Organized</a:t>
                      </a:r>
                      <a:r>
                        <a:rPr lang="en-US" baseline="0" dirty="0" smtClean="0"/>
                        <a:t> Institute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Prof </a:t>
                      </a:r>
                      <a:r>
                        <a:rPr lang="en-US" dirty="0" err="1" smtClean="0"/>
                        <a:t>A.V.Pattar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Chaired : A  Technical</a:t>
                      </a:r>
                      <a:r>
                        <a:rPr lang="en-US" baseline="0" dirty="0" smtClean="0"/>
                        <a:t> session in seminar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B.R.C   ( Block Resource </a:t>
                      </a:r>
                      <a:r>
                        <a:rPr lang="en-US" dirty="0" err="1" smtClean="0"/>
                        <a:t>Cener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 &amp; 2021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online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R.P.S</a:t>
                      </a:r>
                      <a:r>
                        <a:rPr lang="en-US" baseline="0" dirty="0" smtClean="0"/>
                        <a:t>  High School </a:t>
                      </a:r>
                      <a:r>
                        <a:rPr lang="en-US" baseline="0" dirty="0" err="1" smtClean="0"/>
                        <a:t>Lokapur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2020-21 &amp; 2022-23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06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106" y="1418492"/>
            <a:ext cx="8324433" cy="73855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         OTHER RESPONSIBILITIES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96553"/>
              </p:ext>
            </p:extLst>
          </p:nvPr>
        </p:nvGraphicFramePr>
        <p:xfrm>
          <a:off x="1507086" y="2962030"/>
          <a:ext cx="8127999" cy="154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406"/>
                <a:gridCol w="4134260"/>
                <a:gridCol w="27093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</a:t>
                      </a:r>
                      <a:r>
                        <a:rPr lang="en-US" baseline="0" dirty="0" smtClean="0"/>
                        <a:t>  No</a:t>
                      </a:r>
                      <a:endParaRPr lang="en-US" dirty="0"/>
                    </a:p>
                  </a:txBody>
                  <a:tcPr>
                    <a:solidFill>
                      <a:srgbClr val="DAD9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 </a:t>
                      </a:r>
                      <a:endParaRPr lang="en-US" dirty="0"/>
                    </a:p>
                  </a:txBody>
                  <a:tcPr>
                    <a:solidFill>
                      <a:srgbClr val="DAD9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</a:t>
                      </a:r>
                      <a:endParaRPr lang="en-US" dirty="0"/>
                    </a:p>
                  </a:txBody>
                  <a:tcPr>
                    <a:solidFill>
                      <a:srgbClr val="DAD9D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>
                    <a:solidFill>
                      <a:srgbClr val="DAD9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Science Forum- Chairman</a:t>
                      </a:r>
                      <a:endParaRPr lang="en-US" dirty="0"/>
                    </a:p>
                  </a:txBody>
                  <a:tcPr>
                    <a:solidFill>
                      <a:srgbClr val="DAD9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2013  Onwards</a:t>
                      </a:r>
                      <a:endParaRPr lang="en-US" dirty="0"/>
                    </a:p>
                  </a:txBody>
                  <a:tcPr>
                    <a:solidFill>
                      <a:srgbClr val="DAD9DD"/>
                    </a:solidFill>
                  </a:tcPr>
                </a:tc>
              </a:tr>
              <a:tr h="4396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DAD9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Shri Kalika</a:t>
                      </a:r>
                      <a:r>
                        <a:rPr lang="en-US" baseline="0" dirty="0" smtClean="0"/>
                        <a:t> Devi Sameeti</a:t>
                      </a:r>
                    </a:p>
                  </a:txBody>
                  <a:tcPr>
                    <a:solidFill>
                      <a:srgbClr val="DAD9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Life member</a:t>
                      </a:r>
                      <a:endParaRPr lang="en-US" dirty="0"/>
                    </a:p>
                  </a:txBody>
                  <a:tcPr>
                    <a:solidFill>
                      <a:srgbClr val="DAD9D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DAD9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Criteria V     MEMBER</a:t>
                      </a:r>
                      <a:endParaRPr lang="en-US" dirty="0"/>
                    </a:p>
                  </a:txBody>
                  <a:tcPr>
                    <a:solidFill>
                      <a:srgbClr val="DAD9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2018-</a:t>
                      </a:r>
                      <a:r>
                        <a:rPr lang="en-US" baseline="0" dirty="0" smtClean="0"/>
                        <a:t> 2024</a:t>
                      </a:r>
                      <a:endParaRPr lang="en-US" dirty="0"/>
                    </a:p>
                  </a:txBody>
                  <a:tcPr>
                    <a:solidFill>
                      <a:srgbClr val="DAD9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6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37138"/>
            <a:ext cx="7750002" cy="844062"/>
          </a:xfrm>
        </p:spPr>
        <p:txBody>
          <a:bodyPr/>
          <a:lstStyle/>
          <a:p>
            <a:r>
              <a:rPr lang="en-US" dirty="0" smtClean="0"/>
              <a:t>              </a:t>
            </a:r>
            <a:r>
              <a:rPr lang="en-US" sz="4000" dirty="0" smtClean="0">
                <a:solidFill>
                  <a:srgbClr val="FF0000"/>
                </a:solidFill>
              </a:rPr>
              <a:t>PHYSICS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TOPPERS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33081"/>
              </p:ext>
            </p:extLst>
          </p:nvPr>
        </p:nvGraphicFramePr>
        <p:xfrm>
          <a:off x="1551354" y="2844800"/>
          <a:ext cx="812799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092"/>
                <a:gridCol w="3898574"/>
                <a:gridCol w="2709333"/>
              </a:tblGrid>
              <a:tr h="1721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of the 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Marks scored   ( Out of 100 )</a:t>
                      </a:r>
                      <a:endParaRPr lang="en-US" dirty="0"/>
                    </a:p>
                  </a:txBody>
                  <a:tcPr/>
                </a:tc>
              </a:tr>
              <a:tr h="172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Basayya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Matapathi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172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Gopal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Sandrimani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172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Aishwarya </a:t>
                      </a:r>
                      <a:r>
                        <a:rPr lang="en-US" dirty="0" err="1" smtClean="0"/>
                        <a:t>Gavimath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  <a:tr h="172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Anupama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Jogi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5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0"/>
            <a:ext cx="4407877" cy="65649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700" dirty="0">
                <a:solidFill>
                  <a:srgbClr val="FF0000"/>
                </a:solidFill>
              </a:rPr>
              <a:t>PHYSICS</a:t>
            </a:r>
            <a:r>
              <a:rPr lang="en-US" sz="2700" dirty="0"/>
              <a:t> </a:t>
            </a:r>
            <a:r>
              <a:rPr lang="en-US" sz="2700" dirty="0">
                <a:solidFill>
                  <a:srgbClr val="FF0000"/>
                </a:solidFill>
              </a:rPr>
              <a:t>TOPPERS</a:t>
            </a:r>
            <a:endParaRPr lang="en-US" sz="27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05037"/>
              </p:ext>
            </p:extLst>
          </p:nvPr>
        </p:nvGraphicFramePr>
        <p:xfrm>
          <a:off x="2004647" y="645432"/>
          <a:ext cx="6740767" cy="6103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024"/>
                <a:gridCol w="2628689"/>
                <a:gridCol w="1455361"/>
                <a:gridCol w="1578693"/>
              </a:tblGrid>
              <a:tr h="351744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endParaRPr lang="en-US" dirty="0"/>
                    </a:p>
                  </a:txBody>
                  <a:tcPr/>
                </a:tc>
              </a:tr>
              <a:tr h="351744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2018-19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Ashwini Modi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</a:tr>
              <a:tr h="3517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Vijaylaxmi Mugalkod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</a:tr>
              <a:tr h="3517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Ashwini</a:t>
                      </a:r>
                      <a:r>
                        <a:rPr lang="en-US" baseline="0" dirty="0" smtClean="0"/>
                        <a:t> Halgatti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</a:tr>
              <a:tr h="367795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2019-20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SaiyadSabha</a:t>
                      </a:r>
                      <a:r>
                        <a:rPr lang="en-US" baseline="0" dirty="0" smtClean="0"/>
                        <a:t> Mamdapur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</a:tr>
              <a:tr h="3517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Afreen Batkurki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</a:tr>
              <a:tr h="351744">
                <a:tc rowSpan="10">
                  <a:txBody>
                    <a:bodyPr/>
                    <a:lstStyle/>
                    <a:p>
                      <a:r>
                        <a:rPr lang="en-US" dirty="0" smtClean="0"/>
                        <a:t>2020-21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Vijaylaxmi Malpagol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</a:tr>
              <a:tr h="3517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Prashant </a:t>
                      </a:r>
                      <a:r>
                        <a:rPr lang="en-US" dirty="0" err="1" smtClean="0"/>
                        <a:t>Maddepagol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</a:tr>
              <a:tr h="3517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Pooja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Bandivaddar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61555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SaiyadSabha</a:t>
                      </a:r>
                      <a:r>
                        <a:rPr lang="en-US" baseline="0" dirty="0" smtClean="0"/>
                        <a:t> Mamdapur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</a:tr>
              <a:tr h="3517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Mutturaj</a:t>
                      </a:r>
                      <a:r>
                        <a:rPr lang="en-US" baseline="0" dirty="0" smtClean="0"/>
                        <a:t> Palled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517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Akshata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517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Daneshwari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Kolkar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517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Saniya </a:t>
                      </a:r>
                      <a:r>
                        <a:rPr lang="en-US" dirty="0" err="1" smtClean="0"/>
                        <a:t>Bhistipakhali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517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Pooja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Aloor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</a:tr>
              <a:tr h="3517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Akkamma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Julpi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2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00373"/>
              </p:ext>
            </p:extLst>
          </p:nvPr>
        </p:nvGraphicFramePr>
        <p:xfrm>
          <a:off x="1029555" y="413850"/>
          <a:ext cx="8265818" cy="585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172"/>
                <a:gridCol w="2885088"/>
                <a:gridCol w="2131104"/>
                <a:gridCol w="2066454"/>
              </a:tblGrid>
              <a:tr h="349448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endParaRPr lang="en-US" dirty="0"/>
                    </a:p>
                  </a:txBody>
                  <a:tcPr/>
                </a:tc>
              </a:tr>
              <a:tr h="369252">
                <a:tc rowSpan="11">
                  <a:txBody>
                    <a:bodyPr/>
                    <a:lstStyle/>
                    <a:p>
                      <a:r>
                        <a:rPr lang="en-US" dirty="0" smtClean="0"/>
                        <a:t>2021-22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Aishwaraya Kittur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</a:tr>
              <a:tr h="3494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Aishwarya Ingale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</a:tr>
              <a:tr h="3494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Annapurna Pattar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</a:tr>
              <a:tr h="3494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Divya Sattigeri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</a:tr>
              <a:tr h="3494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Laxmi </a:t>
                      </a:r>
                      <a:r>
                        <a:rPr lang="en-US" dirty="0" err="1" smtClean="0"/>
                        <a:t>Badiger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494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Laxmi </a:t>
                      </a:r>
                      <a:r>
                        <a:rPr lang="en-US" dirty="0" err="1" smtClean="0"/>
                        <a:t>Kadakol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494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Aishwarya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</a:tr>
              <a:tr h="3494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Akash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Mekkalaki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</a:tr>
              <a:tr h="3494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Ashwini Modi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</a:tr>
              <a:tr h="3494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Akash</a:t>
                      </a:r>
                      <a:r>
                        <a:rPr lang="en-US" baseline="0" dirty="0" smtClean="0"/>
                        <a:t> Rayappa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</a:tr>
              <a:tr h="3494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Mutturaj S. Palled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</a:tr>
              <a:tr h="349448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2022-23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Aishwarya Kitturu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494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Aishwarya Ingale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494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Annapurna</a:t>
                      </a:r>
                      <a:r>
                        <a:rPr lang="en-US" baseline="0" dirty="0" smtClean="0"/>
                        <a:t> Pattar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494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Divya Sattigeri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64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8530"/>
              </p:ext>
            </p:extLst>
          </p:nvPr>
        </p:nvGraphicFramePr>
        <p:xfrm>
          <a:off x="1392971" y="800711"/>
          <a:ext cx="6881445" cy="3771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22"/>
                <a:gridCol w="2683549"/>
                <a:gridCol w="1485734"/>
                <a:gridCol w="1611640"/>
              </a:tblGrid>
              <a:tr h="36710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endParaRPr lang="en-US" dirty="0"/>
                    </a:p>
                  </a:txBody>
                  <a:tcPr/>
                </a:tc>
              </a:tr>
              <a:tr h="367100">
                <a:tc rowSpan="9">
                  <a:txBody>
                    <a:bodyPr/>
                    <a:lstStyle/>
                    <a:p>
                      <a:r>
                        <a:rPr lang="en-US" dirty="0" smtClean="0"/>
                        <a:t>2023-24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Aishwarya Ingale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</a:tr>
              <a:tr h="3671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Vijaylaxmi </a:t>
                      </a:r>
                      <a:r>
                        <a:rPr lang="en-US" dirty="0" err="1" smtClean="0"/>
                        <a:t>H.Athani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</a:tr>
              <a:tr h="3671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Goun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Totad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</a:tr>
              <a:tr h="3838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Aishwarya</a:t>
                      </a:r>
                      <a:r>
                        <a:rPr lang="en-US" baseline="0" dirty="0" smtClean="0"/>
                        <a:t> Kittur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</a:tr>
              <a:tr h="3671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Laxmi </a:t>
                      </a:r>
                      <a:r>
                        <a:rPr lang="en-US" dirty="0" err="1" smtClean="0"/>
                        <a:t>Gennur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</a:tr>
              <a:tr h="3671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Geeta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Immadi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671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Keerti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Ganiger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</a:tr>
              <a:tr h="3671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Hanchinal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</a:tr>
              <a:tr h="4506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Swathi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S.Bhovi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7780"/>
            <a:ext cx="8596668" cy="704045"/>
          </a:xfrm>
        </p:spPr>
        <p:txBody>
          <a:bodyPr>
            <a:normAutofit/>
          </a:bodyPr>
          <a:lstStyle/>
          <a:p>
            <a:r>
              <a:rPr lang="en-US" dirty="0" smtClean="0"/>
              <a:t>				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3" y="1081825"/>
            <a:ext cx="9080819" cy="49595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Physics subject are taught as one of the optional subject at UG level.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Physics subject are taught as Discipline core and Discipline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lective subject in NEP.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Subject Combinations available are as follows: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Physics runs Value Added Course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 Regulated Power Supply ,Basic Electronics, Fundamentals of Physics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376428"/>
              </p:ext>
            </p:extLst>
          </p:nvPr>
        </p:nvGraphicFramePr>
        <p:xfrm>
          <a:off x="923262" y="263531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PCM,PMCs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PM,PC,PCs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3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0596" y="316523"/>
            <a:ext cx="5277989" cy="6916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Departmental Activities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644769" y="1137139"/>
            <a:ext cx="8399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National Science Day is celebrated with different themes followed every year to acknowledge all the sectors in Science and technology in Feb 28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to commemorate the discovery of the Raman effect.</a:t>
            </a:r>
          </a:p>
          <a:p>
            <a:endParaRPr lang="en-US" sz="2400" dirty="0"/>
          </a:p>
          <a:p>
            <a:r>
              <a:rPr lang="en-US" sz="2400" dirty="0" smtClean="0"/>
              <a:t>Webinar on: Recent developments in Nano technology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70" y="3873009"/>
            <a:ext cx="3610706" cy="2708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262" y="3877403"/>
            <a:ext cx="3604847" cy="270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832" y="433754"/>
            <a:ext cx="3329354" cy="64476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4432" y="1174648"/>
            <a:ext cx="9730154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endParaRPr lang="en-US" sz="110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12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Science Day </a:t>
            </a:r>
            <a:r>
              <a:rPr lang="en-US" dirty="0" smtClean="0">
                <a:solidFill>
                  <a:srgbClr val="12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celebrated with different themes followed every year to acknowledge all the sectors in science &amp; technology on February 28 to commemorate the discovery of the </a:t>
            </a:r>
            <a:r>
              <a:rPr lang="en-US" b="1" dirty="0" smtClean="0">
                <a:solidFill>
                  <a:srgbClr val="12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Raman Effect</a:t>
            </a:r>
            <a:r>
              <a:rPr lang="en-US" b="1" dirty="0">
                <a:solidFill>
                  <a:srgbClr val="12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1216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1216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12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 of Physics </a:t>
            </a:r>
            <a:r>
              <a:rPr lang="en-US" dirty="0" smtClean="0">
                <a:solidFill>
                  <a:srgbClr val="12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celebrates the NSD in the </a:t>
            </a:r>
            <a:r>
              <a:rPr lang="en-US" b="1" dirty="0" smtClean="0">
                <a:solidFill>
                  <a:srgbClr val="12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week of February </a:t>
            </a:r>
            <a:r>
              <a:rPr lang="en-US" dirty="0" smtClean="0">
                <a:solidFill>
                  <a:srgbClr val="12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calling it as </a:t>
            </a:r>
            <a:r>
              <a:rPr lang="en-US" b="1" dirty="0" smtClean="0">
                <a:solidFill>
                  <a:srgbClr val="12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 week </a:t>
            </a:r>
            <a:r>
              <a:rPr lang="en-US" dirty="0" smtClean="0">
                <a:solidFill>
                  <a:srgbClr val="12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year and arranges various </a:t>
            </a:r>
            <a:r>
              <a:rPr lang="en-US" i="1" dirty="0" smtClean="0">
                <a:solidFill>
                  <a:srgbClr val="12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competitions </a:t>
            </a:r>
            <a:r>
              <a:rPr lang="en-US" b="1" i="1" dirty="0" smtClean="0">
                <a:solidFill>
                  <a:srgbClr val="12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12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Quiz, Essay, PPT &amp; Poster Presentations)</a:t>
            </a:r>
            <a:r>
              <a:rPr lang="en-US" i="1" dirty="0" smtClean="0">
                <a:solidFill>
                  <a:srgbClr val="12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out the Science week </a:t>
            </a:r>
            <a:r>
              <a:rPr lang="en-US" dirty="0" smtClean="0">
                <a:solidFill>
                  <a:srgbClr val="12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students</a:t>
            </a:r>
            <a:r>
              <a:rPr lang="en-US" dirty="0">
                <a:solidFill>
                  <a:srgbClr val="12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76" y="3600330"/>
            <a:ext cx="3698630" cy="2773973"/>
          </a:xfrm>
          <a:prstGeom prst="rect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00330"/>
            <a:ext cx="3704491" cy="2778368"/>
          </a:xfrm>
          <a:prstGeom prst="rect">
            <a:avLst/>
          </a:prstGeom>
          <a:ln w="60325">
            <a:solidFill>
              <a:schemeClr val="tx1">
                <a:alpha val="81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91" y="3600330"/>
            <a:ext cx="3698631" cy="277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8" y="768960"/>
            <a:ext cx="4400550" cy="700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Notable Equipment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98440"/>
              </p:ext>
            </p:extLst>
          </p:nvPr>
        </p:nvGraphicFramePr>
        <p:xfrm>
          <a:off x="265280" y="1695231"/>
          <a:ext cx="512603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13"/>
                <a:gridCol w="3043238"/>
                <a:gridCol w="11572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Equipment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Cathode Ray Oscilloscope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Signal</a:t>
                      </a:r>
                      <a:r>
                        <a:rPr lang="en-US" baseline="0" dirty="0" smtClean="0"/>
                        <a:t> Generator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 </a:t>
                      </a:r>
                      <a:r>
                        <a:rPr lang="en-US" dirty="0" err="1" smtClean="0"/>
                        <a:t>mili</a:t>
                      </a:r>
                      <a:r>
                        <a:rPr lang="en-US" baseline="0" dirty="0" smtClean="0"/>
                        <a:t> Voltmeter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Spectrometer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Travelling Microscope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Moving</a:t>
                      </a:r>
                      <a:r>
                        <a:rPr lang="en-US" baseline="0" dirty="0" smtClean="0"/>
                        <a:t> Coil galvanometer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Laser kit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Decibel 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LCD</a:t>
                      </a:r>
                      <a:r>
                        <a:rPr lang="en-US" baseline="0" dirty="0" smtClean="0"/>
                        <a:t> Projector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Optical Bench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Stabilizer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52" y="2318972"/>
            <a:ext cx="2850713" cy="16012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05" y="3288325"/>
            <a:ext cx="2836363" cy="1593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63" y="4541594"/>
            <a:ext cx="2788102" cy="15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638" y="450850"/>
            <a:ext cx="3300412" cy="892175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Plan</a:t>
            </a:r>
            <a:endParaRPr lang="en-US" sz="4000" u="sng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7051"/>
              </p:ext>
            </p:extLst>
          </p:nvPr>
        </p:nvGraphicFramePr>
        <p:xfrm>
          <a:off x="1535722" y="2371888"/>
          <a:ext cx="7697787" cy="2909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7787"/>
              </a:tblGrid>
              <a:tr h="93158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1151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 gradation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laboratory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1972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Implimentation of resource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culture in the Department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1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Write A Thank You Note In Five Easy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1" y="828675"/>
            <a:ext cx="8251824" cy="464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5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904" y="797169"/>
            <a:ext cx="8596668" cy="703385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 Profile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2319" y="2441944"/>
            <a:ext cx="8596668" cy="17900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A.V.Pattar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[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M.Sc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Mphil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of Physics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rof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S.B.Meti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M.Sc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Mphil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 Anil .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Lamani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M.Sc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6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							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4799"/>
            <a:ext cx="8596668" cy="14849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2024 Physics Study Program will become an excellent and reputable study program in education, research and applied physics development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3726047" y="3059722"/>
            <a:ext cx="2826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MISSON</a:t>
            </a:r>
            <a:endParaRPr lang="en-US" sz="4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677334" y="4278922"/>
            <a:ext cx="97210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prepare students with good moral ,ethical and national –minded with strong knowledge in the field of Science and Physics Applications to produce competitive graduates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Actively involved in the community problem solving by utilizing physics in the developing of science and technology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5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Program Educational Objectives: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19" y="2301266"/>
            <a:ext cx="9908604" cy="388077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impact quality of education in physics to students so as they become globally competitive physicist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students  to accept the challenges in Physics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student skills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strong interest in Physics, So as students can further develop themselves through self-study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3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7628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Bridge Courses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8121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Bridge  Couse is conducted for BSc I Semester students during the first week of the commencement of the course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u="sng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Unitization Of Syllabus/Teaching Schedule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10347"/>
              </p:ext>
            </p:extLst>
          </p:nvPr>
        </p:nvGraphicFramePr>
        <p:xfrm>
          <a:off x="1146002" y="3023844"/>
          <a:ext cx="8128000" cy="207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86451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wise and teacher wise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conspectus for classroom teaching for each semester is prepared by department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5374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the teachers have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maintained work dairy and student’s register dairy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D9DD"/>
                    </a:solidFill>
                  </a:tcPr>
                </a:tc>
              </a:tr>
              <a:tr h="55678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meetings conducted every month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61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615" y="179975"/>
            <a:ext cx="9537412" cy="485104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Year wise strength &amp; gender equality Students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15190"/>
              </p:ext>
            </p:extLst>
          </p:nvPr>
        </p:nvGraphicFramePr>
        <p:xfrm>
          <a:off x="1472320" y="1153485"/>
          <a:ext cx="8128002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28068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Class/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. of Students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Enrolled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2018-19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2019-20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2020-21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42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90740"/>
              </p:ext>
            </p:extLst>
          </p:nvPr>
        </p:nvGraphicFramePr>
        <p:xfrm>
          <a:off x="1321806" y="1506828"/>
          <a:ext cx="8128002" cy="297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8065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Class/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. of Students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Enrolled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2022-23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2023-24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BSc-III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9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2868</TotalTime>
  <Words>1346</Words>
  <Application>Microsoft Office PowerPoint</Application>
  <PresentationFormat>Widescreen</PresentationFormat>
  <Paragraphs>686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Trebuchet MS</vt:lpstr>
      <vt:lpstr>Wingdings</vt:lpstr>
      <vt:lpstr>Wingdings 3</vt:lpstr>
      <vt:lpstr>Facet</vt:lpstr>
      <vt:lpstr>Retrospect</vt:lpstr>
      <vt:lpstr>PowerPoint Presentation</vt:lpstr>
      <vt:lpstr>NOT EVERYONE NATURALLY ATTRACTED TO PHYSICS</vt:lpstr>
      <vt:lpstr>       COURSES:</vt:lpstr>
      <vt:lpstr>Faculty Profile</vt:lpstr>
      <vt:lpstr>       Vision</vt:lpstr>
      <vt:lpstr>  Program Educational Objectives:</vt:lpstr>
      <vt:lpstr>Bridge Courses:</vt:lpstr>
      <vt:lpstr>   Year wise strength &amp; gender equality Students</vt:lpstr>
      <vt:lpstr>PowerPoint Presentation</vt:lpstr>
      <vt:lpstr>PowerPoint Presentation</vt:lpstr>
      <vt:lpstr>PowerPoint Presentation</vt:lpstr>
      <vt:lpstr>Socio-Economic Profile of Physics Students</vt:lpstr>
      <vt:lpstr>PowerPoint Presentation</vt:lpstr>
      <vt:lpstr>  Advanced Learners &amp; Slow Learners </vt:lpstr>
      <vt:lpstr>      Remedial For Slow Leaners</vt:lpstr>
      <vt:lpstr>Teaching &amp; Learning Methods in Physics </vt:lpstr>
      <vt:lpstr>ICT Tools Used in Physics </vt:lpstr>
      <vt:lpstr>  Course  Outcomes</vt:lpstr>
      <vt:lpstr>Result Analysis Of Physics</vt:lpstr>
      <vt:lpstr>PowerPoint Presentation</vt:lpstr>
      <vt:lpstr>                 Classroom Seminars  </vt:lpstr>
      <vt:lpstr>               LEARNING RESOURCES</vt:lpstr>
      <vt:lpstr>  SEMINARS / WORKSHOPS ATTENDED</vt:lpstr>
      <vt:lpstr>                 RESOURCE PERSON</vt:lpstr>
      <vt:lpstr>          OTHER RESPONSIBILITIES</vt:lpstr>
      <vt:lpstr>              PHYSICS TOPPERS</vt:lpstr>
      <vt:lpstr> PHYSICS TOPPERS</vt:lpstr>
      <vt:lpstr>PowerPoint Presentation</vt:lpstr>
      <vt:lpstr>PowerPoint Presentation</vt:lpstr>
      <vt:lpstr>Departmental Activities </vt:lpstr>
      <vt:lpstr>Best Practices</vt:lpstr>
      <vt:lpstr>Notable Equipment</vt:lpstr>
      <vt:lpstr> Future Plan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58</cp:revision>
  <dcterms:created xsi:type="dcterms:W3CDTF">2024-08-01T14:39:41Z</dcterms:created>
  <dcterms:modified xsi:type="dcterms:W3CDTF">2024-08-23T08:54:28Z</dcterms:modified>
</cp:coreProperties>
</file>