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a:effectLst>
                  <a:outerShdw blurRad="38100" dist="38100" dir="2700000" algn="tl">
                    <a:srgbClr val="000000">
                      <a:alpha val="43137"/>
                    </a:srgbClr>
                  </a:outerShdw>
                </a:effectLst>
              </a:rPr>
              <a:t>E</a:t>
            </a:r>
            <a:r>
              <a:rPr lang="en-US" cap="none" dirty="0" smtClean="0">
                <a:effectLst>
                  <a:outerShdw blurRad="38100" dist="38100" dir="2700000" algn="tl">
                    <a:srgbClr val="000000">
                      <a:alpha val="43137"/>
                    </a:srgbClr>
                  </a:outerShdw>
                </a:effectLst>
              </a:rPr>
              <a:t>nergy Consumption </a:t>
            </a:r>
            <a:r>
              <a:rPr lang="en-US" cap="none" dirty="0">
                <a:effectLst>
                  <a:outerShdw blurRad="38100" dist="38100" dir="2700000" algn="tl">
                    <a:srgbClr val="000000">
                      <a:alpha val="43137"/>
                    </a:srgbClr>
                  </a:outerShdw>
                </a:effectLst>
              </a:rPr>
              <a:t>O</a:t>
            </a:r>
            <a:r>
              <a:rPr lang="en-US" cap="none" dirty="0" smtClean="0">
                <a:effectLst>
                  <a:outerShdw blurRad="38100" dist="38100" dir="2700000" algn="tl">
                    <a:srgbClr val="000000">
                      <a:alpha val="43137"/>
                    </a:srgbClr>
                  </a:outerShdw>
                </a:effectLst>
              </a:rPr>
              <a:t>ptimizer </a:t>
            </a:r>
            <a:r>
              <a:rPr lang="en-US" cap="none" dirty="0">
                <a:effectLst>
                  <a:outerShdw blurRad="38100" dist="38100" dir="2700000" algn="tl">
                    <a:srgbClr val="000000">
                      <a:alpha val="43137"/>
                    </a:srgbClr>
                  </a:outerShdw>
                </a:effectLst>
              </a:rPr>
              <a:t> </a:t>
            </a:r>
            <a:r>
              <a:rPr lang="en-US" cap="none" dirty="0" smtClean="0">
                <a:effectLst>
                  <a:outerShdw blurRad="38100" dist="38100" dir="2700000" algn="tl">
                    <a:srgbClr val="000000">
                      <a:alpha val="43137"/>
                    </a:srgbClr>
                  </a:outerShdw>
                </a:effectLst>
              </a:rPr>
              <a:t>     			Using </a:t>
            </a:r>
            <a:r>
              <a:rPr lang="en-US" cap="none" dirty="0" err="1" smtClean="0">
                <a:effectLst>
                  <a:outerShdw blurRad="38100" dist="38100" dir="2700000" algn="tl">
                    <a:srgbClr val="000000">
                      <a:alpha val="43137"/>
                    </a:srgbClr>
                  </a:outerShdw>
                </a:effectLst>
              </a:rPr>
              <a:t>IoT</a:t>
            </a:r>
            <a:endParaRPr lang="en-US" cap="none"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876424" y="3602038"/>
            <a:ext cx="8791575" cy="532080"/>
          </a:xfrm>
        </p:spPr>
        <p:txBody>
          <a:bodyPr/>
          <a:lstStyle/>
          <a:p>
            <a:r>
              <a:rPr lang="en-US" dirty="0" smtClean="0"/>
              <a:t>Team 18							</a:t>
            </a:r>
          </a:p>
          <a:p>
            <a:endParaRPr lang="en-US" dirty="0"/>
          </a:p>
          <a:p>
            <a:endParaRPr lang="en-US" dirty="0" smtClean="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55384811"/>
              </p:ext>
            </p:extLst>
          </p:nvPr>
        </p:nvGraphicFramePr>
        <p:xfrm>
          <a:off x="1876424" y="4226193"/>
          <a:ext cx="8128000" cy="1463040"/>
        </p:xfrm>
        <a:graphic>
          <a:graphicData uri="http://schemas.openxmlformats.org/drawingml/2006/table">
            <a:tbl>
              <a:tblPr firstRow="1" bandRow="1">
                <a:tableStyleId>{2D5ABB26-0587-4C30-8999-92F81FD0307C}</a:tableStyleId>
              </a:tblPr>
              <a:tblGrid>
                <a:gridCol w="8128000"/>
              </a:tblGrid>
              <a:tr h="370840">
                <a:tc>
                  <a:txBody>
                    <a:bodyPr/>
                    <a:lstStyle/>
                    <a:p>
                      <a:r>
                        <a:rPr lang="en-US" dirty="0" smtClean="0">
                          <a:solidFill>
                            <a:schemeClr val="tx2"/>
                          </a:solidFill>
                        </a:rPr>
                        <a:t>Team Members                                                                                Guided</a:t>
                      </a:r>
                      <a:r>
                        <a:rPr lang="en-US" baseline="0" dirty="0" smtClean="0">
                          <a:solidFill>
                            <a:schemeClr val="tx2"/>
                          </a:solidFill>
                        </a:rPr>
                        <a:t> By</a:t>
                      </a:r>
                      <a:endParaRPr lang="en-US" dirty="0" smtClean="0">
                        <a:solidFill>
                          <a:schemeClr val="tx2"/>
                        </a:solidFill>
                      </a:endParaRPr>
                    </a:p>
                    <a:p>
                      <a:r>
                        <a:rPr lang="en-US" dirty="0" smtClean="0"/>
                        <a:t>Neha </a:t>
                      </a:r>
                      <a:r>
                        <a:rPr lang="en-US" dirty="0" err="1" smtClean="0"/>
                        <a:t>Khowala</a:t>
                      </a:r>
                      <a:r>
                        <a:rPr lang="en-US" dirty="0" smtClean="0"/>
                        <a:t>                                                                           Prof. Rakesh</a:t>
                      </a:r>
                      <a:r>
                        <a:rPr lang="en-US" baseline="0" dirty="0" smtClean="0"/>
                        <a:t> </a:t>
                      </a:r>
                      <a:r>
                        <a:rPr lang="en-US" baseline="0" dirty="0" err="1" smtClean="0"/>
                        <a:t>Ranjan</a:t>
                      </a:r>
                      <a:endParaRPr lang="en-US" dirty="0" smtClean="0"/>
                    </a:p>
                    <a:p>
                      <a:r>
                        <a:rPr lang="en-US" dirty="0" smtClean="0"/>
                        <a:t>Piyush Patil</a:t>
                      </a:r>
                    </a:p>
                    <a:p>
                      <a:r>
                        <a:rPr lang="en-US" dirty="0" err="1" smtClean="0"/>
                        <a:t>Rekha</a:t>
                      </a:r>
                      <a:r>
                        <a:rPr lang="en-US" dirty="0" smtClean="0"/>
                        <a:t> Shankar Reddy</a:t>
                      </a:r>
                    </a:p>
                    <a:p>
                      <a:r>
                        <a:rPr lang="en-US" dirty="0" err="1" smtClean="0"/>
                        <a:t>Srushti</a:t>
                      </a:r>
                      <a:r>
                        <a:rPr lang="en-US" dirty="0" smtClean="0"/>
                        <a:t> </a:t>
                      </a:r>
                      <a:r>
                        <a:rPr lang="en-US" dirty="0" err="1" smtClean="0"/>
                        <a:t>Ekbote</a:t>
                      </a:r>
                      <a:endParaRPr lang="en-US" dirty="0"/>
                    </a:p>
                  </a:txBody>
                  <a:tcPr/>
                </a:tc>
              </a:tr>
            </a:tbl>
          </a:graphicData>
        </a:graphic>
      </p:graphicFrame>
    </p:spTree>
    <p:extLst>
      <p:ext uri="{BB962C8B-B14F-4D97-AF65-F5344CB8AC3E}">
        <p14:creationId xmlns:p14="http://schemas.microsoft.com/office/powerpoint/2010/main" val="368638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Abstract</a:t>
            </a:r>
            <a:endParaRPr lang="en-US" dirty="0"/>
          </a:p>
        </p:txBody>
      </p:sp>
      <p:sp>
        <p:nvSpPr>
          <p:cNvPr id="3" name="Content Placeholder 2"/>
          <p:cNvSpPr>
            <a:spLocks noGrp="1"/>
          </p:cNvSpPr>
          <p:nvPr>
            <p:ph idx="1"/>
          </p:nvPr>
        </p:nvSpPr>
        <p:spPr/>
        <p:txBody>
          <a:bodyPr>
            <a:normAutofit fontScale="92500"/>
          </a:bodyPr>
          <a:lstStyle/>
          <a:p>
            <a:pPr algn="just"/>
            <a:r>
              <a:rPr lang="en-US" dirty="0"/>
              <a:t>In our day to day life, we use a lot electrical appliances, unaware of the actual power consumption to find the scope for optimization so as to save energy and move towards smarter and greener planet. Awareness about the appliances that consume more energy will help the PG&amp;E customer to make better choices in their lives and also to gain detailed information about the real time power consumption. With the help of </a:t>
            </a:r>
            <a:r>
              <a:rPr lang="en-US" dirty="0" err="1"/>
              <a:t>IoT</a:t>
            </a:r>
            <a:r>
              <a:rPr lang="en-US" dirty="0"/>
              <a:t> devices like Arduino and sensors we record real time consumption rate and send it to the cloud to generate visual representation of the usage statistics enabling them to gain effective insights.</a:t>
            </a:r>
          </a:p>
        </p:txBody>
      </p:sp>
    </p:spTree>
    <p:extLst>
      <p:ext uri="{BB962C8B-B14F-4D97-AF65-F5344CB8AC3E}">
        <p14:creationId xmlns:p14="http://schemas.microsoft.com/office/powerpoint/2010/main" val="23525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normAutofit/>
          </a:bodyPr>
          <a:lstStyle/>
          <a:p>
            <a:pPr algn="just"/>
            <a:r>
              <a:rPr lang="en-US" dirty="0"/>
              <a:t>With the increasing power usage of the ever growing population, </a:t>
            </a:r>
            <a:r>
              <a:rPr lang="en-US" dirty="0" smtClean="0"/>
              <a:t>we have to find alternative </a:t>
            </a:r>
            <a:r>
              <a:rPr lang="en-US" dirty="0"/>
              <a:t>way to save energy </a:t>
            </a:r>
            <a:r>
              <a:rPr lang="en-US" dirty="0" smtClean="0"/>
              <a:t>consumption.</a:t>
            </a:r>
          </a:p>
          <a:p>
            <a:pPr algn="just"/>
            <a:r>
              <a:rPr lang="en-US" dirty="0" smtClean="0"/>
              <a:t>Create awareness among people about energy consumption by using </a:t>
            </a:r>
            <a:r>
              <a:rPr lang="en-US" dirty="0" err="1" smtClean="0"/>
              <a:t>IoT</a:t>
            </a:r>
            <a:r>
              <a:rPr lang="en-US" dirty="0" smtClean="0"/>
              <a:t>.</a:t>
            </a:r>
          </a:p>
          <a:p>
            <a:pPr algn="just"/>
            <a:r>
              <a:rPr lang="en-US" dirty="0" smtClean="0"/>
              <a:t>Gather </a:t>
            </a:r>
            <a:r>
              <a:rPr lang="en-US" dirty="0"/>
              <a:t>energy consumption data and provide statistical </a:t>
            </a:r>
            <a:r>
              <a:rPr lang="en-US" dirty="0" smtClean="0"/>
              <a:t>analysis.</a:t>
            </a:r>
          </a:p>
          <a:p>
            <a:pPr algn="just"/>
            <a:r>
              <a:rPr lang="en-US" dirty="0" smtClean="0"/>
              <a:t>Automate </a:t>
            </a:r>
            <a:r>
              <a:rPr lang="en-US" dirty="0"/>
              <a:t>the operation and make the power consumption monitor application simple and easy-to-use for the end-user.</a:t>
            </a:r>
          </a:p>
        </p:txBody>
      </p:sp>
    </p:spTree>
    <p:extLst>
      <p:ext uri="{BB962C8B-B14F-4D97-AF65-F5344CB8AC3E}">
        <p14:creationId xmlns:p14="http://schemas.microsoft.com/office/powerpoint/2010/main" val="200490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provided</a:t>
            </a:r>
            <a:endParaRPr lang="en-US" dirty="0"/>
          </a:p>
        </p:txBody>
      </p:sp>
      <p:sp>
        <p:nvSpPr>
          <p:cNvPr id="3" name="Content Placeholder 2"/>
          <p:cNvSpPr>
            <a:spLocks noGrp="1"/>
          </p:cNvSpPr>
          <p:nvPr>
            <p:ph idx="1"/>
          </p:nvPr>
        </p:nvSpPr>
        <p:spPr/>
        <p:txBody>
          <a:bodyPr/>
          <a:lstStyle/>
          <a:p>
            <a:pPr algn="just"/>
            <a:r>
              <a:rPr lang="en-US" dirty="0" smtClean="0"/>
              <a:t>Our application </a:t>
            </a:r>
            <a:r>
              <a:rPr lang="en-US" dirty="0"/>
              <a:t>provides insights about energy consumed by appliances used by end-users. </a:t>
            </a:r>
            <a:endParaRPr lang="en-US" dirty="0" smtClean="0"/>
          </a:p>
          <a:p>
            <a:pPr algn="just"/>
            <a:r>
              <a:rPr lang="en-US" dirty="0"/>
              <a:t>Application helps to </a:t>
            </a:r>
            <a:r>
              <a:rPr lang="en-US" dirty="0" smtClean="0"/>
              <a:t>compare </a:t>
            </a:r>
            <a:r>
              <a:rPr lang="en-US" dirty="0"/>
              <a:t>statistics with the other </a:t>
            </a:r>
            <a:r>
              <a:rPr lang="en-US" dirty="0" smtClean="0"/>
              <a:t>appliances.</a:t>
            </a:r>
          </a:p>
          <a:p>
            <a:pPr algn="just"/>
            <a:r>
              <a:rPr lang="en-US" dirty="0"/>
              <a:t>Information gathered through </a:t>
            </a:r>
            <a:r>
              <a:rPr lang="en-US" dirty="0" err="1"/>
              <a:t>IoT</a:t>
            </a:r>
            <a:r>
              <a:rPr lang="en-US" dirty="0"/>
              <a:t> devices, cloud can be used for business purposes to improve quality of produced appliances. </a:t>
            </a:r>
            <a:endParaRPr lang="en-US" dirty="0" smtClean="0"/>
          </a:p>
          <a:p>
            <a:pPr algn="just"/>
            <a:r>
              <a:rPr lang="en-US" dirty="0" smtClean="0"/>
              <a:t>We have </a:t>
            </a:r>
            <a:r>
              <a:rPr lang="en-US" dirty="0" err="1" smtClean="0"/>
              <a:t>implemeted</a:t>
            </a:r>
            <a:r>
              <a:rPr lang="en-US" dirty="0" smtClean="0"/>
              <a:t> </a:t>
            </a:r>
            <a:r>
              <a:rPr lang="en-US" dirty="0"/>
              <a:t>security using Google OAuth 2.0. </a:t>
            </a:r>
          </a:p>
        </p:txBody>
      </p:sp>
    </p:spTree>
    <p:extLst>
      <p:ext uri="{BB962C8B-B14F-4D97-AF65-F5344CB8AC3E}">
        <p14:creationId xmlns:p14="http://schemas.microsoft.com/office/powerpoint/2010/main" val="161036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normAutofit lnSpcReduction="10000"/>
          </a:bodyPr>
          <a:lstStyle/>
          <a:p>
            <a:pPr algn="just"/>
            <a:r>
              <a:rPr lang="en-US" dirty="0"/>
              <a:t>HTML5 with Bootstrap for a responsive UI (User Interface).</a:t>
            </a:r>
          </a:p>
          <a:p>
            <a:pPr algn="just"/>
            <a:r>
              <a:rPr lang="en-US" dirty="0"/>
              <a:t>NodeJS as the backend server which receives the data from the </a:t>
            </a:r>
            <a:r>
              <a:rPr lang="en-US" dirty="0" err="1"/>
              <a:t>WiFi</a:t>
            </a:r>
            <a:r>
              <a:rPr lang="en-US" dirty="0"/>
              <a:t> module. </a:t>
            </a:r>
          </a:p>
          <a:p>
            <a:pPr algn="just"/>
            <a:r>
              <a:rPr lang="en-US" dirty="0"/>
              <a:t>MongoDB, the NoSQL database for storing the statistical data. </a:t>
            </a:r>
          </a:p>
          <a:p>
            <a:pPr algn="just"/>
            <a:r>
              <a:rPr lang="en-US" dirty="0"/>
              <a:t>IBM Bluemix where the NodeJS server is hosted. </a:t>
            </a:r>
          </a:p>
          <a:p>
            <a:pPr algn="just"/>
            <a:r>
              <a:rPr lang="en-US" dirty="0"/>
              <a:t>Hardware components like Arduino Uno Rev3, 5V Relay Module, ACS712 Current Sensor, CC3000 </a:t>
            </a:r>
            <a:r>
              <a:rPr lang="en-US" dirty="0" smtClean="0"/>
              <a:t>Wi-Fi </a:t>
            </a:r>
            <a:r>
              <a:rPr lang="en-US" dirty="0"/>
              <a:t>chip Breakout Board and a Breadboard </a:t>
            </a:r>
            <a:r>
              <a:rPr lang="en-US" dirty="0" smtClean="0"/>
              <a:t>along with </a:t>
            </a:r>
            <a:r>
              <a:rPr lang="en-US" dirty="0"/>
              <a:t>jumper wires to connect all these components together. </a:t>
            </a:r>
          </a:p>
        </p:txBody>
      </p:sp>
    </p:spTree>
    <p:extLst>
      <p:ext uri="{BB962C8B-B14F-4D97-AF65-F5344CB8AC3E}">
        <p14:creationId xmlns:p14="http://schemas.microsoft.com/office/powerpoint/2010/main" val="145033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and lessons learned</a:t>
            </a:r>
            <a:endParaRPr lang="en-US" dirty="0"/>
          </a:p>
        </p:txBody>
      </p:sp>
      <p:sp>
        <p:nvSpPr>
          <p:cNvPr id="3" name="Content Placeholder 2"/>
          <p:cNvSpPr>
            <a:spLocks noGrp="1"/>
          </p:cNvSpPr>
          <p:nvPr>
            <p:ph idx="1"/>
          </p:nvPr>
        </p:nvSpPr>
        <p:spPr/>
        <p:txBody>
          <a:bodyPr/>
          <a:lstStyle/>
          <a:p>
            <a:pPr algn="just"/>
            <a:r>
              <a:rPr lang="en-US" dirty="0" smtClean="0"/>
              <a:t>Getting </a:t>
            </a:r>
            <a:r>
              <a:rPr lang="en-US" dirty="0"/>
              <a:t>acquainted with all the hardware, including Arduino, sensors, and </a:t>
            </a:r>
            <a:r>
              <a:rPr lang="en-US" dirty="0" smtClean="0"/>
              <a:t>learning </a:t>
            </a:r>
            <a:r>
              <a:rPr lang="en-US" dirty="0"/>
              <a:t>programming them was another challenge added. </a:t>
            </a:r>
          </a:p>
          <a:p>
            <a:pPr algn="just"/>
            <a:r>
              <a:rPr lang="en-US" dirty="0" smtClean="0"/>
              <a:t>Unable </a:t>
            </a:r>
            <a:r>
              <a:rPr lang="en-US" dirty="0"/>
              <a:t>to connect the Wi-Fi sensor to our network due to issues with conflicting IP address of the </a:t>
            </a:r>
            <a:r>
              <a:rPr lang="en-US" dirty="0" smtClean="0"/>
              <a:t>sensor.</a:t>
            </a:r>
          </a:p>
          <a:p>
            <a:pPr algn="just"/>
            <a:r>
              <a:rPr lang="en-US" dirty="0" smtClean="0"/>
              <a:t>Due </a:t>
            </a:r>
            <a:r>
              <a:rPr lang="en-US" dirty="0"/>
              <a:t>to inconsistency of baud rate of the display monitor and the system, we were unable to send the data gathered by the Arduino over the Wi-Fi module to the Node.js server.</a:t>
            </a:r>
          </a:p>
          <a:p>
            <a:endParaRPr lang="en-US" dirty="0"/>
          </a:p>
        </p:txBody>
      </p:sp>
    </p:spTree>
    <p:extLst>
      <p:ext uri="{BB962C8B-B14F-4D97-AF65-F5344CB8AC3E}">
        <p14:creationId xmlns:p14="http://schemas.microsoft.com/office/powerpoint/2010/main" val="265492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In this technology era, the niche technologies like </a:t>
            </a:r>
            <a:r>
              <a:rPr lang="en-US" dirty="0" err="1"/>
              <a:t>IoT</a:t>
            </a:r>
            <a:r>
              <a:rPr lang="en-US" dirty="0"/>
              <a:t>, Cloud and Sensors have become a boon to mankind. These technologies are being exploited to gather more insights and awareness in real world about energy conservation. For a smarter and rapidly evolving planet, there is a need for the mankind to pace-up and focus more on energy consumption. With just a button click, the world can know about the real time consumption of all the home appliances and move towards more efficient appliances. With all this growing awareness, we can strive to “Save energy for the Better tomorrow”. </a:t>
            </a:r>
          </a:p>
        </p:txBody>
      </p:sp>
    </p:spTree>
    <p:extLst>
      <p:ext uri="{BB962C8B-B14F-4D97-AF65-F5344CB8AC3E}">
        <p14:creationId xmlns:p14="http://schemas.microsoft.com/office/powerpoint/2010/main" val="3371982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TotalTime>
  <Words>517</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Energy Consumption Optimizer          Using IoT</vt:lpstr>
      <vt:lpstr>Project Abstract</vt:lpstr>
      <vt:lpstr>Project Overview</vt:lpstr>
      <vt:lpstr>Solution provided</vt:lpstr>
      <vt:lpstr>Technologies used</vt:lpstr>
      <vt:lpstr>Challenges and lessons learned</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Optimizer Using IoT</dc:title>
  <dc:creator>Piyush Patil</dc:creator>
  <cp:lastModifiedBy>Piyush Patil</cp:lastModifiedBy>
  <cp:revision>5</cp:revision>
  <dcterms:created xsi:type="dcterms:W3CDTF">2015-12-09T18:44:42Z</dcterms:created>
  <dcterms:modified xsi:type="dcterms:W3CDTF">2015-12-09T19:24:44Z</dcterms:modified>
</cp:coreProperties>
</file>