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62" r:id="rId4"/>
    <p:sldId id="266" r:id="rId5"/>
    <p:sldId id="267" r:id="rId6"/>
    <p:sldId id="270" r:id="rId7"/>
    <p:sldId id="268" r:id="rId8"/>
    <p:sldId id="269"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1E8F4E-3323-4F32-B766-D60CB82A4ED9}" v="11" dt="2024-01-08T08:59:06.7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548" autoAdjust="0"/>
    <p:restoredTop sz="94660"/>
  </p:normalViewPr>
  <p:slideViewPr>
    <p:cSldViewPr snapToGrid="0">
      <p:cViewPr varScale="1">
        <p:scale>
          <a:sx n="82" d="100"/>
          <a:sy n="82" d="100"/>
        </p:scale>
        <p:origin x="-557" y="53"/>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ek J" userId="4014baeb213aa70c" providerId="LiveId" clId="{FF1E8F4E-3323-4F32-B766-D60CB82A4ED9}"/>
    <pc:docChg chg="undo custSel addSld delSld modSld sldOrd">
      <pc:chgData name="Rishek J" userId="4014baeb213aa70c" providerId="LiveId" clId="{FF1E8F4E-3323-4F32-B766-D60CB82A4ED9}" dt="2024-01-08T09:11:31.214" v="490" actId="20577"/>
      <pc:docMkLst>
        <pc:docMk/>
      </pc:docMkLst>
      <pc:sldChg chg="ord">
        <pc:chgData name="Rishek J" userId="4014baeb213aa70c" providerId="LiveId" clId="{FF1E8F4E-3323-4F32-B766-D60CB82A4ED9}" dt="2024-01-08T08:39:53.101" v="141"/>
        <pc:sldMkLst>
          <pc:docMk/>
          <pc:sldMk cId="0" sldId="256"/>
        </pc:sldMkLst>
      </pc:sldChg>
      <pc:sldChg chg="modSp mod">
        <pc:chgData name="Rishek J" userId="4014baeb213aa70c" providerId="LiveId" clId="{FF1E8F4E-3323-4F32-B766-D60CB82A4ED9}" dt="2024-01-08T08:41:35.182" v="154" actId="20577"/>
        <pc:sldMkLst>
          <pc:docMk/>
          <pc:sldMk cId="2565081144" sldId="257"/>
        </pc:sldMkLst>
        <pc:spChg chg="mod">
          <ac:chgData name="Rishek J" userId="4014baeb213aa70c" providerId="LiveId" clId="{FF1E8F4E-3323-4F32-B766-D60CB82A4ED9}" dt="2024-01-08T08:41:35.182" v="154" actId="20577"/>
          <ac:spMkLst>
            <pc:docMk/>
            <pc:sldMk cId="2565081144" sldId="257"/>
            <ac:spMk id="3" creationId="{00000000-0000-0000-0000-000000000000}"/>
          </ac:spMkLst>
        </pc:spChg>
      </pc:sldChg>
      <pc:sldChg chg="del">
        <pc:chgData name="Rishek J" userId="4014baeb213aa70c" providerId="LiveId" clId="{FF1E8F4E-3323-4F32-B766-D60CB82A4ED9}" dt="2024-01-08T08:40:15.969" v="142" actId="2696"/>
        <pc:sldMkLst>
          <pc:docMk/>
          <pc:sldMk cId="607051210" sldId="259"/>
        </pc:sldMkLst>
      </pc:sldChg>
      <pc:sldChg chg="modSp del mod">
        <pc:chgData name="Rishek J" userId="4014baeb213aa70c" providerId="LiveId" clId="{FF1E8F4E-3323-4F32-B766-D60CB82A4ED9}" dt="2024-01-08T08:28:16.736" v="59" actId="2696"/>
        <pc:sldMkLst>
          <pc:docMk/>
          <pc:sldMk cId="1327263637" sldId="260"/>
        </pc:sldMkLst>
        <pc:spChg chg="mod">
          <ac:chgData name="Rishek J" userId="4014baeb213aa70c" providerId="LiveId" clId="{FF1E8F4E-3323-4F32-B766-D60CB82A4ED9}" dt="2024-01-08T08:11:47.065" v="3" actId="20577"/>
          <ac:spMkLst>
            <pc:docMk/>
            <pc:sldMk cId="1327263637" sldId="260"/>
            <ac:spMk id="3" creationId="{00000000-0000-0000-0000-000000000000}"/>
          </ac:spMkLst>
        </pc:spChg>
      </pc:sldChg>
      <pc:sldChg chg="modSp add del mod">
        <pc:chgData name="Rishek J" userId="4014baeb213aa70c" providerId="LiveId" clId="{FF1E8F4E-3323-4F32-B766-D60CB82A4ED9}" dt="2024-01-08T09:00:56.549" v="384" actId="2696"/>
        <pc:sldMkLst>
          <pc:docMk/>
          <pc:sldMk cId="2224132663" sldId="261"/>
        </pc:sldMkLst>
        <pc:spChg chg="mod">
          <ac:chgData name="Rishek J" userId="4014baeb213aa70c" providerId="LiveId" clId="{FF1E8F4E-3323-4F32-B766-D60CB82A4ED9}" dt="2024-01-08T09:00:53.620" v="383" actId="14100"/>
          <ac:spMkLst>
            <pc:docMk/>
            <pc:sldMk cId="2224132663" sldId="261"/>
            <ac:spMk id="2" creationId="{00000000-0000-0000-0000-000000000000}"/>
          </ac:spMkLst>
        </pc:spChg>
        <pc:spChg chg="mod">
          <ac:chgData name="Rishek J" userId="4014baeb213aa70c" providerId="LiveId" clId="{FF1E8F4E-3323-4F32-B766-D60CB82A4ED9}" dt="2024-01-08T09:00:46.586" v="382" actId="21"/>
          <ac:spMkLst>
            <pc:docMk/>
            <pc:sldMk cId="2224132663" sldId="261"/>
            <ac:spMk id="4" creationId="{00000000-0000-0000-0000-000000000000}"/>
          </ac:spMkLst>
        </pc:spChg>
      </pc:sldChg>
      <pc:sldChg chg="addSp modSp mod ord">
        <pc:chgData name="Rishek J" userId="4014baeb213aa70c" providerId="LiveId" clId="{FF1E8F4E-3323-4F32-B766-D60CB82A4ED9}" dt="2024-01-08T09:10:36.122" v="489" actId="20577"/>
        <pc:sldMkLst>
          <pc:docMk/>
          <pc:sldMk cId="117136549" sldId="262"/>
        </pc:sldMkLst>
        <pc:spChg chg="mod">
          <ac:chgData name="Rishek J" userId="4014baeb213aa70c" providerId="LiveId" clId="{FF1E8F4E-3323-4F32-B766-D60CB82A4ED9}" dt="2024-01-08T09:10:36.122" v="489" actId="20577"/>
          <ac:spMkLst>
            <pc:docMk/>
            <pc:sldMk cId="117136549" sldId="262"/>
            <ac:spMk id="2" creationId="{00000000-0000-0000-0000-000000000000}"/>
          </ac:spMkLst>
        </pc:spChg>
        <pc:spChg chg="mod">
          <ac:chgData name="Rishek J" userId="4014baeb213aa70c" providerId="LiveId" clId="{FF1E8F4E-3323-4F32-B766-D60CB82A4ED9}" dt="2024-01-08T08:26:53.227" v="52" actId="20577"/>
          <ac:spMkLst>
            <pc:docMk/>
            <pc:sldMk cId="117136549" sldId="262"/>
            <ac:spMk id="4" creationId="{00000000-0000-0000-0000-000000000000}"/>
          </ac:spMkLst>
        </pc:spChg>
        <pc:spChg chg="add mod">
          <ac:chgData name="Rishek J" userId="4014baeb213aa70c" providerId="LiveId" clId="{FF1E8F4E-3323-4F32-B766-D60CB82A4ED9}" dt="2024-01-08T09:08:51.506" v="394" actId="20577"/>
          <ac:spMkLst>
            <pc:docMk/>
            <pc:sldMk cId="117136549" sldId="262"/>
            <ac:spMk id="5" creationId="{617A7406-5291-C33C-1EA2-403CD9B02E14}"/>
          </ac:spMkLst>
        </pc:spChg>
      </pc:sldChg>
      <pc:sldChg chg="del">
        <pc:chgData name="Rishek J" userId="4014baeb213aa70c" providerId="LiveId" clId="{FF1E8F4E-3323-4F32-B766-D60CB82A4ED9}" dt="2024-01-08T08:24:14.020" v="51" actId="2696"/>
        <pc:sldMkLst>
          <pc:docMk/>
          <pc:sldMk cId="187827832" sldId="265"/>
        </pc:sldMkLst>
      </pc:sldChg>
      <pc:sldChg chg="modSp add mod ord">
        <pc:chgData name="Rishek J" userId="4014baeb213aa70c" providerId="LiveId" clId="{FF1E8F4E-3323-4F32-B766-D60CB82A4ED9}" dt="2024-01-08T09:00:36.879" v="381"/>
        <pc:sldMkLst>
          <pc:docMk/>
          <pc:sldMk cId="2852905474" sldId="266"/>
        </pc:sldMkLst>
        <pc:spChg chg="mod">
          <ac:chgData name="Rishek J" userId="4014baeb213aa70c" providerId="LiveId" clId="{FF1E8F4E-3323-4F32-B766-D60CB82A4ED9}" dt="2024-01-08T08:39:36.384" v="139" actId="20577"/>
          <ac:spMkLst>
            <pc:docMk/>
            <pc:sldMk cId="2852905474" sldId="266"/>
            <ac:spMk id="7" creationId="{00000000-0000-0000-0000-000000000000}"/>
          </ac:spMkLst>
        </pc:spChg>
      </pc:sldChg>
      <pc:sldChg chg="modSp add mod ord">
        <pc:chgData name="Rishek J" userId="4014baeb213aa70c" providerId="LiveId" clId="{FF1E8F4E-3323-4F32-B766-D60CB82A4ED9}" dt="2024-01-08T08:23:41.396" v="50" actId="255"/>
        <pc:sldMkLst>
          <pc:docMk/>
          <pc:sldMk cId="1660169219" sldId="267"/>
        </pc:sldMkLst>
        <pc:spChg chg="mod">
          <ac:chgData name="Rishek J" userId="4014baeb213aa70c" providerId="LiveId" clId="{FF1E8F4E-3323-4F32-B766-D60CB82A4ED9}" dt="2024-01-08T08:23:41.396" v="50" actId="255"/>
          <ac:spMkLst>
            <pc:docMk/>
            <pc:sldMk cId="1660169219" sldId="267"/>
            <ac:spMk id="6" creationId="{00000000-0000-0000-0000-000000000000}"/>
          </ac:spMkLst>
        </pc:spChg>
        <pc:spChg chg="mod">
          <ac:chgData name="Rishek J" userId="4014baeb213aa70c" providerId="LiveId" clId="{FF1E8F4E-3323-4F32-B766-D60CB82A4ED9}" dt="2024-01-08T08:22:07.913" v="44" actId="20577"/>
          <ac:spMkLst>
            <pc:docMk/>
            <pc:sldMk cId="1660169219" sldId="267"/>
            <ac:spMk id="7" creationId="{00000000-0000-0000-0000-000000000000}"/>
          </ac:spMkLst>
        </pc:spChg>
        <pc:picChg chg="mod">
          <ac:chgData name="Rishek J" userId="4014baeb213aa70c" providerId="LiveId" clId="{FF1E8F4E-3323-4F32-B766-D60CB82A4ED9}" dt="2024-01-08T08:22:40.336" v="48" actId="14100"/>
          <ac:picMkLst>
            <pc:docMk/>
            <pc:sldMk cId="1660169219" sldId="267"/>
            <ac:picMk id="8" creationId="{00000000-0000-0000-0000-000000000000}"/>
          </ac:picMkLst>
        </pc:picChg>
      </pc:sldChg>
      <pc:sldChg chg="modSp add mod ord">
        <pc:chgData name="Rishek J" userId="4014baeb213aa70c" providerId="LiveId" clId="{FF1E8F4E-3323-4F32-B766-D60CB82A4ED9}" dt="2024-01-08T09:11:31.214" v="490" actId="20577"/>
        <pc:sldMkLst>
          <pc:docMk/>
          <pc:sldMk cId="3867258487" sldId="268"/>
        </pc:sldMkLst>
        <pc:spChg chg="mod">
          <ac:chgData name="Rishek J" userId="4014baeb213aa70c" providerId="LiveId" clId="{FF1E8F4E-3323-4F32-B766-D60CB82A4ED9}" dt="2024-01-08T09:11:31.214" v="490" actId="20577"/>
          <ac:spMkLst>
            <pc:docMk/>
            <pc:sldMk cId="3867258487" sldId="268"/>
            <ac:spMk id="2" creationId="{FDF8CD93-91AE-6DAC-26F8-C2586AE471BB}"/>
          </ac:spMkLst>
        </pc:spChg>
      </pc:sldChg>
      <pc:sldChg chg="add ord">
        <pc:chgData name="Rishek J" userId="4014baeb213aa70c" providerId="LiveId" clId="{FF1E8F4E-3323-4F32-B766-D60CB82A4ED9}" dt="2024-01-08T08:36:10.264" v="64"/>
        <pc:sldMkLst>
          <pc:docMk/>
          <pc:sldMk cId="2227247333" sldId="269"/>
        </pc:sldMkLst>
      </pc:sldChg>
      <pc:sldChg chg="addSp delSp modSp new mod ord">
        <pc:chgData name="Rishek J" userId="4014baeb213aa70c" providerId="LiveId" clId="{FF1E8F4E-3323-4F32-B766-D60CB82A4ED9}" dt="2024-01-08T09:01:03.274" v="386"/>
        <pc:sldMkLst>
          <pc:docMk/>
          <pc:sldMk cId="1825742614" sldId="270"/>
        </pc:sldMkLst>
        <pc:spChg chg="del mod">
          <ac:chgData name="Rishek J" userId="4014baeb213aa70c" providerId="LiveId" clId="{FF1E8F4E-3323-4F32-B766-D60CB82A4ED9}" dt="2024-01-08T08:52:41.765" v="219" actId="478"/>
          <ac:spMkLst>
            <pc:docMk/>
            <pc:sldMk cId="1825742614" sldId="270"/>
            <ac:spMk id="2" creationId="{F998175A-4222-25E7-1C7B-41CFDC1D0A1B}"/>
          </ac:spMkLst>
        </pc:spChg>
        <pc:spChg chg="add del mod">
          <ac:chgData name="Rishek J" userId="4014baeb213aa70c" providerId="LiveId" clId="{FF1E8F4E-3323-4F32-B766-D60CB82A4ED9}" dt="2024-01-08T08:58:26.941" v="323" actId="21"/>
          <ac:spMkLst>
            <pc:docMk/>
            <pc:sldMk cId="1825742614" sldId="270"/>
            <ac:spMk id="3" creationId="{B6365EC7-D19D-516A-514F-3EFC96A71836}"/>
          </ac:spMkLst>
        </pc:spChg>
        <pc:spChg chg="add del">
          <ac:chgData name="Rishek J" userId="4014baeb213aa70c" providerId="LiveId" clId="{FF1E8F4E-3323-4F32-B766-D60CB82A4ED9}" dt="2024-01-08T08:58:28.649" v="324"/>
          <ac:spMkLst>
            <pc:docMk/>
            <pc:sldMk cId="1825742614" sldId="270"/>
            <ac:spMk id="4" creationId="{97F29175-4437-15AA-D3DE-775778BC6C40}"/>
          </ac:spMkLst>
        </pc:spChg>
        <pc:spChg chg="add del mod">
          <ac:chgData name="Rishek J" userId="4014baeb213aa70c" providerId="LiveId" clId="{FF1E8F4E-3323-4F32-B766-D60CB82A4ED9}" dt="2024-01-08T08:58:26.941" v="323" actId="21"/>
          <ac:spMkLst>
            <pc:docMk/>
            <pc:sldMk cId="1825742614" sldId="270"/>
            <ac:spMk id="5" creationId="{6D07B1D4-DB58-B995-4507-9DFFDD437381}"/>
          </ac:spMkLst>
        </pc:spChg>
        <pc:spChg chg="add mod">
          <ac:chgData name="Rishek J" userId="4014baeb213aa70c" providerId="LiveId" clId="{FF1E8F4E-3323-4F32-B766-D60CB82A4ED9}" dt="2024-01-08T08:58:49.429" v="327" actId="20577"/>
          <ac:spMkLst>
            <pc:docMk/>
            <pc:sldMk cId="1825742614" sldId="270"/>
            <ac:spMk id="6" creationId="{52B14B94-E669-5F30-2FC5-8E91E5EE9D9E}"/>
          </ac:spMkLst>
        </pc:spChg>
        <pc:spChg chg="add del mod">
          <ac:chgData name="Rishek J" userId="4014baeb213aa70c" providerId="LiveId" clId="{FF1E8F4E-3323-4F32-B766-D60CB82A4ED9}" dt="2024-01-08T08:58:46.198" v="326" actId="478"/>
          <ac:spMkLst>
            <pc:docMk/>
            <pc:sldMk cId="1825742614" sldId="270"/>
            <ac:spMk id="7" creationId="{07206B53-AF9F-DA31-9736-760A0FC91310}"/>
          </ac:spMkLst>
        </pc:spChg>
        <pc:spChg chg="add mod">
          <ac:chgData name="Rishek J" userId="4014baeb213aa70c" providerId="LiveId" clId="{FF1E8F4E-3323-4F32-B766-D60CB82A4ED9}" dt="2024-01-08T09:00:17.326" v="376" actId="20577"/>
          <ac:spMkLst>
            <pc:docMk/>
            <pc:sldMk cId="1825742614" sldId="270"/>
            <ac:spMk id="8" creationId="{12B5804B-C182-2E49-9248-5A5A7C7C9145}"/>
          </ac:spMkLst>
        </pc:spChg>
        <pc:spChg chg="add del mod">
          <ac:chgData name="Rishek J" userId="4014baeb213aa70c" providerId="LiveId" clId="{FF1E8F4E-3323-4F32-B766-D60CB82A4ED9}" dt="2024-01-08T09:00:20.923" v="378"/>
          <ac:spMkLst>
            <pc:docMk/>
            <pc:sldMk cId="1825742614" sldId="270"/>
            <ac:spMk id="9" creationId="{D5E3CB3A-86FE-6284-201D-80C8ECA89592}"/>
          </ac:spMkLst>
        </pc:spChg>
      </pc:sldChg>
      <pc:sldChg chg="new del">
        <pc:chgData name="Rishek J" userId="4014baeb213aa70c" providerId="LiveId" clId="{FF1E8F4E-3323-4F32-B766-D60CB82A4ED9}" dt="2024-01-08T08:53:30.715" v="224" actId="2696"/>
        <pc:sldMkLst>
          <pc:docMk/>
          <pc:sldMk cId="1073492921" sldId="271"/>
        </pc:sldMkLst>
      </pc:sldChg>
      <pc:sldChg chg="new del">
        <pc:chgData name="Rishek J" userId="4014baeb213aa70c" providerId="LiveId" clId="{FF1E8F4E-3323-4F32-B766-D60CB82A4ED9}" dt="2024-01-08T09:00:24.136" v="379" actId="2696"/>
        <pc:sldMkLst>
          <pc:docMk/>
          <pc:sldMk cId="3171796853" sldId="271"/>
        </pc:sldMkLst>
      </pc:sldChg>
      <pc:sldChg chg="new del">
        <pc:chgData name="Rishek J" userId="4014baeb213aa70c" providerId="LiveId" clId="{FF1E8F4E-3323-4F32-B766-D60CB82A4ED9}" dt="2024-01-08T08:53:17.510" v="222" actId="2696"/>
        <pc:sldMkLst>
          <pc:docMk/>
          <pc:sldMk cId="4191815895" sldId="271"/>
        </pc:sldMkLst>
      </pc:sldChg>
      <pc:sldMasterChg chg="delSldLayout">
        <pc:chgData name="Rishek J" userId="4014baeb213aa70c" providerId="LiveId" clId="{FF1E8F4E-3323-4F32-B766-D60CB82A4ED9}" dt="2024-01-08T08:53:30.715" v="224" actId="2696"/>
        <pc:sldMasterMkLst>
          <pc:docMk/>
          <pc:sldMasterMk cId="0" sldId="2147483659"/>
        </pc:sldMasterMkLst>
        <pc:sldLayoutChg chg="del">
          <pc:chgData name="Rishek J" userId="4014baeb213aa70c" providerId="LiveId" clId="{FF1E8F4E-3323-4F32-B766-D60CB82A4ED9}" dt="2024-01-08T08:53:30.715" v="224" actId="2696"/>
          <pc:sldLayoutMkLst>
            <pc:docMk/>
            <pc:sldMasterMk cId="0" sldId="2147483659"/>
            <pc:sldLayoutMk cId="0" sldId="214748365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 xmlns:p14="http://schemas.microsoft.com/office/powerpoint/2010/main" val="2664714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734508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73253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1292823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
        <p:cNvGrpSpPr/>
        <p:nvPr/>
      </p:nvGrpSpPr>
      <p:grpSpPr>
        <a:xfrm>
          <a:off x="0" y="0"/>
          <a:ext cx="0" cy="0"/>
          <a:chOff x="0" y="0"/>
          <a:chExt cx="0" cy="0"/>
        </a:xfrm>
      </p:grpSpPr>
      <p:sp>
        <p:nvSpPr>
          <p:cNvPr id="16" name="Google Shape;16;p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txBox="1">
            <a:spLocks noGrp="1"/>
          </p:cNvSpPr>
          <p:nvPr>
            <p:ph type="ctrTitle"/>
          </p:nvPr>
        </p:nvSpPr>
        <p:spPr>
          <a:xfrm>
            <a:off x="1055718" y="881150"/>
            <a:ext cx="8387541" cy="324445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0" name="Google Shape;20;p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cxnSp>
        <p:nvCxnSpPr>
          <p:cNvPr id="23" name="Google Shape;23;p2"/>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pic>
        <p:nvPicPr>
          <p:cNvPr id="24" name="Google Shape;24;p2"/>
          <p:cNvPicPr preferRelativeResize="0"/>
          <p:nvPr/>
        </p:nvPicPr>
        <p:blipFill rotWithShape="1">
          <a:blip r:embed="rId2">
            <a:alphaModFix/>
          </a:blip>
          <a:srcRect/>
          <a:stretch/>
        </p:blipFill>
        <p:spPr>
          <a:xfrm>
            <a:off x="10249595" y="124534"/>
            <a:ext cx="1767837" cy="89082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1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2"/>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2"/>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7" name="Google Shape;97;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100" name="Google Shape;100;p12"/>
          <p:cNvPicPr preferRelativeResize="0"/>
          <p:nvPr/>
        </p:nvPicPr>
        <p:blipFill rotWithShape="1">
          <a:blip r:embed="rId2">
            <a:alphaModFix/>
          </a:blip>
          <a:srcRect/>
          <a:stretch/>
        </p:blipFill>
        <p:spPr>
          <a:xfrm>
            <a:off x="48486" y="61734"/>
            <a:ext cx="1579427" cy="79588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1097280" y="752675"/>
            <a:ext cx="7198823" cy="797713"/>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8" name="Google Shape;28;p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5"/>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4" name="Google Shape;44;p5"/>
          <p:cNvSpPr txBox="1">
            <a:spLocks noGrp="1"/>
          </p:cNvSpPr>
          <p:nvPr>
            <p:ph type="body" idx="2"/>
          </p:nvPr>
        </p:nvSpPr>
        <p:spPr>
          <a:xfrm>
            <a:off x="6217920" y="1845735"/>
            <a:ext cx="4937760" cy="4023359"/>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5" name="Google Shape;45;p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6"/>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1" name="Google Shape;51;p6"/>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2" name="Google Shape;52;p6"/>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3" name="Google Shape;53;p6"/>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4" name="Google Shape;54;p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2"/>
        <p:cNvGrpSpPr/>
        <p:nvPr/>
      </p:nvGrpSpPr>
      <p:grpSpPr>
        <a:xfrm>
          <a:off x="0" y="0"/>
          <a:ext cx="0" cy="0"/>
          <a:chOff x="0" y="0"/>
          <a:chExt cx="0" cy="0"/>
        </a:xfrm>
      </p:grpSpPr>
      <p:sp>
        <p:nvSpPr>
          <p:cNvPr id="63" name="Google Shape;63;p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68" name="Google Shape;68;p8"/>
          <p:cNvPicPr preferRelativeResize="0"/>
          <p:nvPr/>
        </p:nvPicPr>
        <p:blipFill rotWithShape="1">
          <a:blip r:embed="rId2">
            <a:alphaModFix/>
          </a:blip>
          <a:srcRect/>
          <a:stretch/>
        </p:blipFill>
        <p:spPr>
          <a:xfrm>
            <a:off x="10462943" y="5419897"/>
            <a:ext cx="1579427" cy="79588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9"/>
        <p:cNvGrpSpPr/>
        <p:nvPr/>
      </p:nvGrpSpPr>
      <p:grpSpPr>
        <a:xfrm>
          <a:off x="0" y="0"/>
          <a:ext cx="0" cy="0"/>
          <a:chOff x="0" y="0"/>
          <a:chExt cx="0" cy="0"/>
        </a:xfrm>
      </p:grpSpPr>
      <p:sp>
        <p:nvSpPr>
          <p:cNvPr id="70" name="Google Shape;70;p9"/>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9"/>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 name="Google Shape;74;p9"/>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5" name="Google Shape;75;p9"/>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76" name="Google Shape;76;p9"/>
          <p:cNvPicPr preferRelativeResize="0"/>
          <p:nvPr/>
        </p:nvPicPr>
        <p:blipFill rotWithShape="1">
          <a:blip r:embed="rId2">
            <a:alphaModFix/>
          </a:blip>
          <a:srcRect/>
          <a:stretch/>
        </p:blipFill>
        <p:spPr>
          <a:xfrm>
            <a:off x="10496194" y="5943599"/>
            <a:ext cx="1579427" cy="795883"/>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p:cSld name="Picture with Caption">
    <p:spTree>
      <p:nvGrpSpPr>
        <p:cNvPr id="1" name="Shape 77"/>
        <p:cNvGrpSpPr/>
        <p:nvPr/>
      </p:nvGrpSpPr>
      <p:grpSpPr>
        <a:xfrm>
          <a:off x="0" y="0"/>
          <a:ext cx="0" cy="0"/>
          <a:chOff x="0" y="0"/>
          <a:chExt cx="0" cy="0"/>
        </a:xfrm>
      </p:grpSpPr>
      <p:sp>
        <p:nvSpPr>
          <p:cNvPr id="78" name="Google Shape;78;p10"/>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0"/>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0"/>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0"/>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2" name="Google Shape;82;p1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85" name="Google Shape;85;p10"/>
          <p:cNvPicPr preferRelativeResize="0"/>
          <p:nvPr/>
        </p:nvPicPr>
        <p:blipFill rotWithShape="1">
          <a:blip r:embed="rId2">
            <a:alphaModFix/>
          </a:blip>
          <a:srcRect/>
          <a:stretch/>
        </p:blipFill>
        <p:spPr>
          <a:xfrm>
            <a:off x="10451544" y="5931132"/>
            <a:ext cx="1579427" cy="795883"/>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1"/>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9" name="Google Shape;89;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p:nvPr/>
        </p:nvSpPr>
        <p:spPr>
          <a:xfrm>
            <a:off x="0" y="6334316"/>
            <a:ext cx="12192001"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 name="Google Shape;10;p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cxnSp>
        <p:nvCxnSpPr>
          <p:cNvPr id="13" name="Google Shape;13;p1"/>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pic>
        <p:nvPicPr>
          <p:cNvPr id="14" name="Google Shape;14;p1"/>
          <p:cNvPicPr preferRelativeResize="0"/>
          <p:nvPr/>
        </p:nvPicPr>
        <p:blipFill rotWithShape="1">
          <a:blip r:embed="rId12">
            <a:alphaModFix/>
          </a:blip>
          <a:srcRect/>
          <a:stretch/>
        </p:blipFill>
        <p:spPr>
          <a:xfrm>
            <a:off x="10486096" y="5436019"/>
            <a:ext cx="1584058" cy="79821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3"/>
          <p:cNvSpPr txBox="1">
            <a:spLocks noGrp="1"/>
          </p:cNvSpPr>
          <p:nvPr>
            <p:ph type="ctrTitle"/>
          </p:nvPr>
        </p:nvSpPr>
        <p:spPr>
          <a:xfrm>
            <a:off x="987479" y="-1"/>
            <a:ext cx="8387541" cy="19106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libri"/>
              <a:buNone/>
            </a:pPr>
            <a:r>
              <a:rPr lang="en-US" sz="4800" dirty="0"/>
              <a:t>Biological Nanostructures : </a:t>
            </a:r>
            <a:br>
              <a:rPr lang="en-US" sz="4800" dirty="0"/>
            </a:br>
            <a:r>
              <a:rPr lang="en-US" sz="4800" dirty="0"/>
              <a:t>DNA and RNA</a:t>
            </a:r>
            <a:endParaRPr sz="4800" dirty="0"/>
          </a:p>
        </p:txBody>
      </p:sp>
      <p:sp>
        <p:nvSpPr>
          <p:cNvPr id="106" name="Google Shape;106;p13"/>
          <p:cNvSpPr txBox="1">
            <a:spLocks noGrp="1"/>
          </p:cNvSpPr>
          <p:nvPr>
            <p:ph type="subTitle" idx="1"/>
          </p:nvPr>
        </p:nvSpPr>
        <p:spPr>
          <a:xfrm>
            <a:off x="1100051" y="2688609"/>
            <a:ext cx="10058400" cy="3220872"/>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SzPts val="2400"/>
              <a:buNone/>
            </a:pPr>
            <a:r>
              <a:rPr lang="en-US" dirty="0">
                <a:solidFill>
                  <a:schemeClr val="tx1"/>
                </a:solidFill>
              </a:rPr>
              <a:t>Presented by :</a:t>
            </a:r>
          </a:p>
          <a:p>
            <a:pPr marL="0" lvl="0" indent="0">
              <a:spcBef>
                <a:spcPts val="0"/>
              </a:spcBef>
            </a:pPr>
            <a:r>
              <a:rPr lang="en-US" dirty="0">
                <a:solidFill>
                  <a:schemeClr val="tx1"/>
                </a:solidFill>
              </a:rPr>
              <a:t>CHETHAN S                                -1RVU23CSE130</a:t>
            </a:r>
          </a:p>
          <a:p>
            <a:pPr marL="0" lvl="0" indent="0">
              <a:spcBef>
                <a:spcPts val="0"/>
              </a:spcBef>
            </a:pPr>
            <a:r>
              <a:rPr lang="en-US" dirty="0">
                <a:solidFill>
                  <a:schemeClr val="tx1"/>
                </a:solidFill>
              </a:rPr>
              <a:t>RISHEK J                                      -1RVU23CSE376</a:t>
            </a:r>
          </a:p>
          <a:p>
            <a:pPr marL="0" lvl="0" indent="0">
              <a:spcBef>
                <a:spcPts val="0"/>
              </a:spcBef>
            </a:pPr>
            <a:r>
              <a:rPr lang="en-US" dirty="0">
                <a:solidFill>
                  <a:schemeClr val="tx1"/>
                </a:solidFill>
              </a:rPr>
              <a:t>MEGHA BILAGI                          -1RVU23CSE262</a:t>
            </a:r>
          </a:p>
          <a:p>
            <a:pPr marL="0" lvl="0" indent="0">
              <a:spcBef>
                <a:spcPts val="0"/>
              </a:spcBef>
            </a:pPr>
            <a:r>
              <a:rPr lang="en-US" dirty="0">
                <a:solidFill>
                  <a:schemeClr val="tx1"/>
                </a:solidFill>
              </a:rPr>
              <a:t>SRUSHTI DAYANAND DANGI   -1RVU23USN474</a:t>
            </a:r>
          </a:p>
          <a:p>
            <a:pPr marL="0" lvl="0" indent="0">
              <a:spcBef>
                <a:spcPts val="0"/>
              </a:spcBef>
            </a:pPr>
            <a:endParaRPr lang="en-US" dirty="0">
              <a:solidFill>
                <a:schemeClr val="tx1"/>
              </a:solidFill>
            </a:endParaRPr>
          </a:p>
          <a:p>
            <a:pPr marL="0" lvl="0" indent="0">
              <a:spcBef>
                <a:spcPts val="0"/>
              </a:spcBef>
            </a:pPr>
            <a:endParaRPr lang="en-US" dirty="0">
              <a:solidFill>
                <a:schemeClr val="tx1"/>
              </a:solidFill>
            </a:endParaRPr>
          </a:p>
          <a:p>
            <a:pPr marL="0" lvl="0" indent="0">
              <a:spcBef>
                <a:spcPts val="0"/>
              </a:spcBef>
            </a:pPr>
            <a:r>
              <a:rPr lang="en-US" dirty="0">
                <a:solidFill>
                  <a:schemeClr val="tx1"/>
                </a:solidFill>
              </a:rPr>
              <a:t>                                                                                         Sem 1 </a:t>
            </a:r>
          </a:p>
          <a:p>
            <a:pPr marL="0" lvl="0" indent="0">
              <a:spcBef>
                <a:spcPts val="0"/>
              </a:spcBef>
            </a:pPr>
            <a:r>
              <a:rPr lang="en-US" dirty="0">
                <a:solidFill>
                  <a:schemeClr val="tx1"/>
                </a:solidFill>
              </a:rPr>
              <a:t>                                                                                        Section – A</a:t>
            </a:r>
          </a:p>
          <a:p>
            <a:pPr marL="0" lvl="0" indent="0">
              <a:spcBef>
                <a:spcPts val="0"/>
              </a:spcBef>
            </a:pPr>
            <a:r>
              <a:rPr lang="en-US" dirty="0">
                <a:solidFill>
                  <a:schemeClr val="tx1"/>
                </a:solidFill>
              </a:rPr>
              <a:t>                                                                                        </a:t>
            </a:r>
            <a:r>
              <a:rPr lang="en-US" dirty="0" err="1">
                <a:solidFill>
                  <a:schemeClr val="tx1"/>
                </a:solidFill>
              </a:rPr>
              <a:t>Btech</a:t>
            </a:r>
            <a:r>
              <a:rPr lang="en-US" dirty="0">
                <a:solidFill>
                  <a:schemeClr val="tx1"/>
                </a:solidFill>
              </a:rPr>
              <a:t> CSE</a:t>
            </a:r>
            <a:endParaRPr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5534" y="464024"/>
            <a:ext cx="10637065" cy="5595581"/>
          </a:xfrm>
        </p:spPr>
        <p:txBody>
          <a:bodyPr>
            <a:normAutofit/>
          </a:bodyPr>
          <a:lstStyle/>
          <a:p>
            <a:r>
              <a:rPr lang="en-US" sz="4000" dirty="0" smtClean="0">
                <a:solidFill>
                  <a:schemeClr val="tx1"/>
                </a:solidFill>
                <a:latin typeface="Times New Roman" panose="02020603050405020304" pitchFamily="18" charset="0"/>
                <a:cs typeface="Times New Roman" panose="02020603050405020304" pitchFamily="18" charset="0"/>
              </a:rPr>
              <a:t>BIOLOGICAL NANOSTRUCTRES</a:t>
            </a:r>
            <a:endParaRPr lang="en-US" sz="4000" dirty="0">
              <a:solidFill>
                <a:schemeClr val="tx1"/>
              </a:solidFill>
              <a:latin typeface="Times New Roman" panose="02020603050405020304" pitchFamily="18" charset="0"/>
              <a:cs typeface="Times New Roman" panose="02020603050405020304" pitchFamily="18" charset="0"/>
            </a:endParaRPr>
          </a:p>
          <a:p>
            <a:endParaRPr lang="en-US" sz="3200" b="1" dirty="0">
              <a:solidFill>
                <a:schemeClr val="tx1"/>
              </a:solidFill>
              <a:latin typeface="Times New Roman" panose="02020603050405020304" pitchFamily="18" charset="0"/>
              <a:cs typeface="Times New Roman" panose="02020603050405020304" pitchFamily="18" charset="0"/>
            </a:endParaRPr>
          </a:p>
          <a:p>
            <a:r>
              <a:rPr lang="en-US" sz="2800" b="1" i="0" dirty="0">
                <a:solidFill>
                  <a:srgbClr val="374151"/>
                </a:solidFill>
                <a:effectLst/>
                <a:latin typeface="Söhne"/>
              </a:rPr>
              <a:t>Biological nanostructures are structures </a:t>
            </a:r>
            <a:r>
              <a:rPr lang="en-US" sz="2800" b="0" i="0" dirty="0">
                <a:solidFill>
                  <a:srgbClr val="374151"/>
                </a:solidFill>
                <a:effectLst/>
                <a:latin typeface="Söhne"/>
              </a:rPr>
              <a:t>at the nanoscale (typically ranging from 1 to 100 nanometers) that are found in living organisms. These structures play crucial roles in various biological functions and processes</a:t>
            </a:r>
          </a:p>
          <a:p>
            <a:r>
              <a:rPr lang="en-US" sz="2800" b="0" i="0" dirty="0">
                <a:solidFill>
                  <a:srgbClr val="374151"/>
                </a:solidFill>
                <a:effectLst/>
                <a:latin typeface="Söhne"/>
              </a:rPr>
              <a:t>biological nanostructures </a:t>
            </a:r>
            <a:r>
              <a:rPr lang="en-US" sz="2800" dirty="0">
                <a:solidFill>
                  <a:srgbClr val="374151"/>
                </a:solidFill>
                <a:latin typeface="Söhne"/>
              </a:rPr>
              <a:t>have useful in </a:t>
            </a:r>
            <a:r>
              <a:rPr lang="en-US" sz="2800" b="0" i="0" dirty="0">
                <a:solidFill>
                  <a:srgbClr val="374151"/>
                </a:solidFill>
                <a:effectLst/>
                <a:latin typeface="Söhne"/>
              </a:rPr>
              <a:t>various fields, including medicine, biotechnology, and materials science. </a:t>
            </a:r>
            <a:endParaRPr lang="en-US" sz="3200" dirty="0">
              <a:solidFill>
                <a:schemeClr val="tx1"/>
              </a:solidFill>
              <a:latin typeface="Times New Roman" panose="02020603050405020304" pitchFamily="18" charset="0"/>
              <a:cs typeface="Times New Roman" panose="02020603050405020304" pitchFamily="18" charset="0"/>
            </a:endParaRPr>
          </a:p>
          <a:p>
            <a:endParaRPr lang="en-US" sz="7200"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SzTx/>
              <a:buFontTx/>
              <a:buAutoNum type="arabicPeriod" startAt="5"/>
            </a:pPr>
            <a:endParaRPr lang="en-US" sz="7200" dirty="0">
              <a:solidFill>
                <a:schemeClr val="tx1"/>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SzTx/>
              <a:buFontTx/>
              <a:buAutoNum type="arabicPeriod" startAt="5"/>
            </a:pPr>
            <a:endParaRPr lang="en-US" sz="7200" dirty="0">
              <a:solidFill>
                <a:schemeClr val="tx1"/>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SzTx/>
              <a:buFontTx/>
              <a:buAutoNum type="arabicPeriod" startAt="5"/>
            </a:pPr>
            <a:endParaRPr lang="en-US" sz="7200" dirty="0">
              <a:solidFill>
                <a:schemeClr val="tx1"/>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SzTx/>
              <a:buFontTx/>
              <a:buAutoNum type="arabicPeriod" startAt="5"/>
            </a:pPr>
            <a:endParaRPr lang="en-US" sz="7200" dirty="0">
              <a:solidFill>
                <a:schemeClr val="tx1"/>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SzTx/>
              <a:buFontTx/>
              <a:buAutoNum type="arabicPeriod" startAt="5"/>
            </a:pPr>
            <a:endParaRPr lang="en-US" sz="7200" dirty="0">
              <a:solidFill>
                <a:schemeClr val="tx1"/>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SzTx/>
              <a:buNone/>
            </a:pPr>
            <a:endParaRPr lang="en-US" sz="7200" dirty="0">
              <a:solidFill>
                <a:schemeClr val="tx1"/>
              </a:solidFill>
              <a:latin typeface="Times New Roman" panose="02020603050405020304" pitchFamily="18" charset="0"/>
              <a:cs typeface="Times New Roman" panose="02020603050405020304" pitchFamily="18" charset="0"/>
            </a:endParaRPr>
          </a:p>
          <a:p>
            <a:endParaRPr lang="en-US" sz="3200" dirty="0">
              <a:solidFill>
                <a:schemeClr val="tx1"/>
              </a:solidFill>
              <a:latin typeface="Calibri" panose="020F0502020204030204" pitchFamily="34" charset="0"/>
              <a:cs typeface="Times New Roman" panose="02020603050405020304" pitchFamily="18" charset="0"/>
            </a:endParaRPr>
          </a:p>
        </p:txBody>
      </p:sp>
      <p:sp>
        <p:nvSpPr>
          <p:cNvPr id="4" name="Rectangle 1"/>
          <p:cNvSpPr>
            <a:spLocks noChangeArrowheads="1"/>
          </p:cNvSpPr>
          <p:nvPr/>
        </p:nvSpPr>
        <p:spPr bwMode="auto">
          <a:xfrm>
            <a:off x="0" y="-187156"/>
            <a:ext cx="65" cy="8315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Söhne"/>
              </a:rPr>
              <a:t/>
            </a:r>
            <a:br>
              <a:rPr kumimoji="0" lang="en-US" sz="1000" b="0" i="0" u="none" strike="noStrike" cap="none" normalizeH="0" baseline="0" dirty="0">
                <a:ln>
                  <a:noFill/>
                </a:ln>
                <a:solidFill>
                  <a:srgbClr val="000000"/>
                </a:solidFill>
                <a:effectLst/>
                <a:latin typeface="Söhne"/>
              </a:rPr>
            </a:b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565081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594" y="586113"/>
            <a:ext cx="10817216" cy="797713"/>
          </a:xfrm>
        </p:spPr>
        <p:txBody>
          <a:bodyPr>
            <a:normAutofit fontScale="90000"/>
          </a:bodyPr>
          <a:lstStyle/>
          <a:p>
            <a:r>
              <a:rPr lang="en-US" sz="3600" dirty="0"/>
              <a:t>DNA structure and role of DNA in storing </a:t>
            </a:r>
            <a:r>
              <a:rPr lang="en-US" sz="3600" dirty="0" err="1"/>
              <a:t>gentic</a:t>
            </a:r>
            <a:r>
              <a:rPr lang="en-US" sz="3600" dirty="0"/>
              <a:t> information</a:t>
            </a:r>
          </a:p>
        </p:txBody>
      </p:sp>
      <p:pic>
        <p:nvPicPr>
          <p:cNvPr id="5122" name="Picture 2" descr="1 Schematic representation of double-stranded DNA. The double helix... |  Download Scientific Diagra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954296" y="2015009"/>
            <a:ext cx="4164840" cy="4267737"/>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 Placeholder 3"/>
          <p:cNvSpPr>
            <a:spLocks noGrp="1" noChangeArrowheads="1"/>
          </p:cNvSpPr>
          <p:nvPr>
            <p:ph type="body" idx="1"/>
          </p:nvPr>
        </p:nvSpPr>
        <p:spPr bwMode="auto">
          <a:xfrm>
            <a:off x="348168" y="3894135"/>
            <a:ext cx="7257142"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Söhne"/>
              </a:rPr>
              <a:t/>
            </a:r>
            <a:br>
              <a:rPr kumimoji="0" lang="en-US" sz="1800" b="0" i="0" u="none" strike="noStrike" cap="none" normalizeH="0" baseline="0" dirty="0">
                <a:ln>
                  <a:noFill/>
                </a:ln>
                <a:solidFill>
                  <a:srgbClr val="000000"/>
                </a:solidFill>
                <a:effectLst/>
                <a:latin typeface="Söhne"/>
              </a:rPr>
            </a:b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 xmlns:a16="http://schemas.microsoft.com/office/drawing/2014/main" id="{617A7406-5291-C33C-1EA2-403CD9B02E14}"/>
              </a:ext>
            </a:extLst>
          </p:cNvPr>
          <p:cNvSpPr txBox="1"/>
          <p:nvPr/>
        </p:nvSpPr>
        <p:spPr>
          <a:xfrm>
            <a:off x="0" y="1754155"/>
            <a:ext cx="7688826" cy="4708981"/>
          </a:xfrm>
          <a:prstGeom prst="rect">
            <a:avLst/>
          </a:prstGeom>
          <a:noFill/>
        </p:spPr>
        <p:txBody>
          <a:bodyPr wrap="square">
            <a:spAutoFit/>
          </a:bodyPr>
          <a:lstStyle/>
          <a:p>
            <a:r>
              <a:rPr lang="en-US" sz="2000" dirty="0">
                <a:solidFill>
                  <a:schemeClr val="tx1"/>
                </a:solidFill>
                <a:latin typeface="Times New Roman" panose="02020603050405020304" pitchFamily="18" charset="0"/>
                <a:cs typeface="Times New Roman" panose="02020603050405020304" pitchFamily="18" charset="0"/>
              </a:rPr>
              <a:t>DNA has a double-helix structure composed of two intertwined strands made of nucleotides. Each nucleotide consists of a sugar-phosphate backbone linked by phosphodiester bonds. Adenine pairs with thymine, and guanine pairs with cytosine, forming complementary base pairs connected by hydrogen bonds. The strands run antiparallel, with one in the 5' to 3' direction and the other in the opposite 3' to 5' direction. </a:t>
            </a:r>
          </a:p>
          <a:p>
            <a:r>
              <a:rPr lang="en-US" sz="2000" dirty="0">
                <a:solidFill>
                  <a:schemeClr val="tx1"/>
                </a:solidFill>
                <a:latin typeface="Times New Roman" panose="02020603050405020304" pitchFamily="18" charset="0"/>
                <a:cs typeface="Times New Roman" panose="02020603050405020304" pitchFamily="18" charset="0"/>
              </a:rPr>
              <a:t>Overall, this elegant double helix architecture provides stability and protects the genetic information encoded within DNA.</a:t>
            </a:r>
            <a:r>
              <a:rPr lang="en-US" sz="2000" dirty="0"/>
              <a:t> </a:t>
            </a:r>
          </a:p>
          <a:p>
            <a:r>
              <a:rPr lang="en-US" sz="2000" dirty="0"/>
              <a:t/>
            </a:r>
            <a:br>
              <a:rPr lang="en-US" sz="2000" dirty="0"/>
            </a:br>
            <a:r>
              <a:rPr lang="en-US" sz="2000" b="0" i="0" dirty="0">
                <a:solidFill>
                  <a:srgbClr val="374151"/>
                </a:solidFill>
                <a:effectLst/>
                <a:latin typeface="Söhne"/>
              </a:rPr>
              <a:t>DNA, with its coded sequence, acts like a stable double helix, housing genetic instructions within genes on chromosomes. Through precise replication, it ensures accurate cell division and inheritance of traits. Additionally, DNA's role in protein synthesis is crucial for cellular functions, and mutations contribute to genetic diversity, fostering adaptation</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17136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3"/>
          <p:cNvSpPr txBox="1">
            <a:spLocks noGrp="1"/>
          </p:cNvSpPr>
          <p:nvPr>
            <p:ph type="ctrTitle"/>
          </p:nvPr>
        </p:nvSpPr>
        <p:spPr>
          <a:xfrm>
            <a:off x="109182" y="122830"/>
            <a:ext cx="9334078" cy="491319"/>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262626"/>
              </a:buClr>
              <a:buSzPts val="8000"/>
              <a:buFont typeface="Calibri"/>
              <a:buNone/>
            </a:pPr>
            <a:r>
              <a:rPr lang="en-US" sz="2800" dirty="0">
                <a:solidFill>
                  <a:schemeClr val="tx1"/>
                </a:solidFill>
              </a:rPr>
              <a:t>RNA  INTRODUCTION</a:t>
            </a:r>
            <a:endParaRPr sz="2800" dirty="0">
              <a:solidFill>
                <a:schemeClr val="tx1"/>
              </a:solidFill>
            </a:endParaRPr>
          </a:p>
        </p:txBody>
      </p:sp>
      <p:sp>
        <p:nvSpPr>
          <p:cNvPr id="7" name="Subtitle 6"/>
          <p:cNvSpPr>
            <a:spLocks noGrp="1"/>
          </p:cNvSpPr>
          <p:nvPr>
            <p:ph type="subTitle" idx="1"/>
          </p:nvPr>
        </p:nvSpPr>
        <p:spPr>
          <a:xfrm>
            <a:off x="-423081" y="0"/>
            <a:ext cx="9976514" cy="4178710"/>
          </a:xfrm>
        </p:spPr>
        <p:txBody>
          <a:bodyPr>
            <a:normAutofit/>
          </a:bodyPr>
          <a:lstStyle/>
          <a:p>
            <a:pPr lvl="1" algn="l">
              <a:lnSpc>
                <a:spcPct val="110000"/>
              </a:lnSpc>
            </a:pPr>
            <a:r>
              <a:rPr lang="en-US" dirty="0"/>
              <a:t/>
            </a:r>
            <a:br>
              <a:rPr lang="en-US" dirty="0"/>
            </a:br>
            <a:endParaRPr lang="en-US" dirty="0"/>
          </a:p>
          <a:p>
            <a:pPr lvl="1" algn="l">
              <a:lnSpc>
                <a:spcPct val="110000"/>
              </a:lnSpc>
            </a:pPr>
            <a:r>
              <a:rPr lang="en-US" sz="2200" dirty="0">
                <a:solidFill>
                  <a:schemeClr val="tx1"/>
                </a:solidFill>
                <a:latin typeface="Calibri" panose="020F0502020204030204" pitchFamily="34" charset="0"/>
                <a:cs typeface="Calibri" panose="020F0502020204030204" pitchFamily="34" charset="0"/>
              </a:rPr>
              <a:t>     RNA, or ribonucleic acid, is a vital molecule involved in various cellular </a:t>
            </a:r>
            <a:r>
              <a:rPr lang="en-US" sz="2200" dirty="0" smtClean="0">
                <a:solidFill>
                  <a:schemeClr val="tx1"/>
                </a:solidFill>
                <a:latin typeface="Calibri" panose="020F0502020204030204" pitchFamily="34" charset="0"/>
                <a:cs typeface="Calibri" panose="020F0502020204030204" pitchFamily="34" charset="0"/>
              </a:rPr>
              <a:t>processes ,</a:t>
            </a:r>
            <a:r>
              <a:rPr lang="en-US" sz="2200" dirty="0" smtClean="0"/>
              <a:t>particularly  </a:t>
            </a:r>
            <a:r>
              <a:rPr lang="en-US" sz="2200" dirty="0"/>
              <a:t>in the synthesis of proteins</a:t>
            </a:r>
            <a:r>
              <a:rPr lang="en-US" sz="2200" dirty="0">
                <a:solidFill>
                  <a:schemeClr val="tx1"/>
                </a:solidFill>
                <a:latin typeface="Calibri" panose="020F0502020204030204" pitchFamily="34" charset="0"/>
                <a:cs typeface="Calibri" panose="020F0502020204030204" pitchFamily="34" charset="0"/>
              </a:rPr>
              <a:t>. It shares some similarities </a:t>
            </a:r>
            <a:r>
              <a:rPr lang="en-US" sz="2200" dirty="0" smtClean="0">
                <a:solidFill>
                  <a:schemeClr val="tx1"/>
                </a:solidFill>
                <a:latin typeface="Calibri" panose="020F0502020204030204" pitchFamily="34" charset="0"/>
                <a:cs typeface="Calibri" panose="020F0502020204030204" pitchFamily="34" charset="0"/>
              </a:rPr>
              <a:t>with DNA (</a:t>
            </a:r>
            <a:r>
              <a:rPr lang="en-US" sz="2200" dirty="0">
                <a:solidFill>
                  <a:schemeClr val="tx1"/>
                </a:solidFill>
                <a:latin typeface="Calibri" panose="020F0502020204030204" pitchFamily="34" charset="0"/>
                <a:cs typeface="Calibri" panose="020F0502020204030204" pitchFamily="34" charset="0"/>
              </a:rPr>
              <a:t>deoxyribonucleic acid) but differs </a:t>
            </a:r>
            <a:r>
              <a:rPr lang="en-US" sz="2200" dirty="0" smtClean="0">
                <a:solidFill>
                  <a:schemeClr val="tx1"/>
                </a:solidFill>
                <a:latin typeface="Calibri" panose="020F0502020204030204" pitchFamily="34" charset="0"/>
                <a:cs typeface="Calibri" panose="020F0502020204030204" pitchFamily="34" charset="0"/>
              </a:rPr>
              <a:t>in structure </a:t>
            </a:r>
            <a:r>
              <a:rPr lang="en-US" sz="2200" dirty="0">
                <a:solidFill>
                  <a:schemeClr val="tx1"/>
                </a:solidFill>
                <a:latin typeface="Calibri" panose="020F0502020204030204" pitchFamily="34" charset="0"/>
                <a:cs typeface="Calibri" panose="020F0502020204030204" pitchFamily="34" charset="0"/>
              </a:rPr>
              <a:t>and function. </a:t>
            </a:r>
          </a:p>
          <a:p>
            <a:pPr lvl="1" algn="l"/>
            <a:endParaRPr lang="en-US" sz="1800" b="1" i="1" dirty="0">
              <a:solidFill>
                <a:schemeClr val="tx1"/>
              </a:solidFill>
            </a:endParaRPr>
          </a:p>
          <a:p>
            <a:pPr lvl="1" algn="l"/>
            <a:r>
              <a:rPr lang="en-US" b="1" dirty="0">
                <a:solidFill>
                  <a:schemeClr val="tx1"/>
                </a:solidFill>
              </a:rPr>
              <a:t> TYPES OF RNA</a:t>
            </a:r>
            <a:endParaRPr lang="en-US" dirty="0">
              <a:solidFill>
                <a:schemeClr val="tx1"/>
              </a:solidFill>
            </a:endParaRPr>
          </a:p>
          <a:p>
            <a:pPr lvl="1" algn="l"/>
            <a:r>
              <a:rPr lang="en-US" dirty="0">
                <a:solidFill>
                  <a:schemeClr val="tx1"/>
                </a:solidFill>
              </a:rPr>
              <a:t>  </a:t>
            </a:r>
            <a:r>
              <a:rPr lang="en-US" b="1" dirty="0">
                <a:solidFill>
                  <a:schemeClr val="tx1"/>
                </a:solidFill>
              </a:rPr>
              <a:t>mRNA</a:t>
            </a:r>
            <a:r>
              <a:rPr lang="en-US" dirty="0">
                <a:solidFill>
                  <a:schemeClr val="tx1"/>
                </a:solidFill>
              </a:rPr>
              <a:t> : </a:t>
            </a:r>
            <a:r>
              <a:rPr lang="en-US" sz="2000" dirty="0"/>
              <a:t>transfer RNA bring amino-acids for the synthesis of protein.</a:t>
            </a:r>
            <a:endParaRPr lang="en-US" sz="2000" dirty="0">
              <a:solidFill>
                <a:schemeClr val="tx1"/>
              </a:solidFill>
            </a:endParaRPr>
          </a:p>
          <a:p>
            <a:pPr lvl="1" algn="l"/>
            <a:r>
              <a:rPr lang="en-US" b="1" dirty="0">
                <a:solidFill>
                  <a:schemeClr val="tx1"/>
                </a:solidFill>
              </a:rPr>
              <a:t>  rRNA </a:t>
            </a:r>
            <a:r>
              <a:rPr lang="en-US" dirty="0">
                <a:solidFill>
                  <a:schemeClr val="tx1"/>
                </a:solidFill>
              </a:rPr>
              <a:t>: </a:t>
            </a:r>
            <a:r>
              <a:rPr lang="en-US" sz="2000" dirty="0"/>
              <a:t>messenger RNA read the code from DNA for a specific protein</a:t>
            </a:r>
            <a:endParaRPr lang="en-US" sz="2000" dirty="0">
              <a:solidFill>
                <a:schemeClr val="tx1"/>
              </a:solidFill>
            </a:endParaRPr>
          </a:p>
          <a:p>
            <a:pPr lvl="1" algn="l"/>
            <a:r>
              <a:rPr lang="en-US" dirty="0">
                <a:solidFill>
                  <a:schemeClr val="tx1"/>
                </a:solidFill>
              </a:rPr>
              <a:t>  </a:t>
            </a:r>
            <a:r>
              <a:rPr lang="en-US" b="1" dirty="0">
                <a:solidFill>
                  <a:schemeClr val="tx1"/>
                </a:solidFill>
              </a:rPr>
              <a:t>tRNA   </a:t>
            </a:r>
            <a:r>
              <a:rPr lang="en-US" dirty="0">
                <a:solidFill>
                  <a:schemeClr val="tx1"/>
                </a:solidFill>
              </a:rPr>
              <a:t>: </a:t>
            </a:r>
            <a:r>
              <a:rPr lang="en-US" sz="2000" dirty="0"/>
              <a:t>ribosomal RNA is the part of ribosome and thus play a major role in the translation of code into </a:t>
            </a:r>
            <a:r>
              <a:rPr lang="en-US" sz="2000" u="sng" dirty="0">
                <a:latin typeface="Normal"/>
              </a:rPr>
              <a:t>protein</a:t>
            </a:r>
            <a:r>
              <a:rPr lang="en-US" sz="2000" dirty="0"/>
              <a:t>.</a:t>
            </a:r>
            <a:endParaRPr lang="en-US" sz="2000" dirty="0">
              <a:solidFill>
                <a:schemeClr val="tx1"/>
              </a:solidFill>
            </a:endParaRPr>
          </a:p>
        </p:txBody>
      </p:sp>
      <p:sp>
        <p:nvSpPr>
          <p:cNvPr id="10" name="TextBox 9"/>
          <p:cNvSpPr txBox="1"/>
          <p:nvPr/>
        </p:nvSpPr>
        <p:spPr>
          <a:xfrm>
            <a:off x="109182" y="4558351"/>
            <a:ext cx="3234519" cy="400110"/>
          </a:xfrm>
          <a:prstGeom prst="rect">
            <a:avLst/>
          </a:prstGeom>
          <a:noFill/>
        </p:spPr>
        <p:txBody>
          <a:bodyPr wrap="square" rtlCol="0">
            <a:spAutoFit/>
          </a:bodyPr>
          <a:lstStyle/>
          <a:p>
            <a:r>
              <a:rPr lang="en-US" sz="2000" b="1" dirty="0"/>
              <a:t>DNA REPLICATION : </a:t>
            </a:r>
          </a:p>
        </p:txBody>
      </p:sp>
      <p:sp>
        <p:nvSpPr>
          <p:cNvPr id="12" name="TextBox 11"/>
          <p:cNvSpPr txBox="1"/>
          <p:nvPr/>
        </p:nvSpPr>
        <p:spPr>
          <a:xfrm>
            <a:off x="327546" y="4758406"/>
            <a:ext cx="9225887" cy="1477328"/>
          </a:xfrm>
          <a:prstGeom prst="rect">
            <a:avLst/>
          </a:prstGeom>
          <a:noFill/>
        </p:spPr>
        <p:txBody>
          <a:bodyPr wrap="square" rtlCol="0">
            <a:spAutoFit/>
          </a:bodyPr>
          <a:lstStyle/>
          <a:p>
            <a:r>
              <a:rPr lang="en-US" dirty="0"/>
              <a:t/>
            </a:r>
            <a:br>
              <a:rPr lang="en-US" dirty="0"/>
            </a:br>
            <a:r>
              <a:rPr lang="en-US" sz="2400" dirty="0">
                <a:latin typeface="Calibri" panose="020F0502020204030204" pitchFamily="34" charset="0"/>
                <a:cs typeface="Calibri" panose="020F0502020204030204" pitchFamily="34" charset="0"/>
              </a:rPr>
              <a:t>DNA replication is the process by which a cell makes an identical copy of its DNA, ensuring that genetic </a:t>
            </a:r>
            <a:r>
              <a:rPr lang="en-US" sz="2800" dirty="0">
                <a:latin typeface="Calibri" panose="020F0502020204030204" pitchFamily="34" charset="0"/>
                <a:cs typeface="Calibri" panose="020F0502020204030204" pitchFamily="34" charset="0"/>
              </a:rPr>
              <a:t>information</a:t>
            </a:r>
            <a:r>
              <a:rPr lang="en-US" sz="2400" dirty="0">
                <a:latin typeface="Calibri" panose="020F0502020204030204" pitchFamily="34" charset="0"/>
                <a:cs typeface="Calibri" panose="020F0502020204030204" pitchFamily="34" charset="0"/>
              </a:rPr>
              <a:t> is passed on during cell division. </a:t>
            </a:r>
          </a:p>
        </p:txBody>
      </p:sp>
      <p:pic>
        <p:nvPicPr>
          <p:cNvPr id="14" name="Picture 1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9443260" y="1101416"/>
            <a:ext cx="2717822" cy="4958189"/>
          </a:xfrm>
          <a:prstGeom prst="rect">
            <a:avLst/>
          </a:prstGeom>
        </p:spPr>
      </p:pic>
      <p:pic>
        <p:nvPicPr>
          <p:cNvPr id="15" name="Picture 14"/>
          <p:cNvPicPr>
            <a:picLocks noChangeAspect="1"/>
          </p:cNvPicPr>
          <p:nvPr/>
        </p:nvPicPr>
        <p:blipFill rotWithShape="1">
          <a:blip r:embed="rId4">
            <a:extLst>
              <a:ext uri="{28A0092B-C50C-407E-A947-70E740481C1C}">
                <a14:useLocalDpi xmlns="" xmlns:a14="http://schemas.microsoft.com/office/drawing/2010/main" val="0"/>
              </a:ext>
            </a:extLst>
          </a:blip>
          <a:srcRect l="51573" t="39205" r="-226" b="27363"/>
          <a:stretch/>
        </p:blipFill>
        <p:spPr>
          <a:xfrm>
            <a:off x="10795379" y="4274276"/>
            <a:ext cx="1214650" cy="1522845"/>
          </a:xfrm>
          <a:prstGeom prst="rect">
            <a:avLst/>
          </a:prstGeom>
        </p:spPr>
      </p:pic>
    </p:spTree>
    <p:extLst>
      <p:ext uri="{BB962C8B-B14F-4D97-AF65-F5344CB8AC3E}">
        <p14:creationId xmlns="" xmlns:p14="http://schemas.microsoft.com/office/powerpoint/2010/main" val="2852905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77421" y="95534"/>
            <a:ext cx="10290412" cy="3906195"/>
          </a:xfrm>
        </p:spPr>
        <p:txBody>
          <a:bodyPr anchor="ctr">
            <a:normAutofit fontScale="90000"/>
          </a:bodyPr>
          <a:lstStyle/>
          <a:p>
            <a:pPr algn="l"/>
            <a:r>
              <a:rPr lang="en-US" sz="2400" b="1" dirty="0"/>
              <a:t>PROCESS OF DNA REPLICATION :</a:t>
            </a:r>
            <a:br>
              <a:rPr lang="en-US" sz="2400" b="1" dirty="0"/>
            </a:br>
            <a:r>
              <a:rPr lang="en-US" sz="1800" b="1" dirty="0"/>
              <a:t/>
            </a:r>
            <a:br>
              <a:rPr lang="en-US" sz="1800" b="1" dirty="0"/>
            </a:br>
            <a:r>
              <a:rPr lang="en-US" sz="1800" b="1" i="0" dirty="0">
                <a:solidFill>
                  <a:srgbClr val="374151"/>
                </a:solidFill>
                <a:effectLst/>
                <a:latin typeface="Söhne"/>
              </a:rPr>
              <a:t>Unwinding:</a:t>
            </a:r>
            <a:r>
              <a:rPr lang="en-US" sz="1800" b="0" i="0" dirty="0">
                <a:solidFill>
                  <a:srgbClr val="374151"/>
                </a:solidFill>
                <a:effectLst/>
                <a:latin typeface="Söhne"/>
              </a:rPr>
              <a:t> The DNA double helix is like a twisted ladder. Enzymes called helicases unzip or unwind the DNA by breaking the hydrogen bonds between the paired bases</a:t>
            </a:r>
            <a:r>
              <a:rPr lang="en-US" sz="1800" b="0" i="0" dirty="0" smtClean="0">
                <a:solidFill>
                  <a:srgbClr val="374151"/>
                </a:solidFill>
                <a:effectLst/>
                <a:latin typeface="Söhne"/>
              </a:rPr>
              <a:t>.</a:t>
            </a:r>
            <a:br>
              <a:rPr lang="en-US" sz="1800" b="0" i="0" dirty="0" smtClean="0">
                <a:solidFill>
                  <a:srgbClr val="374151"/>
                </a:solidFill>
                <a:effectLst/>
                <a:latin typeface="Söhne"/>
              </a:rPr>
            </a:br>
            <a:r>
              <a:rPr lang="en-US" sz="1800" b="0" i="0" dirty="0">
                <a:solidFill>
                  <a:srgbClr val="374151"/>
                </a:solidFill>
                <a:effectLst/>
                <a:latin typeface="Söhne"/>
              </a:rPr>
              <a:t/>
            </a:r>
            <a:br>
              <a:rPr lang="en-US" sz="1800" b="0" i="0" dirty="0">
                <a:solidFill>
                  <a:srgbClr val="374151"/>
                </a:solidFill>
                <a:effectLst/>
                <a:latin typeface="Söhne"/>
              </a:rPr>
            </a:br>
            <a:r>
              <a:rPr lang="en-US" sz="1800" b="1" i="0" dirty="0">
                <a:solidFill>
                  <a:srgbClr val="374151"/>
                </a:solidFill>
                <a:effectLst/>
                <a:latin typeface="Söhne"/>
              </a:rPr>
              <a:t>Separation:</a:t>
            </a:r>
            <a:r>
              <a:rPr lang="en-US" sz="1800" b="0" i="0" dirty="0">
                <a:solidFill>
                  <a:srgbClr val="374151"/>
                </a:solidFill>
                <a:effectLst/>
                <a:latin typeface="Söhne"/>
              </a:rPr>
              <a:t> The two separated strands now act as templates. Free-floating nucleotides in the cell find their complementary bases on the exposed strands. Adenine (A) pairs with Thymine (T), and Cytosine (C) pairs with Guanine (G</a:t>
            </a:r>
            <a:r>
              <a:rPr lang="en-US" sz="1800" b="0" i="0" dirty="0" smtClean="0">
                <a:solidFill>
                  <a:srgbClr val="374151"/>
                </a:solidFill>
                <a:effectLst/>
                <a:latin typeface="Söhne"/>
              </a:rPr>
              <a:t>).</a:t>
            </a:r>
            <a:br>
              <a:rPr lang="en-US" sz="1800" b="0" i="0" dirty="0" smtClean="0">
                <a:solidFill>
                  <a:srgbClr val="374151"/>
                </a:solidFill>
                <a:effectLst/>
                <a:latin typeface="Söhne"/>
              </a:rPr>
            </a:br>
            <a:r>
              <a:rPr lang="en-US" sz="1800" b="0" i="0" dirty="0">
                <a:solidFill>
                  <a:srgbClr val="374151"/>
                </a:solidFill>
                <a:effectLst/>
                <a:latin typeface="Söhne"/>
              </a:rPr>
              <a:t/>
            </a:r>
            <a:br>
              <a:rPr lang="en-US" sz="1800" b="0" i="0" dirty="0">
                <a:solidFill>
                  <a:srgbClr val="374151"/>
                </a:solidFill>
                <a:effectLst/>
                <a:latin typeface="Söhne"/>
              </a:rPr>
            </a:br>
            <a:r>
              <a:rPr lang="en-US" sz="1800" b="1" i="0" dirty="0">
                <a:solidFill>
                  <a:srgbClr val="374151"/>
                </a:solidFill>
                <a:effectLst/>
                <a:latin typeface="Söhne"/>
              </a:rPr>
              <a:t>Building:</a:t>
            </a:r>
            <a:r>
              <a:rPr lang="en-US" sz="1800" b="0" i="0" dirty="0">
                <a:solidFill>
                  <a:srgbClr val="374151"/>
                </a:solidFill>
                <a:effectLst/>
                <a:latin typeface="Söhne"/>
              </a:rPr>
              <a:t> Enzymes called DNA polymerases link the nucleotides together to form two new strands, one for each of the original strands. This process follows the base-pairing rules, ensuring that the new strands are complementary to the original ones</a:t>
            </a:r>
            <a:r>
              <a:rPr lang="en-US" sz="1800" b="0" i="0" dirty="0" smtClean="0">
                <a:solidFill>
                  <a:srgbClr val="374151"/>
                </a:solidFill>
                <a:effectLst/>
                <a:latin typeface="Söhne"/>
              </a:rPr>
              <a:t>.</a:t>
            </a:r>
            <a:br>
              <a:rPr lang="en-US" sz="1800" b="0" i="0" dirty="0" smtClean="0">
                <a:solidFill>
                  <a:srgbClr val="374151"/>
                </a:solidFill>
                <a:effectLst/>
                <a:latin typeface="Söhne"/>
              </a:rPr>
            </a:br>
            <a:r>
              <a:rPr lang="en-US" sz="1800" b="0" i="0" dirty="0">
                <a:solidFill>
                  <a:srgbClr val="374151"/>
                </a:solidFill>
                <a:effectLst/>
                <a:latin typeface="Söhne"/>
              </a:rPr>
              <a:t/>
            </a:r>
            <a:br>
              <a:rPr lang="en-US" sz="1800" b="0" i="0" dirty="0">
                <a:solidFill>
                  <a:srgbClr val="374151"/>
                </a:solidFill>
                <a:effectLst/>
                <a:latin typeface="Söhne"/>
              </a:rPr>
            </a:br>
            <a:r>
              <a:rPr lang="en-US" sz="1800" b="1" i="0" dirty="0">
                <a:solidFill>
                  <a:srgbClr val="374151"/>
                </a:solidFill>
                <a:effectLst/>
                <a:latin typeface="Söhne"/>
              </a:rPr>
              <a:t>Result:</a:t>
            </a:r>
            <a:r>
              <a:rPr lang="en-US" sz="1800" b="0" i="0" dirty="0">
                <a:solidFill>
                  <a:srgbClr val="374151"/>
                </a:solidFill>
                <a:effectLst/>
                <a:latin typeface="Söhne"/>
              </a:rPr>
              <a:t> At the end of DNA replication, you have two identical double-stranded DNA molecules. Each new DNA molecule consists of one original strand and one newly synthesized strand.</a:t>
            </a:r>
            <a:br>
              <a:rPr lang="en-US" sz="1800" b="0" i="0" dirty="0">
                <a:solidFill>
                  <a:srgbClr val="374151"/>
                </a:solidFill>
                <a:effectLst/>
                <a:latin typeface="Söhne"/>
              </a:rPr>
            </a:br>
            <a:r>
              <a:rPr lang="en-US" sz="1800" dirty="0"/>
              <a:t/>
            </a:r>
            <a:br>
              <a:rPr lang="en-US" sz="1800" dirty="0"/>
            </a:br>
            <a:r>
              <a:rPr lang="en-US" sz="2000" dirty="0"/>
              <a:t/>
            </a:r>
            <a:br>
              <a:rPr lang="en-US" sz="2000" dirty="0"/>
            </a:br>
            <a:endParaRPr lang="en-US" sz="2000" dirty="0">
              <a:latin typeface="Calibri" panose="020F0502020204030204" pitchFamily="34" charset="0"/>
              <a:cs typeface="Calibri" panose="020F0502020204030204" pitchFamily="34" charset="0"/>
            </a:endParaRPr>
          </a:p>
        </p:txBody>
      </p:sp>
      <p:sp>
        <p:nvSpPr>
          <p:cNvPr id="7" name="Subtitle 6"/>
          <p:cNvSpPr>
            <a:spLocks noGrp="1"/>
          </p:cNvSpPr>
          <p:nvPr>
            <p:ph type="subTitle" idx="1"/>
          </p:nvPr>
        </p:nvSpPr>
        <p:spPr>
          <a:xfrm>
            <a:off x="170099" y="3598607"/>
            <a:ext cx="9656290" cy="2611124"/>
          </a:xfrm>
        </p:spPr>
        <p:txBody>
          <a:bodyPr>
            <a:normAutofit/>
          </a:bodyPr>
          <a:lstStyle/>
          <a:p>
            <a:r>
              <a:rPr lang="en-US" b="1" dirty="0">
                <a:solidFill>
                  <a:schemeClr val="tx1"/>
                </a:solidFill>
              </a:rPr>
              <a:t>TRANSCRIPTION AND TRANSLATION :</a:t>
            </a:r>
          </a:p>
          <a:p>
            <a:r>
              <a:rPr lang="en-US" sz="2200" dirty="0"/>
              <a:t>*</a:t>
            </a:r>
            <a:r>
              <a:rPr lang="en-US" sz="2200" dirty="0">
                <a:solidFill>
                  <a:schemeClr val="tx1">
                    <a:lumMod val="85000"/>
                    <a:lumOff val="15000"/>
                  </a:schemeClr>
                </a:solidFill>
              </a:rPr>
              <a:t>Transcription is the synthesis of RNA from a DNA template where the code in the DNA is converted into a complementary RNA code. </a:t>
            </a:r>
          </a:p>
          <a:p>
            <a:r>
              <a:rPr lang="en-US" sz="2200" dirty="0">
                <a:solidFill>
                  <a:schemeClr val="tx1">
                    <a:lumMod val="85000"/>
                    <a:lumOff val="15000"/>
                  </a:schemeClr>
                </a:solidFill>
              </a:rPr>
              <a:t>*Translation is the synthesis of a protein from an mRNA template where the code in the mRNA is converted into an amino acid sequence in a protein</a:t>
            </a:r>
          </a:p>
        </p:txBody>
      </p:sp>
      <p:pic>
        <p:nvPicPr>
          <p:cNvPr id="8" name="Picture 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475154" y="1622324"/>
            <a:ext cx="1539425" cy="4241056"/>
          </a:xfrm>
          <a:prstGeom prst="rect">
            <a:avLst/>
          </a:prstGeom>
        </p:spPr>
      </p:pic>
    </p:spTree>
    <p:extLst>
      <p:ext uri="{BB962C8B-B14F-4D97-AF65-F5344CB8AC3E}">
        <p14:creationId xmlns="" xmlns:p14="http://schemas.microsoft.com/office/powerpoint/2010/main" val="1660169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B6365EC7-D19D-516A-514F-3EFC96A71836}"/>
              </a:ext>
            </a:extLst>
          </p:cNvPr>
          <p:cNvSpPr>
            <a:spLocks noGrp="1"/>
          </p:cNvSpPr>
          <p:nvPr>
            <p:ph type="body" idx="1"/>
          </p:nvPr>
        </p:nvSpPr>
        <p:spPr>
          <a:xfrm>
            <a:off x="1" y="249382"/>
            <a:ext cx="12602094" cy="5619712"/>
          </a:xfrm>
        </p:spPr>
        <p:txBody>
          <a:bodyPr>
            <a:normAutofit/>
          </a:bodyPr>
          <a:lstStyle/>
          <a:p>
            <a:pPr marL="114300" indent="0" algn="l">
              <a:buNone/>
            </a:pPr>
            <a:r>
              <a:rPr lang="en-US" sz="2400" b="1" i="0" dirty="0">
                <a:effectLst/>
                <a:latin typeface="Söhne"/>
              </a:rPr>
              <a:t>TRANSCRIPTION :</a:t>
            </a:r>
          </a:p>
          <a:p>
            <a:pPr marL="114300" indent="0" algn="l">
              <a:buNone/>
            </a:pPr>
            <a:r>
              <a:rPr lang="en-US" b="1" dirty="0">
                <a:solidFill>
                  <a:srgbClr val="374151"/>
                </a:solidFill>
                <a:latin typeface="Söhne"/>
              </a:rPr>
              <a:t>1.</a:t>
            </a:r>
            <a:r>
              <a:rPr lang="en-US" b="1" i="0" dirty="0">
                <a:solidFill>
                  <a:srgbClr val="374151"/>
                </a:solidFill>
                <a:effectLst/>
                <a:latin typeface="Söhne"/>
              </a:rPr>
              <a:t>Initiation:</a:t>
            </a:r>
            <a:r>
              <a:rPr lang="en-US" b="0" i="0" dirty="0">
                <a:solidFill>
                  <a:srgbClr val="374151"/>
                </a:solidFill>
                <a:effectLst/>
                <a:latin typeface="Söhne"/>
              </a:rPr>
              <a:t> RNA polymerase binds to the DNA at the beginning of a gene.</a:t>
            </a:r>
          </a:p>
          <a:p>
            <a:pPr marL="114300" indent="0" algn="l">
              <a:buNone/>
            </a:pPr>
            <a:r>
              <a:rPr lang="en-US" dirty="0">
                <a:solidFill>
                  <a:srgbClr val="374151"/>
                </a:solidFill>
                <a:latin typeface="Söhne"/>
              </a:rPr>
              <a:t>2.</a:t>
            </a:r>
            <a:r>
              <a:rPr lang="en-US" b="1" i="0" dirty="0">
                <a:solidFill>
                  <a:srgbClr val="374151"/>
                </a:solidFill>
                <a:effectLst/>
                <a:latin typeface="Söhne"/>
              </a:rPr>
              <a:t>Elongation:</a:t>
            </a:r>
            <a:r>
              <a:rPr lang="en-US" b="0" i="0" dirty="0">
                <a:solidFill>
                  <a:srgbClr val="374151"/>
                </a:solidFill>
                <a:effectLst/>
                <a:latin typeface="Söhne"/>
              </a:rPr>
              <a:t> RNA polymerase moves along the DNA, unwinding it and synthesizing a complementary RNA strand.</a:t>
            </a:r>
          </a:p>
          <a:p>
            <a:pPr marL="114300" indent="0" algn="l">
              <a:buNone/>
            </a:pPr>
            <a:r>
              <a:rPr lang="en-US" b="1" i="0" dirty="0">
                <a:solidFill>
                  <a:srgbClr val="374151"/>
                </a:solidFill>
                <a:effectLst/>
                <a:latin typeface="Söhne"/>
              </a:rPr>
              <a:t>3.Termination:</a:t>
            </a:r>
            <a:r>
              <a:rPr lang="en-US" b="0" i="0" dirty="0">
                <a:solidFill>
                  <a:srgbClr val="374151"/>
                </a:solidFill>
                <a:effectLst/>
                <a:latin typeface="Söhne"/>
              </a:rPr>
              <a:t> RNA polymerase reaches the end of the gene, and the newly formed RNA molecule is released</a:t>
            </a:r>
          </a:p>
          <a:p>
            <a:pPr marL="114300" indent="0">
              <a:buNone/>
            </a:pPr>
            <a:endParaRPr lang="en-US" sz="2000" b="1" i="0" dirty="0">
              <a:effectLst/>
              <a:latin typeface="Söhne"/>
            </a:endParaRPr>
          </a:p>
          <a:p>
            <a:pPr marL="114300" indent="0">
              <a:buNone/>
            </a:pPr>
            <a:r>
              <a:rPr lang="en-US" sz="2000" b="1" i="0" dirty="0">
                <a:effectLst/>
                <a:latin typeface="Söhne"/>
              </a:rPr>
              <a:t>TRANSLATION:</a:t>
            </a:r>
            <a:endParaRPr lang="en-US" sz="1800" b="0" i="0" dirty="0">
              <a:solidFill>
                <a:srgbClr val="374151"/>
              </a:solidFill>
              <a:effectLst/>
              <a:latin typeface="Söhne"/>
            </a:endParaRPr>
          </a:p>
          <a:p>
            <a:pPr marL="914400" lvl="2" indent="0" algn="l">
              <a:buNone/>
            </a:pPr>
            <a:r>
              <a:rPr lang="en-US" sz="1800" b="1" i="0" dirty="0">
                <a:solidFill>
                  <a:srgbClr val="374151"/>
                </a:solidFill>
                <a:effectLst/>
                <a:latin typeface="Söhne"/>
              </a:rPr>
              <a:t>1.Initiation:</a:t>
            </a:r>
            <a:r>
              <a:rPr lang="en-US" sz="1800" b="0" i="0" dirty="0">
                <a:solidFill>
                  <a:srgbClr val="374151"/>
                </a:solidFill>
                <a:effectLst/>
                <a:latin typeface="Söhne"/>
              </a:rPr>
              <a:t> mRNA binds to a ribosome, and the process begins.</a:t>
            </a:r>
          </a:p>
          <a:p>
            <a:pPr marL="914400" lvl="2" indent="0" algn="l">
              <a:buNone/>
            </a:pPr>
            <a:r>
              <a:rPr lang="en-US" sz="1800" b="1" i="0" dirty="0">
                <a:solidFill>
                  <a:srgbClr val="374151"/>
                </a:solidFill>
                <a:effectLst/>
                <a:latin typeface="Söhne"/>
              </a:rPr>
              <a:t>2.Elongation:</a:t>
            </a:r>
            <a:r>
              <a:rPr lang="en-US" sz="1800" b="0" i="0" dirty="0">
                <a:solidFill>
                  <a:srgbClr val="374151"/>
                </a:solidFill>
                <a:effectLst/>
                <a:latin typeface="Söhne"/>
              </a:rPr>
              <a:t> tRNA brings amino acids to the ribosome based on the mRNA code.</a:t>
            </a:r>
          </a:p>
          <a:p>
            <a:pPr marL="914400" lvl="2" indent="0" algn="l">
              <a:buNone/>
            </a:pPr>
            <a:r>
              <a:rPr lang="en-US" sz="1800" b="1" i="0" dirty="0">
                <a:solidFill>
                  <a:srgbClr val="374151"/>
                </a:solidFill>
                <a:effectLst/>
                <a:latin typeface="Söhne"/>
              </a:rPr>
              <a:t>3.Termination:</a:t>
            </a:r>
            <a:r>
              <a:rPr lang="en-US" sz="1800" b="0" i="0" dirty="0">
                <a:solidFill>
                  <a:srgbClr val="374151"/>
                </a:solidFill>
                <a:effectLst/>
                <a:latin typeface="Söhne"/>
              </a:rPr>
              <a:t> Protein synthesis stops when a stop codon is reached.</a:t>
            </a:r>
          </a:p>
          <a:p>
            <a:pPr marL="914400" lvl="2" indent="0" algn="l">
              <a:buNone/>
            </a:pPr>
            <a:r>
              <a:rPr lang="en-US" sz="1800" b="1" i="0" dirty="0">
                <a:solidFill>
                  <a:srgbClr val="374151"/>
                </a:solidFill>
                <a:effectLst/>
                <a:latin typeface="Söhne"/>
              </a:rPr>
              <a:t>Result:</a:t>
            </a:r>
            <a:r>
              <a:rPr lang="en-US" sz="1800" b="0" i="0" dirty="0">
                <a:solidFill>
                  <a:srgbClr val="374151"/>
                </a:solidFill>
                <a:effectLst/>
                <a:latin typeface="Söhne"/>
              </a:rPr>
              <a:t> A functional protein is synthesized based on the mRNA code.</a:t>
            </a:r>
          </a:p>
          <a:p>
            <a:pPr algn="l"/>
            <a:endParaRPr lang="en-US" b="0" i="0" dirty="0">
              <a:solidFill>
                <a:srgbClr val="374151"/>
              </a:solidFill>
              <a:effectLst/>
              <a:latin typeface="Söhne"/>
            </a:endParaRPr>
          </a:p>
          <a:p>
            <a:pPr algn="l">
              <a:buFont typeface="+mj-lt"/>
              <a:buAutoNum type="arabicPeriod"/>
            </a:pPr>
            <a:endParaRPr lang="en-US" b="0" i="0" dirty="0">
              <a:solidFill>
                <a:srgbClr val="374151"/>
              </a:solidFill>
              <a:effectLst/>
              <a:latin typeface="Söhne"/>
            </a:endParaRPr>
          </a:p>
          <a:p>
            <a:endParaRPr lang="en-IN" dirty="0"/>
          </a:p>
        </p:txBody>
      </p:sp>
      <p:sp>
        <p:nvSpPr>
          <p:cNvPr id="6" name="Text Placeholder 2">
            <a:extLst>
              <a:ext uri="{FF2B5EF4-FFF2-40B4-BE49-F238E27FC236}">
                <a16:creationId xmlns="" xmlns:a16="http://schemas.microsoft.com/office/drawing/2014/main" id="{52B14B94-E669-5F30-2FC5-8E91E5EE9D9E}"/>
              </a:ext>
            </a:extLst>
          </p:cNvPr>
          <p:cNvSpPr txBox="1">
            <a:spLocks/>
          </p:cNvSpPr>
          <p:nvPr/>
        </p:nvSpPr>
        <p:spPr>
          <a:xfrm>
            <a:off x="1" y="249382"/>
            <a:ext cx="12602094" cy="5619712"/>
          </a:xfrm>
          <a:prstGeom prst="rect">
            <a:avLst/>
          </a:prstGeom>
          <a:noFill/>
          <a:ln>
            <a:noFill/>
          </a:ln>
        </p:spPr>
        <p:txBody>
          <a:bodyPr spcFirstLastPara="1" wrap="square" lIns="0" tIns="45700" rIns="0"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40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40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40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6pPr>
            <a:lvl7pPr marL="3200400" marR="0" lvl="6" indent="-342900" algn="l" rtl="0">
              <a:lnSpc>
                <a:spcPct val="90000"/>
              </a:lnSpc>
              <a:spcBef>
                <a:spcPts val="40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7pPr>
            <a:lvl8pPr marL="3657600" marR="0" lvl="7" indent="-342900" algn="l" rtl="0">
              <a:lnSpc>
                <a:spcPct val="90000"/>
              </a:lnSpc>
              <a:spcBef>
                <a:spcPts val="40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8pPr>
            <a:lvl9pPr marL="4114800" marR="0" lvl="8" indent="-342900" algn="l" rtl="0">
              <a:lnSpc>
                <a:spcPct val="90000"/>
              </a:lnSpc>
              <a:spcBef>
                <a:spcPts val="400"/>
              </a:spcBef>
              <a:spcAft>
                <a:spcPts val="40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9pPr>
          </a:lstStyle>
          <a:p>
            <a:pPr marL="114300" indent="0">
              <a:buFont typeface="Calibri"/>
              <a:buNone/>
            </a:pPr>
            <a:r>
              <a:rPr lang="en-US" sz="2400" b="1" dirty="0">
                <a:latin typeface="Söhne"/>
              </a:rPr>
              <a:t>TRANSCRIPTION :</a:t>
            </a:r>
          </a:p>
          <a:p>
            <a:pPr marL="114300" indent="0">
              <a:buFont typeface="Calibri"/>
              <a:buNone/>
            </a:pPr>
            <a:r>
              <a:rPr lang="en-US" b="1" dirty="0">
                <a:solidFill>
                  <a:srgbClr val="374151"/>
                </a:solidFill>
                <a:latin typeface="Söhne"/>
              </a:rPr>
              <a:t>1.Initiation:</a:t>
            </a:r>
            <a:r>
              <a:rPr lang="en-US" dirty="0">
                <a:solidFill>
                  <a:srgbClr val="374151"/>
                </a:solidFill>
                <a:latin typeface="Söhne"/>
              </a:rPr>
              <a:t> RNA polymerase binds to the DNA at the beginning of a gene.</a:t>
            </a:r>
          </a:p>
          <a:p>
            <a:pPr marL="114300" indent="0">
              <a:buFont typeface="Calibri"/>
              <a:buNone/>
            </a:pPr>
            <a:r>
              <a:rPr lang="en-US" dirty="0">
                <a:solidFill>
                  <a:srgbClr val="374151"/>
                </a:solidFill>
                <a:latin typeface="Söhne"/>
              </a:rPr>
              <a:t>2.</a:t>
            </a:r>
            <a:r>
              <a:rPr lang="en-US" b="1" dirty="0">
                <a:solidFill>
                  <a:srgbClr val="374151"/>
                </a:solidFill>
                <a:latin typeface="Söhne"/>
              </a:rPr>
              <a:t>Elongation:</a:t>
            </a:r>
            <a:r>
              <a:rPr lang="en-US" dirty="0">
                <a:solidFill>
                  <a:srgbClr val="374151"/>
                </a:solidFill>
                <a:latin typeface="Söhne"/>
              </a:rPr>
              <a:t> RNA polymerase moves along the DNA, unwinding it and synthesizing a complementary RNA strand.</a:t>
            </a:r>
          </a:p>
          <a:p>
            <a:pPr marL="114300" indent="0">
              <a:buFont typeface="Calibri"/>
              <a:buNone/>
            </a:pPr>
            <a:r>
              <a:rPr lang="en-US" b="1" dirty="0">
                <a:solidFill>
                  <a:srgbClr val="374151"/>
                </a:solidFill>
                <a:latin typeface="Söhne"/>
              </a:rPr>
              <a:t>3.Termination:</a:t>
            </a:r>
            <a:r>
              <a:rPr lang="en-US" dirty="0">
                <a:solidFill>
                  <a:srgbClr val="374151"/>
                </a:solidFill>
                <a:latin typeface="Söhne"/>
              </a:rPr>
              <a:t> RNA polymerase reaches the end of the gene, and the newly formed RNA molecule is released</a:t>
            </a:r>
          </a:p>
          <a:p>
            <a:pPr marL="114300" indent="0">
              <a:buFont typeface="Calibri"/>
              <a:buNone/>
            </a:pPr>
            <a:endParaRPr lang="en-US" b="1" dirty="0">
              <a:latin typeface="Söhne"/>
            </a:endParaRPr>
          </a:p>
          <a:p>
            <a:pPr marL="114300" indent="0">
              <a:buFont typeface="Calibri"/>
              <a:buNone/>
            </a:pPr>
            <a:r>
              <a:rPr lang="en-US" b="1" dirty="0">
                <a:latin typeface="Söhne"/>
              </a:rPr>
              <a:t>TRANSLATION:</a:t>
            </a:r>
            <a:endParaRPr lang="en-US" sz="1800" dirty="0">
              <a:solidFill>
                <a:srgbClr val="374151"/>
              </a:solidFill>
              <a:latin typeface="Söhne"/>
            </a:endParaRPr>
          </a:p>
          <a:p>
            <a:pPr marL="914400" lvl="2" indent="0">
              <a:buFont typeface="Calibri"/>
              <a:buNone/>
            </a:pPr>
            <a:r>
              <a:rPr lang="en-US" sz="1800" b="1" dirty="0">
                <a:solidFill>
                  <a:srgbClr val="374151"/>
                </a:solidFill>
                <a:latin typeface="Söhne"/>
              </a:rPr>
              <a:t>1.Initiation:</a:t>
            </a:r>
            <a:r>
              <a:rPr lang="en-US" sz="1800" dirty="0">
                <a:solidFill>
                  <a:srgbClr val="374151"/>
                </a:solidFill>
                <a:latin typeface="Söhne"/>
              </a:rPr>
              <a:t> mRNA binds to a ribosome, and the process begins.</a:t>
            </a:r>
          </a:p>
          <a:p>
            <a:pPr marL="914400" lvl="2" indent="0">
              <a:buFont typeface="Calibri"/>
              <a:buNone/>
            </a:pPr>
            <a:r>
              <a:rPr lang="en-US" sz="1800" b="1" dirty="0">
                <a:solidFill>
                  <a:srgbClr val="374151"/>
                </a:solidFill>
                <a:latin typeface="Söhne"/>
              </a:rPr>
              <a:t>2.Elongation:</a:t>
            </a:r>
            <a:r>
              <a:rPr lang="en-US" sz="1800" dirty="0">
                <a:solidFill>
                  <a:srgbClr val="374151"/>
                </a:solidFill>
                <a:latin typeface="Söhne"/>
              </a:rPr>
              <a:t> tRNA brings amino acids to the ribosome based on the mRNA code.</a:t>
            </a:r>
          </a:p>
          <a:p>
            <a:pPr marL="914400" lvl="2" indent="0">
              <a:buFont typeface="Calibri"/>
              <a:buNone/>
            </a:pPr>
            <a:r>
              <a:rPr lang="en-US" sz="1800" b="1" dirty="0">
                <a:solidFill>
                  <a:srgbClr val="374151"/>
                </a:solidFill>
                <a:latin typeface="Söhne"/>
              </a:rPr>
              <a:t>3.Termination:</a:t>
            </a:r>
            <a:r>
              <a:rPr lang="en-US" sz="1800" dirty="0">
                <a:solidFill>
                  <a:srgbClr val="374151"/>
                </a:solidFill>
                <a:latin typeface="Söhne"/>
              </a:rPr>
              <a:t> Protein synthesis stops when a stop codon is reached.</a:t>
            </a:r>
          </a:p>
          <a:p>
            <a:pPr marL="914400" lvl="2" indent="0">
              <a:buFont typeface="Calibri"/>
              <a:buNone/>
            </a:pPr>
            <a:r>
              <a:rPr lang="en-US" sz="1800" b="1" dirty="0">
                <a:solidFill>
                  <a:srgbClr val="374151"/>
                </a:solidFill>
                <a:latin typeface="Söhne"/>
              </a:rPr>
              <a:t>Result:</a:t>
            </a:r>
            <a:r>
              <a:rPr lang="en-US" sz="1800" dirty="0">
                <a:solidFill>
                  <a:srgbClr val="374151"/>
                </a:solidFill>
                <a:latin typeface="Söhne"/>
              </a:rPr>
              <a:t> A functional protein is synthesized based on the mRNA code.</a:t>
            </a:r>
          </a:p>
          <a:p>
            <a:pPr marL="914400" lvl="2" indent="0">
              <a:buFont typeface="Calibri"/>
              <a:buNone/>
            </a:pPr>
            <a:endParaRPr lang="en-US" sz="1800" dirty="0">
              <a:solidFill>
                <a:srgbClr val="374151"/>
              </a:solidFill>
              <a:latin typeface="Söhne"/>
            </a:endParaRPr>
          </a:p>
          <a:p>
            <a:endParaRPr lang="en-US" dirty="0">
              <a:solidFill>
                <a:srgbClr val="374151"/>
              </a:solidFill>
              <a:latin typeface="Söhne"/>
            </a:endParaRPr>
          </a:p>
          <a:p>
            <a:pPr>
              <a:buFont typeface="+mj-lt"/>
              <a:buAutoNum type="arabicPeriod"/>
            </a:pPr>
            <a:endParaRPr lang="en-US" dirty="0">
              <a:solidFill>
                <a:srgbClr val="374151"/>
              </a:solidFill>
              <a:latin typeface="Söhne"/>
            </a:endParaRPr>
          </a:p>
          <a:p>
            <a:endParaRPr lang="en-IN" dirty="0"/>
          </a:p>
        </p:txBody>
      </p:sp>
      <p:sp>
        <p:nvSpPr>
          <p:cNvPr id="8" name="Text Placeholder 2">
            <a:extLst>
              <a:ext uri="{FF2B5EF4-FFF2-40B4-BE49-F238E27FC236}">
                <a16:creationId xmlns="" xmlns:a16="http://schemas.microsoft.com/office/drawing/2014/main" id="{12B5804B-C182-2E49-9248-5A5A7C7C9145}"/>
              </a:ext>
            </a:extLst>
          </p:cNvPr>
          <p:cNvSpPr txBox="1">
            <a:spLocks/>
          </p:cNvSpPr>
          <p:nvPr/>
        </p:nvSpPr>
        <p:spPr>
          <a:xfrm>
            <a:off x="1" y="249382"/>
            <a:ext cx="12602094" cy="5619712"/>
          </a:xfrm>
          <a:prstGeom prst="rect">
            <a:avLst/>
          </a:prstGeom>
          <a:noFill/>
          <a:ln>
            <a:noFill/>
          </a:ln>
        </p:spPr>
        <p:txBody>
          <a:bodyPr spcFirstLastPara="1" wrap="square" lIns="0" tIns="45700" rIns="0" bIns="45700" anchor="t" anchorCtr="0">
            <a:normAutofit lnSpcReduction="10000"/>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40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40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40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6pPr>
            <a:lvl7pPr marL="3200400" marR="0" lvl="6" indent="-342900" algn="l" rtl="0">
              <a:lnSpc>
                <a:spcPct val="90000"/>
              </a:lnSpc>
              <a:spcBef>
                <a:spcPts val="40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7pPr>
            <a:lvl8pPr marL="3657600" marR="0" lvl="7" indent="-342900" algn="l" rtl="0">
              <a:lnSpc>
                <a:spcPct val="90000"/>
              </a:lnSpc>
              <a:spcBef>
                <a:spcPts val="40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8pPr>
            <a:lvl9pPr marL="4114800" marR="0" lvl="8" indent="-342900" algn="l" rtl="0">
              <a:lnSpc>
                <a:spcPct val="90000"/>
              </a:lnSpc>
              <a:spcBef>
                <a:spcPts val="400"/>
              </a:spcBef>
              <a:spcAft>
                <a:spcPts val="40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9pPr>
          </a:lstStyle>
          <a:p>
            <a:pPr marL="114300" indent="0">
              <a:buFont typeface="Calibri"/>
              <a:buNone/>
            </a:pPr>
            <a:r>
              <a:rPr lang="en-US" sz="2400" b="1" dirty="0">
                <a:latin typeface="Söhne"/>
              </a:rPr>
              <a:t>TRANSCRIPTION :</a:t>
            </a:r>
          </a:p>
          <a:p>
            <a:pPr marL="114300" indent="0">
              <a:buFont typeface="Calibri"/>
              <a:buNone/>
            </a:pPr>
            <a:r>
              <a:rPr lang="en-US" b="1" dirty="0">
                <a:solidFill>
                  <a:srgbClr val="374151"/>
                </a:solidFill>
                <a:latin typeface="Söhne"/>
              </a:rPr>
              <a:t>1.Initiation:</a:t>
            </a:r>
            <a:r>
              <a:rPr lang="en-US" dirty="0">
                <a:solidFill>
                  <a:srgbClr val="374151"/>
                </a:solidFill>
                <a:latin typeface="Söhne"/>
              </a:rPr>
              <a:t> RNA polymerase binds to the DNA at the beginning of a gene.</a:t>
            </a:r>
          </a:p>
          <a:p>
            <a:pPr marL="114300" indent="0">
              <a:buFont typeface="Calibri"/>
              <a:buNone/>
            </a:pPr>
            <a:r>
              <a:rPr lang="en-US" dirty="0">
                <a:solidFill>
                  <a:srgbClr val="374151"/>
                </a:solidFill>
                <a:latin typeface="Söhne"/>
              </a:rPr>
              <a:t>2.</a:t>
            </a:r>
            <a:r>
              <a:rPr lang="en-US" b="1" dirty="0">
                <a:solidFill>
                  <a:srgbClr val="374151"/>
                </a:solidFill>
                <a:latin typeface="Söhne"/>
              </a:rPr>
              <a:t>Elongation:</a:t>
            </a:r>
            <a:r>
              <a:rPr lang="en-US" dirty="0">
                <a:solidFill>
                  <a:srgbClr val="374151"/>
                </a:solidFill>
                <a:latin typeface="Söhne"/>
              </a:rPr>
              <a:t> RNA polymerase moves along the DNA, unwinding it and synthesizing a complementary RNA strand.</a:t>
            </a:r>
          </a:p>
          <a:p>
            <a:pPr marL="114300" indent="0">
              <a:buFont typeface="Calibri"/>
              <a:buNone/>
            </a:pPr>
            <a:r>
              <a:rPr lang="en-US" b="1" dirty="0">
                <a:solidFill>
                  <a:srgbClr val="374151"/>
                </a:solidFill>
                <a:latin typeface="Söhne"/>
              </a:rPr>
              <a:t>3.Termination:</a:t>
            </a:r>
            <a:r>
              <a:rPr lang="en-US" dirty="0">
                <a:solidFill>
                  <a:srgbClr val="374151"/>
                </a:solidFill>
                <a:latin typeface="Söhne"/>
              </a:rPr>
              <a:t> RNA polymerase reaches the end of the gene, and the newly formed RNA molecule is released</a:t>
            </a:r>
          </a:p>
          <a:p>
            <a:pPr marL="114300" indent="0">
              <a:buFont typeface="Calibri"/>
              <a:buNone/>
            </a:pPr>
            <a:endParaRPr lang="en-US" b="1" dirty="0">
              <a:latin typeface="Söhne"/>
            </a:endParaRPr>
          </a:p>
          <a:p>
            <a:pPr marL="114300" indent="0">
              <a:buFont typeface="Calibri"/>
              <a:buNone/>
            </a:pPr>
            <a:r>
              <a:rPr lang="en-US" b="1" dirty="0">
                <a:latin typeface="Söhne"/>
              </a:rPr>
              <a:t>TRANSLATION:</a:t>
            </a:r>
            <a:endParaRPr lang="en-US" sz="1800" dirty="0">
              <a:solidFill>
                <a:srgbClr val="374151"/>
              </a:solidFill>
              <a:latin typeface="Söhne"/>
            </a:endParaRPr>
          </a:p>
          <a:p>
            <a:pPr marL="914400" lvl="2" indent="0">
              <a:buFont typeface="Calibri"/>
              <a:buNone/>
            </a:pPr>
            <a:r>
              <a:rPr lang="en-US" sz="1800" b="1" dirty="0">
                <a:solidFill>
                  <a:srgbClr val="374151"/>
                </a:solidFill>
                <a:latin typeface="Söhne"/>
              </a:rPr>
              <a:t>1.Initiation:</a:t>
            </a:r>
            <a:r>
              <a:rPr lang="en-US" sz="1800" dirty="0">
                <a:solidFill>
                  <a:srgbClr val="374151"/>
                </a:solidFill>
                <a:latin typeface="Söhne"/>
              </a:rPr>
              <a:t> mRNA binds to a ribosome, and the process begins.</a:t>
            </a:r>
          </a:p>
          <a:p>
            <a:pPr marL="914400" lvl="2" indent="0">
              <a:buFont typeface="Calibri"/>
              <a:buNone/>
            </a:pPr>
            <a:r>
              <a:rPr lang="en-US" sz="1800" b="1" dirty="0">
                <a:solidFill>
                  <a:srgbClr val="374151"/>
                </a:solidFill>
                <a:latin typeface="Söhne"/>
              </a:rPr>
              <a:t>2.Elongation:</a:t>
            </a:r>
            <a:r>
              <a:rPr lang="en-US" sz="1800" dirty="0">
                <a:solidFill>
                  <a:srgbClr val="374151"/>
                </a:solidFill>
                <a:latin typeface="Söhne"/>
              </a:rPr>
              <a:t> tRNA brings amino acids to the ribosome based on the mRNA code.</a:t>
            </a:r>
          </a:p>
          <a:p>
            <a:pPr marL="914400" lvl="2" indent="0">
              <a:buFont typeface="Calibri"/>
              <a:buNone/>
            </a:pPr>
            <a:r>
              <a:rPr lang="en-US" sz="1800" b="1" dirty="0">
                <a:solidFill>
                  <a:srgbClr val="374151"/>
                </a:solidFill>
                <a:latin typeface="Söhne"/>
              </a:rPr>
              <a:t>3.Termination:</a:t>
            </a:r>
            <a:r>
              <a:rPr lang="en-US" sz="1800" dirty="0">
                <a:solidFill>
                  <a:srgbClr val="374151"/>
                </a:solidFill>
                <a:latin typeface="Söhne"/>
              </a:rPr>
              <a:t> Protein synthesis stops when a stop codon is reached.</a:t>
            </a:r>
          </a:p>
          <a:p>
            <a:pPr marL="914400" lvl="2" indent="0">
              <a:buFont typeface="Calibri"/>
              <a:buNone/>
            </a:pPr>
            <a:r>
              <a:rPr lang="en-US" sz="1800" b="1" dirty="0">
                <a:solidFill>
                  <a:srgbClr val="374151"/>
                </a:solidFill>
                <a:latin typeface="Söhne"/>
              </a:rPr>
              <a:t>Result:</a:t>
            </a:r>
            <a:r>
              <a:rPr lang="en-US" sz="1800" dirty="0">
                <a:solidFill>
                  <a:srgbClr val="374151"/>
                </a:solidFill>
                <a:latin typeface="Söhne"/>
              </a:rPr>
              <a:t> A functional protein is synthesized based on the mRNA code.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These </a:t>
            </a:r>
            <a:r>
              <a:rPr lang="en-US" altLang="en-US" sz="1800" dirty="0">
                <a:solidFill>
                  <a:srgbClr val="000000"/>
                </a:solidFill>
                <a:latin typeface="Söhne"/>
              </a:rPr>
              <a:t>processes are </a:t>
            </a:r>
            <a:r>
              <a:rPr kumimoji="0" lang="en-US" altLang="en-US" sz="1800" b="0" i="0" u="none" strike="noStrike" cap="none" normalizeH="0" baseline="0" dirty="0">
                <a:ln>
                  <a:noFill/>
                </a:ln>
                <a:solidFill>
                  <a:srgbClr val="000000"/>
                </a:solidFill>
                <a:effectLst/>
                <a:latin typeface="Söhne"/>
              </a:rPr>
              <a:t>essential for transferring genetic information and creating the proteins necessary.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for the cell's structure and function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914400" lvl="2" indent="0">
              <a:buFont typeface="Calibri"/>
              <a:buNone/>
            </a:pPr>
            <a:endParaRPr lang="en-US" sz="1800" dirty="0">
              <a:solidFill>
                <a:srgbClr val="374151"/>
              </a:solidFill>
              <a:latin typeface="Söhne"/>
            </a:endParaRPr>
          </a:p>
          <a:p>
            <a:endParaRPr lang="en-US" dirty="0">
              <a:solidFill>
                <a:srgbClr val="374151"/>
              </a:solidFill>
              <a:latin typeface="Söhne"/>
            </a:endParaRPr>
          </a:p>
          <a:p>
            <a:pPr>
              <a:buFont typeface="+mj-lt"/>
              <a:buAutoNum type="arabicPeriod"/>
            </a:pPr>
            <a:endParaRPr lang="en-US" dirty="0">
              <a:solidFill>
                <a:srgbClr val="374151"/>
              </a:solidFill>
              <a:latin typeface="Söhne"/>
            </a:endParaRPr>
          </a:p>
          <a:p>
            <a:endParaRPr lang="en-IN" dirty="0"/>
          </a:p>
        </p:txBody>
      </p:sp>
    </p:spTree>
    <p:extLst>
      <p:ext uri="{BB962C8B-B14F-4D97-AF65-F5344CB8AC3E}">
        <p14:creationId xmlns="" xmlns:p14="http://schemas.microsoft.com/office/powerpoint/2010/main" val="1825742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3"/>
          <p:cNvSpPr txBox="1">
            <a:spLocks noGrp="1"/>
          </p:cNvSpPr>
          <p:nvPr>
            <p:ph type="ctrTitle"/>
          </p:nvPr>
        </p:nvSpPr>
        <p:spPr>
          <a:xfrm>
            <a:off x="167211" y="-2928"/>
            <a:ext cx="4281544" cy="623944"/>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Clr>
                <a:srgbClr val="262626"/>
              </a:buClr>
              <a:buSzPts val="8000"/>
              <a:buFont typeface="Calibri"/>
              <a:buNone/>
            </a:pPr>
            <a:r>
              <a:rPr lang="en-IN" sz="2400" b="1" i="0" dirty="0">
                <a:effectLst/>
                <a:latin typeface="Söhne"/>
              </a:rPr>
              <a:t>Applications and Implications : </a:t>
            </a:r>
            <a:endParaRPr sz="2400" dirty="0"/>
          </a:p>
        </p:txBody>
      </p:sp>
      <p:sp>
        <p:nvSpPr>
          <p:cNvPr id="106" name="Google Shape;106;p13"/>
          <p:cNvSpPr txBox="1">
            <a:spLocks noGrp="1"/>
          </p:cNvSpPr>
          <p:nvPr>
            <p:ph type="subTitle" idx="1"/>
          </p:nvPr>
        </p:nvSpPr>
        <p:spPr>
          <a:xfrm>
            <a:off x="86062" y="710005"/>
            <a:ext cx="7013986" cy="5432611"/>
          </a:xfrm>
          <a:prstGeom prst="rect">
            <a:avLst/>
          </a:prstGeom>
          <a:noFill/>
          <a:ln>
            <a:noFill/>
          </a:ln>
        </p:spPr>
        <p:txBody>
          <a:bodyPr spcFirstLastPara="1" wrap="square" lIns="91425" tIns="45700" rIns="91425" bIns="45700" anchor="t" anchorCtr="0">
            <a:normAutofit fontScale="77500" lnSpcReduction="20000"/>
          </a:bodyPr>
          <a:lstStyle/>
          <a:p>
            <a:pPr algn="l"/>
            <a:r>
              <a:rPr lang="en-IN" sz="2600" b="0" i="1" dirty="0">
                <a:solidFill>
                  <a:srgbClr val="374151"/>
                </a:solidFill>
                <a:effectLst/>
                <a:latin typeface="Söhne"/>
              </a:rPr>
              <a:t>Real-World Applications:</a:t>
            </a:r>
            <a:endParaRPr lang="en-IN" sz="2600" b="0" i="0" dirty="0">
              <a:solidFill>
                <a:srgbClr val="374151"/>
              </a:solidFill>
              <a:effectLst/>
              <a:latin typeface="Söhne"/>
            </a:endParaRPr>
          </a:p>
          <a:p>
            <a:pPr algn="l">
              <a:buFont typeface="Arial" panose="020B0604020202020204" pitchFamily="34" charset="0"/>
              <a:buChar char="•"/>
            </a:pPr>
            <a:r>
              <a:rPr lang="en-IN" sz="2600" b="1" i="0" dirty="0">
                <a:solidFill>
                  <a:srgbClr val="374151"/>
                </a:solidFill>
                <a:effectLst/>
                <a:latin typeface="Söhne"/>
              </a:rPr>
              <a:t>Genetic Engineering:</a:t>
            </a:r>
            <a:endParaRPr lang="en-IN" sz="2600" b="0" i="0" dirty="0">
              <a:solidFill>
                <a:srgbClr val="374151"/>
              </a:solidFill>
              <a:effectLst/>
              <a:latin typeface="Söhne"/>
            </a:endParaRPr>
          </a:p>
          <a:p>
            <a:pPr marL="742950" lvl="1" indent="-285750" algn="l">
              <a:buFont typeface="Arial" panose="020B0604020202020204" pitchFamily="34" charset="0"/>
              <a:buChar char="•"/>
            </a:pPr>
            <a:r>
              <a:rPr lang="en-US" sz="2600" b="0" i="0" dirty="0">
                <a:solidFill>
                  <a:srgbClr val="202124"/>
                </a:solidFill>
                <a:effectLst/>
                <a:latin typeface="Google Sans"/>
              </a:rPr>
              <a:t>CRISPR-Cas9 that </a:t>
            </a:r>
            <a:r>
              <a:rPr lang="en-US" sz="2600" b="0" i="0" dirty="0">
                <a:solidFill>
                  <a:srgbClr val="040C28"/>
                </a:solidFill>
                <a:effectLst/>
                <a:latin typeface="Google Sans"/>
              </a:rPr>
              <a:t>can be used to edit genes within the organisms</a:t>
            </a:r>
            <a:r>
              <a:rPr lang="en-IN" sz="2600" b="0" i="0" dirty="0">
                <a:solidFill>
                  <a:srgbClr val="374151"/>
                </a:solidFill>
                <a:effectLst/>
                <a:latin typeface="Söhne"/>
              </a:rPr>
              <a:t>.</a:t>
            </a:r>
          </a:p>
          <a:p>
            <a:pPr marL="742950" lvl="1" indent="-285750" algn="l">
              <a:buFont typeface="Arial" panose="020B0604020202020204" pitchFamily="34" charset="0"/>
              <a:buChar char="•"/>
            </a:pPr>
            <a:r>
              <a:rPr lang="en-IN" sz="2600" b="0" i="0" dirty="0">
                <a:solidFill>
                  <a:srgbClr val="374151"/>
                </a:solidFill>
                <a:effectLst/>
                <a:latin typeface="Söhne"/>
              </a:rPr>
              <a:t>Gene therapy using modified RNA.</a:t>
            </a:r>
          </a:p>
          <a:p>
            <a:pPr algn="l">
              <a:buFont typeface="Arial" panose="020B0604020202020204" pitchFamily="34" charset="0"/>
              <a:buChar char="•"/>
            </a:pPr>
            <a:r>
              <a:rPr lang="en-IN" sz="2600" b="1" i="0" dirty="0">
                <a:solidFill>
                  <a:srgbClr val="374151"/>
                </a:solidFill>
                <a:effectLst/>
                <a:latin typeface="Söhne"/>
              </a:rPr>
              <a:t>Medical Advancements:</a:t>
            </a:r>
            <a:endParaRPr lang="en-IN" sz="2600" b="0" i="0" dirty="0">
              <a:solidFill>
                <a:srgbClr val="374151"/>
              </a:solidFill>
              <a:effectLst/>
              <a:latin typeface="Söhne"/>
            </a:endParaRPr>
          </a:p>
          <a:p>
            <a:pPr marL="742950" lvl="1" indent="-285750" algn="l">
              <a:buFont typeface="Arial" panose="020B0604020202020204" pitchFamily="34" charset="0"/>
              <a:buChar char="•"/>
            </a:pPr>
            <a:r>
              <a:rPr lang="en-IN" sz="2600" b="0" i="0" dirty="0">
                <a:solidFill>
                  <a:srgbClr val="374151"/>
                </a:solidFill>
                <a:effectLst/>
                <a:latin typeface="Söhne"/>
              </a:rPr>
              <a:t>mRNA vaccines (e.g., COVID-19 vaccines).</a:t>
            </a:r>
          </a:p>
          <a:p>
            <a:pPr marL="742950" lvl="1" indent="-285750" algn="l">
              <a:buFont typeface="Arial" panose="020B0604020202020204" pitchFamily="34" charset="0"/>
              <a:buChar char="•"/>
            </a:pPr>
            <a:r>
              <a:rPr lang="en-IN" sz="2600" b="0" i="0" dirty="0">
                <a:solidFill>
                  <a:srgbClr val="374151"/>
                </a:solidFill>
                <a:effectLst/>
                <a:latin typeface="Söhne"/>
              </a:rPr>
              <a:t>DNA/RNA in diagnostics (PCR, gene sequencing).</a:t>
            </a:r>
          </a:p>
          <a:p>
            <a:pPr algn="l"/>
            <a:r>
              <a:rPr lang="en-IN" sz="2600" b="0" i="1" dirty="0">
                <a:solidFill>
                  <a:srgbClr val="374151"/>
                </a:solidFill>
                <a:effectLst/>
                <a:latin typeface="Söhne"/>
              </a:rPr>
              <a:t>Ethical Considerations:</a:t>
            </a:r>
          </a:p>
          <a:p>
            <a:pPr marL="101600" indent="0" algn="l"/>
            <a:r>
              <a:rPr lang="en-IN" sz="2600" b="1" i="0" dirty="0">
                <a:solidFill>
                  <a:srgbClr val="374151"/>
                </a:solidFill>
                <a:effectLst/>
                <a:latin typeface="Söhne"/>
              </a:rPr>
              <a:t>Genetic Modification:</a:t>
            </a:r>
          </a:p>
          <a:p>
            <a:pPr algn="l">
              <a:buFont typeface="Arial" panose="020B0604020202020204" pitchFamily="34" charset="0"/>
              <a:buChar char="•"/>
            </a:pPr>
            <a:r>
              <a:rPr lang="en-US" sz="2600" b="0" i="0" dirty="0">
                <a:solidFill>
                  <a:srgbClr val="374151"/>
                </a:solidFill>
                <a:effectLst/>
                <a:latin typeface="Söhne"/>
              </a:rPr>
              <a:t> Deciding to create "designer babies" by picking specific traits raises ethical questions about playing with nature and fairness.</a:t>
            </a:r>
          </a:p>
          <a:p>
            <a:pPr marL="101600" indent="0" algn="l"/>
            <a:r>
              <a:rPr lang="en-IN" sz="2600" b="1" i="0" dirty="0">
                <a:solidFill>
                  <a:srgbClr val="374151"/>
                </a:solidFill>
                <a:effectLst/>
                <a:latin typeface="Söhne"/>
              </a:rPr>
              <a:t>Medical Ethics:</a:t>
            </a:r>
            <a:endParaRPr lang="en-IN" sz="2600" b="0" i="0" dirty="0">
              <a:solidFill>
                <a:srgbClr val="374151"/>
              </a:solidFill>
              <a:effectLst/>
              <a:latin typeface="Söhne"/>
            </a:endParaRPr>
          </a:p>
          <a:p>
            <a:pPr marL="742950" lvl="1" indent="-285750" algn="l">
              <a:buFont typeface="Arial" panose="020B0604020202020204" pitchFamily="34" charset="0"/>
              <a:buChar char="•"/>
            </a:pPr>
            <a:r>
              <a:rPr lang="en-US" sz="2600" b="0" i="0" dirty="0">
                <a:solidFill>
                  <a:srgbClr val="374151"/>
                </a:solidFill>
                <a:effectLst/>
                <a:latin typeface="Söhne"/>
              </a:rPr>
              <a:t>Getting permission with full understanding before doing genetic testing to know and use your genetic information.</a:t>
            </a:r>
          </a:p>
          <a:p>
            <a:pPr marL="742950" lvl="1" indent="-285750" algn="l">
              <a:buFont typeface="Arial" panose="020B0604020202020204" pitchFamily="34" charset="0"/>
              <a:buChar char="•"/>
            </a:pPr>
            <a:r>
              <a:rPr lang="en-IN" sz="2600" b="0" i="0" dirty="0">
                <a:solidFill>
                  <a:srgbClr val="374151"/>
                </a:solidFill>
                <a:effectLst/>
                <a:latin typeface="Söhne"/>
              </a:rPr>
              <a:t>Privacy concerns in storing genetic information.</a:t>
            </a:r>
          </a:p>
          <a:p>
            <a:pPr marL="0" lvl="0" indent="0" algn="l" rtl="0">
              <a:lnSpc>
                <a:spcPct val="90000"/>
              </a:lnSpc>
              <a:spcBef>
                <a:spcPts val="0"/>
              </a:spcBef>
              <a:spcAft>
                <a:spcPts val="0"/>
              </a:spcAft>
              <a:buSzPts val="2400"/>
              <a:buNone/>
            </a:pPr>
            <a:endParaRPr dirty="0"/>
          </a:p>
        </p:txBody>
      </p:sp>
      <p:pic>
        <p:nvPicPr>
          <p:cNvPr id="3" name="Picture 2">
            <a:extLst>
              <a:ext uri="{FF2B5EF4-FFF2-40B4-BE49-F238E27FC236}">
                <a16:creationId xmlns="" xmlns:a16="http://schemas.microsoft.com/office/drawing/2014/main" id="{D64D7740-254B-243C-2A94-4784B30F6591}"/>
              </a:ext>
            </a:extLst>
          </p:cNvPr>
          <p:cNvPicPr>
            <a:picLocks noChangeAspect="1"/>
          </p:cNvPicPr>
          <p:nvPr/>
        </p:nvPicPr>
        <p:blipFill>
          <a:blip r:embed="rId3"/>
          <a:stretch>
            <a:fillRect/>
          </a:stretch>
        </p:blipFill>
        <p:spPr>
          <a:xfrm>
            <a:off x="7164279" y="1066688"/>
            <a:ext cx="5027721" cy="3247129"/>
          </a:xfrm>
          <a:prstGeom prst="rect">
            <a:avLst/>
          </a:prstGeom>
        </p:spPr>
      </p:pic>
      <p:sp>
        <p:nvSpPr>
          <p:cNvPr id="2" name="Rectangle 1">
            <a:extLst>
              <a:ext uri="{FF2B5EF4-FFF2-40B4-BE49-F238E27FC236}">
                <a16:creationId xmlns="" xmlns:a16="http://schemas.microsoft.com/office/drawing/2014/main" id="{FDF8CD93-91AE-6DAC-26F8-C2586AE471BB}"/>
              </a:ext>
            </a:extLst>
          </p:cNvPr>
          <p:cNvSpPr>
            <a:spLocks noChangeArrowheads="1"/>
          </p:cNvSpPr>
          <p:nvPr/>
        </p:nvSpPr>
        <p:spPr bwMode="auto">
          <a:xfrm>
            <a:off x="0" y="-94565"/>
            <a:ext cx="184731"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 xmlns:a16="http://schemas.microsoft.com/office/drawing/2014/main" id="{1021A4A5-6B99-378B-183D-737F218581D5}"/>
              </a:ext>
            </a:extLst>
          </p:cNvPr>
          <p:cNvSpPr>
            <a:spLocks noChangeArrowheads="1"/>
          </p:cNvSpPr>
          <p:nvPr/>
        </p:nvSpPr>
        <p:spPr bwMode="auto">
          <a:xfrm flipH="1">
            <a:off x="312906" y="-233065"/>
            <a:ext cx="515433" cy="923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3867258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7E34EE-D391-C291-9F26-851C2F2E9408}"/>
              </a:ext>
            </a:extLst>
          </p:cNvPr>
          <p:cNvSpPr>
            <a:spLocks noGrp="1"/>
          </p:cNvSpPr>
          <p:nvPr>
            <p:ph type="title"/>
          </p:nvPr>
        </p:nvSpPr>
        <p:spPr>
          <a:xfrm rot="10800000" flipV="1">
            <a:off x="0" y="75304"/>
            <a:ext cx="4894729" cy="473336"/>
          </a:xfrm>
        </p:spPr>
        <p:txBody>
          <a:bodyPr>
            <a:normAutofit fontScale="90000"/>
          </a:bodyPr>
          <a:lstStyle/>
          <a:p>
            <a:r>
              <a:rPr lang="en-IN" sz="2400" b="1" i="0" dirty="0">
                <a:effectLst/>
                <a:latin typeface="Söhne"/>
              </a:rPr>
              <a:t>Future Prospects and Conclusion : </a:t>
            </a:r>
            <a:endParaRPr lang="en-IN" sz="2400" dirty="0"/>
          </a:p>
        </p:txBody>
      </p:sp>
      <p:sp>
        <p:nvSpPr>
          <p:cNvPr id="3" name="Text Placeholder 2">
            <a:extLst>
              <a:ext uri="{FF2B5EF4-FFF2-40B4-BE49-F238E27FC236}">
                <a16:creationId xmlns="" xmlns:a16="http://schemas.microsoft.com/office/drawing/2014/main" id="{4B5EB5B8-2699-0D52-89C5-4E044D2CBD3B}"/>
              </a:ext>
            </a:extLst>
          </p:cNvPr>
          <p:cNvSpPr>
            <a:spLocks noGrp="1"/>
          </p:cNvSpPr>
          <p:nvPr>
            <p:ph type="body" idx="1"/>
          </p:nvPr>
        </p:nvSpPr>
        <p:spPr>
          <a:xfrm>
            <a:off x="0" y="642770"/>
            <a:ext cx="8294145" cy="5572460"/>
          </a:xfrm>
        </p:spPr>
        <p:txBody>
          <a:bodyPr>
            <a:normAutofit/>
          </a:bodyPr>
          <a:lstStyle/>
          <a:p>
            <a:pPr algn="l">
              <a:buFont typeface="Arial" panose="020B0604020202020204" pitchFamily="34" charset="0"/>
              <a:buChar char="•"/>
            </a:pPr>
            <a:r>
              <a:rPr lang="en-IN" b="1" i="0" dirty="0">
                <a:solidFill>
                  <a:srgbClr val="374151"/>
                </a:solidFill>
                <a:effectLst/>
                <a:latin typeface="Söhne"/>
              </a:rPr>
              <a:t>Nanomedicine Advances:</a:t>
            </a:r>
          </a:p>
          <a:p>
            <a:pPr algn="l">
              <a:buFont typeface="Arial" panose="020B0604020202020204" pitchFamily="34" charset="0"/>
              <a:buChar char="•"/>
            </a:pPr>
            <a:r>
              <a:rPr lang="en-US" b="0" i="0" dirty="0">
                <a:solidFill>
                  <a:srgbClr val="374151"/>
                </a:solidFill>
                <a:effectLst/>
                <a:latin typeface="Söhne"/>
              </a:rPr>
              <a:t>Tiny carriers made of DNA/RNA deliver medicine exactly where</a:t>
            </a:r>
          </a:p>
          <a:p>
            <a:pPr marL="114300" indent="0" algn="l">
              <a:buNone/>
            </a:pPr>
            <a:r>
              <a:rPr lang="en-US" b="0" i="0" dirty="0">
                <a:solidFill>
                  <a:srgbClr val="374151"/>
                </a:solidFill>
                <a:effectLst/>
                <a:latin typeface="Söhne"/>
              </a:rPr>
              <a:t>     needed. Extremely small robots do precise medical tasks for better </a:t>
            </a:r>
          </a:p>
          <a:p>
            <a:pPr marL="114300" indent="0" algn="l">
              <a:buNone/>
            </a:pPr>
            <a:r>
              <a:rPr lang="en-US" b="0" i="0" dirty="0">
                <a:solidFill>
                  <a:srgbClr val="374151"/>
                </a:solidFill>
                <a:effectLst/>
                <a:latin typeface="Söhne"/>
              </a:rPr>
              <a:t>     treatment.</a:t>
            </a:r>
            <a:endParaRPr lang="en-IN" b="0" i="0" dirty="0">
              <a:solidFill>
                <a:srgbClr val="374151"/>
              </a:solidFill>
              <a:effectLst/>
              <a:latin typeface="Söhne"/>
            </a:endParaRPr>
          </a:p>
          <a:p>
            <a:pPr algn="l">
              <a:buFont typeface="Arial" panose="020B0604020202020204" pitchFamily="34" charset="0"/>
              <a:buChar char="•"/>
            </a:pPr>
            <a:r>
              <a:rPr lang="en-IN" b="1" i="0" dirty="0">
                <a:solidFill>
                  <a:srgbClr val="374151"/>
                </a:solidFill>
                <a:effectLst/>
                <a:latin typeface="Söhne"/>
              </a:rPr>
              <a:t>Synthetic Biology:</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Engineered DNA/RNA for creating new artificial life forms.</a:t>
            </a:r>
          </a:p>
          <a:p>
            <a:pPr algn="l"/>
            <a:r>
              <a:rPr lang="en-US" b="1" i="0" dirty="0">
                <a:solidFill>
                  <a:srgbClr val="374151"/>
                </a:solidFill>
                <a:effectLst/>
                <a:latin typeface="Söhne"/>
              </a:rPr>
              <a:t>Biological Nanostructures Impact:</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Revolutionizing genetic engineering and medicine.</a:t>
            </a:r>
          </a:p>
          <a:p>
            <a:pPr algn="l"/>
            <a:r>
              <a:rPr lang="en-US" b="0" i="0" dirty="0">
                <a:solidFill>
                  <a:srgbClr val="374151"/>
                </a:solidFill>
                <a:effectLst/>
                <a:latin typeface="Söhne"/>
              </a:rPr>
              <a:t>Tiny biological structures change how we do genetics and medicine</a:t>
            </a:r>
          </a:p>
          <a:p>
            <a:pPr algn="l"/>
            <a:r>
              <a:rPr lang="en-US" b="1" i="1" dirty="0">
                <a:solidFill>
                  <a:srgbClr val="374151"/>
                </a:solidFill>
                <a:effectLst/>
                <a:latin typeface="Söhne"/>
              </a:rPr>
              <a:t>Conclusion:</a:t>
            </a:r>
            <a:endParaRPr lang="en-US" b="1" i="0" dirty="0">
              <a:solidFill>
                <a:srgbClr val="374151"/>
              </a:solidFill>
              <a:effectLst/>
              <a:latin typeface="Söhne"/>
            </a:endParaRPr>
          </a:p>
          <a:p>
            <a:r>
              <a:rPr lang="en-US" b="0" i="0" dirty="0">
                <a:solidFill>
                  <a:srgbClr val="374151"/>
                </a:solidFill>
                <a:effectLst/>
                <a:latin typeface="Söhne"/>
              </a:rPr>
              <a:t>They're crucial for life's blueprint and have amazing potential for new technologies. Understanding them not only helps us grasp the basics of life but also opens the door to exciting innovations in medicine, farming, and technology."</a:t>
            </a:r>
            <a:endParaRPr lang="en-IN" dirty="0"/>
          </a:p>
        </p:txBody>
      </p:sp>
      <p:pic>
        <p:nvPicPr>
          <p:cNvPr id="5" name="Picture 4" descr="A diagram of a scientific experiment&#10;&#10;Description automatically generated">
            <a:extLst>
              <a:ext uri="{FF2B5EF4-FFF2-40B4-BE49-F238E27FC236}">
                <a16:creationId xmlns="" xmlns:a16="http://schemas.microsoft.com/office/drawing/2014/main" id="{8E3048AD-C563-6852-B588-01165DC00902}"/>
              </a:ext>
            </a:extLst>
          </p:cNvPr>
          <p:cNvPicPr>
            <a:picLocks noChangeAspect="1"/>
          </p:cNvPicPr>
          <p:nvPr/>
        </p:nvPicPr>
        <p:blipFill>
          <a:blip r:embed="rId2"/>
          <a:stretch>
            <a:fillRect/>
          </a:stretch>
        </p:blipFill>
        <p:spPr>
          <a:xfrm>
            <a:off x="8731045" y="204395"/>
            <a:ext cx="3299590" cy="3153655"/>
          </a:xfrm>
          <a:prstGeom prst="rect">
            <a:avLst/>
          </a:prstGeom>
        </p:spPr>
      </p:pic>
    </p:spTree>
    <p:extLst>
      <p:ext uri="{BB962C8B-B14F-4D97-AF65-F5344CB8AC3E}">
        <p14:creationId xmlns="" xmlns:p14="http://schemas.microsoft.com/office/powerpoint/2010/main" val="2227247333"/>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722</Words>
  <Application>Microsoft Office PowerPoint</Application>
  <PresentationFormat>Custom</PresentationFormat>
  <Paragraphs>110</Paragraphs>
  <Slides>8</Slides>
  <Notes>3</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Retrospect</vt:lpstr>
      <vt:lpstr>Biological Nanostructures :  DNA and RNA</vt:lpstr>
      <vt:lpstr>Slide 2</vt:lpstr>
      <vt:lpstr>DNA structure and role of DNA in storing gentic information</vt:lpstr>
      <vt:lpstr>RNA  INTRODUCTION</vt:lpstr>
      <vt:lpstr>PROCESS OF DNA REPLICATION :  Unwinding: The DNA double helix is like a twisted ladder. Enzymes called helicases unzip or unwind the DNA by breaking the hydrogen bonds between the paired bases.  Separation: The two separated strands now act as templates. Free-floating nucleotides in the cell find their complementary bases on the exposed strands. Adenine (A) pairs with Thymine (T), and Cytosine (C) pairs with Guanine (G).  Building: Enzymes called DNA polymerases link the nucleotides together to form two new strands, one for each of the original strands. This process follows the base-pairing rules, ensuring that the new strands are complementary to the original ones.  Result: At the end of DNA replication, you have two identical double-stranded DNA molecules. Each new DNA molecule consists of one original strand and one newly synthesized strand.   </vt:lpstr>
      <vt:lpstr>Slide 6</vt:lpstr>
      <vt:lpstr>Applications and Implications : </vt:lpstr>
      <vt:lpstr>Future Prospects and Conclusion :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Biological Nanostructures : DNA and RNA</dc:title>
  <dc:creator>HP</dc:creator>
  <cp:lastModifiedBy>Srushti Dangi</cp:lastModifiedBy>
  <cp:revision>16</cp:revision>
  <dcterms:modified xsi:type="dcterms:W3CDTF">2024-01-08T09:39:33Z</dcterms:modified>
</cp:coreProperties>
</file>