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  <p:sldId id="278" r:id="rId21"/>
    <p:sldId id="262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3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884116"/>
            <a:ext cx="8565600" cy="51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Customer</a:t>
            </a:r>
            <a:r>
              <a:rPr lang="en-US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Segmentations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4F850D6-9B81-BF43-A1B6-5322368D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299882"/>
            <a:ext cx="8402909" cy="38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19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884116"/>
            <a:ext cx="8565600" cy="803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Customer</a:t>
            </a:r>
            <a:r>
              <a:rPr lang="en-US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Segmentations</a:t>
            </a:r>
          </a:p>
          <a:p>
            <a:pPr lvl="0">
              <a:buClr>
                <a:srgbClr val="000000"/>
              </a:buClr>
              <a:buSzPts val="2000"/>
            </a:pPr>
            <a:r>
              <a:rPr lang="en-US" sz="1600" dirty="0">
                <a:latin typeface="Lora" pitchFamily="2" charset="77"/>
              </a:rPr>
              <a:t>Distribution of customer segments in percentages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B6B6694-BB37-DF48-8E44-CA0446222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7553" y="1748118"/>
            <a:ext cx="5002306" cy="31314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3943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884116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latin typeface="Lora" pitchFamily="2" charset="77"/>
              </a:rPr>
              <a:t>Median Recency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6C314798-2ED8-1C45-B144-91D25FB72A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5025" y="1463970"/>
            <a:ext cx="4728882" cy="34592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3849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884116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latin typeface="Lora" pitchFamily="2" charset="77"/>
              </a:rPr>
              <a:t>Median Frequency 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1077F91-5F5B-E64D-AA19-37E33E951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5025" y="1463970"/>
            <a:ext cx="4842104" cy="35383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05795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884116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latin typeface="Lora" pitchFamily="2" charset="77"/>
              </a:rPr>
              <a:t>Median Monetary Value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ECAC5A2D-DA48-6C4E-BBBD-9FF40F1DB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5025" y="1463971"/>
            <a:ext cx="4797281" cy="3415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27798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1849380"/>
            <a:ext cx="4366975" cy="271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br>
              <a:rPr lang="en-US" dirty="0"/>
            </a:b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r>
              <a:rPr lang="en-US" sz="1600" b="0" dirty="0">
                <a:latin typeface="Lora" pitchFamily="2" charset="77"/>
              </a:rPr>
              <a:t>Higher scores of frequency and recency are characterized by higher monetary value as indicated by the darker areas in the heatmap</a:t>
            </a:r>
            <a:r>
              <a:rPr lang="en-US" sz="1600" dirty="0">
                <a:latin typeface="Lora" pitchFamily="2" charset="77"/>
              </a:rPr>
              <a:t>.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6CAD6ED9-7A47-1149-A198-332CEC3E9B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19600" y="1174376"/>
            <a:ext cx="4366975" cy="35399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9814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120850" y="1866087"/>
            <a:ext cx="4366975" cy="2714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br>
              <a:rPr lang="en-US" dirty="0"/>
            </a:b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r>
              <a:rPr lang="en-US" sz="1600" b="0" dirty="0">
                <a:latin typeface="Lora" pitchFamily="2" charset="77"/>
              </a:rPr>
              <a:t>Higher revenue would be associated with most recent visits (that is low recency value which implies most recent visits.)</a:t>
            </a:r>
            <a:br>
              <a:rPr lang="en-US" sz="1600" b="0" dirty="0">
                <a:latin typeface="Lora" pitchFamily="2" charset="77"/>
              </a:rPr>
            </a:br>
            <a:endParaRPr lang="en-US" sz="1600" b="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661B6A10-A877-C04B-ADC2-9049ED48DEAA}"/>
              </a:ext>
            </a:extLst>
          </p:cNvPr>
          <p:cNvSpPr/>
          <p:nvPr/>
        </p:nvSpPr>
        <p:spPr>
          <a:xfrm>
            <a:off x="205025" y="884116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latin typeface="Lora" pitchFamily="2" charset="77"/>
              </a:rPr>
              <a:t>Recency vs Monetary Value 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D6C445E-514D-0843-ABDD-0E70C13F1D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03650" y="1254246"/>
            <a:ext cx="4366975" cy="33267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6835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120850" y="1866087"/>
            <a:ext cx="4366975" cy="214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br>
              <a:rPr lang="en-US" dirty="0"/>
            </a:b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r>
              <a:rPr lang="en-US" sz="1600" b="0" dirty="0">
                <a:latin typeface="Lora" pitchFamily="2" charset="77"/>
              </a:rPr>
              <a:t>As the frequency of visits increases, the revenue generated also increases. </a:t>
            </a:r>
            <a:endParaRPr lang="en-US" sz="1600" b="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661B6A10-A877-C04B-ADC2-9049ED48DEAA}"/>
              </a:ext>
            </a:extLst>
          </p:cNvPr>
          <p:cNvSpPr/>
          <p:nvPr/>
        </p:nvSpPr>
        <p:spPr>
          <a:xfrm>
            <a:off x="205025" y="884116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latin typeface="Lora" pitchFamily="2" charset="77"/>
              </a:rPr>
              <a:t>Frequency vs Monetary Value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B9C3F7F5-6948-2D41-B4EC-DB36C98619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016188" y="1039833"/>
            <a:ext cx="4670612" cy="37193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75411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120850" y="1866087"/>
            <a:ext cx="4366975" cy="214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br>
              <a:rPr lang="en-US" dirty="0"/>
            </a:b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endParaRPr lang="en-US" i="1" dirty="0"/>
          </a:p>
          <a:p>
            <a:pPr lvl="0">
              <a:buClr>
                <a:srgbClr val="000000"/>
              </a:buClr>
              <a:buSzPts val="2000"/>
            </a:pPr>
            <a:r>
              <a:rPr lang="en-US" sz="1600" b="0" dirty="0">
                <a:latin typeface="Lora" pitchFamily="2" charset="77"/>
              </a:rPr>
              <a:t>As the frequency of visits increases, the revenue generated also increases. </a:t>
            </a:r>
            <a:endParaRPr lang="en-US" sz="1600" b="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661B6A10-A877-C04B-ADC2-9049ED48DEAA}"/>
              </a:ext>
            </a:extLst>
          </p:cNvPr>
          <p:cNvSpPr/>
          <p:nvPr/>
        </p:nvSpPr>
        <p:spPr>
          <a:xfrm>
            <a:off x="205025" y="884116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latin typeface="Lora" pitchFamily="2" charset="77"/>
              </a:rPr>
              <a:t>Frequency vs Monetary Value </a:t>
            </a:r>
            <a:endParaRPr lang="en-US" sz="1600" dirty="0">
              <a:solidFill>
                <a:schemeClr val="tx1"/>
              </a:solidFill>
              <a:latin typeface="Lora" pitchFamily="2" charset="77"/>
              <a:ea typeface="Lora"/>
              <a:cs typeface="Lora"/>
              <a:sym typeface="Lora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CEBF0C3F-05C3-FD43-A1EB-2EEAAAE6DF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048728" y="1103974"/>
            <a:ext cx="4890247" cy="39489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82803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CUSTOMER CLASSIFICATION – </a:t>
            </a:r>
            <a:r>
              <a:rPr lang="en-US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Targeting High Value Customers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950527"/>
            <a:ext cx="8750716" cy="2787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/>
            <a:r>
              <a:rPr lang="en-US" b="1" dirty="0">
                <a:solidFill>
                  <a:schemeClr val="tx1"/>
                </a:solidFill>
              </a:rPr>
              <a:t>The following are the high-value clients to target from the new list :</a:t>
            </a:r>
            <a:endParaRPr lang="en-US" dirty="0">
              <a:solidFill>
                <a:schemeClr val="tx1"/>
              </a:solidFill>
            </a:endParaRPr>
          </a:p>
          <a:p>
            <a:pPr marL="603250" lvl="1">
              <a:lnSpc>
                <a:spcPct val="115000"/>
              </a:lnSpc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Wingdings" pitchFamily="2" charset="2"/>
              <a:buChar char="v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Aged between 45 – 55.</a:t>
            </a:r>
          </a:p>
          <a:p>
            <a:pPr marL="1250950" lvl="0" indent="-285750">
              <a:buFont typeface="Wingdings" pitchFamily="2" charset="2"/>
              <a:buChar char="v"/>
            </a:pPr>
            <a:endParaRPr lang="en-US" dirty="0">
              <a:solidFill>
                <a:schemeClr val="dk1"/>
              </a:solidFill>
            </a:endParaRPr>
          </a:p>
          <a:p>
            <a:pPr marL="965200" lvl="1" indent="-361950">
              <a:buClr>
                <a:schemeClr val="dk1"/>
              </a:buClr>
              <a:buSzPts val="1500"/>
              <a:buFont typeface="Wingdings" pitchFamily="2" charset="2"/>
              <a:buChar char="v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high value customers are female compared to male</a:t>
            </a:r>
          </a:p>
          <a:p>
            <a:pPr marL="1250950" lvl="0" indent="-285750">
              <a:buFont typeface="Wingdings" pitchFamily="2" charset="2"/>
              <a:buChar char="v"/>
            </a:pPr>
            <a:endParaRPr lang="en-US" dirty="0">
              <a:solidFill>
                <a:schemeClr val="dk1"/>
              </a:solidFill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Wingdings" pitchFamily="2" charset="2"/>
              <a:buChar char="v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Financial Service, Manufacturing and Health.</a:t>
            </a: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Wingdings" pitchFamily="2" charset="2"/>
              <a:buChar char="v"/>
            </a:pP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Wingdings" pitchFamily="2" charset="2"/>
              <a:buChar char="v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having high RFM scores can be filtered and targeted.</a:t>
            </a:r>
          </a:p>
          <a:p>
            <a:pPr marL="965200" lvl="0"/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 </a:t>
            </a:r>
            <a:r>
              <a:rPr lang="en-US" dirty="0"/>
              <a:t>Interpretation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B79D91-A7DD-BC4B-8EDA-CAA5C43E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7002"/>
              </p:ext>
            </p:extLst>
          </p:nvPr>
        </p:nvGraphicFramePr>
        <p:xfrm>
          <a:off x="1170883" y="820525"/>
          <a:ext cx="6633883" cy="4322975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2330824">
                  <a:extLst>
                    <a:ext uri="{9D8B030D-6E8A-4147-A177-3AD203B41FA5}">
                      <a16:colId xmlns:a16="http://schemas.microsoft.com/office/drawing/2014/main" val="3042335210"/>
                    </a:ext>
                  </a:extLst>
                </a:gridCol>
                <a:gridCol w="2630105">
                  <a:extLst>
                    <a:ext uri="{9D8B030D-6E8A-4147-A177-3AD203B41FA5}">
                      <a16:colId xmlns:a16="http://schemas.microsoft.com/office/drawing/2014/main" val="1930061555"/>
                    </a:ext>
                  </a:extLst>
                </a:gridCol>
                <a:gridCol w="557651">
                  <a:extLst>
                    <a:ext uri="{9D8B030D-6E8A-4147-A177-3AD203B41FA5}">
                      <a16:colId xmlns:a16="http://schemas.microsoft.com/office/drawing/2014/main" val="1395155147"/>
                    </a:ext>
                  </a:extLst>
                </a:gridCol>
                <a:gridCol w="571385">
                  <a:extLst>
                    <a:ext uri="{9D8B030D-6E8A-4147-A177-3AD203B41FA5}">
                      <a16:colId xmlns:a16="http://schemas.microsoft.com/office/drawing/2014/main" val="3289157054"/>
                    </a:ext>
                  </a:extLst>
                </a:gridCol>
                <a:gridCol w="543918">
                  <a:extLst>
                    <a:ext uri="{9D8B030D-6E8A-4147-A177-3AD203B41FA5}">
                      <a16:colId xmlns:a16="http://schemas.microsoft.com/office/drawing/2014/main" val="1701352436"/>
                    </a:ext>
                  </a:extLst>
                </a:gridCol>
              </a:tblGrid>
              <a:tr h="3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Customer Segment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Activity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Recency Score Range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Frequency Score Range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Monetary Score Range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3866129039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Champions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Bought recently, buy often and spend the most!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4-5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4-5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4-5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2325690566"/>
                  </a:ext>
                </a:extLst>
              </a:tr>
              <a:tr h="40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Loyal Customers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Spend good money with us often. Responsive to promotions.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2-5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3-5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3-5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2680788437"/>
                  </a:ext>
                </a:extLst>
              </a:tr>
              <a:tr h="334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Potential Loyalist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Recent customers but spent a good amount and bought more than once.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3-5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1-3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1-3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3671497741"/>
                  </a:ext>
                </a:extLst>
              </a:tr>
              <a:tr h="2089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Recent Customers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Bought most recently, but not often.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4-5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1-1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1-1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1194532668"/>
                  </a:ext>
                </a:extLst>
              </a:tr>
              <a:tr h="2089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Promising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Recent shoppers but haven’t spent much.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3-4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1-1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1-1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1897988023"/>
                  </a:ext>
                </a:extLst>
              </a:tr>
              <a:tr h="3993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Customers Needing Attention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Above average recency, frequency and monetary values. May not have bought very recently though.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2-3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2-3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2-3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3449506338"/>
                  </a:ext>
                </a:extLst>
              </a:tr>
              <a:tr h="459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About To Sleep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Below average recency, frequency and monetary values. Will lose them if not reactivated.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2-3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46786092"/>
                  </a:ext>
                </a:extLst>
              </a:tr>
              <a:tr h="435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At Risk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Spent big money and purchased often. But long time ago. Need to bring them back!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1-2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2-5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2-5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370667753"/>
                  </a:ext>
                </a:extLst>
              </a:tr>
              <a:tr h="334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Can’t Lose Them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Made biggest purchases, and often. But haven’t returned for a long time.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1-1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4-5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4-5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335654528"/>
                  </a:ext>
                </a:extLst>
              </a:tr>
              <a:tr h="3861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Hibernating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Last purchase was long back, low spenders and low number of orders.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2163330188"/>
                  </a:ext>
                </a:extLst>
              </a:tr>
              <a:tr h="3480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>
                          <a:effectLst/>
                        </a:rPr>
                        <a:t>Lost</a:t>
                      </a:r>
                      <a:endParaRPr lang="en-US" sz="80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Lowest recency, frequency and monetary scores.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40563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63" marR="0" marT="40563" marB="405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800" dirty="0">
                          <a:effectLst/>
                        </a:rPr>
                        <a:t>1-2</a:t>
                      </a:r>
                      <a:endParaRPr lang="en-US" sz="800" dirty="0">
                        <a:effectLst/>
                        <a:latin typeface="Lora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0" marR="3380" marT="3380" marB="3380" anchor="ctr"/>
                </a:tc>
                <a:extLst>
                  <a:ext uri="{0D108BD9-81ED-4DB2-BD59-A6C34878D82A}">
                    <a16:rowId xmlns:a16="http://schemas.microsoft.com/office/drawing/2014/main" val="274055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8594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10092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" dirty="0"/>
              <a:t>Data Exploration : Age Distribution for New Customer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1848" y="2075077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 are from the age group of </a:t>
            </a:r>
            <a:r>
              <a:rPr lang="en-US" b="1" dirty="0"/>
              <a:t>45-55</a:t>
            </a:r>
            <a:r>
              <a:rPr dirty="0"/>
              <a:t>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10" name="Picture">
            <a:extLst>
              <a:ext uri="{FF2B5EF4-FFF2-40B4-BE49-F238E27FC236}">
                <a16:creationId xmlns:a16="http://schemas.microsoft.com/office/drawing/2014/main" id="{C766ADB0-7982-3A41-9B44-3FC650230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57553" y="1951928"/>
            <a:ext cx="4281422" cy="30748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: Age Distribution w.r.t. Bike Purchases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chemeClr val="dk1"/>
                </a:solidFill>
              </a:rPr>
              <a:t>Data shows age group </a:t>
            </a:r>
            <a:r>
              <a:rPr lang="en-US" b="1" dirty="0">
                <a:solidFill>
                  <a:schemeClr val="dk1"/>
                </a:solidFill>
              </a:rPr>
              <a:t>40-50</a:t>
            </a:r>
            <a:r>
              <a:rPr lang="en-US" dirty="0">
                <a:solidFill>
                  <a:schemeClr val="dk1"/>
                </a:solidFill>
              </a:rPr>
              <a:t> has high count in terms of bike purchased in last 3 years.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10" name="Picture">
            <a:extLst>
              <a:ext uri="{FF2B5EF4-FFF2-40B4-BE49-F238E27FC236}">
                <a16:creationId xmlns:a16="http://schemas.microsoft.com/office/drawing/2014/main" id="{4F364DD5-D877-4948-8F22-74C181F0D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16281" y="1743001"/>
            <a:ext cx="4522694" cy="31365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: Gender Distribution w.r.t. Bike Purchases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50714" y="1786422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chemeClr val="dk1"/>
                </a:solidFill>
              </a:rPr>
              <a:t>Data shows </a:t>
            </a:r>
            <a:r>
              <a:rPr lang="en-US" b="1" dirty="0">
                <a:solidFill>
                  <a:schemeClr val="dk1"/>
                </a:solidFill>
              </a:rPr>
              <a:t>Female </a:t>
            </a:r>
            <a:r>
              <a:rPr lang="en-US" dirty="0">
                <a:solidFill>
                  <a:schemeClr val="dk1"/>
                </a:solidFill>
              </a:rPr>
              <a:t>category has slightly high count in terms of bike purchased in last 3 years as compared with other genders. </a:t>
            </a:r>
          </a:p>
          <a:p>
            <a:pPr lvl="0">
              <a:buClr>
                <a:schemeClr val="dk1"/>
              </a:buClr>
              <a:buSzPts val="1500"/>
            </a:pPr>
            <a:endParaRPr lang="en-US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500"/>
            </a:pPr>
            <a:endParaRPr lang="en-US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500"/>
            </a:pPr>
            <a:r>
              <a:rPr lang="en-US" dirty="0">
                <a:solidFill>
                  <a:schemeClr val="dk1"/>
                </a:solidFill>
              </a:rPr>
              <a:t>The target audience for our marketing and advertising should be inclined to provide focus on females than males.</a:t>
            </a:r>
          </a:p>
          <a:p>
            <a:pPr marL="457200" lvl="0"/>
            <a:endParaRPr lang="en-US" dirty="0">
              <a:solidFill>
                <a:schemeClr val="dk1"/>
              </a:solidFill>
            </a:endParaRP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9" name="Picture">
            <a:extLst>
              <a:ext uri="{FF2B5EF4-FFF2-40B4-BE49-F238E27FC236}">
                <a16:creationId xmlns:a16="http://schemas.microsoft.com/office/drawing/2014/main" id="{F0380051-03FD-3F47-A114-17BCA61650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80200" y="1647264"/>
            <a:ext cx="4388224" cy="33158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46823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: Job Industry w.r.t. Bike Purchases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33350" lvl="0">
              <a:buSzPts val="1500"/>
            </a:pPr>
            <a:r>
              <a:rPr lang="en-US" b="1" dirty="0"/>
              <a:t>Manufacturing, Financial Services and Health </a:t>
            </a:r>
            <a:r>
              <a:rPr lang="en-US" dirty="0"/>
              <a:t>are the top three profit-generating industries, followed by retail and property.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10" name="Picture">
            <a:extLst>
              <a:ext uri="{FF2B5EF4-FFF2-40B4-BE49-F238E27FC236}">
                <a16:creationId xmlns:a16="http://schemas.microsoft.com/office/drawing/2014/main" id="{1CDAE37E-BE6A-9340-8815-F21A15209F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96963" y="1566642"/>
            <a:ext cx="4442012" cy="32620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3648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8293516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33350" lvl="0">
              <a:buSzPts val="1500"/>
            </a:pPr>
            <a:r>
              <a:rPr lang="en-US" dirty="0"/>
              <a:t>RFM means </a:t>
            </a:r>
            <a:r>
              <a:rPr lang="en-US" b="1" dirty="0"/>
              <a:t>recency, frequency and monetary</a:t>
            </a:r>
            <a:r>
              <a:rPr lang="en-US" dirty="0"/>
              <a:t>, it measures how much one customer contributes to a business. </a:t>
            </a:r>
          </a:p>
          <a:p>
            <a:pPr marL="133350" lvl="0">
              <a:buSzPts val="1500"/>
            </a:pPr>
            <a:r>
              <a:rPr lang="en-US" b="1" dirty="0"/>
              <a:t>Recency</a:t>
            </a:r>
            <a:r>
              <a:rPr lang="en-US" dirty="0"/>
              <a:t> tells when the most recent purchase of a particular customer was,</a:t>
            </a:r>
          </a:p>
          <a:p>
            <a:pPr marL="133350" lvl="0">
              <a:buSzPts val="1500"/>
            </a:pPr>
            <a:r>
              <a:rPr lang="en-US" b="1" dirty="0"/>
              <a:t>Frequency</a:t>
            </a:r>
            <a:r>
              <a:rPr lang="en-US" dirty="0"/>
              <a:t> measures how frequently a customer buys from the business and </a:t>
            </a:r>
          </a:p>
          <a:p>
            <a:pPr marL="133350" lvl="0">
              <a:buSzPts val="1500"/>
            </a:pPr>
            <a:r>
              <a:rPr lang="en-US" b="1" dirty="0"/>
              <a:t>Monetary</a:t>
            </a:r>
            <a:r>
              <a:rPr lang="en-US" dirty="0"/>
              <a:t> measures how much a customer spends at the business in total.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1083299"/>
            <a:ext cx="8565600" cy="51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RFM Analysis</a:t>
            </a:r>
          </a:p>
        </p:txBody>
      </p:sp>
    </p:spTree>
    <p:extLst>
      <p:ext uri="{BB962C8B-B14F-4D97-AF65-F5344CB8AC3E}">
        <p14:creationId xmlns:p14="http://schemas.microsoft.com/office/powerpoint/2010/main" val="27873706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74698"/>
            <a:ext cx="8687962" cy="354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en-US" dirty="0"/>
              <a:t>rfm_table_order() takes 8 inputs: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data: a data set with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customer_id : name of the customer id column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transaction_date: name of the transaction date column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profit : name of the transaction amount column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analysis_date : date of analysis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recency_bins : number of rankings for recency score (default is 5)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frequency_bins : number of rankings for frequency score (default is 5)</a:t>
            </a:r>
          </a:p>
          <a:p>
            <a:pPr marL="285750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monetary_bins : number of rankings for monetary score (default is 5)</a:t>
            </a:r>
          </a:p>
          <a:p>
            <a:pPr marL="133350" lvl="0">
              <a:buSzPts val="1500"/>
            </a:pP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1083299"/>
            <a:ext cx="8565600" cy="51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RFM Score</a:t>
            </a:r>
          </a:p>
        </p:txBody>
      </p:sp>
    </p:spTree>
    <p:extLst>
      <p:ext uri="{BB962C8B-B14F-4D97-AF65-F5344CB8AC3E}">
        <p14:creationId xmlns:p14="http://schemas.microsoft.com/office/powerpoint/2010/main" val="3896564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797B75EB-5DF8-3442-A74D-1FFF5070A2A4}"/>
              </a:ext>
            </a:extLst>
          </p:cNvPr>
          <p:cNvSpPr/>
          <p:nvPr/>
        </p:nvSpPr>
        <p:spPr>
          <a:xfrm>
            <a:off x="205025" y="884116"/>
            <a:ext cx="8565600" cy="51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buClr>
                <a:srgbClr val="000000"/>
              </a:buClr>
              <a:buSzPts val="2000"/>
            </a:pPr>
            <a:r>
              <a:rPr lang="en-US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RFM Score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1EE0E08-62E0-B746-A074-A9667A84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" y="1301417"/>
            <a:ext cx="7773563" cy="37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40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752</Words>
  <Application>Microsoft Macintosh PowerPoint</Application>
  <PresentationFormat>On-screen Show (16:9)</PresentationFormat>
  <Paragraphs>147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Lora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Srushti Manojkumar Desai</cp:lastModifiedBy>
  <cp:revision>2</cp:revision>
  <dcterms:modified xsi:type="dcterms:W3CDTF">2022-01-17T00:14:14Z</dcterms:modified>
</cp:coreProperties>
</file>