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91" r:id="rId2"/>
    <p:sldId id="293" r:id="rId3"/>
    <p:sldId id="290" r:id="rId4"/>
    <p:sldId id="281" r:id="rId5"/>
    <p:sldId id="300" r:id="rId6"/>
    <p:sldId id="298" r:id="rId7"/>
    <p:sldId id="299" r:id="rId8"/>
    <p:sldId id="307" r:id="rId9"/>
    <p:sldId id="301" r:id="rId10"/>
    <p:sldId id="304" r:id="rId11"/>
    <p:sldId id="256" r:id="rId12"/>
    <p:sldId id="302" r:id="rId13"/>
    <p:sldId id="305" r:id="rId14"/>
    <p:sldId id="296" r:id="rId15"/>
    <p:sldId id="308" r:id="rId16"/>
    <p:sldId id="306" r:id="rId1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ip Ghogare" initials="PG" lastIdx="1" clrIdx="0">
    <p:extLst>
      <p:ext uri="{19B8F6BF-5375-455C-9EA6-DF929625EA0E}">
        <p15:presenceInfo xmlns:p15="http://schemas.microsoft.com/office/powerpoint/2012/main" userId="96cc7c8cb39371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CCFF"/>
    <a:srgbClr val="C1CEA4"/>
    <a:srgbClr val="D79C97"/>
    <a:srgbClr val="9966FF"/>
    <a:srgbClr val="FF0066"/>
    <a:srgbClr val="1B7F33"/>
    <a:srgbClr val="009900"/>
    <a:srgbClr val="9BBB59"/>
    <a:srgbClr val="39B0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snapToObjects="1">
      <p:cViewPr varScale="1">
        <p:scale>
          <a:sx n="78" d="100"/>
          <a:sy n="78" d="100"/>
        </p:scale>
        <p:origin x="730" y="6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ksha Surwase" userId="edb01a89b7d0de38" providerId="LiveId" clId="{D13C1680-EA50-42F5-B9D4-F278F4D74964}"/>
    <pc:docChg chg="modSld">
      <pc:chgData name="Samiksha Surwase" userId="edb01a89b7d0de38" providerId="LiveId" clId="{D13C1680-EA50-42F5-B9D4-F278F4D74964}" dt="2024-09-04T06:05:09.211" v="129" actId="113"/>
      <pc:docMkLst>
        <pc:docMk/>
      </pc:docMkLst>
      <pc:sldChg chg="modSp mod">
        <pc:chgData name="Samiksha Surwase" userId="edb01a89b7d0de38" providerId="LiveId" clId="{D13C1680-EA50-42F5-B9D4-F278F4D74964}" dt="2024-09-04T06:05:09.211" v="129" actId="113"/>
        <pc:sldMkLst>
          <pc:docMk/>
          <pc:sldMk cId="3916788613" sldId="296"/>
        </pc:sldMkLst>
        <pc:spChg chg="mod">
          <ac:chgData name="Samiksha Surwase" userId="edb01a89b7d0de38" providerId="LiveId" clId="{D13C1680-EA50-42F5-B9D4-F278F4D74964}" dt="2024-09-04T06:05:09.211" v="129" actId="113"/>
          <ac:spMkLst>
            <pc:docMk/>
            <pc:sldMk cId="3916788613" sldId="296"/>
            <ac:spMk id="13" creationId="{1A7B6AF0-8DDC-3BDC-35E5-3C88AA651D6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30T07:03:46.217"/>
    </inkml:context>
    <inkml:brush xml:id="br0">
      <inkml:brushProperty name="width" value="0.35" units="cm"/>
      <inkml:brushProperty name="height" value="0.35" units="cm"/>
      <inkml:brushProperty name="color" value="#FFFFFF"/>
    </inkml:brush>
  </inkml:definitions>
  <inkml:trace contextRef="#ctx0" brushRef="#br0">486 188 24575,'-179'-13'0,"-3"0"0,150 14 0,21 0 0,-1 0 0,1-1 0,0-1 0,-1 0 0,-14-3 0,26 4 0,-1 0 0,1 0 0,-1 0 0,1 0 0,0 0 0,-1 0 0,1 0 0,0 0 0,-1 0 0,1 0 0,0 0 0,-1-1 0,1 1 0,0 0 0,-1 0 0,1 0 0,0 0 0,-1-1 0,1 1 0,0 0 0,0 0 0,-1-1 0,1 1 0,0 0 0,0 0 0,0-1 0,-1 1 0,1 0 0,0-1 0,0 1 0,0 0 0,0-1 0,0 1 0,-1 0 0,1-1 0,13-5 0,21 1 0,-11 7 0,35 7 0,17 1 0,-53-7 0,-1 1 0,0 1 0,0 1 0,0 1 0,22 10 0,6 1 0,-42-15 0,0 1 0,0-1 0,-1 1 0,12 9 0,-13-9 0,1 0 0,-1 0 0,1-1 0,0 0 0,0 0 0,1 0 0,6 2 0,153 40 0,-142-41 0,0 0 0,1-1 0,0-1 0,0-2 0,31-2 0,3 0 0,-23 2 0,0 3 0,69 12 0,-95-12 0,0 0 0,-1 1 0,0 0 0,14 7 0,-15-6 0,0-1 0,1 0 0,-1 0 0,1-1 0,14 4 0,2-2 0,-1 2 0,-1 1 0,0 1 0,40 21 0,-14-7 0,-39-19 0,1 0 0,-1-1 0,14 2 0,-13-3 0,0 1 0,19 6 0,-1 4 0,0-2 0,1-2 0,-1 0 0,49 6 0,-52-9 0,-1 0 0,0 2 0,44 20 0,-9-4 0,10-1 0,-40-14 0,0 1 0,34 17 0,-53-20 0,0 0 0,-1 1 0,0 0 0,-1 1 0,0 0 0,0 1 0,12 17 0,11 11 0,-27-33 0,1-1 0,0 1 0,0-1 0,1 0 0,-1 0 0,1 0 0,14 4 0,6 4 0,204 92 0,-34-16 0,191 58 0,-375-142 0,186 68 0,-183-65 0,4 2 0,0-1 0,28 7 0,-43-13 0,0 0 0,0 0 0,-1 0 0,1 0 0,-1 1 0,8 5 0,-7-4 0,0-1 0,0 0 0,0 0 0,0-1 0,7 3 0,6 1 0,-1 1 0,0 1 0,0 0 0,-1 1 0,0 1 0,0 0 0,-1 1 0,13 13 0,24 15 0,-36-29 0,-1 1 0,17 17 0,-23-20 0,0-1 0,1 0 0,0 0 0,0 0 0,0-2 0,12 6 0,71 24 0,-55-22 0,12 0 0,-73-21 0,-1 0 0,1-2 0,0-1 0,-27-17 0,-88-67 0,128 88 0,5 3 0,0 1 0,0-1 0,0 0 0,1-1 0,-1 1 0,-4-8 0,8 11 0,1 1 0,0 0 0,0 0 0,0-1 0,0 1 0,0 0 0,0 0 0,-1-1 0,1 1 0,0 0 0,0 0 0,0-1 0,0 1 0,0 0 0,0 0 0,0-1 0,0 1 0,0 0 0,0-1 0,0 1 0,0 0 0,0 0 0,1-1 0,-1 1 0,0 0 0,0 0 0,0-1 0,0 1 0,0 0 0,1 0 0,-1-1 0,0 1 0,0 0 0,12-5 0,16 3 0,-26 3 0,19 0 0,-1 1 0,36 8 0,-40-6 0,-1-1 0,1 0 0,0-1 0,-1-1 0,24-1 0,-39 0 0,0 0 0,0 0 0,0 0 0,-1 0 0,1-1 0,0 1 0,0 0 0,0 0 0,0 0 0,0 0 0,0 0 0,0 0 0,0 0 0,-1-1 0,1 1 0,0 0 0,0 0 0,0 0 0,0 0 0,0 0 0,0-1 0,0 1 0,0 0 0,0 0 0,0 0 0,0 0 0,0 0 0,0-1 0,0 1 0,0 0 0,0 0 0,0 0 0,0 0 0,0-1 0,0 1 0,0 0 0,0 0 0,0 0 0,0 0 0,1 0 0,-1-1 0,0 1 0,0 0 0,0 0 0,0 0 0,0 0 0,0 0 0,0 0 0,1 0 0,-1 0 0,0-1 0,0 1 0,0 0 0,0 0 0,0 0 0,1 0 0,-15-6 0,-10-2 0,1-1 0,1-1 0,-1-2 0,2 0 0,-29-20 0,28 18 0,-29-12 0,5 3 0,32 16 0,-1 0 0,-1 2 0,-29-8 0,24 8 0,-28-12 0,31 11 0,0 1 0,0 0 0,-1 1 0,1 1 0,-38-1 0,38 2 0,0 0 0,0-1 0,0-1 0,-23-9 0,22 7 0,-1 1 0,-29-5 0,29 7 0,0-2 0,1 0 0,0-1 0,-28-12 0,-20-8 0,-61-24 0,27 8 0,-50-20 0,101 39 0,14 6 0,-1 1 0,-1 1 0,-48-10 0,77 22 0,0 0 0,0-1 0,1 1 0,0-2 0,0 1 0,0-1 0,-13-10 0,-24-15 0,-8 7 0,-1 1 0,-67-16 0,-66-26 0,35 8 0,92 36 0,-80-39 0,60 26 0,63 27 0,1 0 0,0 0 0,0-2 0,1 0 0,0-1 0,-21-15 0,-235-197 0,203 171 0,-73-52 0,60 46-1365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31T05:37:43.348"/>
    </inkml:context>
    <inkml:brush xml:id="br0">
      <inkml:brushProperty name="width" value="0.35" units="cm"/>
      <inkml:brushProperty name="height" value="0.35" units="cm"/>
      <inkml:brushProperty name="color" value="#FFFFFF"/>
    </inkml:brush>
  </inkml:definitions>
  <inkml:trace contextRef="#ctx0" brushRef="#br0">554 121 24575,'-17'2'0,"0"0"0,0 1 0,0 1 0,0 0 0,1 2 0,-1 0 0,1 0 0,-17 11 0,10-5 0,1 0 0,1 2 0,0 1 0,0 1 0,1 0 0,-22 26 0,31-33 0,1 0 0,-1-1 0,-1 0 0,0 0 0,-21 9 0,19-10 0,6-2 0,0-1 0,0 1 0,0-2 0,0 1 0,-1-1 0,-10 3 0,18-6 0,-1 1 0,1-1 0,-1 0 0,1 0 0,-1 0 0,1 0 0,-1 0 0,1 0 0,-1 0 0,1-1 0,-1 1 0,1 0 0,0-1 0,-1 1 0,1-1 0,0 0 0,-1 1 0,1-1 0,0 0 0,0 0 0,-1 0 0,1 0 0,0 0 0,0 0 0,0 0 0,0 0 0,0 0 0,1 0 0,-1-1 0,0 1 0,0 0 0,1-1 0,-1 1 0,1 0 0,-1-1 0,1 1 0,0-1 0,-1 1 0,1-2 0,-1-4 0,1 1 0,-1 0 0,1-1 0,0 1 0,1-1 0,-1 1 0,1 0 0,1-1 0,-1 1 0,1 0 0,3-9 0,5-6 0,22-37 0,-6 13 0,-18 31 0,0 0 0,1 0 0,0 0 0,18-18 0,-9 10 0,-16 18 0,0 1 0,1 0 0,-1 0 0,1 0 0,-1 1 0,1-1 0,0 1 0,0-1 0,0 1 0,0 0 0,1 0 0,-1 0 0,1 1 0,-1-1 0,1 1 0,-1 0 0,8-2 0,-1 2 0,1 0 0,-1 1 0,1 0 0,-1 1 0,0 0 0,1 0 0,-1 1 0,0 1 0,0 0 0,0 0 0,-1 1 0,1 0 0,14 9 0,7 6 0,-1 2 0,43 38 0,-27-20 0,-20-16 0,25 29 0,-29-30 0,45 39 0,-32-36 0,2 2 0,34 32 0,-44-36 0,7 7 0,15 17 0,-46-43 0,0-1 0,1 0 0,-1 0 0,1 0 0,0 0 0,0 0 0,0-1 0,0 0 0,0 0 0,1 0 0,-1 0 0,1-1 0,-1 0 0,1 0 0,0 0 0,4 0 0,12 1 0,0-2 0,29-2 0,-14 0 0,-10 1 0,32-1 0,-55 2 0,0 0 0,0 1 0,1-1 0,-1 1 0,0 0 0,0-1 0,0 1 0,0 1 0,0-1 0,0 0 0,-1 1 0,1-1 0,5 5 0,-7-5 8,0 0 0,-1 0 0,1 0-1,0 0 1,0 0 0,-1 0 0,1 0-1,0 1 1,-1-1 0,1 0 0,-1 0-1,0 1 1,1-1 0,-1 0 0,0 1-1,0-1 1,0 0 0,0 1 0,0-1-1,0 0 1,0 2 0,-1 0 9,0 0 0,0 0 0,0 0 0,-1 0 0,1 0 0,0-1 0,-1 1 0,0 0 1,-2 2-1,0 0-188,-1-1 0,1 1 1,-1-1-1,1 0 0,-1 0 1,-1-1-1,1 0 0,0 0 1,-8 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30T07:03:50.950"/>
    </inkml:context>
    <inkml:brush xml:id="br0">
      <inkml:brushProperty name="width" value="0.35" units="cm"/>
      <inkml:brushProperty name="height" value="0.35" units="cm"/>
      <inkml:brushProperty name="color" value="#FFFFFF"/>
    </inkml:brush>
  </inkml:definitions>
  <inkml:trace contextRef="#ctx0" brushRef="#br0">1224 269 24575,'-23'1'0,"0"-2"0,0 0 0,0-1 0,0-2 0,0 0 0,1-1 0,-25-10 0,31 10 0,0 0 0,-29-4 0,28 7 0,1-2 0,-27-8 0,12 2 0,-53-11 0,-18-5 0,84 21 0,1 0 0,-1 2 0,0 0 0,-23 0 0,10 1 0,20 1 0,-1-1 0,1 0 0,0 0 0,0-1 0,0-1 0,-16-7 0,26 11 0,0-1 0,0 1 0,0-1 0,0 1 0,0-1 0,0 1 0,0-1 0,1 1 0,-1-1 0,0 0 0,0 1 0,1-1 0,-1 0 0,0 0 0,1 0 0,-1 0 0,1 0 0,-1 1 0,1-1 0,-1 0 0,1 0 0,-1 0 0,1 0 0,0 0 0,0 0 0,0 0 0,0 0 0,-1-1 0,1 1 0,1 0 0,-1 0 0,0 0 0,0 0 0,0 0 0,0 0 0,1 0 0,-1 0 0,0 0 0,1 0 0,-1 0 0,1 0 0,-1 1 0,1-1 0,0 0 0,-1 0 0,1 0 0,0 1 0,1-2 0,1-1 0,1 0 0,-1 0 0,1 1 0,0-1 0,0 1 0,0 0 0,0 0 0,0 1 0,0-1 0,7-1 0,21 0 0,1 0 0,0 2 0,40 4 0,3 0 0,226-3 0,-338 0 0,0-2 0,-60-10 0,48 5 0,-1 2 0,0 3 0,-63 4 0,16 1 0,-381-3-1365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30T07:04:03.809"/>
    </inkml:context>
    <inkml:brush xml:id="br0">
      <inkml:brushProperty name="width" value="0.35" units="cm"/>
      <inkml:brushProperty name="height" value="0.35" units="cm"/>
      <inkml:brushProperty name="color" value="#FFFFFF"/>
    </inkml:brush>
  </inkml:definitions>
  <inkml:trace contextRef="#ctx0" brushRef="#br0">1 670 24575,'0'-11'0,"0"0"0,1 0 0,1 0 0,0 0 0,0 0 0,1 0 0,1 1 0,0-1 0,0 1 0,1 0 0,0 0 0,1 0 0,0 1 0,12-15 0,81-83 0,-69 75 0,-16 17 0,25-23 0,-17 19 0,27-30 0,-12 5 0,-23 27 0,0 0 0,2 1 0,0 0 0,23-17 0,-37 32 0,82-54 0,-72 48 0,-1 1 0,1 0 0,1 1 0,-1 0 0,20-4 0,-29 9 0,-1-1 0,0 1 0,1-1 0,-1 1 0,1 0 0,-1 0 0,0 0 0,1 1 0,-1-1 0,0 0 0,1 1 0,-1 0 0,0-1 0,0 1 0,0 0 0,1 0 0,-1 0 0,0 0 0,0 1 0,0-1 0,2 3 0,-2-2 0,0 1 0,0 0 0,-1-1 0,1 1 0,-1 0 0,1 0 0,-1 0 0,0 0 0,0 0 0,-1 0 0,1 0 0,-1 0 0,1 0 0,-1 1 0,0 5 0,-1 3 0,0 0 0,-1 0 0,0-1 0,-1 1 0,0 0 0,0-1 0,-10 18 0,-3 2 0,-25 37 0,21-38 0,8-7 0,1 1 0,1 0 0,1 0 0,1 1 0,-5 26 0,13-51 0,-2 5 0,0 0 0,0 0 0,0 0 0,-1-1 0,1 1 0,-1-1 0,-1 1 0,1-1 0,0 0 0,-1 0 0,0 0 0,0-1 0,0 1 0,0-1 0,-9 5 0,13-9 0,0 1 0,0 0 0,0 0 0,0-1 0,1 1 0,-1 0 0,0 0 0,0 0 0,0-1 0,0 1 0,0 0 0,0 0 0,0-1 0,0 1 0,0 0 0,0 0 0,0 0 0,0-1 0,-1 1 0,1 0 0,0 0 0,0-1 0,0 1 0,0 0 0,0 0 0,0 0 0,0-1 0,-1 1 0,1 0 0,0 0 0,0 0 0,0 0 0,0-1 0,-1 1 0,1 0 0,0 0 0,0 0 0,0 0 0,-1 0 0,1 0 0,0 0 0,0 0 0,-1 0 0,1-1 0,0 1 0,0 0 0,0 0 0,-1 0 0,1 0 0,0 0 0,0 0 0,-1 0 0,1 1 0,0-1 0,0 0 0,0 0 0,-1 0 0,1 0 0,0 0 0,0 0 0,-1 0 0,1 0 0,0 1 0,0-1 0,0 0 0,-1 0 0,11-17 0,30-23 0,80-62 0,-112 95 0,11-7 0,1 1 0,31-14 0,-5 2 0,-37 19 0,38-18 0,-45 23 0,1 0 0,-1 0 0,0 0 0,1 1 0,-1-1 0,1 1 0,-1 0 0,1-1 0,-1 1 0,1 0 0,-1 0 0,1 1 0,-1-1 0,1 1 0,-1-1 0,1 1 0,2 1 0,-5-2 0,1 0 0,-1 0 0,1 1 0,-1-1 0,1 0 0,-1 1 0,1-1 0,-1 1 0,1-1 0,-1 1 0,0-1 0,1 1 0,-1-1 0,0 1 0,1-1 0,-1 1 0,0-1 0,0 1 0,1-1 0,-1 1 0,0 0 0,0-1 0,0 1 0,0 0 0,0-1 0,0 2 0,-7 17 0,-20 13 0,-21 13 0,19-18 0,1 0 0,-25 35 0,49-57-227,1-1-1,0 2 1,0-1-1,1 0 1,-3 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30T07:04:11.817"/>
    </inkml:context>
    <inkml:brush xml:id="br0">
      <inkml:brushProperty name="width" value="0.35" units="cm"/>
      <inkml:brushProperty name="height" value="0.35" units="cm"/>
      <inkml:brushProperty name="color" value="#FFFFFF"/>
    </inkml:brush>
  </inkml:definitions>
  <inkml:trace contextRef="#ctx0" brushRef="#br0">3195 891 24575,'0'21'0,"0"24"0,0-43 0,0 1 0,-1 0 0,1-1 0,-1 1 0,0 0 0,0-1 0,0 1 0,0-1 0,0 0 0,0 1 0,-1-1 0,-2 4 0,3-5 0,1-1 0,0 1 0,-1-1 0,1 1 0,0-1 0,-1 0 0,1 1 0,-1-1 0,1 0 0,-1 1 0,1-1 0,-1 0 0,1 0 0,-1 1 0,1-1 0,-1 0 0,1 0 0,-1 0 0,0 0 0,1 0 0,-1 0 0,1 0 0,-1 0 0,1 0 0,-1 0 0,0 0 0,1 0 0,-1 0 0,1 0 0,-1 0 0,1-1 0,-1 1 0,1 0 0,-1 0 0,1-1 0,-1 1 0,1 0 0,-1-1 0,1 1 0,-1 0 0,1-1 0,0 1 0,-1-2 0,0 1 0,0-1 0,0 1 0,0-1 0,0 0 0,0 1 0,1-1 0,-1 0 0,0 0 0,1 0 0,0 1 0,-1-1 0,1-3 0,1 1 0,0 0 0,0-1 0,0 1 0,0 0 0,1 0 0,0 0 0,0 0 0,0 0 0,0 0 0,1 0 0,-1 1 0,6-5 0,-1-1 0,1 1 0,0 0 0,16-12 0,-18 16 0,0 1 0,1-1 0,-1 1 0,1 1 0,-1-1 0,1 1 0,0 0 0,0 0 0,0 1 0,0 0 0,0 1 0,0-1 0,0 1 0,0 0 0,9 2 0,-11-1 0,0 0 0,0 0 0,0 0 0,0 1 0,-1 0 0,1 0 0,0 0 0,-1 0 0,1 1 0,-1 0 0,0 0 0,0 0 0,0 0 0,0 1 0,-1-1 0,1 1 0,-1 0 0,0 0 0,0 1 0,0-1 0,2 7 0,1 5 0,0 0 0,-2 0 0,0 1 0,0 0 0,0 29 0,-3 89 0,-2-100 0,1-16 0,-1 1 0,-1 0 0,-1 0 0,-1-1 0,0 1 0,-2-1 0,0-1 0,-1 1 0,-1-1 0,-1 0 0,-17 28 0,21-39 0,-39 52 0,40-53 0,-1-1 0,0 0 0,-1 0 0,1 0 0,-1-1 0,0 1 0,-12 5 0,17-9 0,0-1 0,0 0 0,0 1 0,0-1 0,0 1 0,0-1 0,0 0 0,0 0 0,0 0 0,0 0 0,0 0 0,-1 0 0,1 0 0,0 0 0,0 0 0,0 0 0,0-1 0,0 1 0,0 0 0,0-1 0,0 1 0,0-1 0,0 1 0,0-1 0,0 1 0,0-1 0,0 0 0,0 0 0,0 1 0,1-1 0,-1 0 0,0 0 0,1 0 0,-1 0 0,0 0 0,1 0 0,-1 0 0,1 0 0,0 0 0,-1 0 0,1 0 0,0 0 0,-1 0 0,1 0 0,0-2 0,-2-7 0,1 0 0,0 0 0,0-19 0,1 23 0,2-64 0,0 41 0,-2 0 0,-1 0 0,-6-39 0,6 59 0,-1 0 0,-1 1 0,1-1 0,-2 1 0,1 0 0,-1 0 0,0 0 0,-1 0 0,1 1 0,-2-1 0,1 1 0,-1 1 0,0-1 0,0 1 0,-10-8 0,-11-4 0,-1 0 0,-1 2 0,0 1 0,-1 1 0,0 2 0,-59-16 0,24 13 0,-1 3 0,-89-6 0,106 15 0,-120-13 0,85 9 0,34 4 0,26-3 0,22 1 0,14-1 0,28-4 0,0 3 0,1 0 0,1 3 0,-1 2 0,45 2 0,-120-2 0,0-2 0,-44-10 0,-78-27 0,93 24 0,-437-148 0,219 63 0,261 97 0,0 1 0,0 1 0,0 1 0,-1 0 0,-20 2 0,22 1 0,0-1 0,0-1 0,0-1 0,1-1 0,-1-1 0,-22-7 0,9-1 0,0 1 0,-1 1 0,-45-7 0,59 13 0,1-1 0,1-1 0,-1 0 0,1-2 0,-24-12 0,-31-13 0,4 4 0,-106-63 0,151 80 0,3 0 0,-4-2 0,0 1 0,-46-17 0,-44-15 0,68 29 0,-67-33 0,108 47 0,1-1 0,0 1 0,0-1 0,0 0 0,0 0 0,-4-6 0,7 9 0,1-1 0,-1 0 0,1 1 0,-1-1 0,1 0 0,-1 0 0,1 1 0,0-1 0,-1 0 0,1 0 0,0 0 0,0 1 0,-1-1 0,1 0 0,0 0 0,0 0 0,0 0 0,0-1 0,1 1 0,-1 0 0,0 1 0,1-1 0,-1 0 0,1 0 0,0 1 0,-1-1 0,1 0 0,0 1 0,-1-1 0,1 1 0,0-1 0,0 1 0,-1-1 0,1 1 0,0-1 0,0 1 0,0 0 0,0-1 0,0 1 0,-1 0 0,2 0 0,24-5 0,1 2 0,-1 0 0,0 2 0,40 3 0,-15-1 0,78-1 0,147 5 0,-215-1 0,1 3 0,84 20 0,-91-10 0,103 47 0,-78-29 0,185 84 0,-175-71 0,30 11 0,-99-52 0,-2 2 0,1 0 0,-1 1 0,0 1 0,33 26 0,-38-26 0,0-1 0,1 0 0,26 13 0,-22-13 0,28 16 0,67 26 0,43-5 0,-93-32 0,-50-13 0,0 1 0,-1 0 0,1 1 0,21 9 0,-26-9-170,1 0-1,-1 0 0,1-1 1,0 0-1,0-1 0,1 0 1,14 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30T07:04:28.583"/>
    </inkml:context>
    <inkml:brush xml:id="br0">
      <inkml:brushProperty name="width" value="0.35" units="cm"/>
      <inkml:brushProperty name="height" value="0.35" units="cm"/>
      <inkml:brushProperty name="color" value="#FFFFFF"/>
    </inkml:brush>
  </inkml:definitions>
  <inkml:trace contextRef="#ctx0" brushRef="#br0">760 146 24575,'-34'-2'0,"-54"-9"0,53 6 0,-49-2 0,-372 8 0,450-2 0,-1 1 0,0-1 0,1 0 0,-12-2 0,18 3 0,-1-1 0,0 1 0,0 0 0,0 0 0,0 0 0,1-1 0,-1 1 0,0 0 0,0-1 0,1 1 0,-1 0 0,0-1 0,1 1 0,-1-1 0,0 1 0,1-1 0,-1 0 0,1 1 0,-1-1 0,0 0 0,1 1 0,0-1 0,-1 0 0,1 1 0,-1-1 0,1 0 0,0 0 0,0 0 0,-1 1 0,1-1 0,0 0 0,0 0 0,0 0 0,0 1 0,0-1 0,0 0 0,0 0 0,0 0 0,0 0 0,1 1 0,-1-1 0,0 0 0,0 0 0,1 0 0,-1 1 0,0-1 0,1 0 0,-1 1 0,1-2 0,4-4 0,0 1 0,0-1 0,0 1 0,1 0 0,-1 1 0,1-1 0,1 1 0,-1 0 0,0 1 0,1-1 0,12-3 0,-5 1 0,1 1 0,1 1 0,-1 1 0,25-3 0,200 4 0,-122 4 0,-94-2 0,-11-1 0,0 0 0,-1 2 0,1-1 0,0 1 0,0 1 0,-1 1 0,1 0 0,-1 0 0,19 8 0,-9-1 0,1 0 0,0-2 0,24 5 0,0 1 0,77 31 0,-13 0 0,-104-41 0,26 13 0,-23-11 0,-1-1 0,18 7 0,-5-3 0,0 1 0,34 21 0,9 5 0,39 14 0,304 135 0,-365-166 0,50 29 0,-73-35 0,-10-6 0,1-1 0,-1-1 0,18 7 0,82 35 0,-29-16 0,57 18 0,-86-32 0,0 2 0,-1 3 0,55 31 0,-67-34 0,65 22 0,-40-17 0,58 18 0,-4-7 0,85 23 0,-1 7 0,-78-22 0,-67-30 0,-42-11 0,-1 1 0,0 0 0,25 11 0,34 15 0,-53-23 0,-2 1 0,1 1 0,-1 0 0,33 22 0,-33-18 0,0-1 0,1-1 0,24 10 0,14 7 0,-42-21 0,-1 0 0,1-1 0,1-1 0,27 5 0,-20-4 0,28 8 0,26 9 0,-48-14 0,50 19 0,-52-17 0,0-1 0,34 6 0,-58-14 0,30 4 0,1-1 0,1-2 0,66-4 0,-26 0 0,-63 2 0,33-1 0,-31 0 0,-14 1 0,0 0 0,0 0 0,0 0 0,0 0 0,0 0 0,0 0 0,0 0 0,0 0 0,0 0 0,0 0 0,0 0 0,0 0 0,0 0 0,0 0 0,0-1 0,0 1 0,0 0 0,0 0 0,0 0 0,-1 0 0,1 0 0,0 0 0,0 0 0,0 0 0,0 0 0,0 0 0,0 0 0,0 0 0,0 0 0,0 0 0,0-1 0,0 1 0,0 0 0,0 0 0,1 0 0,-1 0 0,0 0 0,0 0 0,0 0 0,0 0 0,0 0 0,0 0 0,0 0 0,-327-98 0,246 78 0,56 15 0,1-1 0,1-1 0,-24-10 0,11 3 0,-48-13 0,22 7 0,-25-8 0,-53-19 0,81 22 0,37 15 0,-1 0 0,-41-10 0,46 14 0,-33-13 0,0 0 0,-4-3 0,41 16 0,0 0 0,-1 1 0,1 1 0,-27-5 0,13 4 0,0-1 0,1-1 0,-36-15 0,-30-8 0,24 7 0,17 4 0,-8 7 0,44 9 0,0 0 0,-24-8 0,-26-8 0,48 15 0,0-2 0,-35-13 0,-24-13 0,21 10 0,-103-54 0,40 28 0,99 40 0,0 1 0,-23-4 0,30 8 0,-1-1 0,0 0 0,1-1 0,0 0 0,0-1 0,0 0 0,-12-9 0,-1-2 0,0 2 0,-1 1 0,-1 1 0,-1 1 0,-50-13 0,40 12 0,60 10 0,17 2 0,-8 1 0,1 1 0,0 2 0,-1 1 0,57 14 0,-81-16 0,224 58 0,700 166 0,-752-169 0,229 108 0,-360-138 0,-40-22 0,0 0 0,1-1 0,0 1 0,0-2 0,0 1 0,0-1 0,0 0 0,16 3 0,-10-4 0,1 0 0,-1 1 0,0 1 0,0 0 0,20 10 0,-22-9 0,0-1 0,1 0 0,-1-1 0,1-1 0,0 0 0,15 1 0,81-5 0,-46 0 0,32 2-1365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30T07:04:47.819"/>
    </inkml:context>
    <inkml:brush xml:id="br0">
      <inkml:brushProperty name="width" value="0.35" units="cm"/>
      <inkml:brushProperty name="height" value="0.35" units="cm"/>
      <inkml:brushProperty name="color" value="#FFFFFF"/>
    </inkml:brush>
  </inkml:definitions>
  <inkml:trace contextRef="#ctx0" brushRef="#br0">0 219 24575,'0'-2'0,"0"0"0,1 1 0,-1-1 0,0 0 0,1 0 0,-1 0 0,1 1 0,0-1 0,-1 0 0,1 0 0,0 1 0,0-1 0,0 1 0,0-1 0,0 1 0,0-1 0,1 1 0,1-2 0,30-18 0,-8 7 0,-13 6 0,1 1 0,0 1 0,1 0 0,15-5 0,12-5 0,-38 15 0,13-7 0,1 0 0,0 2 0,0 0 0,0 1 0,1 0 0,0 1 0,22-1 0,88 7 0,33-3 0,-151-1 0,1 0 0,-1 0 0,0-1 0,0-1 0,13-6 0,-12 5 0,-1 1 0,1 0 0,0 1 0,15-3 0,26 2 0,94 4 0,-55 2 0,724-2 0,-795 2 0,0 0 0,-1 1 0,22 7 0,-8-3 0,-52 4 0,-26 1 0,-24 8 0,37-8 0,-44 8 0,-27 10 0,91-26 0,-1-1 0,0 0 0,-25 2 0,25-4 0,-1 1 0,1 1 0,-23 6 0,-3 4 0,0-3 0,-44 6 0,-37 10 0,3 0 0,113-25 0,0 0 0,0 0 0,-1-1 0,1 0 0,-7 0 0,10 0 0,1 0 0,0 0 0,-1 0 0,1 0 0,0 0 0,-1 0 0,1 0 0,0 0 0,-1 0 0,1-1 0,0 1 0,-1 0 0,1 0 0,0 0 0,-1 0 0,1 0 0,0-1 0,0 1 0,-1 0 0,1 0 0,0-1 0,0 1 0,-1 0 0,1 0 0,0-1 0,0 1 0,0 0 0,-1-1 0,2 0 0,-1 0 0,1 1 0,-1-1 0,1 0 0,-1 0 0,1 1 0,-1-1 0,1 0 0,0 1 0,-1-1 0,1 1 0,0-1 0,-1 0 0,1 1 0,0 0 0,2-1 0,3-3 0,0 1 0,0 0 0,1 1 0,0 0 0,-1 0 0,1 0 0,11 0 0,54-1 0,-51 3 0,37-4 0,49-8 0,1 5 0,111 7 0,-100 1 0,-101 0 0,0 1 0,0 0 0,0 2 0,34 11 0,19 4 0,-43-16 0,-1 0 0,1-2 0,29-3 0,-46 2 0,-6 0 342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30T07:04:54.509"/>
    </inkml:context>
    <inkml:brush xml:id="br0">
      <inkml:brushProperty name="width" value="0.35" units="cm"/>
      <inkml:brushProperty name="height" value="0.35" units="cm"/>
      <inkml:brushProperty name="color" value="#FFFFFF"/>
    </inkml:brush>
  </inkml:definitions>
  <inkml:trace contextRef="#ctx0" brushRef="#br0">1 26 24575,'313'0'0,"-310"0"0,0 0 0,0 0 0,0 1 0,0-1 0,0 0 0,0 1 0,0 0 0,4 1 0,-6-1 0,1 0 0,-1 0 0,0 0 0,1 0 0,-1 0 0,0 0 0,0 1 0,0-1 0,1 0 0,-2 1 0,1-1 0,0 1 0,0-1 0,0 1 0,0 2 0,1 0 0,-1-1 0,0 1 0,1-1 0,0 0 0,0 0 0,0 0 0,0 0 0,0 0 0,0 0 0,1 0 0,0-1 0,-1 1 0,1-1 0,0 0 0,0 0 0,0 0 0,0 0 0,5 2 0,-3-3 0,-1 0 0,1-1 0,-1 1 0,1-1 0,-1 0 0,1 0 0,-1 0 0,1 0 0,-1-1 0,0 0 0,1 0 0,-1 0 0,1 0 0,5-3 0,32-17 0,-34 16 0,1 0 0,0 1 0,0 0 0,0 0 0,0 1 0,14-2 0,35-6 0,-32 6 0,0 1 0,30-1 0,-20 3 0,-1 0 0,38-9 0,-29 6 0,-1 1 0,79 3 0,-67 2 0,-42-1 0,0 1 0,0 1 0,-1 0 0,1 1 0,-1 0 0,1 1 0,-1 0 0,0 1 0,-1 0 0,1 1 0,16 11 0,-16-9 0,1-2 0,0 0 0,0-1 0,1 0 0,-1 0 0,1-2 0,0 0 0,25 2 0,10-2 0,61-5 0,-27-1 0,204 3-1365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30T07:05:00.939"/>
    </inkml:context>
    <inkml:brush xml:id="br0">
      <inkml:brushProperty name="width" value="0.35" units="cm"/>
      <inkml:brushProperty name="height" value="0.35" units="cm"/>
      <inkml:brushProperty name="color" value="#FFFFFF"/>
    </inkml:brush>
  </inkml:definitions>
  <inkml:trace contextRef="#ctx0" brushRef="#br0">1 49 24575,'361'0'0,"-352"0"0,1-2 0,0 1 0,0-1 0,0-1 0,-1 0 0,0 0 0,13-6 0,-12 4 0,1 0 0,0 2 0,0-1 0,1 1 0,12-1 0,151 2 0,-87 4 0,-71-1 0,0 1 0,1 1 0,24 7 0,-15-3 0,-12-3 0,-1 2 0,-1 0 0,1 1 0,23 16 0,-35-22 0,18 12 0,-7-5 0,0 0 0,16 7 0,-24-12 0,0 0 0,-1 0 0,1 1 0,-1-1 0,0 1 0,0 0 0,0 0 0,0 0 0,-1 1 0,5 6 0,-1 0 0,-1 1 0,0-1 0,7 19 0,-5 9 0,-8-33 0,1-1 0,0 1 0,0 0 0,1 0 0,4 9 0,-5-13 0,0 0 0,0 0 0,1 0 0,-1 0 0,1-1 0,-1 1 0,1-1 0,0 1 0,-1-1 0,1 1 0,0-1 0,0 0 0,0 0 0,0 0 0,0 0 0,0 0 0,0-1 0,1 1 0,2 0 0,7 0 0,0 0 0,0 0 0,0-1 0,16-2 0,-18 0 0,-1 2 0,1-1 0,-1 1 0,1 1 0,0 0 0,-1 0 0,11 3 0,-19-4 0,0 0 0,0 0 0,0 1 0,0-1 0,0 0 0,0 0 0,-1 1 0,1-1 0,0 1 0,0-1 0,0 1 0,-1-1 0,1 1 0,0 0 0,-1-1 0,1 1 0,0 0 0,-1-1 0,1 1 0,-1 0 0,1 0 0,-1-1 0,0 1 0,1 0 0,-1 0 0,0 0 0,1 0 0,-1 0 0,0 1 0,0 0 0,-1 0 0,1-1 0,-1 1 0,0 0 0,1-1 0,-1 1 0,0 0 0,0-1 0,0 1 0,-1-1 0,1 0 0,0 1 0,-3 1 0,-5 5 0,-1 0 0,0-1 0,-15 8 0,-23 18 0,42-27 0,0-1 0,0 0 0,-1-1 0,0 0 0,1 0 0,-1 0 0,-1-1 0,1 1 0,-1-2 0,1 1 0,-10 1 0,-19 2 0,27-3 0,-1-1 0,0-1 0,1 0 0,-1 0 0,-12-1 0,19 0 0,0-1 0,0 1 0,0-1 0,0 0 0,0 0 0,1 0 0,-1 0 0,0-1 0,1 1 0,-1-1 0,1 0 0,-1 1 0,1-1 0,0 0 0,0 0 0,0 0 0,0-1 0,0 1 0,0-1 0,0 1 0,-1-5 0,-2-3 0,0-1 0,2 0 0,-1 1 0,-3-23 0,-2-7 0,7 36 0,1 0 0,0 1 0,-1-1 0,0 1 0,0-1 0,0 1 0,0 0 0,0 0 0,-1 0 0,0 0 0,1 0 0,-1 0 0,0 1 0,0-1 0,-7-3 0,-1 0 0,0 1 0,-1 0 0,-19-5 0,-24-10 0,44 15-151,1 1-1,-1 0 0,0 1 0,-1 0 1,1 1-1,-1 0 0,1 1 1,-19 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30T15:56:37.213"/>
    </inkml:context>
    <inkml:brush xml:id="br0">
      <inkml:brushProperty name="width" value="0.35" units="cm"/>
      <inkml:brushProperty name="height" value="0.35" units="cm"/>
      <inkml:brushProperty name="color" value="#FFFFFF"/>
    </inkml:brush>
  </inkml:definitions>
  <inkml:trace contextRef="#ctx0" brushRef="#br0">2441 1034 24575,'162'18'0,"-85"-10"0,-63-7 0,0 2 0,0 0 0,0 1 0,0 0 0,-1 1 0,1 1 0,-1 0 0,14 9 0,-20-11 0,1 0 0,0-1 0,1 0 0,-1-1 0,13 3 0,-12-3 0,1 0 0,-1 1 0,0 0 0,11 5 0,7 7 0,0-1 0,41 13 0,-117-25 0,-41-2 0,29 1 0,1-2 0,-106-16 0,141 10 0,0 0 0,1-2 0,0 0 0,-24-15 0,-10-14 0,48 30 0,0 1 0,0 0 0,0 1 0,-1 0 0,0 1 0,-1 0 0,-18-6 0,-429-113 0,318 62 0,100 41 0,-1 2 0,-44-13 0,60 25 0,16 5 0,0 0 0,1-1 0,-1 0 0,1-1 0,0 0 0,0-1 0,0 0 0,-11-9 0,11 9 0,1 0 0,0 0 0,-1 0 0,0 1 0,0 1 0,-17-5 0,-23-10 0,7 0 0,0 1 0,-1 3 0,0 2 0,-47-7 0,50 9 0,-76-29 0,57 18 0,16 4 0,32 11 0,0 2 0,-1-1 0,1 2 0,-1 0 0,0 0 0,-17-1 0,-12 3 0,31 2 0,-1-1 0,1-1 0,-1 1 0,1-2 0,-1 1 0,1-2 0,-1 1 0,-16-8 0,0-2 0,-136-61 0,152 69 0,0 1 0,0 1 0,-12-1 0,14 2 0,0 0 0,1-1 0,-1 0 0,1 0 0,-1-1 0,-10-5 0,-43-18 0,49 22 0,1-1 0,0 0 0,0-1 0,0 0 0,-19-14 0,25 15 0,0-1 0,0 1 0,0-1 0,1-1 0,0 1 0,0-1 0,0 0 0,1 0 0,0 0 0,1-1 0,-5-13 0,7 18 0,0 0 0,1 0 0,-1 0 0,1-1 0,-1 1 0,1 0 0,0-1 0,1 1 0,-1 0 0,0 0 0,1-1 0,0 1 0,0 0 0,0 0 0,0 0 0,0 0 0,1 0 0,-1 0 0,1 0 0,0 0 0,0 1 0,0-1 0,0 1 0,0-1 0,1 1 0,-1 0 0,1 0 0,-1 0 0,1 0 0,0 0 0,5-2 0,3 0 0,0 0 0,1 0 0,-1 1 0,1 1 0,0 0 0,0 1 0,0 0 0,0 0 0,13 2 0,-6 0 0,0-2 0,29-4 0,-12-3 0,-1-1 0,41-17 0,-61 21 0,0 0 0,1 1 0,0 1 0,0 1 0,22-2 0,84 6 0,-53 0 0,23-3 0,80 3 0,-161 0 0,0 1 0,0 0 0,-1 1 0,1 0 0,-1 1 0,0 0 0,14 9 0,10 5 0,-17-12 0,0 0 0,1-1 0,0-1 0,0 0 0,26 2 0,-33-4 0,0 0 0,0 0 0,19 9 0,-18-6 0,1-2 0,16 5 0,70 18 0,98 40 0,-159-53 0,20 3 0,12 6 0,-57-18 0,76 36 0,2 1 0,95 50 0,102 71 0,-287-162 0,-1-1 0,1 0 0,-1 0 0,1 0 0,-1 1 0,1-1 0,-1 0 0,0 1 0,1-1 0,-1 0 0,0 1 0,1-1 0,-1 0 0,0 1 0,1-1 0,-1 1 0,0-1 0,1 1 0,-1-1 0,0 1 0,0-1 0,0 1 0,0-1 0,1 1 0,-1 0 0,-10 5 0,-23-3 0,-86-15 0,5 1 0,79 9 0,10 2 0,1-1 0,-1-1 0,1-1 0,0-1 0,-31-10 0,13 0 0,0 3 0,-75-11 0,100 19 0,1-1 0,-1-1 0,-16-7 0,17 6 0,-1 0 0,-29-5 0,-51-12 0,70 15 0,-1 1 0,-29-3 0,26 4 0,0 0 0,1-2 0,0-2 0,0-1 0,-53-27 0,59 28 0,-36-11 0,0 1 0,44 15-71,-1 1-1,0 0 1,-1 2-1,1 0 1,0 1-1,-1 0 1,-18 3-1,16-2-721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4</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5</a:t>
            </a:fld>
            <a:endParaRPr lang="en-US"/>
          </a:p>
        </p:txBody>
      </p:sp>
    </p:spTree>
    <p:extLst>
      <p:ext uri="{BB962C8B-B14F-4D97-AF65-F5344CB8AC3E}">
        <p14:creationId xmlns:p14="http://schemas.microsoft.com/office/powerpoint/2010/main" val="4184654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6</a:t>
            </a:fld>
            <a:endParaRPr lang="en-US"/>
          </a:p>
        </p:txBody>
      </p:sp>
    </p:spTree>
    <p:extLst>
      <p:ext uri="{BB962C8B-B14F-4D97-AF65-F5344CB8AC3E}">
        <p14:creationId xmlns:p14="http://schemas.microsoft.com/office/powerpoint/2010/main" val="355643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7</a:t>
            </a:fld>
            <a:endParaRPr lang="en-US"/>
          </a:p>
        </p:txBody>
      </p:sp>
    </p:spTree>
    <p:extLst>
      <p:ext uri="{BB962C8B-B14F-4D97-AF65-F5344CB8AC3E}">
        <p14:creationId xmlns:p14="http://schemas.microsoft.com/office/powerpoint/2010/main" val="70051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790738-CFC9-4A5E-8424-6B42AA5706F7}" type="slidenum">
              <a:rPr lang="en-US" smtClean="0"/>
              <a:pPr/>
              <a:t>13</a:t>
            </a:fld>
            <a:endParaRPr lang="en-US"/>
          </a:p>
        </p:txBody>
      </p:sp>
    </p:spTree>
    <p:extLst>
      <p:ext uri="{BB962C8B-B14F-4D97-AF65-F5344CB8AC3E}">
        <p14:creationId xmlns:p14="http://schemas.microsoft.com/office/powerpoint/2010/main" val="3569382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9/4/2024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9/4/2024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9/4/2024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9/4/2024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18" Type="http://schemas.openxmlformats.org/officeDocument/2006/relationships/image" Target="../media/image59.svg"/><Relationship Id="rId3" Type="http://schemas.openxmlformats.org/officeDocument/2006/relationships/image" Target="../media/image44.png"/><Relationship Id="rId21" Type="http://schemas.openxmlformats.org/officeDocument/2006/relationships/image" Target="../media/image62.png"/><Relationship Id="rId7" Type="http://schemas.openxmlformats.org/officeDocument/2006/relationships/image" Target="../media/image48.png"/><Relationship Id="rId12" Type="http://schemas.openxmlformats.org/officeDocument/2006/relationships/image" Target="../media/image53.svg"/><Relationship Id="rId17" Type="http://schemas.openxmlformats.org/officeDocument/2006/relationships/image" Target="../media/image58.png"/><Relationship Id="rId2" Type="http://schemas.openxmlformats.org/officeDocument/2006/relationships/notesSlide" Target="../notesSlides/notesSlide7.xml"/><Relationship Id="rId16" Type="http://schemas.openxmlformats.org/officeDocument/2006/relationships/image" Target="../media/image57.svg"/><Relationship Id="rId20" Type="http://schemas.openxmlformats.org/officeDocument/2006/relationships/image" Target="../media/image61.svg"/><Relationship Id="rId1" Type="http://schemas.openxmlformats.org/officeDocument/2006/relationships/slideLayout" Target="../slideLayouts/slideLayout7.xml"/><Relationship Id="rId6" Type="http://schemas.openxmlformats.org/officeDocument/2006/relationships/image" Target="../media/image47.svg"/><Relationship Id="rId11" Type="http://schemas.openxmlformats.org/officeDocument/2006/relationships/image" Target="../media/image52.png"/><Relationship Id="rId24" Type="http://schemas.openxmlformats.org/officeDocument/2006/relationships/image" Target="../media/image3.png"/><Relationship Id="rId5" Type="http://schemas.openxmlformats.org/officeDocument/2006/relationships/image" Target="../media/image46.png"/><Relationship Id="rId15" Type="http://schemas.openxmlformats.org/officeDocument/2006/relationships/image" Target="../media/image56.png"/><Relationship Id="rId23" Type="http://schemas.openxmlformats.org/officeDocument/2006/relationships/image" Target="../media/image2.png"/><Relationship Id="rId10" Type="http://schemas.openxmlformats.org/officeDocument/2006/relationships/image" Target="../media/image51.svg"/><Relationship Id="rId19" Type="http://schemas.openxmlformats.org/officeDocument/2006/relationships/image" Target="../media/image60.pn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 Id="rId22" Type="http://schemas.openxmlformats.org/officeDocument/2006/relationships/image" Target="../media/image63.svg"/></Relationships>
</file>

<file path=ppt/slides/_rels/slide14.xml.rels><?xml version="1.0" encoding="UTF-8" standalone="yes"?>
<Relationships xmlns="http://schemas.openxmlformats.org/package/2006/relationships"><Relationship Id="rId3" Type="http://schemas.openxmlformats.org/officeDocument/2006/relationships/hyperlink" Target="SIH_Internal2%5b1%5d.ppt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e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0.png"/><Relationship Id="rId18" Type="http://schemas.openxmlformats.org/officeDocument/2006/relationships/customXml" Target="../ink/ink7.xml"/><Relationship Id="rId26" Type="http://schemas.openxmlformats.org/officeDocument/2006/relationships/image" Target="../media/image19.png"/><Relationship Id="rId3" Type="http://schemas.openxmlformats.org/officeDocument/2006/relationships/image" Target="../media/image6.png"/><Relationship Id="rId21" Type="http://schemas.openxmlformats.org/officeDocument/2006/relationships/image" Target="../media/image14.png"/><Relationship Id="rId34"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customXml" Target="../ink/ink4.xml"/><Relationship Id="rId17" Type="http://schemas.openxmlformats.org/officeDocument/2006/relationships/image" Target="../media/image12.png"/><Relationship Id="rId25" Type="http://schemas.openxmlformats.org/officeDocument/2006/relationships/image" Target="../media/image18.png"/><Relationship Id="rId33" Type="http://schemas.openxmlformats.org/officeDocument/2006/relationships/image" Target="../media/image2.png"/><Relationship Id="rId2" Type="http://schemas.openxmlformats.org/officeDocument/2006/relationships/notesSlide" Target="../notesSlides/notesSlide5.xml"/><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21.png"/><Relationship Id="rId1" Type="http://schemas.openxmlformats.org/officeDocument/2006/relationships/slideLayout" Target="../slideLayouts/slideLayout2.xml"/><Relationship Id="rId11" Type="http://schemas.openxmlformats.org/officeDocument/2006/relationships/image" Target="../media/image9.png"/><Relationship Id="rId24" Type="http://schemas.openxmlformats.org/officeDocument/2006/relationships/image" Target="../media/image17.png"/><Relationship Id="rId32" Type="http://schemas.openxmlformats.org/officeDocument/2006/relationships/image" Target="../media/image22.png"/><Relationship Id="rId15" Type="http://schemas.openxmlformats.org/officeDocument/2006/relationships/image" Target="../media/image11.png"/><Relationship Id="rId23" Type="http://schemas.openxmlformats.org/officeDocument/2006/relationships/image" Target="../media/image16.png"/><Relationship Id="rId10" Type="http://schemas.openxmlformats.org/officeDocument/2006/relationships/customXml" Target="../ink/ink3.xml"/><Relationship Id="rId19" Type="http://schemas.openxmlformats.org/officeDocument/2006/relationships/image" Target="../media/image13.png"/><Relationship Id="rId31" Type="http://schemas.openxmlformats.org/officeDocument/2006/relationships/customXml" Target="../ink/ink10.xml"/><Relationship Id="rId4" Type="http://schemas.openxmlformats.org/officeDocument/2006/relationships/customXml" Target="../ink/ink1.xml"/><Relationship Id="rId9" Type="http://schemas.openxmlformats.org/officeDocument/2006/relationships/image" Target="../media/image8.png"/><Relationship Id="rId14" Type="http://schemas.openxmlformats.org/officeDocument/2006/relationships/customXml" Target="../ink/ink5.xml"/><Relationship Id="rId22" Type="http://schemas.openxmlformats.org/officeDocument/2006/relationships/image" Target="../media/image15.png"/><Relationship Id="rId27" Type="http://schemas.openxmlformats.org/officeDocument/2006/relationships/customXml" Target="../ink/ink9.xml"/><Relationship Id="rId30"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svg"/><Relationship Id="rId21" Type="http://schemas.openxmlformats.org/officeDocument/2006/relationships/image" Target="../media/image2.png"/><Relationship Id="rId7" Type="http://schemas.openxmlformats.org/officeDocument/2006/relationships/image" Target="../media/image28.svg"/><Relationship Id="rId12" Type="http://schemas.openxmlformats.org/officeDocument/2006/relationships/image" Target="../media/image33.svg"/><Relationship Id="rId17" Type="http://schemas.openxmlformats.org/officeDocument/2006/relationships/image" Target="../media/image38.svg"/><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image" Target="../media/image41.sv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35.svg"/><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896615" y="276983"/>
            <a:ext cx="6811144" cy="1149075"/>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800399" y="-369973"/>
            <a:ext cx="9727114" cy="175260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171450" y="1027744"/>
            <a:ext cx="5924550" cy="5832879"/>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Problem Statement ID – </a:t>
            </a:r>
            <a:r>
              <a:rPr lang="en-US" sz="1600" dirty="0">
                <a:latin typeface="Arial" panose="020B0604020202020204" pitchFamily="34" charset="0"/>
                <a:cs typeface="Arial" panose="020B0604020202020204" pitchFamily="34" charset="0"/>
              </a:rPr>
              <a:t>1626</a:t>
            </a:r>
          </a:p>
          <a:p>
            <a:pPr marL="285750" indent="-285750" algn="just">
              <a:buFont typeface="Arial" panose="020B0604020202020204" pitchFamily="34" charset="0"/>
              <a:buChar char="•"/>
            </a:pPr>
            <a:r>
              <a:rPr lang="en-US" sz="1600" b="1" dirty="0">
                <a:latin typeface="Arial" panose="020B0604020202020204" pitchFamily="34" charset="0"/>
                <a:cs typeface="Arial" panose="020B0604020202020204" pitchFamily="34" charset="0"/>
              </a:rPr>
              <a:t>Problem Statement Title -</a:t>
            </a:r>
            <a:r>
              <a:rPr lang="en-US" sz="1600" b="0" i="0" dirty="0">
                <a:solidFill>
                  <a:srgbClr val="212529"/>
                </a:solidFill>
                <a:effectLst/>
                <a:highlight>
                  <a:srgbClr val="FFFFFF"/>
                </a:highlight>
                <a:latin typeface="montserratregular"/>
              </a:rPr>
              <a:t> </a:t>
            </a:r>
            <a:r>
              <a:rPr lang="en-US" b="0" i="0" dirty="0">
                <a:solidFill>
                  <a:srgbClr val="212529"/>
                </a:solidFill>
                <a:effectLst/>
                <a:highlight>
                  <a:srgbClr val="FFFFFF"/>
                </a:highlight>
                <a:latin typeface="montserratregular"/>
              </a:rPr>
              <a:t>Health Data Information &amp; Management System Mobile Application (HDIMS)</a:t>
            </a:r>
            <a:endParaRPr lang="en-US"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Theme -  </a:t>
            </a:r>
            <a:r>
              <a:rPr lang="en-IN" b="0" i="0" dirty="0">
                <a:solidFill>
                  <a:srgbClr val="212529"/>
                </a:solidFill>
                <a:effectLst/>
                <a:latin typeface="montserratregular"/>
              </a:rPr>
              <a:t>HealthTech</a:t>
            </a:r>
            <a:endParaRPr lang="en-IN" i="0" dirty="0">
              <a:solidFill>
                <a:srgbClr val="212529"/>
              </a:solidFill>
              <a:effectLst/>
              <a:latin typeface="montserratregular"/>
            </a:endParaRPr>
          </a:p>
          <a:p>
            <a:pPr marL="285750" indent="-285750" algn="just">
              <a:lnSpc>
                <a:spcPct val="20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PS Category- </a:t>
            </a:r>
            <a:r>
              <a:rPr lang="en-US" sz="1600" dirty="0">
                <a:latin typeface="Arial" panose="020B0604020202020204" pitchFamily="34" charset="0"/>
                <a:cs typeface="Arial" panose="020B0604020202020204" pitchFamily="34" charset="0"/>
              </a:rPr>
              <a:t>Software </a:t>
            </a:r>
          </a:p>
          <a:p>
            <a:pPr marL="285750" indent="-285750" algn="just">
              <a:lnSpc>
                <a:spcPct val="20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Team ID- </a:t>
            </a:r>
            <a:r>
              <a:rPr lang="en-US" sz="1600" dirty="0">
                <a:latin typeface="Arial" panose="020B0604020202020204" pitchFamily="34" charset="0"/>
                <a:cs typeface="Arial" panose="020B0604020202020204" pitchFamily="34" charset="0"/>
              </a:rPr>
              <a:t>081</a:t>
            </a:r>
          </a:p>
          <a:p>
            <a:pPr marL="285750" indent="-285750" algn="just">
              <a:lnSpc>
                <a:spcPct val="20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Team Name:  </a:t>
            </a:r>
            <a:r>
              <a:rPr lang="en-US" sz="1600" dirty="0">
                <a:latin typeface="Arial" panose="020B0604020202020204" pitchFamily="34" charset="0"/>
                <a:cs typeface="Arial" panose="020B0604020202020204" pitchFamily="34" charset="0"/>
              </a:rPr>
              <a:t>TechBees</a:t>
            </a:r>
            <a:endParaRPr lang="en-IN" sz="2400" i="0" dirty="0">
              <a:solidFill>
                <a:srgbClr val="212529"/>
              </a:solidFill>
              <a:effectLst/>
              <a:latin typeface="montserratregular"/>
            </a:endParaRPr>
          </a:p>
          <a:p>
            <a:endParaRPr lang="en-IN" sz="2400" b="1" i="0" dirty="0">
              <a:solidFill>
                <a:srgbClr val="212529"/>
              </a:solidFill>
              <a:effectLst/>
              <a:latin typeface="montserratregular"/>
            </a:endParaRPr>
          </a:p>
          <a:p>
            <a:r>
              <a:rPr lang="en-IN" sz="2400" b="1" i="0" dirty="0">
                <a:solidFill>
                  <a:srgbClr val="212529"/>
                </a:solidFill>
                <a:effectLst/>
                <a:latin typeface="montserratregular"/>
              </a:rPr>
              <a:t>Problem statement provided by SIH :</a:t>
            </a:r>
          </a:p>
          <a:p>
            <a:r>
              <a:rPr lang="en-US" sz="1600" b="0" i="0" dirty="0">
                <a:solidFill>
                  <a:srgbClr val="212529"/>
                </a:solidFill>
                <a:effectLst/>
                <a:latin typeface="montserratregular"/>
              </a:rPr>
              <a:t>To develop a Mobile Application which will help the hospitals/facilities to enter data directly, which can be viewed by the Super Admin dynamically for efficient implementation of Health and Family Welfare Schemes, other Health programs and provide key inputs for policy formulation.</a:t>
            </a:r>
            <a:endParaRPr lang="en-US" sz="1600" dirty="0">
              <a:solidFill>
                <a:srgbClr val="212529"/>
              </a:solidFill>
              <a:latin typeface="montserratregular"/>
            </a:endParaRPr>
          </a:p>
          <a:p>
            <a:pPr marL="285750" indent="-285750" algn="just">
              <a:lnSpc>
                <a:spcPct val="200000"/>
              </a:lnSpc>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F941018-B684-FF4E-0A85-2BA40B3AE3C4}"/>
              </a:ext>
            </a:extLst>
          </p:cNvPr>
          <p:cNvPicPr>
            <a:picLocks noChangeAspect="1"/>
          </p:cNvPicPr>
          <p:nvPr/>
        </p:nvPicPr>
        <p:blipFill>
          <a:blip r:embed="rId3"/>
          <a:stretch>
            <a:fillRect/>
          </a:stretch>
        </p:blipFill>
        <p:spPr>
          <a:xfrm>
            <a:off x="308989" y="186886"/>
            <a:ext cx="867547" cy="867547"/>
          </a:xfrm>
          <a:prstGeom prst="rect">
            <a:avLst/>
          </a:prstGeom>
        </p:spPr>
      </p:pic>
      <p:pic>
        <p:nvPicPr>
          <p:cNvPr id="6" name="Google Shape;93;p2">
            <a:extLst>
              <a:ext uri="{FF2B5EF4-FFF2-40B4-BE49-F238E27FC236}">
                <a16:creationId xmlns:a16="http://schemas.microsoft.com/office/drawing/2014/main" id="{AC99A094-49F9-9B06-170B-7886433BB297}"/>
              </a:ext>
            </a:extLst>
          </p:cNvPr>
          <p:cNvPicPr preferRelativeResize="0"/>
          <p:nvPr/>
        </p:nvPicPr>
        <p:blipFill rotWithShape="1">
          <a:blip r:embed="rId4">
            <a:alphaModFix/>
          </a:blip>
          <a:srcRect/>
          <a:stretch/>
        </p:blipFill>
        <p:spPr>
          <a:xfrm>
            <a:off x="10573832" y="81376"/>
            <a:ext cx="1498448" cy="74001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96C2EE-6E37-57EE-6EE5-A956E219F988}"/>
              </a:ext>
            </a:extLst>
          </p:cNvPr>
          <p:cNvSpPr>
            <a:spLocks noGrp="1"/>
          </p:cNvSpPr>
          <p:nvPr>
            <p:ph type="sldNum" sz="quarter" idx="12"/>
          </p:nvPr>
        </p:nvSpPr>
        <p:spPr/>
        <p:txBody>
          <a:bodyPr/>
          <a:lstStyle/>
          <a:p>
            <a:fld id="{B635AFB3-1ACD-44AC-8702-86B1729DF035}" type="slidenum">
              <a:rPr lang="en-US" smtClean="0"/>
              <a:pPr/>
              <a:t>10</a:t>
            </a:fld>
            <a:endParaRPr lang="en-US"/>
          </a:p>
        </p:txBody>
      </p:sp>
      <p:pic>
        <p:nvPicPr>
          <p:cNvPr id="5" name="Picture 4">
            <a:extLst>
              <a:ext uri="{FF2B5EF4-FFF2-40B4-BE49-F238E27FC236}">
                <a16:creationId xmlns:a16="http://schemas.microsoft.com/office/drawing/2014/main" id="{3C015A8D-2969-5A9E-9ABE-8F5DD77AC400}"/>
              </a:ext>
            </a:extLst>
          </p:cNvPr>
          <p:cNvPicPr>
            <a:picLocks noChangeAspect="1"/>
          </p:cNvPicPr>
          <p:nvPr/>
        </p:nvPicPr>
        <p:blipFill>
          <a:blip r:embed="rId2"/>
          <a:stretch>
            <a:fillRect/>
          </a:stretch>
        </p:blipFill>
        <p:spPr>
          <a:xfrm>
            <a:off x="1787106" y="547929"/>
            <a:ext cx="8617788" cy="62441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D7F47767-2CE5-1B40-219A-A17AAF8D8E22}"/>
              </a:ext>
            </a:extLst>
          </p:cNvPr>
          <p:cNvSpPr txBox="1"/>
          <p:nvPr/>
        </p:nvSpPr>
        <p:spPr>
          <a:xfrm>
            <a:off x="3571336" y="21414"/>
            <a:ext cx="4718649" cy="461665"/>
          </a:xfrm>
          <a:prstGeom prst="rect">
            <a:avLst/>
          </a:prstGeom>
          <a:noFill/>
        </p:spPr>
        <p:txBody>
          <a:bodyPr wrap="square" rtlCol="0">
            <a:spAutoFit/>
          </a:bodyPr>
          <a:lstStyle/>
          <a:p>
            <a:pPr algn="ctr"/>
            <a:r>
              <a:rPr lang="en-US" sz="2400" b="1" dirty="0"/>
              <a:t>APP INTERFACE</a:t>
            </a:r>
            <a:endParaRPr lang="en-IN" sz="2400" b="1" dirty="0"/>
          </a:p>
        </p:txBody>
      </p:sp>
      <p:pic>
        <p:nvPicPr>
          <p:cNvPr id="8" name="Google Shape;93;p2">
            <a:extLst>
              <a:ext uri="{FF2B5EF4-FFF2-40B4-BE49-F238E27FC236}">
                <a16:creationId xmlns:a16="http://schemas.microsoft.com/office/drawing/2014/main" id="{626C3C3F-8AE3-2F71-443A-089B412EEACD}"/>
              </a:ext>
            </a:extLst>
          </p:cNvPr>
          <p:cNvPicPr preferRelativeResize="0"/>
          <p:nvPr/>
        </p:nvPicPr>
        <p:blipFill rotWithShape="1">
          <a:blip r:embed="rId3">
            <a:alphaModFix/>
          </a:blip>
          <a:srcRect/>
          <a:stretch/>
        </p:blipFill>
        <p:spPr>
          <a:xfrm>
            <a:off x="10397705" y="12788"/>
            <a:ext cx="1678669" cy="884782"/>
          </a:xfrm>
          <a:prstGeom prst="rect">
            <a:avLst/>
          </a:prstGeom>
          <a:noFill/>
          <a:ln>
            <a:noFill/>
          </a:ln>
        </p:spPr>
      </p:pic>
      <p:pic>
        <p:nvPicPr>
          <p:cNvPr id="2" name="Picture 1">
            <a:extLst>
              <a:ext uri="{FF2B5EF4-FFF2-40B4-BE49-F238E27FC236}">
                <a16:creationId xmlns:a16="http://schemas.microsoft.com/office/drawing/2014/main" id="{D25E6524-2CD6-B7B7-22DB-E1C29A248491}"/>
              </a:ext>
            </a:extLst>
          </p:cNvPr>
          <p:cNvPicPr>
            <a:picLocks noChangeAspect="1"/>
          </p:cNvPicPr>
          <p:nvPr/>
        </p:nvPicPr>
        <p:blipFill>
          <a:blip r:embed="rId4"/>
          <a:stretch>
            <a:fillRect/>
          </a:stretch>
        </p:blipFill>
        <p:spPr>
          <a:xfrm>
            <a:off x="195242" y="149172"/>
            <a:ext cx="867547" cy="867547"/>
          </a:xfrm>
          <a:prstGeom prst="rect">
            <a:avLst/>
          </a:prstGeom>
        </p:spPr>
      </p:pic>
    </p:spTree>
    <p:extLst>
      <p:ext uri="{BB962C8B-B14F-4D97-AF65-F5344CB8AC3E}">
        <p14:creationId xmlns:p14="http://schemas.microsoft.com/office/powerpoint/2010/main" val="141722283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7"/>
          <p:cNvGrpSpPr/>
          <p:nvPr/>
        </p:nvGrpSpPr>
        <p:grpSpPr>
          <a:xfrm>
            <a:off x="1263357" y="4972048"/>
            <a:ext cx="3029120" cy="1255847"/>
            <a:chOff x="-19839" y="-10112"/>
            <a:chExt cx="859373" cy="313345"/>
          </a:xfrm>
        </p:grpSpPr>
        <p:sp>
          <p:nvSpPr>
            <p:cNvPr id="18" name="Freeform 18"/>
            <p:cNvSpPr/>
            <p:nvPr/>
          </p:nvSpPr>
          <p:spPr>
            <a:xfrm>
              <a:off x="0" y="0"/>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2C92D5"/>
            </a:solidFill>
          </p:spPr>
          <p:txBody>
            <a:bodyPr/>
            <a:lstStyle/>
            <a:p>
              <a:pPr algn="ctr"/>
              <a:r>
                <a:rPr lang="en-US" sz="1600" b="1" dirty="0">
                  <a:solidFill>
                    <a:schemeClr val="bg1"/>
                  </a:solidFill>
                  <a:latin typeface="Times New Roman" panose="02020603050405020304" pitchFamily="18" charset="0"/>
                  <a:cs typeface="Times New Roman" panose="02020603050405020304" pitchFamily="18" charset="0"/>
                </a:rPr>
                <a:t>Ease:</a:t>
              </a:r>
              <a:r>
                <a:rPr lang="en-US" sz="1600" dirty="0">
                  <a:solidFill>
                    <a:schemeClr val="bg1"/>
                  </a:solidFill>
                  <a:latin typeface="Times New Roman" panose="02020603050405020304" pitchFamily="18" charset="0"/>
                  <a:cs typeface="Times New Roman" panose="02020603050405020304" pitchFamily="18" charset="0"/>
                </a:rPr>
                <a:t> Designed for ease of use by even the least educated data entry workers. </a:t>
              </a:r>
            </a:p>
            <a:p>
              <a:r>
                <a:rPr lang="en-IN" dirty="0"/>
                <a:t>                    </a:t>
              </a:r>
            </a:p>
          </p:txBody>
        </p:sp>
        <p:sp>
          <p:nvSpPr>
            <p:cNvPr id="19" name="TextBox 19"/>
            <p:cNvSpPr txBox="1"/>
            <p:nvPr/>
          </p:nvSpPr>
          <p:spPr>
            <a:xfrm>
              <a:off x="-19839" y="-10112"/>
              <a:ext cx="859373" cy="313345"/>
            </a:xfrm>
            <a:prstGeom prst="rect">
              <a:avLst/>
            </a:prstGeom>
          </p:spPr>
          <p:txBody>
            <a:bodyPr lIns="33867" tIns="33867" rIns="33867" bIns="33867" rtlCol="0" anchor="ctr"/>
            <a:lstStyle/>
            <a:p>
              <a:pPr algn="ctr">
                <a:lnSpc>
                  <a:spcPts val="2000"/>
                </a:lnSpc>
              </a:pPr>
              <a:endParaRPr lang="en-US" sz="1333" spc="67" dirty="0">
                <a:solidFill>
                  <a:srgbClr val="FFFFFF"/>
                </a:solidFill>
                <a:latin typeface="Aileron Bold"/>
                <a:ea typeface="Aileron Bold"/>
                <a:cs typeface="Aileron Bold"/>
                <a:sym typeface="Aileron Bold"/>
              </a:endParaRPr>
            </a:p>
          </p:txBody>
        </p:sp>
      </p:grpSp>
      <p:sp>
        <p:nvSpPr>
          <p:cNvPr id="26" name="TextBox 26"/>
          <p:cNvSpPr txBox="1"/>
          <p:nvPr/>
        </p:nvSpPr>
        <p:spPr>
          <a:xfrm>
            <a:off x="2535021" y="481671"/>
            <a:ext cx="6919529" cy="379399"/>
          </a:xfrm>
          <a:prstGeom prst="rect">
            <a:avLst/>
          </a:prstGeom>
        </p:spPr>
        <p:txBody>
          <a:bodyPr wrap="square" lIns="0" tIns="0" rIns="0" bIns="0" rtlCol="0" anchor="t">
            <a:spAutoFit/>
          </a:bodyPr>
          <a:lstStyle/>
          <a:p>
            <a:pPr algn="ctr">
              <a:lnSpc>
                <a:spcPts val="3144"/>
              </a:lnSpc>
            </a:pPr>
            <a:r>
              <a:rPr lang="en-US" sz="2400" b="1" spc="71" dirty="0">
                <a:solidFill>
                  <a:srgbClr val="191919"/>
                </a:solidFill>
                <a:latin typeface="Aileron Ultra-Bold"/>
                <a:ea typeface="Aileron Ultra-Bold"/>
                <a:cs typeface="Aileron Ultra-Bold"/>
                <a:sym typeface="Aileron Ultra-Bold"/>
              </a:rPr>
              <a:t>Feasibility And Viability</a:t>
            </a:r>
          </a:p>
        </p:txBody>
      </p:sp>
      <p:sp>
        <p:nvSpPr>
          <p:cNvPr id="29" name="AutoShape 29"/>
          <p:cNvSpPr/>
          <p:nvPr/>
        </p:nvSpPr>
        <p:spPr>
          <a:xfrm>
            <a:off x="4267395" y="1921983"/>
            <a:ext cx="1390544" cy="25400"/>
          </a:xfrm>
          <a:prstGeom prst="line">
            <a:avLst/>
          </a:prstGeom>
          <a:ln w="38100" cap="flat">
            <a:solidFill>
              <a:srgbClr val="A8A8A8"/>
            </a:solidFill>
            <a:prstDash val="solid"/>
            <a:headEnd type="triangle" w="lg" len="med"/>
            <a:tailEnd type="none" w="sm" len="sm"/>
          </a:ln>
        </p:spPr>
        <p:txBody>
          <a:bodyPr/>
          <a:lstStyle/>
          <a:p>
            <a:endParaRPr lang="en-US"/>
          </a:p>
        </p:txBody>
      </p:sp>
      <p:sp>
        <p:nvSpPr>
          <p:cNvPr id="30" name="AutoShape 30"/>
          <p:cNvSpPr/>
          <p:nvPr/>
        </p:nvSpPr>
        <p:spPr>
          <a:xfrm>
            <a:off x="6452740" y="1921983"/>
            <a:ext cx="1388725" cy="25400"/>
          </a:xfrm>
          <a:prstGeom prst="line">
            <a:avLst/>
          </a:prstGeom>
          <a:ln w="38100" cap="flat">
            <a:solidFill>
              <a:srgbClr val="A8A8A8"/>
            </a:solidFill>
            <a:prstDash val="solid"/>
            <a:headEnd type="none" w="sm" len="sm"/>
            <a:tailEnd type="triangle" w="lg" len="med"/>
          </a:ln>
        </p:spPr>
        <p:txBody>
          <a:bodyPr/>
          <a:lstStyle/>
          <a:p>
            <a:endParaRPr lang="en-US"/>
          </a:p>
        </p:txBody>
      </p:sp>
      <p:sp>
        <p:nvSpPr>
          <p:cNvPr id="31" name="AutoShape 31"/>
          <p:cNvSpPr/>
          <p:nvPr/>
        </p:nvSpPr>
        <p:spPr>
          <a:xfrm>
            <a:off x="3807071" y="3010722"/>
            <a:ext cx="1863569" cy="25400"/>
          </a:xfrm>
          <a:prstGeom prst="line">
            <a:avLst/>
          </a:prstGeom>
          <a:ln w="38100" cap="flat">
            <a:solidFill>
              <a:srgbClr val="A8A8A8"/>
            </a:solidFill>
            <a:prstDash val="solid"/>
            <a:headEnd type="triangle" w="lg" len="med"/>
            <a:tailEnd type="none" w="sm" len="sm"/>
          </a:ln>
        </p:spPr>
        <p:txBody>
          <a:bodyPr/>
          <a:lstStyle/>
          <a:p>
            <a:endParaRPr lang="en-US"/>
          </a:p>
        </p:txBody>
      </p:sp>
      <p:sp>
        <p:nvSpPr>
          <p:cNvPr id="32" name="AutoShape 32"/>
          <p:cNvSpPr/>
          <p:nvPr/>
        </p:nvSpPr>
        <p:spPr>
          <a:xfrm>
            <a:off x="3664729" y="4283458"/>
            <a:ext cx="1980544" cy="25400"/>
          </a:xfrm>
          <a:prstGeom prst="line">
            <a:avLst/>
          </a:prstGeom>
          <a:ln w="38100" cap="flat">
            <a:solidFill>
              <a:srgbClr val="A8A8A8"/>
            </a:solidFill>
            <a:prstDash val="solid"/>
            <a:headEnd type="triangle" w="lg" len="med"/>
            <a:tailEnd type="none" w="sm" len="sm"/>
          </a:ln>
        </p:spPr>
        <p:txBody>
          <a:bodyPr/>
          <a:lstStyle/>
          <a:p>
            <a:endParaRPr lang="en-US"/>
          </a:p>
        </p:txBody>
      </p:sp>
      <p:sp>
        <p:nvSpPr>
          <p:cNvPr id="33" name="AutoShape 33"/>
          <p:cNvSpPr/>
          <p:nvPr/>
        </p:nvSpPr>
        <p:spPr>
          <a:xfrm>
            <a:off x="4267395" y="5304506"/>
            <a:ext cx="1390544" cy="25400"/>
          </a:xfrm>
          <a:prstGeom prst="line">
            <a:avLst/>
          </a:prstGeom>
          <a:ln w="38100" cap="flat">
            <a:solidFill>
              <a:srgbClr val="A8A8A8"/>
            </a:solidFill>
            <a:prstDash val="solid"/>
            <a:headEnd type="triangle" w="lg" len="med"/>
            <a:tailEnd type="none" w="sm" len="sm"/>
          </a:ln>
        </p:spPr>
        <p:txBody>
          <a:bodyPr/>
          <a:lstStyle/>
          <a:p>
            <a:endParaRPr lang="en-US"/>
          </a:p>
        </p:txBody>
      </p:sp>
      <p:sp>
        <p:nvSpPr>
          <p:cNvPr id="34" name="AutoShape 34"/>
          <p:cNvSpPr/>
          <p:nvPr/>
        </p:nvSpPr>
        <p:spPr>
          <a:xfrm rot="-5400000">
            <a:off x="5108236" y="2458985"/>
            <a:ext cx="1099406" cy="0"/>
          </a:xfrm>
          <a:prstGeom prst="line">
            <a:avLst/>
          </a:prstGeom>
          <a:ln w="38100" cap="flat">
            <a:solidFill>
              <a:srgbClr val="A8A8A8"/>
            </a:solidFill>
            <a:prstDash val="solid"/>
            <a:headEnd type="none" w="sm" len="sm"/>
            <a:tailEnd type="none" w="sm" len="sm"/>
          </a:ln>
        </p:spPr>
        <p:txBody>
          <a:bodyPr/>
          <a:lstStyle/>
          <a:p>
            <a:endParaRPr lang="en-US"/>
          </a:p>
        </p:txBody>
      </p:sp>
      <p:sp>
        <p:nvSpPr>
          <p:cNvPr id="35" name="AutoShape 35"/>
          <p:cNvSpPr/>
          <p:nvPr/>
        </p:nvSpPr>
        <p:spPr>
          <a:xfrm rot="-5400000">
            <a:off x="5916497" y="2445525"/>
            <a:ext cx="1072484" cy="0"/>
          </a:xfrm>
          <a:prstGeom prst="line">
            <a:avLst/>
          </a:prstGeom>
          <a:ln w="38100" cap="flat">
            <a:solidFill>
              <a:srgbClr val="A8A8A8"/>
            </a:solidFill>
            <a:prstDash val="solid"/>
            <a:headEnd type="none" w="sm" len="sm"/>
            <a:tailEnd type="none" w="sm" len="sm"/>
          </a:ln>
        </p:spPr>
        <p:txBody>
          <a:bodyPr/>
          <a:lstStyle/>
          <a:p>
            <a:endParaRPr lang="en-US"/>
          </a:p>
        </p:txBody>
      </p:sp>
      <p:sp>
        <p:nvSpPr>
          <p:cNvPr id="36" name="AutoShape 36"/>
          <p:cNvSpPr/>
          <p:nvPr/>
        </p:nvSpPr>
        <p:spPr>
          <a:xfrm rot="-5400000">
            <a:off x="5244030" y="4905738"/>
            <a:ext cx="827819" cy="0"/>
          </a:xfrm>
          <a:prstGeom prst="line">
            <a:avLst/>
          </a:prstGeom>
          <a:ln w="38100" cap="flat">
            <a:solidFill>
              <a:srgbClr val="A8A8A8"/>
            </a:solidFill>
            <a:prstDash val="solid"/>
            <a:headEnd type="none" w="sm" len="sm"/>
            <a:tailEnd type="none" w="sm" len="sm"/>
          </a:ln>
        </p:spPr>
        <p:txBody>
          <a:bodyPr/>
          <a:lstStyle/>
          <a:p>
            <a:endParaRPr lang="en-US"/>
          </a:p>
        </p:txBody>
      </p:sp>
      <p:sp>
        <p:nvSpPr>
          <p:cNvPr id="37" name="AutoShape 37"/>
          <p:cNvSpPr/>
          <p:nvPr/>
        </p:nvSpPr>
        <p:spPr>
          <a:xfrm rot="-5400000">
            <a:off x="6013431" y="4905738"/>
            <a:ext cx="827819" cy="0"/>
          </a:xfrm>
          <a:prstGeom prst="line">
            <a:avLst/>
          </a:prstGeom>
          <a:ln w="38100" cap="flat">
            <a:solidFill>
              <a:srgbClr val="A8A8A8"/>
            </a:solidFill>
            <a:prstDash val="solid"/>
            <a:headEnd type="none" w="sm" len="sm"/>
            <a:tailEnd type="none" w="sm" len="sm"/>
          </a:ln>
        </p:spPr>
        <p:txBody>
          <a:bodyPr/>
          <a:lstStyle/>
          <a:p>
            <a:endParaRPr lang="en-US"/>
          </a:p>
        </p:txBody>
      </p:sp>
      <p:sp>
        <p:nvSpPr>
          <p:cNvPr id="38" name="AutoShape 38"/>
          <p:cNvSpPr/>
          <p:nvPr/>
        </p:nvSpPr>
        <p:spPr>
          <a:xfrm>
            <a:off x="6440103" y="3012500"/>
            <a:ext cx="2087137" cy="25400"/>
          </a:xfrm>
          <a:prstGeom prst="line">
            <a:avLst/>
          </a:prstGeom>
          <a:ln w="38100" cap="flat">
            <a:solidFill>
              <a:srgbClr val="A8A8A8"/>
            </a:solidFill>
            <a:prstDash val="solid"/>
            <a:headEnd type="none" w="sm" len="sm"/>
            <a:tailEnd type="triangle" w="lg" len="med"/>
          </a:ln>
        </p:spPr>
        <p:txBody>
          <a:bodyPr/>
          <a:lstStyle/>
          <a:p>
            <a:endParaRPr lang="en-US"/>
          </a:p>
        </p:txBody>
      </p:sp>
      <p:sp>
        <p:nvSpPr>
          <p:cNvPr id="39" name="AutoShape 39"/>
          <p:cNvSpPr/>
          <p:nvPr/>
        </p:nvSpPr>
        <p:spPr>
          <a:xfrm>
            <a:off x="6427340" y="4275378"/>
            <a:ext cx="1962217" cy="25400"/>
          </a:xfrm>
          <a:prstGeom prst="line">
            <a:avLst/>
          </a:prstGeom>
          <a:ln w="38100" cap="flat">
            <a:solidFill>
              <a:srgbClr val="A8A8A8"/>
            </a:solidFill>
            <a:prstDash val="solid"/>
            <a:headEnd type="none" w="sm" len="sm"/>
            <a:tailEnd type="triangle" w="lg" len="med"/>
          </a:ln>
        </p:spPr>
        <p:txBody>
          <a:bodyPr/>
          <a:lstStyle/>
          <a:p>
            <a:endParaRPr lang="en-US"/>
          </a:p>
        </p:txBody>
      </p:sp>
      <p:sp>
        <p:nvSpPr>
          <p:cNvPr id="42" name="TextBox 42"/>
          <p:cNvSpPr txBox="1"/>
          <p:nvPr/>
        </p:nvSpPr>
        <p:spPr>
          <a:xfrm>
            <a:off x="5117208" y="2330959"/>
            <a:ext cx="1819906" cy="2029895"/>
          </a:xfrm>
          <a:prstGeom prst="rect">
            <a:avLst/>
          </a:prstGeom>
        </p:spPr>
        <p:txBody>
          <a:bodyPr lIns="33867" tIns="33867" rIns="33867" bIns="33867" rtlCol="0" anchor="ctr"/>
          <a:lstStyle/>
          <a:p>
            <a:pPr algn="ctr">
              <a:lnSpc>
                <a:spcPts val="2599"/>
              </a:lnSpc>
            </a:pPr>
            <a:r>
              <a:rPr lang="en-US" sz="1733" spc="86" dirty="0">
                <a:solidFill>
                  <a:srgbClr val="FFFFFF"/>
                </a:solidFill>
                <a:latin typeface="Aileron Bold"/>
                <a:ea typeface="Aileron Bold"/>
                <a:cs typeface="Aileron Bold"/>
                <a:sym typeface="Aileron Bold"/>
              </a:rPr>
              <a:t>CREATIVITY</a:t>
            </a:r>
          </a:p>
        </p:txBody>
      </p:sp>
      <p:sp>
        <p:nvSpPr>
          <p:cNvPr id="43" name="AutoShape 43"/>
          <p:cNvSpPr/>
          <p:nvPr/>
        </p:nvSpPr>
        <p:spPr>
          <a:xfrm>
            <a:off x="6440134" y="5302728"/>
            <a:ext cx="1401333" cy="25400"/>
          </a:xfrm>
          <a:prstGeom prst="line">
            <a:avLst/>
          </a:prstGeom>
          <a:ln w="38100" cap="flat">
            <a:solidFill>
              <a:srgbClr val="A8A8A8"/>
            </a:solidFill>
            <a:prstDash val="solid"/>
            <a:headEnd type="none" w="sm" len="sm"/>
            <a:tailEnd type="triangle" w="lg" len="med"/>
          </a:ln>
        </p:spPr>
        <p:txBody>
          <a:bodyPr/>
          <a:lstStyle/>
          <a:p>
            <a:endParaRPr lang="en-US"/>
          </a:p>
        </p:txBody>
      </p:sp>
      <p:sp>
        <p:nvSpPr>
          <p:cNvPr id="45" name="Chord 44">
            <a:extLst>
              <a:ext uri="{FF2B5EF4-FFF2-40B4-BE49-F238E27FC236}">
                <a16:creationId xmlns:a16="http://schemas.microsoft.com/office/drawing/2014/main" id="{11873998-17E4-D4D4-D64A-81A1A1C2755B}"/>
              </a:ext>
            </a:extLst>
          </p:cNvPr>
          <p:cNvSpPr/>
          <p:nvPr/>
        </p:nvSpPr>
        <p:spPr>
          <a:xfrm rot="12629846">
            <a:off x="5136597" y="2537475"/>
            <a:ext cx="2219717" cy="2197612"/>
          </a:xfrm>
          <a:prstGeom prst="chord">
            <a:avLst>
              <a:gd name="adj1" fmla="val 3295869"/>
              <a:gd name="adj2" fmla="val 14719050"/>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Chord 45">
            <a:extLst>
              <a:ext uri="{FF2B5EF4-FFF2-40B4-BE49-F238E27FC236}">
                <a16:creationId xmlns:a16="http://schemas.microsoft.com/office/drawing/2014/main" id="{8F9C2DE1-600C-7DEE-8560-F110384CC938}"/>
              </a:ext>
            </a:extLst>
          </p:cNvPr>
          <p:cNvSpPr/>
          <p:nvPr/>
        </p:nvSpPr>
        <p:spPr>
          <a:xfrm rot="1835277">
            <a:off x="4850954" y="2537475"/>
            <a:ext cx="2219717" cy="2197612"/>
          </a:xfrm>
          <a:prstGeom prst="chord">
            <a:avLst>
              <a:gd name="adj1" fmla="val 3295869"/>
              <a:gd name="adj2" fmla="val 14719050"/>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9E34D814-3017-516C-20EC-018E6AEF4373}"/>
              </a:ext>
            </a:extLst>
          </p:cNvPr>
          <p:cNvSpPr txBox="1"/>
          <p:nvPr/>
        </p:nvSpPr>
        <p:spPr>
          <a:xfrm rot="16200000">
            <a:off x="5624896" y="3297972"/>
            <a:ext cx="1713783"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VIABILITY</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26ABB518-C018-240F-2536-538AA740EEEF}"/>
              </a:ext>
            </a:extLst>
          </p:cNvPr>
          <p:cNvSpPr txBox="1"/>
          <p:nvPr/>
        </p:nvSpPr>
        <p:spPr>
          <a:xfrm rot="5400000">
            <a:off x="4771518" y="3515007"/>
            <a:ext cx="1948810"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FEASIBILITY</a:t>
            </a:r>
            <a:endParaRPr lang="en-IN" sz="2000" b="1" dirty="0">
              <a:solidFill>
                <a:schemeClr val="bg1"/>
              </a:solidFill>
              <a:latin typeface="Times New Roman" panose="02020603050405020304" pitchFamily="18" charset="0"/>
              <a:cs typeface="Times New Roman" panose="02020603050405020304" pitchFamily="18" charset="0"/>
            </a:endParaRPr>
          </a:p>
        </p:txBody>
      </p:sp>
      <p:grpSp>
        <p:nvGrpSpPr>
          <p:cNvPr id="51" name="Group 17">
            <a:extLst>
              <a:ext uri="{FF2B5EF4-FFF2-40B4-BE49-F238E27FC236}">
                <a16:creationId xmlns:a16="http://schemas.microsoft.com/office/drawing/2014/main" id="{C7BD44FE-18B3-B3FA-CFA8-9D611C13F668}"/>
              </a:ext>
            </a:extLst>
          </p:cNvPr>
          <p:cNvGrpSpPr/>
          <p:nvPr/>
        </p:nvGrpSpPr>
        <p:grpSpPr>
          <a:xfrm>
            <a:off x="1274009" y="1447587"/>
            <a:ext cx="3029120" cy="1255847"/>
            <a:chOff x="-19839" y="-10112"/>
            <a:chExt cx="859373" cy="313345"/>
          </a:xfrm>
        </p:grpSpPr>
        <p:sp>
          <p:nvSpPr>
            <p:cNvPr id="52" name="Freeform 18">
              <a:extLst>
                <a:ext uri="{FF2B5EF4-FFF2-40B4-BE49-F238E27FC236}">
                  <a16:creationId xmlns:a16="http://schemas.microsoft.com/office/drawing/2014/main" id="{7F80E4C2-114C-F2A6-9145-E0490050B11C}"/>
                </a:ext>
              </a:extLst>
            </p:cNvPr>
            <p:cNvSpPr/>
            <p:nvPr/>
          </p:nvSpPr>
          <p:spPr>
            <a:xfrm>
              <a:off x="0" y="0"/>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55C4D4"/>
            </a:solidFill>
          </p:spPr>
          <p:txBody>
            <a:bodyPr/>
            <a:lstStyle/>
            <a:p>
              <a:endParaRPr lang="en-IN" dirty="0"/>
            </a:p>
          </p:txBody>
        </p:sp>
        <p:sp>
          <p:nvSpPr>
            <p:cNvPr id="53" name="TextBox 19">
              <a:extLst>
                <a:ext uri="{FF2B5EF4-FFF2-40B4-BE49-F238E27FC236}">
                  <a16:creationId xmlns:a16="http://schemas.microsoft.com/office/drawing/2014/main" id="{48DD8F1B-95FA-7B03-BC8C-6677B9BEB2F5}"/>
                </a:ext>
              </a:extLst>
            </p:cNvPr>
            <p:cNvSpPr txBox="1"/>
            <p:nvPr/>
          </p:nvSpPr>
          <p:spPr>
            <a:xfrm>
              <a:off x="-19839" y="-10112"/>
              <a:ext cx="859373" cy="313345"/>
            </a:xfrm>
            <a:prstGeom prst="rect">
              <a:avLst/>
            </a:prstGeom>
          </p:spPr>
          <p:txBody>
            <a:bodyPr lIns="33867" tIns="33867" rIns="33867" bIns="33867" rtlCol="0" anchor="ctr"/>
            <a:lstStyle/>
            <a:p>
              <a:pPr algn="ctr">
                <a:lnSpc>
                  <a:spcPts val="2000"/>
                </a:lnSpc>
              </a:pPr>
              <a:r>
                <a:rPr lang="en-US" sz="1600" b="1" dirty="0">
                  <a:solidFill>
                    <a:schemeClr val="bg1"/>
                  </a:solidFill>
                  <a:latin typeface="Times New Roman" panose="02020603050405020304" pitchFamily="18" charset="0"/>
                  <a:cs typeface="Times New Roman" panose="02020603050405020304" pitchFamily="18" charset="0"/>
                </a:rPr>
                <a:t>Scalability:</a:t>
              </a:r>
              <a:r>
                <a:rPr lang="en-US" sz="1600" dirty="0">
                  <a:solidFill>
                    <a:schemeClr val="bg1"/>
                  </a:solidFill>
                  <a:latin typeface="Times New Roman" panose="02020603050405020304" pitchFamily="18" charset="0"/>
                  <a:cs typeface="Times New Roman" panose="02020603050405020304" pitchFamily="18" charset="0"/>
                </a:rPr>
                <a:t> Simple to scale with SQL database.</a:t>
              </a:r>
            </a:p>
            <a:p>
              <a:pPr algn="ctr">
                <a:lnSpc>
                  <a:spcPts val="2000"/>
                </a:lnSpc>
              </a:pPr>
              <a:endParaRPr lang="en-US" sz="1333" spc="67" dirty="0">
                <a:solidFill>
                  <a:srgbClr val="FFFFFF"/>
                </a:solidFill>
                <a:latin typeface="Aileron Bold"/>
                <a:ea typeface="Aileron Bold"/>
                <a:cs typeface="Aileron Bold"/>
                <a:sym typeface="Aileron Bold"/>
              </a:endParaRPr>
            </a:p>
          </p:txBody>
        </p:sp>
      </p:grpSp>
      <p:grpSp>
        <p:nvGrpSpPr>
          <p:cNvPr id="54" name="Group 17">
            <a:extLst>
              <a:ext uri="{FF2B5EF4-FFF2-40B4-BE49-F238E27FC236}">
                <a16:creationId xmlns:a16="http://schemas.microsoft.com/office/drawing/2014/main" id="{8D19A467-4D1D-0F00-4C47-F939B57F5543}"/>
              </a:ext>
            </a:extLst>
          </p:cNvPr>
          <p:cNvGrpSpPr/>
          <p:nvPr/>
        </p:nvGrpSpPr>
        <p:grpSpPr>
          <a:xfrm>
            <a:off x="890518" y="2571783"/>
            <a:ext cx="2893089" cy="1118139"/>
            <a:chOff x="-19839" y="-10112"/>
            <a:chExt cx="859373" cy="313345"/>
          </a:xfrm>
        </p:grpSpPr>
        <p:sp>
          <p:nvSpPr>
            <p:cNvPr id="55" name="Freeform 18">
              <a:extLst>
                <a:ext uri="{FF2B5EF4-FFF2-40B4-BE49-F238E27FC236}">
                  <a16:creationId xmlns:a16="http://schemas.microsoft.com/office/drawing/2014/main" id="{1E8F56B7-AC22-5679-2DAD-844867E330AB}"/>
                </a:ext>
              </a:extLst>
            </p:cNvPr>
            <p:cNvSpPr/>
            <p:nvPr/>
          </p:nvSpPr>
          <p:spPr>
            <a:xfrm>
              <a:off x="0" y="0"/>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3EDAD8"/>
            </a:solidFill>
          </p:spPr>
          <p:txBody>
            <a:bodyPr/>
            <a:lstStyle/>
            <a:p>
              <a:endParaRPr lang="en-IN" dirty="0"/>
            </a:p>
          </p:txBody>
        </p:sp>
        <p:sp>
          <p:nvSpPr>
            <p:cNvPr id="56" name="TextBox 19">
              <a:extLst>
                <a:ext uri="{FF2B5EF4-FFF2-40B4-BE49-F238E27FC236}">
                  <a16:creationId xmlns:a16="http://schemas.microsoft.com/office/drawing/2014/main" id="{D49E73E4-982F-554A-FEE5-988BE64EA715}"/>
                </a:ext>
              </a:extLst>
            </p:cNvPr>
            <p:cNvSpPr txBox="1"/>
            <p:nvPr/>
          </p:nvSpPr>
          <p:spPr>
            <a:xfrm>
              <a:off x="-19839" y="-10112"/>
              <a:ext cx="859373" cy="313345"/>
            </a:xfrm>
            <a:prstGeom prst="rect">
              <a:avLst/>
            </a:prstGeom>
            <a:solidFill>
              <a:schemeClr val="accent5">
                <a:lumMod val="60000"/>
                <a:lumOff val="40000"/>
              </a:schemeClr>
            </a:solidFill>
          </p:spPr>
          <p:txBody>
            <a:bodyPr lIns="33867" tIns="33867" rIns="33867" bIns="33867" rtlCol="0" anchor="ctr"/>
            <a:lstStyle/>
            <a:p>
              <a:pPr algn="ctr">
                <a:lnSpc>
                  <a:spcPts val="2000"/>
                </a:lnSpc>
              </a:pPr>
              <a:r>
                <a:rPr lang="en-US" sz="1600" b="1" dirty="0">
                  <a:solidFill>
                    <a:schemeClr val="bg1"/>
                  </a:solidFill>
                  <a:latin typeface="Times New Roman" panose="02020603050405020304" pitchFamily="18" charset="0"/>
                  <a:cs typeface="Times New Roman" panose="02020603050405020304" pitchFamily="18" charset="0"/>
                </a:rPr>
                <a:t>Complex Querying:</a:t>
              </a:r>
              <a:r>
                <a:rPr lang="en-US" sz="1600" dirty="0">
                  <a:solidFill>
                    <a:schemeClr val="bg1"/>
                  </a:solidFill>
                  <a:latin typeface="Times New Roman" panose="02020603050405020304" pitchFamily="18" charset="0"/>
                  <a:cs typeface="Times New Roman" panose="02020603050405020304" pitchFamily="18" charset="0"/>
                </a:rPr>
                <a:t> PostgreSQL has a lot of features to handle complex queries</a:t>
              </a:r>
            </a:p>
            <a:p>
              <a:pPr algn="ctr">
                <a:lnSpc>
                  <a:spcPts val="2000"/>
                </a:lnSpc>
              </a:pPr>
              <a:endParaRPr lang="en-US" sz="1333" spc="67" dirty="0">
                <a:solidFill>
                  <a:srgbClr val="FFFFFF"/>
                </a:solidFill>
                <a:latin typeface="Aileron Bold"/>
                <a:ea typeface="Aileron Bold"/>
                <a:cs typeface="Aileron Bold"/>
                <a:sym typeface="Aileron Bold"/>
              </a:endParaRPr>
            </a:p>
          </p:txBody>
        </p:sp>
      </p:grpSp>
      <p:grpSp>
        <p:nvGrpSpPr>
          <p:cNvPr id="57" name="Group 17">
            <a:extLst>
              <a:ext uri="{FF2B5EF4-FFF2-40B4-BE49-F238E27FC236}">
                <a16:creationId xmlns:a16="http://schemas.microsoft.com/office/drawing/2014/main" id="{E9AAE761-B4E9-0D18-8475-A4A026F379D1}"/>
              </a:ext>
            </a:extLst>
          </p:cNvPr>
          <p:cNvGrpSpPr/>
          <p:nvPr/>
        </p:nvGrpSpPr>
        <p:grpSpPr>
          <a:xfrm>
            <a:off x="563885" y="3823606"/>
            <a:ext cx="3222879" cy="1267325"/>
            <a:chOff x="-49270" y="-10342"/>
            <a:chExt cx="914343" cy="316209"/>
          </a:xfrm>
        </p:grpSpPr>
        <p:sp>
          <p:nvSpPr>
            <p:cNvPr id="58" name="Freeform 18">
              <a:extLst>
                <a:ext uri="{FF2B5EF4-FFF2-40B4-BE49-F238E27FC236}">
                  <a16:creationId xmlns:a16="http://schemas.microsoft.com/office/drawing/2014/main" id="{23436453-E592-A0F4-7E58-D77C9102CC0B}"/>
                </a:ext>
              </a:extLst>
            </p:cNvPr>
            <p:cNvSpPr/>
            <p:nvPr/>
          </p:nvSpPr>
          <p:spPr>
            <a:xfrm>
              <a:off x="0" y="0"/>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37C9EF"/>
            </a:solidFill>
          </p:spPr>
          <p:txBody>
            <a:bodyPr/>
            <a:lstStyle/>
            <a:p>
              <a:endParaRPr lang="en-IN" dirty="0"/>
            </a:p>
          </p:txBody>
        </p:sp>
        <p:sp>
          <p:nvSpPr>
            <p:cNvPr id="59" name="TextBox 19">
              <a:extLst>
                <a:ext uri="{FF2B5EF4-FFF2-40B4-BE49-F238E27FC236}">
                  <a16:creationId xmlns:a16="http://schemas.microsoft.com/office/drawing/2014/main" id="{EA36FE26-28F5-AE51-DCEE-6AC91AFF3B2A}"/>
                </a:ext>
              </a:extLst>
            </p:cNvPr>
            <p:cNvSpPr txBox="1"/>
            <p:nvPr/>
          </p:nvSpPr>
          <p:spPr>
            <a:xfrm>
              <a:off x="-49270" y="-10342"/>
              <a:ext cx="914343" cy="316209"/>
            </a:xfrm>
            <a:prstGeom prst="rect">
              <a:avLst/>
            </a:prstGeom>
          </p:spPr>
          <p:txBody>
            <a:bodyPr lIns="33867" tIns="33867" rIns="33867" bIns="33867" rtlCol="0" anchor="ctr"/>
            <a:lstStyle/>
            <a:p>
              <a:pPr algn="ctr">
                <a:lnSpc>
                  <a:spcPts val="2000"/>
                </a:lnSpc>
              </a:pPr>
              <a:r>
                <a:rPr lang="en-US" sz="1600" b="1" dirty="0">
                  <a:solidFill>
                    <a:schemeClr val="bg1"/>
                  </a:solidFill>
                  <a:latin typeface="Times New Roman" panose="02020603050405020304" pitchFamily="18" charset="0"/>
                  <a:cs typeface="Times New Roman" panose="02020603050405020304" pitchFamily="18" charset="0"/>
                </a:rPr>
                <a:t>Security:</a:t>
              </a:r>
              <a:r>
                <a:rPr lang="en-US" sz="1600" dirty="0">
                  <a:solidFill>
                    <a:schemeClr val="bg1"/>
                  </a:solidFill>
                  <a:latin typeface="Times New Roman" panose="02020603050405020304" pitchFamily="18" charset="0"/>
                  <a:cs typeface="Times New Roman" panose="02020603050405020304" pitchFamily="18" charset="0"/>
                </a:rPr>
                <a:t> Blockchain integration defends from cyber threats</a:t>
              </a:r>
            </a:p>
            <a:p>
              <a:pPr algn="ctr">
                <a:lnSpc>
                  <a:spcPts val="2000"/>
                </a:lnSpc>
              </a:pPr>
              <a:endParaRPr lang="en-US" sz="1333" spc="67" dirty="0">
                <a:solidFill>
                  <a:srgbClr val="FFFFFF"/>
                </a:solidFill>
                <a:latin typeface="Aileron Bold"/>
                <a:ea typeface="Aileron Bold"/>
                <a:cs typeface="Aileron Bold"/>
                <a:sym typeface="Aileron Bold"/>
              </a:endParaRPr>
            </a:p>
          </p:txBody>
        </p:sp>
      </p:grpSp>
      <p:grpSp>
        <p:nvGrpSpPr>
          <p:cNvPr id="78" name="Group 17">
            <a:extLst>
              <a:ext uri="{FF2B5EF4-FFF2-40B4-BE49-F238E27FC236}">
                <a16:creationId xmlns:a16="http://schemas.microsoft.com/office/drawing/2014/main" id="{2FF62365-07D6-FAF3-55D2-C20DF1673CBA}"/>
              </a:ext>
            </a:extLst>
          </p:cNvPr>
          <p:cNvGrpSpPr/>
          <p:nvPr/>
        </p:nvGrpSpPr>
        <p:grpSpPr>
          <a:xfrm>
            <a:off x="7833429" y="4948103"/>
            <a:ext cx="3480668" cy="1255847"/>
            <a:chOff x="-147945" y="-10112"/>
            <a:chExt cx="987479" cy="313345"/>
          </a:xfrm>
        </p:grpSpPr>
        <p:sp>
          <p:nvSpPr>
            <p:cNvPr id="79" name="Freeform 18">
              <a:extLst>
                <a:ext uri="{FF2B5EF4-FFF2-40B4-BE49-F238E27FC236}">
                  <a16:creationId xmlns:a16="http://schemas.microsoft.com/office/drawing/2014/main" id="{A45E98F7-E66F-448B-C397-6468AE60CBF0}"/>
                </a:ext>
              </a:extLst>
            </p:cNvPr>
            <p:cNvSpPr/>
            <p:nvPr/>
          </p:nvSpPr>
          <p:spPr>
            <a:xfrm>
              <a:off x="-147945" y="5115"/>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2C92D5"/>
            </a:solidFill>
          </p:spPr>
          <p:txBody>
            <a:bodyPr/>
            <a:lstStyle/>
            <a:p>
              <a:pPr algn="ctr"/>
              <a:endParaRPr lang="en-IN" dirty="0"/>
            </a:p>
          </p:txBody>
        </p:sp>
        <p:sp>
          <p:nvSpPr>
            <p:cNvPr id="80" name="TextBox 19">
              <a:extLst>
                <a:ext uri="{FF2B5EF4-FFF2-40B4-BE49-F238E27FC236}">
                  <a16:creationId xmlns:a16="http://schemas.microsoft.com/office/drawing/2014/main" id="{70DAB8C7-7B79-DAF2-3879-95718EC0B797}"/>
                </a:ext>
              </a:extLst>
            </p:cNvPr>
            <p:cNvSpPr txBox="1"/>
            <p:nvPr/>
          </p:nvSpPr>
          <p:spPr>
            <a:xfrm>
              <a:off x="-19839" y="-10112"/>
              <a:ext cx="859373" cy="313345"/>
            </a:xfrm>
            <a:prstGeom prst="rect">
              <a:avLst/>
            </a:prstGeom>
          </p:spPr>
          <p:txBody>
            <a:bodyPr lIns="33867" tIns="33867" rIns="33867" bIns="33867" rtlCol="0" anchor="ctr"/>
            <a:lstStyle/>
            <a:p>
              <a:pPr algn="ctr">
                <a:lnSpc>
                  <a:spcPts val="2000"/>
                </a:lnSpc>
              </a:pPr>
              <a:endParaRPr lang="en-US" sz="1333" spc="67" dirty="0">
                <a:solidFill>
                  <a:srgbClr val="FFFFFF"/>
                </a:solidFill>
                <a:latin typeface="Aileron Bold"/>
                <a:ea typeface="Aileron Bold"/>
                <a:cs typeface="Aileron Bold"/>
                <a:sym typeface="Aileron Bold"/>
              </a:endParaRPr>
            </a:p>
          </p:txBody>
        </p:sp>
      </p:grpSp>
      <p:grpSp>
        <p:nvGrpSpPr>
          <p:cNvPr id="81" name="Group 17">
            <a:extLst>
              <a:ext uri="{FF2B5EF4-FFF2-40B4-BE49-F238E27FC236}">
                <a16:creationId xmlns:a16="http://schemas.microsoft.com/office/drawing/2014/main" id="{E05C6B6A-7E66-27D1-D4BA-E7F30FE82D48}"/>
              </a:ext>
            </a:extLst>
          </p:cNvPr>
          <p:cNvGrpSpPr/>
          <p:nvPr/>
        </p:nvGrpSpPr>
        <p:grpSpPr>
          <a:xfrm>
            <a:off x="7804289" y="1410293"/>
            <a:ext cx="3043751" cy="983640"/>
            <a:chOff x="-19839" y="-10112"/>
            <a:chExt cx="863524" cy="245427"/>
          </a:xfrm>
        </p:grpSpPr>
        <p:sp>
          <p:nvSpPr>
            <p:cNvPr id="82" name="Freeform 18">
              <a:extLst>
                <a:ext uri="{FF2B5EF4-FFF2-40B4-BE49-F238E27FC236}">
                  <a16:creationId xmlns:a16="http://schemas.microsoft.com/office/drawing/2014/main" id="{E6D132F7-5CB5-C3C6-AE85-CAF21A7B0B30}"/>
                </a:ext>
              </a:extLst>
            </p:cNvPr>
            <p:cNvSpPr/>
            <p:nvPr/>
          </p:nvSpPr>
          <p:spPr>
            <a:xfrm>
              <a:off x="0" y="0"/>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55C4D4"/>
            </a:solidFill>
          </p:spPr>
          <p:txBody>
            <a:bodyPr/>
            <a:lstStyle/>
            <a:p>
              <a:endParaRPr lang="en-IN" dirty="0"/>
            </a:p>
          </p:txBody>
        </p:sp>
        <p:sp>
          <p:nvSpPr>
            <p:cNvPr id="83" name="TextBox 19">
              <a:extLst>
                <a:ext uri="{FF2B5EF4-FFF2-40B4-BE49-F238E27FC236}">
                  <a16:creationId xmlns:a16="http://schemas.microsoft.com/office/drawing/2014/main" id="{64063BDE-2000-866D-5BF3-449365340B01}"/>
                </a:ext>
              </a:extLst>
            </p:cNvPr>
            <p:cNvSpPr txBox="1"/>
            <p:nvPr/>
          </p:nvSpPr>
          <p:spPr>
            <a:xfrm>
              <a:off x="-19839" y="-10112"/>
              <a:ext cx="863524" cy="245427"/>
            </a:xfrm>
            <a:prstGeom prst="rect">
              <a:avLst/>
            </a:prstGeom>
          </p:spPr>
          <p:txBody>
            <a:bodyPr lIns="33867" tIns="33867" rIns="33867" bIns="33867" rtlCol="0" anchor="ctr"/>
            <a:lstStyle/>
            <a:p>
              <a:pPr algn="ctr">
                <a:lnSpc>
                  <a:spcPts val="2000"/>
                </a:lnSpc>
              </a:pPr>
              <a:r>
                <a:rPr lang="en-US" sz="1600" b="1" dirty="0">
                  <a:solidFill>
                    <a:schemeClr val="bg1"/>
                  </a:solidFill>
                  <a:latin typeface="Times New Roman" panose="02020603050405020304" pitchFamily="18" charset="0"/>
                  <a:cs typeface="Times New Roman" panose="02020603050405020304" pitchFamily="18" charset="0"/>
                  <a:sym typeface="Aileron Bold"/>
                </a:rPr>
                <a:t>Adaptability: </a:t>
              </a:r>
              <a:r>
                <a:rPr lang="en-US" sz="1600" dirty="0">
                  <a:solidFill>
                    <a:schemeClr val="bg1"/>
                  </a:solidFill>
                  <a:latin typeface="Times New Roman" panose="02020603050405020304" pitchFamily="18" charset="0"/>
                  <a:cs typeface="Times New Roman" panose="02020603050405020304" pitchFamily="18" charset="0"/>
                  <a:sym typeface="Aileron Bold"/>
                </a:rPr>
                <a:t>can easily adapt to new data attributes that required.</a:t>
              </a:r>
            </a:p>
          </p:txBody>
        </p:sp>
      </p:grpSp>
      <p:sp>
        <p:nvSpPr>
          <p:cNvPr id="86" name="TextBox 19">
            <a:extLst>
              <a:ext uri="{FF2B5EF4-FFF2-40B4-BE49-F238E27FC236}">
                <a16:creationId xmlns:a16="http://schemas.microsoft.com/office/drawing/2014/main" id="{072D4F9F-6D60-471F-A5EE-E885B6ABDF13}"/>
              </a:ext>
            </a:extLst>
          </p:cNvPr>
          <p:cNvSpPr txBox="1"/>
          <p:nvPr/>
        </p:nvSpPr>
        <p:spPr>
          <a:xfrm>
            <a:off x="8531272" y="2525140"/>
            <a:ext cx="2931331" cy="1065461"/>
          </a:xfrm>
          <a:prstGeom prst="rect">
            <a:avLst/>
          </a:prstGeom>
          <a:solidFill>
            <a:schemeClr val="accent5">
              <a:lumMod val="60000"/>
              <a:lumOff val="40000"/>
            </a:schemeClr>
          </a:solidFill>
        </p:spPr>
        <p:txBody>
          <a:bodyPr lIns="33867" tIns="33867" rIns="33867" bIns="33867" rtlCol="0" anchor="ctr"/>
          <a:lstStyle/>
          <a:p>
            <a:pPr algn="ctr">
              <a:lnSpc>
                <a:spcPts val="2000"/>
              </a:lnSpc>
            </a:pPr>
            <a:r>
              <a:rPr lang="en-US" sz="1600" b="1" dirty="0">
                <a:solidFill>
                  <a:schemeClr val="bg1"/>
                </a:solidFill>
                <a:latin typeface="Times New Roman" panose="02020603050405020304" pitchFamily="18" charset="0"/>
                <a:cs typeface="Times New Roman" panose="02020603050405020304" pitchFamily="18" charset="0"/>
              </a:rPr>
              <a:t>Complete Data:</a:t>
            </a:r>
            <a:r>
              <a:rPr lang="en-US" sz="1600" dirty="0">
                <a:solidFill>
                  <a:schemeClr val="bg1"/>
                </a:solidFill>
                <a:latin typeface="Times New Roman" panose="02020603050405020304" pitchFamily="18" charset="0"/>
                <a:cs typeface="Times New Roman" panose="02020603050405020304" pitchFamily="18" charset="0"/>
              </a:rPr>
              <a:t> Gathers data from public and private agencies to improve government input with ease</a:t>
            </a:r>
            <a:endParaRPr lang="en-US" sz="1333" spc="67" dirty="0">
              <a:solidFill>
                <a:srgbClr val="FFFFFF"/>
              </a:solidFill>
              <a:latin typeface="Aileron Bold"/>
              <a:ea typeface="Aileron Bold"/>
              <a:cs typeface="Aileron Bold"/>
              <a:sym typeface="Aileron Bold"/>
            </a:endParaRPr>
          </a:p>
        </p:txBody>
      </p:sp>
      <p:grpSp>
        <p:nvGrpSpPr>
          <p:cNvPr id="87" name="Group 17">
            <a:extLst>
              <a:ext uri="{FF2B5EF4-FFF2-40B4-BE49-F238E27FC236}">
                <a16:creationId xmlns:a16="http://schemas.microsoft.com/office/drawing/2014/main" id="{628CDC95-5C24-8087-B9F0-AC1AA8E08229}"/>
              </a:ext>
            </a:extLst>
          </p:cNvPr>
          <p:cNvGrpSpPr/>
          <p:nvPr/>
        </p:nvGrpSpPr>
        <p:grpSpPr>
          <a:xfrm>
            <a:off x="8302574" y="3832335"/>
            <a:ext cx="3027911" cy="936888"/>
            <a:chOff x="-21435" y="-8164"/>
            <a:chExt cx="859030" cy="233762"/>
          </a:xfrm>
        </p:grpSpPr>
        <p:sp>
          <p:nvSpPr>
            <p:cNvPr id="88" name="Freeform 18">
              <a:extLst>
                <a:ext uri="{FF2B5EF4-FFF2-40B4-BE49-F238E27FC236}">
                  <a16:creationId xmlns:a16="http://schemas.microsoft.com/office/drawing/2014/main" id="{8A3F55A5-5ADA-D09B-D098-8BE18554AF8B}"/>
                </a:ext>
              </a:extLst>
            </p:cNvPr>
            <p:cNvSpPr/>
            <p:nvPr/>
          </p:nvSpPr>
          <p:spPr>
            <a:xfrm>
              <a:off x="0" y="0"/>
              <a:ext cx="830210" cy="223420"/>
            </a:xfrm>
            <a:custGeom>
              <a:avLst/>
              <a:gdLst/>
              <a:ahLst/>
              <a:cxnLst/>
              <a:rect l="l" t="t" r="r" b="b"/>
              <a:pathLst>
                <a:path w="830210" h="223420">
                  <a:moveTo>
                    <a:pt x="7368" y="0"/>
                  </a:moveTo>
                  <a:lnTo>
                    <a:pt x="822842" y="0"/>
                  </a:lnTo>
                  <a:cubicBezTo>
                    <a:pt x="826912" y="0"/>
                    <a:pt x="830210" y="3299"/>
                    <a:pt x="830210" y="7368"/>
                  </a:cubicBezTo>
                  <a:lnTo>
                    <a:pt x="830210" y="216051"/>
                  </a:lnTo>
                  <a:cubicBezTo>
                    <a:pt x="830210" y="220121"/>
                    <a:pt x="826912" y="223420"/>
                    <a:pt x="822842" y="223420"/>
                  </a:cubicBezTo>
                  <a:lnTo>
                    <a:pt x="7368" y="223420"/>
                  </a:lnTo>
                  <a:cubicBezTo>
                    <a:pt x="3299" y="223420"/>
                    <a:pt x="0" y="220121"/>
                    <a:pt x="0" y="216051"/>
                  </a:cubicBezTo>
                  <a:lnTo>
                    <a:pt x="0" y="7368"/>
                  </a:lnTo>
                  <a:cubicBezTo>
                    <a:pt x="0" y="3299"/>
                    <a:pt x="3299" y="0"/>
                    <a:pt x="7368" y="0"/>
                  </a:cubicBezTo>
                  <a:close/>
                </a:path>
              </a:pathLst>
            </a:custGeom>
            <a:solidFill>
              <a:srgbClr val="37C9EF"/>
            </a:solidFill>
          </p:spPr>
          <p:txBody>
            <a:bodyPr/>
            <a:lstStyle/>
            <a:p>
              <a:endParaRPr lang="en-IN" dirty="0"/>
            </a:p>
          </p:txBody>
        </p:sp>
        <p:sp>
          <p:nvSpPr>
            <p:cNvPr id="89" name="TextBox 19">
              <a:extLst>
                <a:ext uri="{FF2B5EF4-FFF2-40B4-BE49-F238E27FC236}">
                  <a16:creationId xmlns:a16="http://schemas.microsoft.com/office/drawing/2014/main" id="{FD3B3E64-16A1-DF7D-C815-74E80B52BDE1}"/>
                </a:ext>
              </a:extLst>
            </p:cNvPr>
            <p:cNvSpPr txBox="1"/>
            <p:nvPr/>
          </p:nvSpPr>
          <p:spPr>
            <a:xfrm>
              <a:off x="-21435" y="-8164"/>
              <a:ext cx="859030" cy="233762"/>
            </a:xfrm>
            <a:prstGeom prst="rect">
              <a:avLst/>
            </a:prstGeom>
          </p:spPr>
          <p:txBody>
            <a:bodyPr lIns="33867" tIns="33867" rIns="33867" bIns="33867" rtlCol="0" anchor="ctr"/>
            <a:lstStyle/>
            <a:p>
              <a:pPr algn="ctr">
                <a:lnSpc>
                  <a:spcPts val="2000"/>
                </a:lnSpc>
              </a:pPr>
              <a:r>
                <a:rPr lang="en-US" sz="1600" b="1" dirty="0">
                  <a:solidFill>
                    <a:schemeClr val="bg1"/>
                  </a:solidFill>
                  <a:latin typeface="Times New Roman" panose="02020603050405020304" pitchFamily="18" charset="0"/>
                  <a:cs typeface="Times New Roman" panose="02020603050405020304" pitchFamily="18" charset="0"/>
                </a:rPr>
                <a:t>Maintenance: </a:t>
              </a:r>
              <a:r>
                <a:rPr lang="en-US" sz="1600" dirty="0">
                  <a:solidFill>
                    <a:schemeClr val="bg1"/>
                  </a:solidFill>
                  <a:latin typeface="Times New Roman" panose="02020603050405020304" pitchFamily="18" charset="0"/>
                  <a:cs typeface="Times New Roman" panose="02020603050405020304" pitchFamily="18" charset="0"/>
                </a:rPr>
                <a:t> Easier to maintain and support a familiar tech stack</a:t>
              </a:r>
              <a:endParaRPr lang="en-US" sz="1333" spc="67" dirty="0">
                <a:solidFill>
                  <a:srgbClr val="FFFFFF"/>
                </a:solidFill>
                <a:latin typeface="Aileron Bold"/>
                <a:ea typeface="Aileron Bold"/>
                <a:cs typeface="Aileron Bold"/>
                <a:sym typeface="Aileron Bold"/>
              </a:endParaRPr>
            </a:p>
          </p:txBody>
        </p:sp>
      </p:grpSp>
      <p:sp>
        <p:nvSpPr>
          <p:cNvPr id="91" name="TextBox 90">
            <a:extLst>
              <a:ext uri="{FF2B5EF4-FFF2-40B4-BE49-F238E27FC236}">
                <a16:creationId xmlns:a16="http://schemas.microsoft.com/office/drawing/2014/main" id="{EEED4F18-317C-04AB-341B-65B15C969F4C}"/>
              </a:ext>
            </a:extLst>
          </p:cNvPr>
          <p:cNvSpPr txBox="1"/>
          <p:nvPr/>
        </p:nvSpPr>
        <p:spPr>
          <a:xfrm>
            <a:off x="7859490" y="5127024"/>
            <a:ext cx="2967600" cy="584775"/>
          </a:xfrm>
          <a:prstGeom prst="rect">
            <a:avLst/>
          </a:prstGeom>
          <a:noFill/>
        </p:spPr>
        <p:txBody>
          <a:bodyPr wrap="square">
            <a:spAutoFit/>
          </a:bodyPr>
          <a:lstStyle/>
          <a:p>
            <a:r>
              <a:rPr lang="en-US" sz="1600" b="1" dirty="0">
                <a:solidFill>
                  <a:schemeClr val="bg1"/>
                </a:solidFill>
                <a:latin typeface="Times New Roman" panose="02020603050405020304" pitchFamily="18" charset="0"/>
                <a:cs typeface="Times New Roman" panose="02020603050405020304" pitchFamily="18" charset="0"/>
              </a:rPr>
              <a:t>Policy Impact: </a:t>
            </a:r>
            <a:r>
              <a:rPr lang="en-US" sz="1600" dirty="0">
                <a:solidFill>
                  <a:schemeClr val="bg1"/>
                </a:solidFill>
                <a:latin typeface="Times New Roman" panose="02020603050405020304" pitchFamily="18" charset="0"/>
                <a:cs typeface="Times New Roman" panose="02020603050405020304" pitchFamily="18" charset="0"/>
              </a:rPr>
              <a:t>Enhances policy-making, hence public health.</a:t>
            </a:r>
          </a:p>
        </p:txBody>
      </p:sp>
      <p:pic>
        <p:nvPicPr>
          <p:cNvPr id="5" name="Picture 4">
            <a:extLst>
              <a:ext uri="{FF2B5EF4-FFF2-40B4-BE49-F238E27FC236}">
                <a16:creationId xmlns:a16="http://schemas.microsoft.com/office/drawing/2014/main" id="{8FB8C5AC-9612-B256-8704-7A1AFF522AFF}"/>
              </a:ext>
            </a:extLst>
          </p:cNvPr>
          <p:cNvPicPr>
            <a:picLocks noChangeAspect="1"/>
          </p:cNvPicPr>
          <p:nvPr/>
        </p:nvPicPr>
        <p:blipFill>
          <a:blip r:embed="rId2"/>
          <a:stretch>
            <a:fillRect/>
          </a:stretch>
        </p:blipFill>
        <p:spPr>
          <a:xfrm>
            <a:off x="195242" y="149172"/>
            <a:ext cx="867547" cy="867547"/>
          </a:xfrm>
          <a:prstGeom prst="rect">
            <a:avLst/>
          </a:prstGeom>
        </p:spPr>
      </p:pic>
      <p:pic>
        <p:nvPicPr>
          <p:cNvPr id="6" name="Google Shape;93;p2">
            <a:extLst>
              <a:ext uri="{FF2B5EF4-FFF2-40B4-BE49-F238E27FC236}">
                <a16:creationId xmlns:a16="http://schemas.microsoft.com/office/drawing/2014/main" id="{7B6A69BA-C58B-AB5B-AD76-707726A42BE9}"/>
              </a:ext>
            </a:extLst>
          </p:cNvPr>
          <p:cNvPicPr preferRelativeResize="0"/>
          <p:nvPr/>
        </p:nvPicPr>
        <p:blipFill rotWithShape="1">
          <a:blip r:embed="rId3">
            <a:alphaModFix/>
          </a:blip>
          <a:srcRect/>
          <a:stretch/>
        </p:blipFill>
        <p:spPr>
          <a:xfrm>
            <a:off x="10397705" y="12788"/>
            <a:ext cx="1678669" cy="884782"/>
          </a:xfrm>
          <a:prstGeom prst="rect">
            <a:avLst/>
          </a:prstGeom>
          <a:noFill/>
          <a:ln>
            <a:noFill/>
          </a:ln>
        </p:spPr>
      </p:pic>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4307671" y="263181"/>
            <a:ext cx="3591346" cy="3111867"/>
            <a:chOff x="0" y="0"/>
            <a:chExt cx="1114397" cy="965614"/>
          </a:xfrm>
        </p:grpSpPr>
        <p:sp>
          <p:nvSpPr>
            <p:cNvPr id="3" name="Freeform 3"/>
            <p:cNvSpPr/>
            <p:nvPr/>
          </p:nvSpPr>
          <p:spPr>
            <a:xfrm>
              <a:off x="16034" y="23343"/>
              <a:ext cx="1082329" cy="942272"/>
            </a:xfrm>
            <a:custGeom>
              <a:avLst/>
              <a:gdLst/>
              <a:ahLst/>
              <a:cxnLst/>
              <a:rect l="l" t="t" r="r" b="b"/>
              <a:pathLst>
                <a:path w="1082329" h="942272">
                  <a:moveTo>
                    <a:pt x="561366" y="11666"/>
                  </a:moveTo>
                  <a:lnTo>
                    <a:pt x="1078161" y="907262"/>
                  </a:lnTo>
                  <a:cubicBezTo>
                    <a:pt x="1082329" y="914485"/>
                    <a:pt x="1082327" y="923382"/>
                    <a:pt x="1078157" y="930603"/>
                  </a:cubicBezTo>
                  <a:cubicBezTo>
                    <a:pt x="1073987" y="937823"/>
                    <a:pt x="1066282" y="942272"/>
                    <a:pt x="1057943" y="942272"/>
                  </a:cubicBezTo>
                  <a:lnTo>
                    <a:pt x="24386" y="942272"/>
                  </a:lnTo>
                  <a:cubicBezTo>
                    <a:pt x="16047" y="942272"/>
                    <a:pt x="8342" y="937823"/>
                    <a:pt x="4172" y="930603"/>
                  </a:cubicBezTo>
                  <a:cubicBezTo>
                    <a:pt x="2" y="923382"/>
                    <a:pt x="0" y="914485"/>
                    <a:pt x="4168" y="907262"/>
                  </a:cubicBezTo>
                  <a:lnTo>
                    <a:pt x="520963" y="11666"/>
                  </a:lnTo>
                  <a:cubicBezTo>
                    <a:pt x="525129" y="4447"/>
                    <a:pt x="532830" y="0"/>
                    <a:pt x="541164" y="0"/>
                  </a:cubicBezTo>
                  <a:cubicBezTo>
                    <a:pt x="549499" y="0"/>
                    <a:pt x="557200" y="4447"/>
                    <a:pt x="561366" y="11666"/>
                  </a:cubicBezTo>
                  <a:close/>
                </a:path>
              </a:pathLst>
            </a:custGeom>
            <a:solidFill>
              <a:srgbClr val="CBA188"/>
            </a:solidFill>
          </p:spPr>
          <p:txBody>
            <a:bodyPr/>
            <a:lstStyle/>
            <a:p>
              <a:endParaRPr lang="en-US"/>
            </a:p>
          </p:txBody>
        </p:sp>
        <p:sp>
          <p:nvSpPr>
            <p:cNvPr id="4" name="TextBox 4"/>
            <p:cNvSpPr txBox="1"/>
            <p:nvPr/>
          </p:nvSpPr>
          <p:spPr>
            <a:xfrm>
              <a:off x="174125" y="419746"/>
              <a:ext cx="766148" cy="476896"/>
            </a:xfrm>
            <a:prstGeom prst="rect">
              <a:avLst/>
            </a:prstGeom>
          </p:spPr>
          <p:txBody>
            <a:bodyPr lIns="47625" tIns="47625" rIns="47625" bIns="47625" rtlCol="0" anchor="ctr"/>
            <a:lstStyle/>
            <a:p>
              <a:pPr algn="ctr">
                <a:lnSpc>
                  <a:spcPts val="1838"/>
                </a:lnSpc>
              </a:pPr>
              <a:endParaRPr/>
            </a:p>
          </p:txBody>
        </p:sp>
      </p:grpSp>
      <p:grpSp>
        <p:nvGrpSpPr>
          <p:cNvPr id="5" name="Group 5"/>
          <p:cNvGrpSpPr/>
          <p:nvPr/>
        </p:nvGrpSpPr>
        <p:grpSpPr>
          <a:xfrm>
            <a:off x="4296302" y="3512352"/>
            <a:ext cx="3591346" cy="3111867"/>
            <a:chOff x="0" y="0"/>
            <a:chExt cx="1114397" cy="965614"/>
          </a:xfrm>
        </p:grpSpPr>
        <p:sp>
          <p:nvSpPr>
            <p:cNvPr id="6" name="Freeform 6"/>
            <p:cNvSpPr/>
            <p:nvPr/>
          </p:nvSpPr>
          <p:spPr>
            <a:xfrm>
              <a:off x="16034" y="23343"/>
              <a:ext cx="1082329" cy="942272"/>
            </a:xfrm>
            <a:custGeom>
              <a:avLst/>
              <a:gdLst/>
              <a:ahLst/>
              <a:cxnLst/>
              <a:rect l="l" t="t" r="r" b="b"/>
              <a:pathLst>
                <a:path w="1082329" h="942272">
                  <a:moveTo>
                    <a:pt x="561366" y="11666"/>
                  </a:moveTo>
                  <a:lnTo>
                    <a:pt x="1078161" y="907262"/>
                  </a:lnTo>
                  <a:cubicBezTo>
                    <a:pt x="1082329" y="914485"/>
                    <a:pt x="1082327" y="923382"/>
                    <a:pt x="1078157" y="930603"/>
                  </a:cubicBezTo>
                  <a:cubicBezTo>
                    <a:pt x="1073987" y="937823"/>
                    <a:pt x="1066282" y="942272"/>
                    <a:pt x="1057943" y="942272"/>
                  </a:cubicBezTo>
                  <a:lnTo>
                    <a:pt x="24386" y="942272"/>
                  </a:lnTo>
                  <a:cubicBezTo>
                    <a:pt x="16047" y="942272"/>
                    <a:pt x="8342" y="937823"/>
                    <a:pt x="4172" y="930603"/>
                  </a:cubicBezTo>
                  <a:cubicBezTo>
                    <a:pt x="2" y="923382"/>
                    <a:pt x="0" y="914485"/>
                    <a:pt x="4168" y="907262"/>
                  </a:cubicBezTo>
                  <a:lnTo>
                    <a:pt x="520963" y="11666"/>
                  </a:lnTo>
                  <a:cubicBezTo>
                    <a:pt x="525129" y="4447"/>
                    <a:pt x="532830" y="0"/>
                    <a:pt x="541164" y="0"/>
                  </a:cubicBezTo>
                  <a:cubicBezTo>
                    <a:pt x="549499" y="0"/>
                    <a:pt x="557200" y="4447"/>
                    <a:pt x="561366" y="11666"/>
                  </a:cubicBezTo>
                  <a:close/>
                </a:path>
              </a:pathLst>
            </a:custGeom>
            <a:solidFill>
              <a:srgbClr val="B2B2CF"/>
            </a:solidFill>
          </p:spPr>
          <p:txBody>
            <a:bodyPr/>
            <a:lstStyle/>
            <a:p>
              <a:endParaRPr lang="en-US"/>
            </a:p>
          </p:txBody>
        </p:sp>
        <p:sp>
          <p:nvSpPr>
            <p:cNvPr id="7" name="TextBox 7"/>
            <p:cNvSpPr txBox="1"/>
            <p:nvPr/>
          </p:nvSpPr>
          <p:spPr>
            <a:xfrm>
              <a:off x="174125" y="419746"/>
              <a:ext cx="766148" cy="476896"/>
            </a:xfrm>
            <a:prstGeom prst="rect">
              <a:avLst/>
            </a:prstGeom>
          </p:spPr>
          <p:txBody>
            <a:bodyPr lIns="47625" tIns="47625" rIns="47625" bIns="47625" rtlCol="0" anchor="ctr"/>
            <a:lstStyle/>
            <a:p>
              <a:pPr algn="ctr">
                <a:lnSpc>
                  <a:spcPts val="1838"/>
                </a:lnSpc>
              </a:pPr>
              <a:endParaRPr/>
            </a:p>
          </p:txBody>
        </p:sp>
      </p:grpSp>
      <p:grpSp>
        <p:nvGrpSpPr>
          <p:cNvPr id="8" name="Group 8"/>
          <p:cNvGrpSpPr/>
          <p:nvPr/>
        </p:nvGrpSpPr>
        <p:grpSpPr>
          <a:xfrm rot="7200709">
            <a:off x="2883021" y="1079921"/>
            <a:ext cx="3591346" cy="3111867"/>
            <a:chOff x="0" y="0"/>
            <a:chExt cx="1114397" cy="965614"/>
          </a:xfrm>
        </p:grpSpPr>
        <p:sp>
          <p:nvSpPr>
            <p:cNvPr id="9" name="Freeform 9"/>
            <p:cNvSpPr/>
            <p:nvPr/>
          </p:nvSpPr>
          <p:spPr>
            <a:xfrm>
              <a:off x="16034" y="23343"/>
              <a:ext cx="1082329" cy="942272"/>
            </a:xfrm>
            <a:custGeom>
              <a:avLst/>
              <a:gdLst/>
              <a:ahLst/>
              <a:cxnLst/>
              <a:rect l="l" t="t" r="r" b="b"/>
              <a:pathLst>
                <a:path w="1082329" h="942272">
                  <a:moveTo>
                    <a:pt x="561366" y="11666"/>
                  </a:moveTo>
                  <a:lnTo>
                    <a:pt x="1078161" y="907262"/>
                  </a:lnTo>
                  <a:cubicBezTo>
                    <a:pt x="1082329" y="914485"/>
                    <a:pt x="1082327" y="923382"/>
                    <a:pt x="1078157" y="930603"/>
                  </a:cubicBezTo>
                  <a:cubicBezTo>
                    <a:pt x="1073987" y="937823"/>
                    <a:pt x="1066282" y="942272"/>
                    <a:pt x="1057943" y="942272"/>
                  </a:cubicBezTo>
                  <a:lnTo>
                    <a:pt x="24386" y="942272"/>
                  </a:lnTo>
                  <a:cubicBezTo>
                    <a:pt x="16047" y="942272"/>
                    <a:pt x="8342" y="937823"/>
                    <a:pt x="4172" y="930603"/>
                  </a:cubicBezTo>
                  <a:cubicBezTo>
                    <a:pt x="2" y="923382"/>
                    <a:pt x="0" y="914485"/>
                    <a:pt x="4168" y="907262"/>
                  </a:cubicBezTo>
                  <a:lnTo>
                    <a:pt x="520963" y="11666"/>
                  </a:lnTo>
                  <a:cubicBezTo>
                    <a:pt x="525129" y="4447"/>
                    <a:pt x="532830" y="0"/>
                    <a:pt x="541164" y="0"/>
                  </a:cubicBezTo>
                  <a:cubicBezTo>
                    <a:pt x="549499" y="0"/>
                    <a:pt x="557200" y="4447"/>
                    <a:pt x="561366" y="11666"/>
                  </a:cubicBezTo>
                  <a:close/>
                </a:path>
              </a:pathLst>
            </a:custGeom>
            <a:solidFill>
              <a:srgbClr val="E7CDC2"/>
            </a:solidFill>
          </p:spPr>
          <p:txBody>
            <a:bodyPr/>
            <a:lstStyle/>
            <a:p>
              <a:endParaRPr lang="en-US"/>
            </a:p>
          </p:txBody>
        </p:sp>
        <p:sp>
          <p:nvSpPr>
            <p:cNvPr id="10" name="TextBox 10"/>
            <p:cNvSpPr txBox="1"/>
            <p:nvPr/>
          </p:nvSpPr>
          <p:spPr>
            <a:xfrm>
              <a:off x="174125" y="419746"/>
              <a:ext cx="766148" cy="476896"/>
            </a:xfrm>
            <a:prstGeom prst="rect">
              <a:avLst/>
            </a:prstGeom>
          </p:spPr>
          <p:txBody>
            <a:bodyPr lIns="47625" tIns="47625" rIns="47625" bIns="47625" rtlCol="0" anchor="ctr"/>
            <a:lstStyle/>
            <a:p>
              <a:pPr algn="ctr">
                <a:lnSpc>
                  <a:spcPts val="1838"/>
                </a:lnSpc>
              </a:pPr>
              <a:endParaRPr/>
            </a:p>
          </p:txBody>
        </p:sp>
      </p:grpSp>
      <p:grpSp>
        <p:nvGrpSpPr>
          <p:cNvPr id="11" name="Group 11"/>
          <p:cNvGrpSpPr/>
          <p:nvPr/>
        </p:nvGrpSpPr>
        <p:grpSpPr>
          <a:xfrm rot="3609160">
            <a:off x="2873058" y="2725057"/>
            <a:ext cx="3591346" cy="3111867"/>
            <a:chOff x="0" y="0"/>
            <a:chExt cx="1114397" cy="965614"/>
          </a:xfrm>
        </p:grpSpPr>
        <p:sp>
          <p:nvSpPr>
            <p:cNvPr id="12" name="Freeform 12"/>
            <p:cNvSpPr/>
            <p:nvPr/>
          </p:nvSpPr>
          <p:spPr>
            <a:xfrm>
              <a:off x="16034" y="23343"/>
              <a:ext cx="1082329" cy="942272"/>
            </a:xfrm>
            <a:custGeom>
              <a:avLst/>
              <a:gdLst/>
              <a:ahLst/>
              <a:cxnLst/>
              <a:rect l="l" t="t" r="r" b="b"/>
              <a:pathLst>
                <a:path w="1082329" h="942272">
                  <a:moveTo>
                    <a:pt x="561366" y="11666"/>
                  </a:moveTo>
                  <a:lnTo>
                    <a:pt x="1078161" y="907262"/>
                  </a:lnTo>
                  <a:cubicBezTo>
                    <a:pt x="1082329" y="914485"/>
                    <a:pt x="1082327" y="923382"/>
                    <a:pt x="1078157" y="930603"/>
                  </a:cubicBezTo>
                  <a:cubicBezTo>
                    <a:pt x="1073987" y="937823"/>
                    <a:pt x="1066282" y="942272"/>
                    <a:pt x="1057943" y="942272"/>
                  </a:cubicBezTo>
                  <a:lnTo>
                    <a:pt x="24386" y="942272"/>
                  </a:lnTo>
                  <a:cubicBezTo>
                    <a:pt x="16047" y="942272"/>
                    <a:pt x="8342" y="937823"/>
                    <a:pt x="4172" y="930603"/>
                  </a:cubicBezTo>
                  <a:cubicBezTo>
                    <a:pt x="2" y="923382"/>
                    <a:pt x="0" y="914485"/>
                    <a:pt x="4168" y="907262"/>
                  </a:cubicBezTo>
                  <a:lnTo>
                    <a:pt x="520963" y="11666"/>
                  </a:lnTo>
                  <a:cubicBezTo>
                    <a:pt x="525129" y="4447"/>
                    <a:pt x="532830" y="0"/>
                    <a:pt x="541164" y="0"/>
                  </a:cubicBezTo>
                  <a:cubicBezTo>
                    <a:pt x="549499" y="0"/>
                    <a:pt x="557200" y="4447"/>
                    <a:pt x="561366" y="11666"/>
                  </a:cubicBezTo>
                  <a:close/>
                </a:path>
              </a:pathLst>
            </a:custGeom>
            <a:solidFill>
              <a:srgbClr val="EFD6B1"/>
            </a:solidFill>
          </p:spPr>
          <p:txBody>
            <a:bodyPr/>
            <a:lstStyle/>
            <a:p>
              <a:endParaRPr lang="en-US"/>
            </a:p>
          </p:txBody>
        </p:sp>
        <p:sp>
          <p:nvSpPr>
            <p:cNvPr id="13" name="TextBox 13"/>
            <p:cNvSpPr txBox="1"/>
            <p:nvPr/>
          </p:nvSpPr>
          <p:spPr>
            <a:xfrm>
              <a:off x="174125" y="419746"/>
              <a:ext cx="766148" cy="476896"/>
            </a:xfrm>
            <a:prstGeom prst="rect">
              <a:avLst/>
            </a:prstGeom>
          </p:spPr>
          <p:txBody>
            <a:bodyPr lIns="47625" tIns="47625" rIns="47625" bIns="47625" rtlCol="0" anchor="ctr"/>
            <a:lstStyle/>
            <a:p>
              <a:pPr algn="ctr">
                <a:lnSpc>
                  <a:spcPts val="1838"/>
                </a:lnSpc>
              </a:pPr>
              <a:endParaRPr/>
            </a:p>
          </p:txBody>
        </p:sp>
      </p:grpSp>
      <p:grpSp>
        <p:nvGrpSpPr>
          <p:cNvPr id="14" name="Group 14"/>
          <p:cNvGrpSpPr/>
          <p:nvPr/>
        </p:nvGrpSpPr>
        <p:grpSpPr>
          <a:xfrm rot="-7200000">
            <a:off x="5710223" y="1095323"/>
            <a:ext cx="3591346" cy="3111867"/>
            <a:chOff x="0" y="0"/>
            <a:chExt cx="1114397" cy="965614"/>
          </a:xfrm>
        </p:grpSpPr>
        <p:sp>
          <p:nvSpPr>
            <p:cNvPr id="15" name="Freeform 15"/>
            <p:cNvSpPr/>
            <p:nvPr/>
          </p:nvSpPr>
          <p:spPr>
            <a:xfrm>
              <a:off x="16034" y="23343"/>
              <a:ext cx="1082329" cy="942272"/>
            </a:xfrm>
            <a:custGeom>
              <a:avLst/>
              <a:gdLst/>
              <a:ahLst/>
              <a:cxnLst/>
              <a:rect l="l" t="t" r="r" b="b"/>
              <a:pathLst>
                <a:path w="1082329" h="942272">
                  <a:moveTo>
                    <a:pt x="561366" y="11666"/>
                  </a:moveTo>
                  <a:lnTo>
                    <a:pt x="1078161" y="907262"/>
                  </a:lnTo>
                  <a:cubicBezTo>
                    <a:pt x="1082329" y="914485"/>
                    <a:pt x="1082327" y="923382"/>
                    <a:pt x="1078157" y="930603"/>
                  </a:cubicBezTo>
                  <a:cubicBezTo>
                    <a:pt x="1073987" y="937823"/>
                    <a:pt x="1066282" y="942272"/>
                    <a:pt x="1057943" y="942272"/>
                  </a:cubicBezTo>
                  <a:lnTo>
                    <a:pt x="24386" y="942272"/>
                  </a:lnTo>
                  <a:cubicBezTo>
                    <a:pt x="16047" y="942272"/>
                    <a:pt x="8342" y="937823"/>
                    <a:pt x="4172" y="930603"/>
                  </a:cubicBezTo>
                  <a:cubicBezTo>
                    <a:pt x="2" y="923382"/>
                    <a:pt x="0" y="914485"/>
                    <a:pt x="4168" y="907262"/>
                  </a:cubicBezTo>
                  <a:lnTo>
                    <a:pt x="520963" y="11666"/>
                  </a:lnTo>
                  <a:cubicBezTo>
                    <a:pt x="525129" y="4447"/>
                    <a:pt x="532830" y="0"/>
                    <a:pt x="541164" y="0"/>
                  </a:cubicBezTo>
                  <a:cubicBezTo>
                    <a:pt x="549499" y="0"/>
                    <a:pt x="557200" y="4447"/>
                    <a:pt x="561366" y="11666"/>
                  </a:cubicBezTo>
                  <a:close/>
                </a:path>
              </a:pathLst>
            </a:custGeom>
            <a:solidFill>
              <a:srgbClr val="B2C2CF"/>
            </a:solidFill>
          </p:spPr>
          <p:txBody>
            <a:bodyPr/>
            <a:lstStyle/>
            <a:p>
              <a:endParaRPr lang="en-US"/>
            </a:p>
          </p:txBody>
        </p:sp>
        <p:sp>
          <p:nvSpPr>
            <p:cNvPr id="16" name="TextBox 16"/>
            <p:cNvSpPr txBox="1"/>
            <p:nvPr/>
          </p:nvSpPr>
          <p:spPr>
            <a:xfrm>
              <a:off x="174125" y="419746"/>
              <a:ext cx="766148" cy="476896"/>
            </a:xfrm>
            <a:prstGeom prst="rect">
              <a:avLst/>
            </a:prstGeom>
          </p:spPr>
          <p:txBody>
            <a:bodyPr lIns="47625" tIns="47625" rIns="47625" bIns="47625" rtlCol="0" anchor="ctr"/>
            <a:lstStyle/>
            <a:p>
              <a:pPr algn="ctr">
                <a:lnSpc>
                  <a:spcPts val="1838"/>
                </a:lnSpc>
              </a:pPr>
              <a:endParaRPr/>
            </a:p>
          </p:txBody>
        </p:sp>
      </p:grpSp>
      <p:grpSp>
        <p:nvGrpSpPr>
          <p:cNvPr id="17" name="Group 17"/>
          <p:cNvGrpSpPr/>
          <p:nvPr/>
        </p:nvGrpSpPr>
        <p:grpSpPr>
          <a:xfrm rot="-3590193">
            <a:off x="5715586" y="2722578"/>
            <a:ext cx="3591346" cy="3111867"/>
            <a:chOff x="0" y="0"/>
            <a:chExt cx="1114397" cy="965614"/>
          </a:xfrm>
        </p:grpSpPr>
        <p:sp>
          <p:nvSpPr>
            <p:cNvPr id="18" name="Freeform 18"/>
            <p:cNvSpPr/>
            <p:nvPr/>
          </p:nvSpPr>
          <p:spPr>
            <a:xfrm>
              <a:off x="16034" y="23343"/>
              <a:ext cx="1082329" cy="942272"/>
            </a:xfrm>
            <a:custGeom>
              <a:avLst/>
              <a:gdLst/>
              <a:ahLst/>
              <a:cxnLst/>
              <a:rect l="l" t="t" r="r" b="b"/>
              <a:pathLst>
                <a:path w="1082329" h="942272">
                  <a:moveTo>
                    <a:pt x="561366" y="11666"/>
                  </a:moveTo>
                  <a:lnTo>
                    <a:pt x="1078161" y="907262"/>
                  </a:lnTo>
                  <a:cubicBezTo>
                    <a:pt x="1082329" y="914485"/>
                    <a:pt x="1082327" y="923382"/>
                    <a:pt x="1078157" y="930603"/>
                  </a:cubicBezTo>
                  <a:cubicBezTo>
                    <a:pt x="1073987" y="937823"/>
                    <a:pt x="1066282" y="942272"/>
                    <a:pt x="1057943" y="942272"/>
                  </a:cubicBezTo>
                  <a:lnTo>
                    <a:pt x="24386" y="942272"/>
                  </a:lnTo>
                  <a:cubicBezTo>
                    <a:pt x="16047" y="942272"/>
                    <a:pt x="8342" y="937823"/>
                    <a:pt x="4172" y="930603"/>
                  </a:cubicBezTo>
                  <a:cubicBezTo>
                    <a:pt x="2" y="923382"/>
                    <a:pt x="0" y="914485"/>
                    <a:pt x="4168" y="907262"/>
                  </a:cubicBezTo>
                  <a:lnTo>
                    <a:pt x="520963" y="11666"/>
                  </a:lnTo>
                  <a:cubicBezTo>
                    <a:pt x="525129" y="4447"/>
                    <a:pt x="532830" y="0"/>
                    <a:pt x="541164" y="0"/>
                  </a:cubicBezTo>
                  <a:cubicBezTo>
                    <a:pt x="549499" y="0"/>
                    <a:pt x="557200" y="4447"/>
                    <a:pt x="561366" y="11666"/>
                  </a:cubicBezTo>
                  <a:close/>
                </a:path>
              </a:pathLst>
            </a:custGeom>
            <a:solidFill>
              <a:srgbClr val="BEE6DC"/>
            </a:solidFill>
          </p:spPr>
          <p:txBody>
            <a:bodyPr/>
            <a:lstStyle/>
            <a:p>
              <a:endParaRPr lang="en-US"/>
            </a:p>
          </p:txBody>
        </p:sp>
        <p:sp>
          <p:nvSpPr>
            <p:cNvPr id="19" name="TextBox 19"/>
            <p:cNvSpPr txBox="1"/>
            <p:nvPr/>
          </p:nvSpPr>
          <p:spPr>
            <a:xfrm>
              <a:off x="174125" y="419746"/>
              <a:ext cx="766148" cy="476896"/>
            </a:xfrm>
            <a:prstGeom prst="rect">
              <a:avLst/>
            </a:prstGeom>
          </p:spPr>
          <p:txBody>
            <a:bodyPr lIns="47625" tIns="47625" rIns="47625" bIns="47625" rtlCol="0" anchor="ctr"/>
            <a:lstStyle/>
            <a:p>
              <a:pPr algn="ctr">
                <a:lnSpc>
                  <a:spcPts val="1838"/>
                </a:lnSpc>
              </a:pPr>
              <a:endParaRPr/>
            </a:p>
          </p:txBody>
        </p:sp>
      </p:grpSp>
      <p:sp>
        <p:nvSpPr>
          <p:cNvPr id="20" name="Freeform 20"/>
          <p:cNvSpPr/>
          <p:nvPr/>
        </p:nvSpPr>
        <p:spPr>
          <a:xfrm>
            <a:off x="4101244" y="1473507"/>
            <a:ext cx="3989513" cy="3985863"/>
          </a:xfrm>
          <a:custGeom>
            <a:avLst/>
            <a:gdLst/>
            <a:ahLst/>
            <a:cxnLst/>
            <a:rect l="l" t="t" r="r" b="b"/>
            <a:pathLst>
              <a:path w="4255480" h="4251587">
                <a:moveTo>
                  <a:pt x="0" y="0"/>
                </a:moveTo>
                <a:lnTo>
                  <a:pt x="4255480" y="0"/>
                </a:lnTo>
                <a:lnTo>
                  <a:pt x="4255480" y="4251587"/>
                </a:lnTo>
                <a:lnTo>
                  <a:pt x="0" y="4251587"/>
                </a:lnTo>
                <a:lnTo>
                  <a:pt x="0" y="0"/>
                </a:lnTo>
                <a:close/>
              </a:path>
            </a:pathLst>
          </a:custGeom>
          <a:blipFill>
            <a:blip r:embed="rId2">
              <a:alphaModFix amt="30000"/>
            </a:blip>
            <a:stretch>
              <a:fillRect/>
            </a:stretch>
          </a:blipFill>
        </p:spPr>
        <p:txBody>
          <a:bodyPr/>
          <a:lstStyle/>
          <a:p>
            <a:endParaRPr lang="en-US"/>
          </a:p>
        </p:txBody>
      </p:sp>
      <p:grpSp>
        <p:nvGrpSpPr>
          <p:cNvPr id="21" name="Group 21"/>
          <p:cNvGrpSpPr/>
          <p:nvPr/>
        </p:nvGrpSpPr>
        <p:grpSpPr>
          <a:xfrm>
            <a:off x="4101244" y="1787566"/>
            <a:ext cx="3840370" cy="3300318"/>
            <a:chOff x="0" y="0"/>
            <a:chExt cx="812800" cy="698500"/>
          </a:xfrm>
        </p:grpSpPr>
        <p:sp>
          <p:nvSpPr>
            <p:cNvPr id="22" name="Freeform 22"/>
            <p:cNvSpPr/>
            <p:nvPr/>
          </p:nvSpPr>
          <p:spPr>
            <a:xfrm>
              <a:off x="7258" y="0"/>
              <a:ext cx="798283" cy="698500"/>
            </a:xfrm>
            <a:custGeom>
              <a:avLst/>
              <a:gdLst/>
              <a:ahLst/>
              <a:cxnLst/>
              <a:rect l="l" t="t" r="r" b="b"/>
              <a:pathLst>
                <a:path w="798283" h="698500">
                  <a:moveTo>
                    <a:pt x="786533" y="381921"/>
                  </a:moveTo>
                  <a:lnTo>
                    <a:pt x="621351" y="665829"/>
                  </a:lnTo>
                  <a:cubicBezTo>
                    <a:pt x="609582" y="686056"/>
                    <a:pt x="587945" y="698500"/>
                    <a:pt x="564543" y="698500"/>
                  </a:cubicBezTo>
                  <a:lnTo>
                    <a:pt x="233741" y="698500"/>
                  </a:lnTo>
                  <a:cubicBezTo>
                    <a:pt x="210339" y="698500"/>
                    <a:pt x="188702" y="686056"/>
                    <a:pt x="176933" y="665829"/>
                  </a:cubicBezTo>
                  <a:lnTo>
                    <a:pt x="11751" y="381921"/>
                  </a:lnTo>
                  <a:cubicBezTo>
                    <a:pt x="0" y="361725"/>
                    <a:pt x="0" y="336775"/>
                    <a:pt x="11751" y="316579"/>
                  </a:cubicBezTo>
                  <a:lnTo>
                    <a:pt x="176933" y="32671"/>
                  </a:lnTo>
                  <a:cubicBezTo>
                    <a:pt x="188702" y="12444"/>
                    <a:pt x="210339" y="0"/>
                    <a:pt x="233741" y="0"/>
                  </a:cubicBezTo>
                  <a:lnTo>
                    <a:pt x="564543" y="0"/>
                  </a:lnTo>
                  <a:cubicBezTo>
                    <a:pt x="587945" y="0"/>
                    <a:pt x="609582" y="12444"/>
                    <a:pt x="621351" y="32671"/>
                  </a:cubicBezTo>
                  <a:lnTo>
                    <a:pt x="786533" y="316579"/>
                  </a:lnTo>
                  <a:cubicBezTo>
                    <a:pt x="798284" y="336775"/>
                    <a:pt x="798284" y="361725"/>
                    <a:pt x="786533" y="381921"/>
                  </a:cubicBezTo>
                  <a:close/>
                </a:path>
              </a:pathLst>
            </a:custGeom>
            <a:solidFill>
              <a:srgbClr val="FFFFFF"/>
            </a:solidFill>
          </p:spPr>
          <p:txBody>
            <a:bodyPr/>
            <a:lstStyle/>
            <a:p>
              <a:endParaRPr lang="en-US"/>
            </a:p>
          </p:txBody>
        </p:sp>
        <p:sp>
          <p:nvSpPr>
            <p:cNvPr id="23" name="TextBox 23"/>
            <p:cNvSpPr txBox="1"/>
            <p:nvPr/>
          </p:nvSpPr>
          <p:spPr>
            <a:xfrm>
              <a:off x="114300" y="-28575"/>
              <a:ext cx="584200" cy="727075"/>
            </a:xfrm>
            <a:prstGeom prst="rect">
              <a:avLst/>
            </a:prstGeom>
          </p:spPr>
          <p:txBody>
            <a:bodyPr lIns="47625" tIns="47625" rIns="47625" bIns="47625" rtlCol="0" anchor="ctr"/>
            <a:lstStyle/>
            <a:p>
              <a:pPr algn="ctr">
                <a:lnSpc>
                  <a:spcPts val="1838"/>
                </a:lnSpc>
              </a:pPr>
              <a:endParaRPr/>
            </a:p>
          </p:txBody>
        </p:sp>
      </p:grpSp>
      <p:grpSp>
        <p:nvGrpSpPr>
          <p:cNvPr id="24" name="Group 24"/>
          <p:cNvGrpSpPr/>
          <p:nvPr/>
        </p:nvGrpSpPr>
        <p:grpSpPr>
          <a:xfrm>
            <a:off x="5828794" y="0"/>
            <a:ext cx="526361" cy="526361"/>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US"/>
            </a:p>
          </p:txBody>
        </p:sp>
        <p:sp>
          <p:nvSpPr>
            <p:cNvPr id="26" name="TextBox 26"/>
            <p:cNvSpPr txBox="1"/>
            <p:nvPr/>
          </p:nvSpPr>
          <p:spPr>
            <a:xfrm>
              <a:off x="76200" y="76200"/>
              <a:ext cx="660400" cy="660400"/>
            </a:xfrm>
            <a:prstGeom prst="rect">
              <a:avLst/>
            </a:prstGeom>
          </p:spPr>
          <p:txBody>
            <a:bodyPr lIns="47625" tIns="47625" rIns="47625" bIns="47625" rtlCol="0" anchor="ctr"/>
            <a:lstStyle/>
            <a:p>
              <a:pPr algn="ctr">
                <a:lnSpc>
                  <a:spcPts val="1575"/>
                </a:lnSpc>
              </a:pPr>
              <a:endParaRPr/>
            </a:p>
          </p:txBody>
        </p:sp>
      </p:grpSp>
      <p:sp>
        <p:nvSpPr>
          <p:cNvPr id="27" name="TextBox 27"/>
          <p:cNvSpPr txBox="1"/>
          <p:nvPr/>
        </p:nvSpPr>
        <p:spPr>
          <a:xfrm>
            <a:off x="4496888" y="3275356"/>
            <a:ext cx="3198225" cy="853695"/>
          </a:xfrm>
          <a:prstGeom prst="rect">
            <a:avLst/>
          </a:prstGeom>
        </p:spPr>
        <p:txBody>
          <a:bodyPr lIns="0" tIns="0" rIns="0" bIns="0" rtlCol="0" anchor="t">
            <a:spAutoFit/>
          </a:bodyPr>
          <a:lstStyle/>
          <a:p>
            <a:pPr algn="ctr">
              <a:lnSpc>
                <a:spcPts val="3341"/>
              </a:lnSpc>
            </a:pPr>
            <a:r>
              <a:rPr lang="en-US" sz="3341" b="1" dirty="0">
                <a:solidFill>
                  <a:srgbClr val="404040"/>
                </a:solidFill>
                <a:latin typeface="Public Sans Bold"/>
                <a:ea typeface="Public Sans Bold"/>
                <a:cs typeface="Public Sans Bold"/>
                <a:sym typeface="Public Sans Bold"/>
              </a:rPr>
              <a:t>IMPACT’S OF HDIMS</a:t>
            </a:r>
          </a:p>
        </p:txBody>
      </p:sp>
      <p:sp>
        <p:nvSpPr>
          <p:cNvPr id="28" name="TextBox 28"/>
          <p:cNvSpPr txBox="1"/>
          <p:nvPr/>
        </p:nvSpPr>
        <p:spPr>
          <a:xfrm rot="19582517">
            <a:off x="3277854" y="3516078"/>
            <a:ext cx="1342212" cy="2180084"/>
          </a:xfrm>
          <a:prstGeom prst="rect">
            <a:avLst/>
          </a:prstGeom>
        </p:spPr>
        <p:txBody>
          <a:bodyPr wrap="square" lIns="0" tIns="0" rIns="0" bIns="0" rtlCol="0" anchor="t">
            <a:spAutoFit/>
          </a:bodyPr>
          <a:lstStyle/>
          <a:p>
            <a:pPr algn="ctr">
              <a:lnSpc>
                <a:spcPts val="1661"/>
              </a:lnSpc>
            </a:pPr>
            <a:r>
              <a:rPr lang="en-US" sz="1600" b="1" dirty="0">
                <a:solidFill>
                  <a:srgbClr val="404040"/>
                </a:solidFill>
                <a:latin typeface="Public Sans"/>
                <a:ea typeface="Public Sans"/>
                <a:cs typeface="Public Sans"/>
                <a:sym typeface="Public Sans"/>
              </a:rPr>
              <a:t>Alert </a:t>
            </a:r>
            <a:r>
              <a:rPr lang="en-US" sz="1600" b="1" dirty="0" err="1">
                <a:solidFill>
                  <a:srgbClr val="404040"/>
                </a:solidFill>
                <a:latin typeface="Public Sans"/>
                <a:ea typeface="Public Sans"/>
                <a:cs typeface="Public Sans"/>
                <a:sym typeface="Public Sans"/>
              </a:rPr>
              <a:t>Machanism</a:t>
            </a:r>
            <a:r>
              <a:rPr lang="en-US" sz="1600" b="1" dirty="0">
                <a:solidFill>
                  <a:srgbClr val="404040"/>
                </a:solidFill>
                <a:latin typeface="Public Sans"/>
                <a:ea typeface="Public Sans"/>
                <a:cs typeface="Public Sans"/>
                <a:sym typeface="Public Sans"/>
              </a:rPr>
              <a:t>:</a:t>
            </a:r>
          </a:p>
          <a:p>
            <a:pPr algn="ctr">
              <a:lnSpc>
                <a:spcPts val="1661"/>
              </a:lnSpc>
            </a:pPr>
            <a:r>
              <a:rPr lang="en-US" sz="1400" dirty="0">
                <a:solidFill>
                  <a:srgbClr val="404040"/>
                </a:solidFill>
                <a:latin typeface="Public Sans"/>
                <a:ea typeface="Public Sans"/>
                <a:cs typeface="Public Sans"/>
                <a:sym typeface="Public Sans"/>
              </a:rPr>
              <a:t>A change in data within a specific aspect will trigger an alert to the admin, facilitating quicker decision-making within our HMIS application</a:t>
            </a:r>
            <a:r>
              <a:rPr lang="en-US" sz="1510" dirty="0">
                <a:solidFill>
                  <a:srgbClr val="404040"/>
                </a:solidFill>
                <a:latin typeface="Public Sans"/>
                <a:ea typeface="Public Sans"/>
                <a:cs typeface="Public Sans"/>
                <a:sym typeface="Public Sans"/>
              </a:rPr>
              <a:t>.</a:t>
            </a:r>
          </a:p>
        </p:txBody>
      </p:sp>
      <p:sp>
        <p:nvSpPr>
          <p:cNvPr id="29" name="TextBox 29"/>
          <p:cNvSpPr txBox="1"/>
          <p:nvPr/>
        </p:nvSpPr>
        <p:spPr>
          <a:xfrm>
            <a:off x="5042722" y="547205"/>
            <a:ext cx="2187264" cy="1077218"/>
          </a:xfrm>
          <a:prstGeom prst="rect">
            <a:avLst/>
          </a:prstGeom>
        </p:spPr>
        <p:txBody>
          <a:bodyPr lIns="0" tIns="0" rIns="0" bIns="0" rtlCol="0" anchor="t">
            <a:spAutoFit/>
          </a:bodyPr>
          <a:lstStyle/>
          <a:p>
            <a:pPr algn="ctr">
              <a:lnSpc>
                <a:spcPts val="1443"/>
              </a:lnSpc>
            </a:pPr>
            <a:r>
              <a:rPr lang="en-US" sz="1312" b="1" dirty="0">
                <a:solidFill>
                  <a:srgbClr val="404040"/>
                </a:solidFill>
                <a:latin typeface="Public Sans Bold"/>
                <a:ea typeface="Public Sans Bold"/>
                <a:cs typeface="Public Sans Bold"/>
                <a:sym typeface="Public Sans Bold"/>
              </a:rPr>
              <a:t>More Time For Nursing Care: </a:t>
            </a:r>
            <a:r>
              <a:rPr lang="en-US" sz="1312" dirty="0">
                <a:solidFill>
                  <a:srgbClr val="404040"/>
                </a:solidFill>
                <a:latin typeface="Public Sans"/>
                <a:ea typeface="Public Sans"/>
                <a:cs typeface="Public Sans"/>
                <a:sym typeface="Public Sans"/>
              </a:rPr>
              <a:t>HDIMS automates all of the paper work for </a:t>
            </a:r>
            <a:r>
              <a:rPr lang="en-US" sz="1400" dirty="0">
                <a:solidFill>
                  <a:srgbClr val="404040"/>
                </a:solidFill>
                <a:latin typeface="Public Sans"/>
                <a:ea typeface="Public Sans"/>
                <a:cs typeface="Public Sans"/>
                <a:sym typeface="Public Sans"/>
              </a:rPr>
              <a:t>healthcare</a:t>
            </a:r>
            <a:r>
              <a:rPr lang="en-US" sz="1312" dirty="0">
                <a:solidFill>
                  <a:srgbClr val="404040"/>
                </a:solidFill>
                <a:latin typeface="Public Sans"/>
                <a:ea typeface="Public Sans"/>
                <a:cs typeface="Public Sans"/>
                <a:sym typeface="Public Sans"/>
              </a:rPr>
              <a:t> workers to free them up from paperwork and give time in patient care.</a:t>
            </a:r>
          </a:p>
        </p:txBody>
      </p:sp>
      <p:sp>
        <p:nvSpPr>
          <p:cNvPr id="30" name="TextBox 30"/>
          <p:cNvSpPr txBox="1"/>
          <p:nvPr/>
        </p:nvSpPr>
        <p:spPr>
          <a:xfrm>
            <a:off x="4899747" y="5290427"/>
            <a:ext cx="2407195" cy="1154162"/>
          </a:xfrm>
          <a:prstGeom prst="rect">
            <a:avLst/>
          </a:prstGeom>
        </p:spPr>
        <p:txBody>
          <a:bodyPr lIns="0" tIns="0" rIns="0" bIns="0" rtlCol="0" anchor="t">
            <a:spAutoFit/>
          </a:bodyPr>
          <a:lstStyle/>
          <a:p>
            <a:pPr algn="ctr">
              <a:lnSpc>
                <a:spcPts val="1807"/>
              </a:lnSpc>
            </a:pPr>
            <a:r>
              <a:rPr lang="en-US" sz="1643" b="1" dirty="0">
                <a:solidFill>
                  <a:srgbClr val="404040"/>
                </a:solidFill>
                <a:latin typeface="Public Sans Bold"/>
                <a:ea typeface="Public Sans Bold"/>
                <a:cs typeface="Public Sans Bold"/>
                <a:sym typeface="Public Sans Bold"/>
              </a:rPr>
              <a:t>Resource Efficiency</a:t>
            </a:r>
            <a:r>
              <a:rPr lang="en-US" sz="1643" b="1" dirty="0">
                <a:solidFill>
                  <a:srgbClr val="404040"/>
                </a:solidFill>
                <a:latin typeface="Public Sans"/>
                <a:ea typeface="Public Sans"/>
                <a:cs typeface="Public Sans"/>
                <a:sym typeface="Public Sans"/>
              </a:rPr>
              <a:t>: </a:t>
            </a:r>
            <a:r>
              <a:rPr lang="en-US" sz="1643" dirty="0">
                <a:solidFill>
                  <a:srgbClr val="404040"/>
                </a:solidFill>
                <a:latin typeface="Public Sans"/>
                <a:ea typeface="Public Sans"/>
                <a:cs typeface="Public Sans"/>
                <a:sym typeface="Public Sans"/>
              </a:rPr>
              <a:t>Resource is distributed where it will create the most difference.</a:t>
            </a:r>
          </a:p>
          <a:p>
            <a:pPr algn="ctr">
              <a:lnSpc>
                <a:spcPts val="1807"/>
              </a:lnSpc>
            </a:pPr>
            <a:endParaRPr lang="en-US" sz="1643" dirty="0">
              <a:solidFill>
                <a:srgbClr val="404040"/>
              </a:solidFill>
              <a:latin typeface="Public Sans"/>
              <a:ea typeface="Public Sans"/>
              <a:cs typeface="Public Sans"/>
              <a:sym typeface="Public Sans"/>
            </a:endParaRPr>
          </a:p>
        </p:txBody>
      </p:sp>
      <p:sp>
        <p:nvSpPr>
          <p:cNvPr id="31" name="TextBox 31"/>
          <p:cNvSpPr txBox="1"/>
          <p:nvPr/>
        </p:nvSpPr>
        <p:spPr>
          <a:xfrm rot="19731599">
            <a:off x="7612392" y="1387402"/>
            <a:ext cx="1206181" cy="2180084"/>
          </a:xfrm>
          <a:prstGeom prst="rect">
            <a:avLst/>
          </a:prstGeom>
        </p:spPr>
        <p:txBody>
          <a:bodyPr wrap="square" lIns="0" tIns="0" rIns="0" bIns="0" rtlCol="0" anchor="t">
            <a:spAutoFit/>
          </a:bodyPr>
          <a:lstStyle/>
          <a:p>
            <a:pPr algn="ctr">
              <a:lnSpc>
                <a:spcPts val="1711"/>
              </a:lnSpc>
            </a:pPr>
            <a:r>
              <a:rPr lang="en-US" sz="1555" dirty="0">
                <a:solidFill>
                  <a:srgbClr val="404040"/>
                </a:solidFill>
                <a:latin typeface="Public Sans Bold"/>
                <a:ea typeface="Public Sans Bold"/>
                <a:cs typeface="Public Sans Bold"/>
                <a:sym typeface="Public Sans Bold"/>
              </a:rPr>
              <a:t> </a:t>
            </a:r>
            <a:r>
              <a:rPr lang="en-US" sz="1555" b="1" dirty="0">
                <a:solidFill>
                  <a:srgbClr val="404040"/>
                </a:solidFill>
                <a:latin typeface="Public Sans Bold"/>
                <a:ea typeface="Public Sans Bold"/>
                <a:cs typeface="Public Sans Bold"/>
                <a:sym typeface="Public Sans Bold"/>
              </a:rPr>
              <a:t>Future Health Planning: </a:t>
            </a:r>
            <a:r>
              <a:rPr lang="en-US" sz="1555" dirty="0">
                <a:solidFill>
                  <a:srgbClr val="404040"/>
                </a:solidFill>
                <a:latin typeface="Public Sans"/>
                <a:ea typeface="Public Sans"/>
                <a:cs typeface="Public Sans"/>
                <a:sym typeface="Public Sans"/>
              </a:rPr>
              <a:t>Prepares leaders in advance by trend tracking of health over time.</a:t>
            </a:r>
          </a:p>
          <a:p>
            <a:pPr algn="ctr">
              <a:lnSpc>
                <a:spcPts val="1711"/>
              </a:lnSpc>
            </a:pPr>
            <a:endParaRPr lang="en-US" sz="1555" dirty="0">
              <a:solidFill>
                <a:srgbClr val="404040"/>
              </a:solidFill>
              <a:latin typeface="Public Sans"/>
              <a:ea typeface="Public Sans"/>
              <a:cs typeface="Public Sans"/>
              <a:sym typeface="Public Sans"/>
            </a:endParaRPr>
          </a:p>
          <a:p>
            <a:pPr algn="ctr">
              <a:lnSpc>
                <a:spcPts val="1711"/>
              </a:lnSpc>
            </a:pPr>
            <a:endParaRPr lang="en-US" sz="1555" dirty="0">
              <a:solidFill>
                <a:srgbClr val="404040"/>
              </a:solidFill>
              <a:latin typeface="Public Sans"/>
              <a:ea typeface="Public Sans"/>
              <a:cs typeface="Public Sans"/>
              <a:sym typeface="Public Sans"/>
            </a:endParaRPr>
          </a:p>
        </p:txBody>
      </p:sp>
      <p:sp>
        <p:nvSpPr>
          <p:cNvPr id="32" name="TextBox 32"/>
          <p:cNvSpPr txBox="1"/>
          <p:nvPr/>
        </p:nvSpPr>
        <p:spPr>
          <a:xfrm rot="1542925">
            <a:off x="7459462" y="3788442"/>
            <a:ext cx="1332614" cy="2051844"/>
          </a:xfrm>
          <a:prstGeom prst="rect">
            <a:avLst/>
          </a:prstGeom>
        </p:spPr>
        <p:txBody>
          <a:bodyPr wrap="square" lIns="0" tIns="0" rIns="0" bIns="0" rtlCol="0" anchor="t">
            <a:spAutoFit/>
          </a:bodyPr>
          <a:lstStyle/>
          <a:p>
            <a:pPr algn="ctr">
              <a:lnSpc>
                <a:spcPts val="1603"/>
              </a:lnSpc>
            </a:pPr>
            <a:r>
              <a:rPr lang="en-US" sz="1457" b="1" dirty="0">
                <a:solidFill>
                  <a:srgbClr val="404040"/>
                </a:solidFill>
                <a:latin typeface="Public Sans Bold"/>
                <a:ea typeface="Public Sans Bold"/>
                <a:cs typeface="Public Sans Bold"/>
                <a:sym typeface="Public Sans Bold"/>
              </a:rPr>
              <a:t>Better Coordination:</a:t>
            </a:r>
            <a:r>
              <a:rPr lang="en-US" sz="1457" b="1" dirty="0">
                <a:solidFill>
                  <a:srgbClr val="404040"/>
                </a:solidFill>
                <a:latin typeface="Public Sans"/>
                <a:ea typeface="Public Sans"/>
                <a:cs typeface="Public Sans"/>
                <a:sym typeface="Public Sans"/>
              </a:rPr>
              <a:t> </a:t>
            </a:r>
            <a:r>
              <a:rPr lang="en-US" sz="1457" dirty="0">
                <a:solidFill>
                  <a:srgbClr val="404040"/>
                </a:solidFill>
                <a:latin typeface="Public Sans"/>
                <a:ea typeface="Public Sans"/>
                <a:cs typeface="Public Sans"/>
                <a:sym typeface="Public Sans"/>
              </a:rPr>
              <a:t>Serves a common platform for efficient collaboration between hospitals and admin bodies.</a:t>
            </a:r>
          </a:p>
          <a:p>
            <a:pPr algn="ctr">
              <a:lnSpc>
                <a:spcPts val="1603"/>
              </a:lnSpc>
            </a:pPr>
            <a:endParaRPr lang="en-US" sz="1457" dirty="0">
              <a:solidFill>
                <a:srgbClr val="404040"/>
              </a:solidFill>
              <a:latin typeface="Public Sans"/>
              <a:ea typeface="Public Sans"/>
              <a:cs typeface="Public Sans"/>
              <a:sym typeface="Public Sans"/>
            </a:endParaRPr>
          </a:p>
        </p:txBody>
      </p:sp>
      <p:sp>
        <p:nvSpPr>
          <p:cNvPr id="33" name="TextBox 33"/>
          <p:cNvSpPr txBox="1"/>
          <p:nvPr/>
        </p:nvSpPr>
        <p:spPr>
          <a:xfrm>
            <a:off x="5840163" y="112140"/>
            <a:ext cx="526361" cy="285912"/>
          </a:xfrm>
          <a:prstGeom prst="rect">
            <a:avLst/>
          </a:prstGeom>
        </p:spPr>
        <p:txBody>
          <a:bodyPr lIns="0" tIns="0" rIns="0" bIns="0" rtlCol="0" anchor="t">
            <a:spAutoFit/>
          </a:bodyPr>
          <a:lstStyle/>
          <a:p>
            <a:pPr algn="ctr">
              <a:lnSpc>
                <a:spcPts val="2291"/>
              </a:lnSpc>
            </a:pPr>
            <a:r>
              <a:rPr lang="en-US" sz="1910">
                <a:solidFill>
                  <a:srgbClr val="FFFFFF"/>
                </a:solidFill>
                <a:latin typeface="Public Sans Bold"/>
                <a:ea typeface="Public Sans Bold"/>
                <a:cs typeface="Public Sans Bold"/>
                <a:sym typeface="Public Sans Bold"/>
              </a:rPr>
              <a:t>01</a:t>
            </a:r>
          </a:p>
        </p:txBody>
      </p:sp>
      <p:grpSp>
        <p:nvGrpSpPr>
          <p:cNvPr id="34" name="Group 34"/>
          <p:cNvGrpSpPr/>
          <p:nvPr/>
        </p:nvGrpSpPr>
        <p:grpSpPr>
          <a:xfrm>
            <a:off x="8574065" y="1680992"/>
            <a:ext cx="526361" cy="526361"/>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US"/>
            </a:p>
          </p:txBody>
        </p:sp>
        <p:sp>
          <p:nvSpPr>
            <p:cNvPr id="36" name="TextBox 36"/>
            <p:cNvSpPr txBox="1"/>
            <p:nvPr/>
          </p:nvSpPr>
          <p:spPr>
            <a:xfrm>
              <a:off x="76200" y="76200"/>
              <a:ext cx="660400" cy="660400"/>
            </a:xfrm>
            <a:prstGeom prst="rect">
              <a:avLst/>
            </a:prstGeom>
          </p:spPr>
          <p:txBody>
            <a:bodyPr lIns="47625" tIns="47625" rIns="47625" bIns="47625" rtlCol="0" anchor="ctr"/>
            <a:lstStyle/>
            <a:p>
              <a:pPr algn="ctr">
                <a:lnSpc>
                  <a:spcPts val="1575"/>
                </a:lnSpc>
              </a:pPr>
              <a:endParaRPr/>
            </a:p>
          </p:txBody>
        </p:sp>
      </p:grpSp>
      <p:sp>
        <p:nvSpPr>
          <p:cNvPr id="37" name="TextBox 37"/>
          <p:cNvSpPr txBox="1"/>
          <p:nvPr/>
        </p:nvSpPr>
        <p:spPr>
          <a:xfrm>
            <a:off x="8574065" y="1793132"/>
            <a:ext cx="526361" cy="285912"/>
          </a:xfrm>
          <a:prstGeom prst="rect">
            <a:avLst/>
          </a:prstGeom>
        </p:spPr>
        <p:txBody>
          <a:bodyPr lIns="0" tIns="0" rIns="0" bIns="0" rtlCol="0" anchor="t">
            <a:spAutoFit/>
          </a:bodyPr>
          <a:lstStyle/>
          <a:p>
            <a:pPr algn="ctr">
              <a:lnSpc>
                <a:spcPts val="2291"/>
              </a:lnSpc>
            </a:pPr>
            <a:r>
              <a:rPr lang="en-US" sz="1910">
                <a:solidFill>
                  <a:srgbClr val="FFFFFF"/>
                </a:solidFill>
                <a:latin typeface="Public Sans Bold"/>
                <a:ea typeface="Public Sans Bold"/>
                <a:cs typeface="Public Sans Bold"/>
                <a:sym typeface="Public Sans Bold"/>
              </a:rPr>
              <a:t>02</a:t>
            </a:r>
          </a:p>
        </p:txBody>
      </p:sp>
      <p:grpSp>
        <p:nvGrpSpPr>
          <p:cNvPr id="38" name="Group 38"/>
          <p:cNvGrpSpPr/>
          <p:nvPr/>
        </p:nvGrpSpPr>
        <p:grpSpPr>
          <a:xfrm>
            <a:off x="8605810" y="4853416"/>
            <a:ext cx="526361" cy="526361"/>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US"/>
            </a:p>
          </p:txBody>
        </p:sp>
        <p:sp>
          <p:nvSpPr>
            <p:cNvPr id="40" name="TextBox 40"/>
            <p:cNvSpPr txBox="1"/>
            <p:nvPr/>
          </p:nvSpPr>
          <p:spPr>
            <a:xfrm>
              <a:off x="76200" y="76200"/>
              <a:ext cx="660400" cy="660400"/>
            </a:xfrm>
            <a:prstGeom prst="rect">
              <a:avLst/>
            </a:prstGeom>
          </p:spPr>
          <p:txBody>
            <a:bodyPr lIns="47625" tIns="47625" rIns="47625" bIns="47625" rtlCol="0" anchor="ctr"/>
            <a:lstStyle/>
            <a:p>
              <a:pPr algn="ctr">
                <a:lnSpc>
                  <a:spcPts val="1575"/>
                </a:lnSpc>
              </a:pPr>
              <a:endParaRPr/>
            </a:p>
          </p:txBody>
        </p:sp>
      </p:grpSp>
      <p:sp>
        <p:nvSpPr>
          <p:cNvPr id="41" name="TextBox 41"/>
          <p:cNvSpPr txBox="1"/>
          <p:nvPr/>
        </p:nvSpPr>
        <p:spPr>
          <a:xfrm>
            <a:off x="8605810" y="4975392"/>
            <a:ext cx="526361" cy="285912"/>
          </a:xfrm>
          <a:prstGeom prst="rect">
            <a:avLst/>
          </a:prstGeom>
        </p:spPr>
        <p:txBody>
          <a:bodyPr lIns="0" tIns="0" rIns="0" bIns="0" rtlCol="0" anchor="t">
            <a:spAutoFit/>
          </a:bodyPr>
          <a:lstStyle/>
          <a:p>
            <a:pPr algn="ctr">
              <a:lnSpc>
                <a:spcPts val="2291"/>
              </a:lnSpc>
            </a:pPr>
            <a:r>
              <a:rPr lang="en-US" sz="1910">
                <a:solidFill>
                  <a:srgbClr val="FFFFFF"/>
                </a:solidFill>
                <a:latin typeface="Public Sans Bold"/>
                <a:ea typeface="Public Sans Bold"/>
                <a:cs typeface="Public Sans Bold"/>
                <a:sym typeface="Public Sans Bold"/>
              </a:rPr>
              <a:t>03</a:t>
            </a:r>
          </a:p>
        </p:txBody>
      </p:sp>
      <p:grpSp>
        <p:nvGrpSpPr>
          <p:cNvPr id="42" name="Group 42"/>
          <p:cNvGrpSpPr/>
          <p:nvPr/>
        </p:nvGrpSpPr>
        <p:grpSpPr>
          <a:xfrm>
            <a:off x="5828794" y="6349669"/>
            <a:ext cx="526361" cy="526361"/>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US"/>
            </a:p>
          </p:txBody>
        </p:sp>
        <p:sp>
          <p:nvSpPr>
            <p:cNvPr id="44" name="TextBox 44"/>
            <p:cNvSpPr txBox="1"/>
            <p:nvPr/>
          </p:nvSpPr>
          <p:spPr>
            <a:xfrm>
              <a:off x="76200" y="76200"/>
              <a:ext cx="660400" cy="660400"/>
            </a:xfrm>
            <a:prstGeom prst="rect">
              <a:avLst/>
            </a:prstGeom>
          </p:spPr>
          <p:txBody>
            <a:bodyPr lIns="47625" tIns="47625" rIns="47625" bIns="47625" rtlCol="0" anchor="ctr"/>
            <a:lstStyle/>
            <a:p>
              <a:pPr algn="ctr">
                <a:lnSpc>
                  <a:spcPts val="1575"/>
                </a:lnSpc>
              </a:pPr>
              <a:endParaRPr/>
            </a:p>
          </p:txBody>
        </p:sp>
      </p:grpSp>
      <p:sp>
        <p:nvSpPr>
          <p:cNvPr id="45" name="TextBox 45"/>
          <p:cNvSpPr txBox="1"/>
          <p:nvPr/>
        </p:nvSpPr>
        <p:spPr>
          <a:xfrm>
            <a:off x="5828794" y="6461809"/>
            <a:ext cx="526361" cy="285912"/>
          </a:xfrm>
          <a:prstGeom prst="rect">
            <a:avLst/>
          </a:prstGeom>
        </p:spPr>
        <p:txBody>
          <a:bodyPr lIns="0" tIns="0" rIns="0" bIns="0" rtlCol="0" anchor="t">
            <a:spAutoFit/>
          </a:bodyPr>
          <a:lstStyle/>
          <a:p>
            <a:pPr algn="ctr">
              <a:lnSpc>
                <a:spcPts val="2291"/>
              </a:lnSpc>
            </a:pPr>
            <a:r>
              <a:rPr lang="en-US" sz="1910">
                <a:solidFill>
                  <a:srgbClr val="FFFFFF"/>
                </a:solidFill>
                <a:latin typeface="Public Sans Bold"/>
                <a:ea typeface="Public Sans Bold"/>
                <a:cs typeface="Public Sans Bold"/>
                <a:sym typeface="Public Sans Bold"/>
              </a:rPr>
              <a:t>04</a:t>
            </a:r>
          </a:p>
        </p:txBody>
      </p:sp>
      <p:grpSp>
        <p:nvGrpSpPr>
          <p:cNvPr id="46" name="Group 46"/>
          <p:cNvGrpSpPr/>
          <p:nvPr/>
        </p:nvGrpSpPr>
        <p:grpSpPr>
          <a:xfrm>
            <a:off x="3037745" y="4850140"/>
            <a:ext cx="440286" cy="440286"/>
            <a:chOff x="0" y="0"/>
            <a:chExt cx="812800" cy="812800"/>
          </a:xfrm>
        </p:grpSpPr>
        <p:sp>
          <p:nvSpPr>
            <p:cNvPr id="47" name="Freeform 4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US"/>
            </a:p>
          </p:txBody>
        </p:sp>
        <p:sp>
          <p:nvSpPr>
            <p:cNvPr id="48" name="TextBox 48"/>
            <p:cNvSpPr txBox="1"/>
            <p:nvPr/>
          </p:nvSpPr>
          <p:spPr>
            <a:xfrm>
              <a:off x="76200" y="76200"/>
              <a:ext cx="660400" cy="660400"/>
            </a:xfrm>
            <a:prstGeom prst="rect">
              <a:avLst/>
            </a:prstGeom>
          </p:spPr>
          <p:txBody>
            <a:bodyPr lIns="47625" tIns="47625" rIns="47625" bIns="47625" rtlCol="0" anchor="ctr"/>
            <a:lstStyle/>
            <a:p>
              <a:pPr algn="ctr">
                <a:lnSpc>
                  <a:spcPts val="1575"/>
                </a:lnSpc>
              </a:pPr>
              <a:endParaRPr/>
            </a:p>
          </p:txBody>
        </p:sp>
      </p:grpSp>
      <p:sp>
        <p:nvSpPr>
          <p:cNvPr id="49" name="TextBox 49"/>
          <p:cNvSpPr txBox="1"/>
          <p:nvPr/>
        </p:nvSpPr>
        <p:spPr>
          <a:xfrm>
            <a:off x="3037745" y="4960083"/>
            <a:ext cx="440286" cy="243656"/>
          </a:xfrm>
          <a:prstGeom prst="rect">
            <a:avLst/>
          </a:prstGeom>
        </p:spPr>
        <p:txBody>
          <a:bodyPr lIns="0" tIns="0" rIns="0" bIns="0" rtlCol="0" anchor="t">
            <a:spAutoFit/>
          </a:bodyPr>
          <a:lstStyle/>
          <a:p>
            <a:pPr algn="ctr">
              <a:lnSpc>
                <a:spcPts val="1916"/>
              </a:lnSpc>
            </a:pPr>
            <a:r>
              <a:rPr lang="en-US" sz="1597">
                <a:solidFill>
                  <a:srgbClr val="FFFFFF"/>
                </a:solidFill>
                <a:latin typeface="Public Sans Bold"/>
                <a:ea typeface="Public Sans Bold"/>
                <a:cs typeface="Public Sans Bold"/>
                <a:sym typeface="Public Sans Bold"/>
              </a:rPr>
              <a:t>05</a:t>
            </a:r>
          </a:p>
        </p:txBody>
      </p:sp>
      <p:grpSp>
        <p:nvGrpSpPr>
          <p:cNvPr id="50" name="Group 50"/>
          <p:cNvGrpSpPr/>
          <p:nvPr/>
        </p:nvGrpSpPr>
        <p:grpSpPr>
          <a:xfrm>
            <a:off x="2976288" y="1764616"/>
            <a:ext cx="440286" cy="440286"/>
            <a:chOff x="0" y="0"/>
            <a:chExt cx="812800" cy="812800"/>
          </a:xfrm>
        </p:grpSpPr>
        <p:sp>
          <p:nvSpPr>
            <p:cNvPr id="51" name="Freeform 5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US"/>
            </a:p>
          </p:txBody>
        </p:sp>
        <p:sp>
          <p:nvSpPr>
            <p:cNvPr id="52" name="TextBox 52"/>
            <p:cNvSpPr txBox="1"/>
            <p:nvPr/>
          </p:nvSpPr>
          <p:spPr>
            <a:xfrm>
              <a:off x="76200" y="76200"/>
              <a:ext cx="660400" cy="660400"/>
            </a:xfrm>
            <a:prstGeom prst="rect">
              <a:avLst/>
            </a:prstGeom>
          </p:spPr>
          <p:txBody>
            <a:bodyPr lIns="47625" tIns="47625" rIns="47625" bIns="47625" rtlCol="0" anchor="ctr"/>
            <a:lstStyle/>
            <a:p>
              <a:pPr algn="ctr">
                <a:lnSpc>
                  <a:spcPts val="1575"/>
                </a:lnSpc>
              </a:pPr>
              <a:endParaRPr/>
            </a:p>
          </p:txBody>
        </p:sp>
      </p:grpSp>
      <p:sp>
        <p:nvSpPr>
          <p:cNvPr id="53" name="TextBox 53"/>
          <p:cNvSpPr txBox="1"/>
          <p:nvPr/>
        </p:nvSpPr>
        <p:spPr>
          <a:xfrm>
            <a:off x="2956522" y="1856957"/>
            <a:ext cx="440286" cy="243656"/>
          </a:xfrm>
          <a:prstGeom prst="rect">
            <a:avLst/>
          </a:prstGeom>
        </p:spPr>
        <p:txBody>
          <a:bodyPr lIns="0" tIns="0" rIns="0" bIns="0" rtlCol="0" anchor="t">
            <a:spAutoFit/>
          </a:bodyPr>
          <a:lstStyle/>
          <a:p>
            <a:pPr algn="ctr">
              <a:lnSpc>
                <a:spcPts val="1916"/>
              </a:lnSpc>
            </a:pPr>
            <a:r>
              <a:rPr lang="en-US" sz="1597">
                <a:solidFill>
                  <a:srgbClr val="FFFFFF"/>
                </a:solidFill>
                <a:latin typeface="Public Sans Bold"/>
                <a:ea typeface="Public Sans Bold"/>
                <a:cs typeface="Public Sans Bold"/>
                <a:sym typeface="Public Sans Bold"/>
              </a:rPr>
              <a:t>06</a:t>
            </a:r>
          </a:p>
        </p:txBody>
      </p:sp>
      <p:sp>
        <p:nvSpPr>
          <p:cNvPr id="54" name="TextBox 54"/>
          <p:cNvSpPr txBox="1"/>
          <p:nvPr/>
        </p:nvSpPr>
        <p:spPr>
          <a:xfrm rot="1596334">
            <a:off x="3295368" y="1509082"/>
            <a:ext cx="1372934" cy="1692066"/>
          </a:xfrm>
          <a:prstGeom prst="rect">
            <a:avLst/>
          </a:prstGeom>
        </p:spPr>
        <p:txBody>
          <a:bodyPr wrap="square" lIns="0" tIns="0" rIns="0" bIns="0" rtlCol="0" anchor="t">
            <a:spAutoFit/>
          </a:bodyPr>
          <a:lstStyle/>
          <a:p>
            <a:pPr algn="ctr">
              <a:lnSpc>
                <a:spcPts val="1875"/>
              </a:lnSpc>
            </a:pPr>
            <a:r>
              <a:rPr lang="en-US" sz="1704" b="1" dirty="0">
                <a:solidFill>
                  <a:srgbClr val="404040"/>
                </a:solidFill>
                <a:latin typeface="Public Sans Bold"/>
                <a:ea typeface="Public Sans Bold"/>
                <a:cs typeface="Public Sans Bold"/>
                <a:sym typeface="Public Sans Bold"/>
              </a:rPr>
              <a:t>Quicker Responses: </a:t>
            </a:r>
            <a:r>
              <a:rPr lang="en-US" sz="1400" dirty="0">
                <a:solidFill>
                  <a:srgbClr val="404040"/>
                </a:solidFill>
                <a:latin typeface="Public Sans"/>
                <a:ea typeface="Public Sans"/>
                <a:cs typeface="Public Sans"/>
                <a:sym typeface="Public Sans"/>
              </a:rPr>
              <a:t>HDIMS speeds up access to data, enabling faster action on health issues</a:t>
            </a:r>
          </a:p>
        </p:txBody>
      </p:sp>
      <p:pic>
        <p:nvPicPr>
          <p:cNvPr id="57" name="Google Shape;93;p2">
            <a:extLst>
              <a:ext uri="{FF2B5EF4-FFF2-40B4-BE49-F238E27FC236}">
                <a16:creationId xmlns:a16="http://schemas.microsoft.com/office/drawing/2014/main" id="{1F515229-307F-E660-F5AA-F0B1872D9CBC}"/>
              </a:ext>
            </a:extLst>
          </p:cNvPr>
          <p:cNvPicPr preferRelativeResize="0"/>
          <p:nvPr/>
        </p:nvPicPr>
        <p:blipFill rotWithShape="1">
          <a:blip r:embed="rId3">
            <a:alphaModFix/>
          </a:blip>
          <a:srcRect/>
          <a:stretch/>
        </p:blipFill>
        <p:spPr>
          <a:xfrm>
            <a:off x="10397705" y="12788"/>
            <a:ext cx="1678669" cy="884782"/>
          </a:xfrm>
          <a:prstGeom prst="rect">
            <a:avLst/>
          </a:prstGeom>
          <a:noFill/>
          <a:ln>
            <a:noFill/>
          </a:ln>
        </p:spPr>
      </p:pic>
      <p:pic>
        <p:nvPicPr>
          <p:cNvPr id="58" name="Picture 57">
            <a:extLst>
              <a:ext uri="{FF2B5EF4-FFF2-40B4-BE49-F238E27FC236}">
                <a16:creationId xmlns:a16="http://schemas.microsoft.com/office/drawing/2014/main" id="{7F8C9249-779D-4563-686A-732A7EE1AB54}"/>
              </a:ext>
            </a:extLst>
          </p:cNvPr>
          <p:cNvPicPr>
            <a:picLocks noChangeAspect="1"/>
          </p:cNvPicPr>
          <p:nvPr/>
        </p:nvPicPr>
        <p:blipFill>
          <a:blip r:embed="rId4"/>
          <a:stretch>
            <a:fillRect/>
          </a:stretch>
        </p:blipFill>
        <p:spPr>
          <a:xfrm>
            <a:off x="195242" y="149172"/>
            <a:ext cx="867547" cy="867547"/>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204457" y="1740793"/>
            <a:ext cx="3445956" cy="0"/>
          </a:xfrm>
          <a:prstGeom prst="line">
            <a:avLst/>
          </a:prstGeom>
          <a:ln w="38100" cap="flat">
            <a:solidFill>
              <a:srgbClr val="88A960"/>
            </a:solidFill>
            <a:prstDash val="solid"/>
            <a:headEnd type="none" w="sm" len="sm"/>
            <a:tailEnd type="oval" w="lg" len="lg"/>
          </a:ln>
        </p:spPr>
        <p:txBody>
          <a:bodyPr/>
          <a:lstStyle/>
          <a:p>
            <a:endParaRPr lang="en-US"/>
          </a:p>
        </p:txBody>
      </p:sp>
      <p:sp>
        <p:nvSpPr>
          <p:cNvPr id="3" name="Freeform 3"/>
          <p:cNvSpPr/>
          <p:nvPr/>
        </p:nvSpPr>
        <p:spPr>
          <a:xfrm>
            <a:off x="6036323" y="2035772"/>
            <a:ext cx="1813613" cy="1477637"/>
          </a:xfrm>
          <a:custGeom>
            <a:avLst/>
            <a:gdLst/>
            <a:ahLst/>
            <a:cxnLst/>
            <a:rect l="l" t="t" r="r" b="b"/>
            <a:pathLst>
              <a:path w="1821177" h="1576146">
                <a:moveTo>
                  <a:pt x="0" y="0"/>
                </a:moveTo>
                <a:lnTo>
                  <a:pt x="1821177" y="0"/>
                </a:lnTo>
                <a:lnTo>
                  <a:pt x="1821177" y="1576146"/>
                </a:lnTo>
                <a:lnTo>
                  <a:pt x="0" y="15761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223883" y="2170720"/>
            <a:ext cx="1454253" cy="1172781"/>
          </a:xfrm>
          <a:custGeom>
            <a:avLst/>
            <a:gdLst/>
            <a:ahLst/>
            <a:cxnLst/>
            <a:rect l="l" t="t" r="r" b="b"/>
            <a:pathLst>
              <a:path w="1371385" h="1187962">
                <a:moveTo>
                  <a:pt x="0" y="0"/>
                </a:moveTo>
                <a:lnTo>
                  <a:pt x="1371385" y="0"/>
                </a:lnTo>
                <a:lnTo>
                  <a:pt x="1371385" y="1187963"/>
                </a:lnTo>
                <a:lnTo>
                  <a:pt x="0" y="11879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6250684" y="2493351"/>
            <a:ext cx="1400650" cy="657616"/>
          </a:xfrm>
          <a:prstGeom prst="rect">
            <a:avLst/>
          </a:prstGeom>
        </p:spPr>
        <p:txBody>
          <a:bodyPr wrap="square" lIns="0" tIns="0" rIns="0" bIns="0" rtlCol="0" anchor="t">
            <a:spAutoFit/>
          </a:bodyPr>
          <a:lstStyle/>
          <a:p>
            <a:pPr algn="ctr">
              <a:lnSpc>
                <a:spcPts val="1716"/>
              </a:lnSpc>
            </a:pPr>
            <a:r>
              <a:rPr lang="en-US" sz="1600" b="1" dirty="0">
                <a:solidFill>
                  <a:srgbClr val="000000"/>
                </a:solidFill>
                <a:latin typeface="Gagalin"/>
                <a:ea typeface="Gagalin"/>
                <a:cs typeface="Gagalin"/>
                <a:sym typeface="Gagalin"/>
              </a:rPr>
              <a:t>INTEGRATION WITH EXISTING SOFTWARE</a:t>
            </a:r>
          </a:p>
        </p:txBody>
      </p:sp>
      <p:sp>
        <p:nvSpPr>
          <p:cNvPr id="6" name="AutoShape 6"/>
          <p:cNvSpPr/>
          <p:nvPr/>
        </p:nvSpPr>
        <p:spPr>
          <a:xfrm flipH="1">
            <a:off x="2590367" y="2774590"/>
            <a:ext cx="3445956" cy="0"/>
          </a:xfrm>
          <a:prstGeom prst="line">
            <a:avLst/>
          </a:prstGeom>
          <a:ln w="38100" cap="flat">
            <a:solidFill>
              <a:srgbClr val="8C67BD"/>
            </a:solidFill>
            <a:prstDash val="solid"/>
            <a:headEnd type="none" w="sm" len="sm"/>
            <a:tailEnd type="oval" w="lg" len="lg"/>
          </a:ln>
        </p:spPr>
        <p:txBody>
          <a:bodyPr/>
          <a:lstStyle/>
          <a:p>
            <a:endParaRPr lang="en-US"/>
          </a:p>
        </p:txBody>
      </p:sp>
      <p:sp>
        <p:nvSpPr>
          <p:cNvPr id="7" name="TextBox 7"/>
          <p:cNvSpPr txBox="1"/>
          <p:nvPr/>
        </p:nvSpPr>
        <p:spPr>
          <a:xfrm>
            <a:off x="1497580" y="1899346"/>
            <a:ext cx="3141925" cy="807913"/>
          </a:xfrm>
          <a:prstGeom prst="rect">
            <a:avLst/>
          </a:prstGeom>
        </p:spPr>
        <p:txBody>
          <a:bodyPr lIns="0" tIns="0" rIns="0" bIns="0" rtlCol="0" anchor="t">
            <a:spAutoFit/>
          </a:bodyPr>
          <a:lstStyle/>
          <a:p>
            <a:pPr>
              <a:lnSpc>
                <a:spcPts val="2096"/>
              </a:lnSpc>
            </a:pPr>
            <a:r>
              <a:rPr lang="en-US" sz="1600" dirty="0">
                <a:solidFill>
                  <a:srgbClr val="000000"/>
                </a:solidFill>
                <a:latin typeface="Oswald"/>
                <a:ea typeface="Oswald"/>
                <a:cs typeface="Oswald"/>
                <a:sym typeface="Oswald"/>
              </a:rPr>
              <a:t>Develop interfaces that allow seamless data transfer from facilities using their own private software</a:t>
            </a:r>
            <a:r>
              <a:rPr lang="en-US" dirty="0">
                <a:solidFill>
                  <a:srgbClr val="000000"/>
                </a:solidFill>
                <a:latin typeface="Oswald"/>
                <a:ea typeface="Oswald"/>
                <a:cs typeface="Oswald"/>
                <a:sym typeface="Oswald"/>
              </a:rPr>
              <a:t>.</a:t>
            </a:r>
          </a:p>
        </p:txBody>
      </p:sp>
      <p:sp>
        <p:nvSpPr>
          <p:cNvPr id="8" name="TextBox 8"/>
          <p:cNvSpPr txBox="1"/>
          <p:nvPr/>
        </p:nvSpPr>
        <p:spPr>
          <a:xfrm>
            <a:off x="6464636" y="900769"/>
            <a:ext cx="3092974" cy="788614"/>
          </a:xfrm>
          <a:prstGeom prst="rect">
            <a:avLst/>
          </a:prstGeom>
        </p:spPr>
        <p:txBody>
          <a:bodyPr lIns="0" tIns="0" rIns="0" bIns="0" rtlCol="0" anchor="t">
            <a:spAutoFit/>
          </a:bodyPr>
          <a:lstStyle/>
          <a:p>
            <a:pPr algn="r">
              <a:lnSpc>
                <a:spcPts val="2096"/>
              </a:lnSpc>
            </a:pPr>
            <a:r>
              <a:rPr lang="en-US" sz="1600" dirty="0">
                <a:solidFill>
                  <a:srgbClr val="000000"/>
                </a:solidFill>
                <a:latin typeface="Oswald"/>
                <a:ea typeface="Oswald"/>
                <a:cs typeface="Oswald"/>
                <a:sym typeface="Oswald"/>
              </a:rPr>
              <a:t>While currently focusing on maternity health, we plan to expand the system to encompass various other health domains</a:t>
            </a:r>
          </a:p>
        </p:txBody>
      </p:sp>
      <p:sp>
        <p:nvSpPr>
          <p:cNvPr id="9" name="TextBox 9"/>
          <p:cNvSpPr txBox="1"/>
          <p:nvPr/>
        </p:nvSpPr>
        <p:spPr>
          <a:xfrm>
            <a:off x="7617126" y="2917633"/>
            <a:ext cx="3233346" cy="1054776"/>
          </a:xfrm>
          <a:prstGeom prst="rect">
            <a:avLst/>
          </a:prstGeom>
        </p:spPr>
        <p:txBody>
          <a:bodyPr wrap="square" lIns="0" tIns="0" rIns="0" bIns="0" rtlCol="0" anchor="t">
            <a:spAutoFit/>
          </a:bodyPr>
          <a:lstStyle/>
          <a:p>
            <a:pPr algn="r">
              <a:lnSpc>
                <a:spcPts val="2096"/>
              </a:lnSpc>
            </a:pPr>
            <a:r>
              <a:rPr lang="en-US" sz="1600" dirty="0">
                <a:solidFill>
                  <a:srgbClr val="000000"/>
                </a:solidFill>
                <a:latin typeface="Oswald"/>
                <a:ea typeface="Oswald"/>
                <a:cs typeface="Oswald"/>
                <a:sym typeface="Oswald"/>
              </a:rPr>
              <a:t>Provide a dedicated platform for facilities that still use manual record-keeping to enter and manage patient data</a:t>
            </a:r>
            <a:r>
              <a:rPr lang="en-US" sz="1497" dirty="0">
                <a:solidFill>
                  <a:srgbClr val="000000"/>
                </a:solidFill>
                <a:latin typeface="Oswald"/>
                <a:ea typeface="Oswald"/>
                <a:cs typeface="Oswald"/>
                <a:sym typeface="Oswald"/>
              </a:rPr>
              <a:t>.</a:t>
            </a:r>
          </a:p>
          <a:p>
            <a:pPr algn="r">
              <a:lnSpc>
                <a:spcPts val="2096"/>
              </a:lnSpc>
            </a:pPr>
            <a:endParaRPr lang="en-US" sz="1497" dirty="0">
              <a:solidFill>
                <a:srgbClr val="000000"/>
              </a:solidFill>
              <a:latin typeface="Oswald"/>
              <a:ea typeface="Oswald"/>
              <a:cs typeface="Oswald"/>
              <a:sym typeface="Oswald"/>
            </a:endParaRPr>
          </a:p>
        </p:txBody>
      </p:sp>
      <p:sp>
        <p:nvSpPr>
          <p:cNvPr id="10" name="TextBox 10"/>
          <p:cNvSpPr txBox="1"/>
          <p:nvPr/>
        </p:nvSpPr>
        <p:spPr>
          <a:xfrm>
            <a:off x="7431351" y="4939037"/>
            <a:ext cx="3063503" cy="807913"/>
          </a:xfrm>
          <a:prstGeom prst="rect">
            <a:avLst/>
          </a:prstGeom>
        </p:spPr>
        <p:txBody>
          <a:bodyPr lIns="0" tIns="0" rIns="0" bIns="0" rtlCol="0" anchor="t">
            <a:spAutoFit/>
          </a:bodyPr>
          <a:lstStyle/>
          <a:p>
            <a:pPr algn="r">
              <a:lnSpc>
                <a:spcPts val="2096"/>
              </a:lnSpc>
            </a:pPr>
            <a:r>
              <a:rPr lang="en-US" sz="1600" dirty="0">
                <a:solidFill>
                  <a:srgbClr val="000000"/>
                </a:solidFill>
                <a:latin typeface="Oswald"/>
                <a:ea typeface="Oswald"/>
                <a:cs typeface="Oswald"/>
                <a:sym typeface="Oswald"/>
              </a:rPr>
              <a:t>Implement daily data collection and monitoring to keep track of health patterns and trends effectively</a:t>
            </a:r>
            <a:r>
              <a:rPr lang="en-US" sz="1497" dirty="0">
                <a:solidFill>
                  <a:srgbClr val="000000"/>
                </a:solidFill>
                <a:latin typeface="Oswald"/>
                <a:ea typeface="Oswald"/>
                <a:cs typeface="Oswald"/>
                <a:sym typeface="Oswald"/>
              </a:rPr>
              <a:t>.</a:t>
            </a:r>
          </a:p>
        </p:txBody>
      </p:sp>
      <p:sp>
        <p:nvSpPr>
          <p:cNvPr id="11" name="TextBox 11"/>
          <p:cNvSpPr txBox="1"/>
          <p:nvPr/>
        </p:nvSpPr>
        <p:spPr>
          <a:xfrm>
            <a:off x="1785210" y="69534"/>
            <a:ext cx="7772400" cy="553485"/>
          </a:xfrm>
          <a:prstGeom prst="rect">
            <a:avLst/>
          </a:prstGeom>
        </p:spPr>
        <p:txBody>
          <a:bodyPr lIns="0" tIns="0" rIns="0" bIns="0" rtlCol="0" anchor="t">
            <a:spAutoFit/>
          </a:bodyPr>
          <a:lstStyle/>
          <a:p>
            <a:pPr algn="ctr">
              <a:lnSpc>
                <a:spcPts val="4594"/>
              </a:lnSpc>
            </a:pPr>
            <a:r>
              <a:rPr lang="en-US" sz="3281" b="1" dirty="0">
                <a:solidFill>
                  <a:srgbClr val="000000"/>
                </a:solidFill>
                <a:latin typeface="GFS Didot"/>
                <a:ea typeface="GFS Didot"/>
                <a:cs typeface="GFS Didot"/>
                <a:sym typeface="GFS Didot"/>
              </a:rPr>
              <a:t>FUTURE SCOPE </a:t>
            </a:r>
          </a:p>
        </p:txBody>
      </p:sp>
      <p:sp>
        <p:nvSpPr>
          <p:cNvPr id="12" name="Freeform 12"/>
          <p:cNvSpPr/>
          <p:nvPr/>
        </p:nvSpPr>
        <p:spPr>
          <a:xfrm>
            <a:off x="4390845" y="986949"/>
            <a:ext cx="1813613" cy="1512476"/>
          </a:xfrm>
          <a:custGeom>
            <a:avLst/>
            <a:gdLst/>
            <a:ahLst/>
            <a:cxnLst/>
            <a:rect l="l" t="t" r="r" b="b"/>
            <a:pathLst>
              <a:path w="1821177" h="1576146">
                <a:moveTo>
                  <a:pt x="0" y="0"/>
                </a:moveTo>
                <a:lnTo>
                  <a:pt x="1821177" y="0"/>
                </a:lnTo>
                <a:lnTo>
                  <a:pt x="1821177" y="1576145"/>
                </a:lnTo>
                <a:lnTo>
                  <a:pt x="0" y="157614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3" name="Freeform 13"/>
          <p:cNvSpPr/>
          <p:nvPr/>
        </p:nvSpPr>
        <p:spPr>
          <a:xfrm>
            <a:off x="4553872" y="1167833"/>
            <a:ext cx="1480663" cy="1135469"/>
          </a:xfrm>
          <a:custGeom>
            <a:avLst/>
            <a:gdLst/>
            <a:ahLst/>
            <a:cxnLst/>
            <a:rect l="l" t="t" r="r" b="b"/>
            <a:pathLst>
              <a:path w="1371385" h="1187962">
                <a:moveTo>
                  <a:pt x="0" y="0"/>
                </a:moveTo>
                <a:lnTo>
                  <a:pt x="1371385" y="0"/>
                </a:lnTo>
                <a:lnTo>
                  <a:pt x="1371385" y="1187962"/>
                </a:lnTo>
                <a:lnTo>
                  <a:pt x="0" y="118796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4" name="TextBox 14"/>
          <p:cNvSpPr txBox="1"/>
          <p:nvPr/>
        </p:nvSpPr>
        <p:spPr>
          <a:xfrm>
            <a:off x="4729547" y="1411762"/>
            <a:ext cx="1136208" cy="657616"/>
          </a:xfrm>
          <a:prstGeom prst="rect">
            <a:avLst/>
          </a:prstGeom>
        </p:spPr>
        <p:txBody>
          <a:bodyPr lIns="0" tIns="0" rIns="0" bIns="0" rtlCol="0" anchor="t">
            <a:spAutoFit/>
          </a:bodyPr>
          <a:lstStyle/>
          <a:p>
            <a:pPr algn="ctr">
              <a:lnSpc>
                <a:spcPts val="1716"/>
              </a:lnSpc>
            </a:pPr>
            <a:r>
              <a:rPr lang="en-US" sz="1600" b="1" dirty="0">
                <a:solidFill>
                  <a:srgbClr val="000000"/>
                </a:solidFill>
                <a:latin typeface="Gagalin"/>
                <a:ea typeface="Gagalin"/>
                <a:cs typeface="Gagalin"/>
                <a:sym typeface="Gagalin"/>
              </a:rPr>
              <a:t>BROADER HEALTH COVERAGE</a:t>
            </a:r>
          </a:p>
        </p:txBody>
      </p:sp>
      <p:sp>
        <p:nvSpPr>
          <p:cNvPr id="15" name="AutoShape 15"/>
          <p:cNvSpPr/>
          <p:nvPr/>
        </p:nvSpPr>
        <p:spPr>
          <a:xfrm>
            <a:off x="6204457" y="3788576"/>
            <a:ext cx="3445956" cy="0"/>
          </a:xfrm>
          <a:prstGeom prst="line">
            <a:avLst/>
          </a:prstGeom>
          <a:ln w="38100" cap="flat">
            <a:solidFill>
              <a:srgbClr val="B06453"/>
            </a:solidFill>
            <a:prstDash val="solid"/>
            <a:headEnd type="none" w="sm" len="sm"/>
            <a:tailEnd type="oval" w="lg" len="lg"/>
          </a:ln>
        </p:spPr>
        <p:txBody>
          <a:bodyPr/>
          <a:lstStyle/>
          <a:p>
            <a:endParaRPr lang="en-US"/>
          </a:p>
        </p:txBody>
      </p:sp>
      <p:sp>
        <p:nvSpPr>
          <p:cNvPr id="16" name="Freeform 16"/>
          <p:cNvSpPr/>
          <p:nvPr/>
        </p:nvSpPr>
        <p:spPr>
          <a:xfrm>
            <a:off x="4406695" y="3047924"/>
            <a:ext cx="1813613" cy="1479471"/>
          </a:xfrm>
          <a:custGeom>
            <a:avLst/>
            <a:gdLst/>
            <a:ahLst/>
            <a:cxnLst/>
            <a:rect l="l" t="t" r="r" b="b"/>
            <a:pathLst>
              <a:path w="1821177" h="1576146">
                <a:moveTo>
                  <a:pt x="0" y="0"/>
                </a:moveTo>
                <a:lnTo>
                  <a:pt x="1821176" y="0"/>
                </a:lnTo>
                <a:lnTo>
                  <a:pt x="1821176" y="1576146"/>
                </a:lnTo>
                <a:lnTo>
                  <a:pt x="0" y="157614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7" name="Freeform 17"/>
          <p:cNvSpPr/>
          <p:nvPr/>
        </p:nvSpPr>
        <p:spPr>
          <a:xfrm>
            <a:off x="4597969" y="3213192"/>
            <a:ext cx="1431063" cy="1150767"/>
          </a:xfrm>
          <a:custGeom>
            <a:avLst/>
            <a:gdLst/>
            <a:ahLst/>
            <a:cxnLst/>
            <a:rect l="l" t="t" r="r" b="b"/>
            <a:pathLst>
              <a:path w="1371385" h="1187962">
                <a:moveTo>
                  <a:pt x="0" y="0"/>
                </a:moveTo>
                <a:lnTo>
                  <a:pt x="1371384" y="0"/>
                </a:lnTo>
                <a:lnTo>
                  <a:pt x="1371384" y="1187962"/>
                </a:lnTo>
                <a:lnTo>
                  <a:pt x="0" y="118796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8" name="TextBox 18"/>
          <p:cNvSpPr txBox="1"/>
          <p:nvPr/>
        </p:nvSpPr>
        <p:spPr>
          <a:xfrm>
            <a:off x="4749808" y="3470504"/>
            <a:ext cx="1176213" cy="654025"/>
          </a:xfrm>
          <a:prstGeom prst="rect">
            <a:avLst/>
          </a:prstGeom>
        </p:spPr>
        <p:txBody>
          <a:bodyPr wrap="square" lIns="0" tIns="0" rIns="0" bIns="0" rtlCol="0" anchor="t">
            <a:spAutoFit/>
          </a:bodyPr>
          <a:lstStyle/>
          <a:p>
            <a:pPr algn="ctr">
              <a:lnSpc>
                <a:spcPts val="1716"/>
              </a:lnSpc>
            </a:pPr>
            <a:r>
              <a:rPr lang="en-US" sz="1600" b="1" dirty="0">
                <a:solidFill>
                  <a:srgbClr val="000000"/>
                </a:solidFill>
                <a:latin typeface="Gagalin"/>
                <a:ea typeface="Gagalin"/>
                <a:cs typeface="Gagalin"/>
                <a:sym typeface="Gagalin"/>
              </a:rPr>
              <a:t>SUPPORT FOR MANUAL SYSTEMS</a:t>
            </a:r>
          </a:p>
        </p:txBody>
      </p:sp>
      <p:sp>
        <p:nvSpPr>
          <p:cNvPr id="19" name="AutoShape 19"/>
          <p:cNvSpPr/>
          <p:nvPr/>
        </p:nvSpPr>
        <p:spPr>
          <a:xfrm>
            <a:off x="6204457" y="5801994"/>
            <a:ext cx="3445956" cy="0"/>
          </a:xfrm>
          <a:prstGeom prst="line">
            <a:avLst/>
          </a:prstGeom>
          <a:ln w="38100" cap="flat">
            <a:solidFill>
              <a:srgbClr val="2F7B89"/>
            </a:solidFill>
            <a:prstDash val="solid"/>
            <a:headEnd type="none" w="sm" len="sm"/>
            <a:tailEnd type="oval" w="lg" len="lg"/>
          </a:ln>
        </p:spPr>
        <p:txBody>
          <a:bodyPr/>
          <a:lstStyle/>
          <a:p>
            <a:endParaRPr lang="en-US"/>
          </a:p>
        </p:txBody>
      </p:sp>
      <p:sp>
        <p:nvSpPr>
          <p:cNvPr id="20" name="Freeform 20"/>
          <p:cNvSpPr/>
          <p:nvPr/>
        </p:nvSpPr>
        <p:spPr>
          <a:xfrm>
            <a:off x="4313209" y="5036927"/>
            <a:ext cx="1907100" cy="1503887"/>
          </a:xfrm>
          <a:custGeom>
            <a:avLst/>
            <a:gdLst/>
            <a:ahLst/>
            <a:cxnLst/>
            <a:rect l="l" t="t" r="r" b="b"/>
            <a:pathLst>
              <a:path w="1821177" h="1576146">
                <a:moveTo>
                  <a:pt x="0" y="0"/>
                </a:moveTo>
                <a:lnTo>
                  <a:pt x="1821176" y="0"/>
                </a:lnTo>
                <a:lnTo>
                  <a:pt x="1821176" y="1576146"/>
                </a:lnTo>
                <a:lnTo>
                  <a:pt x="0" y="157614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21" name="Freeform 21"/>
          <p:cNvSpPr/>
          <p:nvPr/>
        </p:nvSpPr>
        <p:spPr>
          <a:xfrm>
            <a:off x="4491953" y="5198410"/>
            <a:ext cx="1519177" cy="1180919"/>
          </a:xfrm>
          <a:custGeom>
            <a:avLst/>
            <a:gdLst/>
            <a:ahLst/>
            <a:cxnLst/>
            <a:rect l="l" t="t" r="r" b="b"/>
            <a:pathLst>
              <a:path w="1371385" h="1187962">
                <a:moveTo>
                  <a:pt x="0" y="0"/>
                </a:moveTo>
                <a:lnTo>
                  <a:pt x="1371384" y="0"/>
                </a:lnTo>
                <a:lnTo>
                  <a:pt x="1371384" y="1187962"/>
                </a:lnTo>
                <a:lnTo>
                  <a:pt x="0" y="1187962"/>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en-US"/>
          </a:p>
        </p:txBody>
      </p:sp>
      <p:sp>
        <p:nvSpPr>
          <p:cNvPr id="22" name="TextBox 22"/>
          <p:cNvSpPr txBox="1"/>
          <p:nvPr/>
        </p:nvSpPr>
        <p:spPr>
          <a:xfrm>
            <a:off x="4611580" y="5558036"/>
            <a:ext cx="1279921" cy="461665"/>
          </a:xfrm>
          <a:prstGeom prst="rect">
            <a:avLst/>
          </a:prstGeom>
        </p:spPr>
        <p:txBody>
          <a:bodyPr wrap="square" lIns="0" tIns="0" rIns="0" bIns="0" rtlCol="0" anchor="t">
            <a:spAutoFit/>
          </a:bodyPr>
          <a:lstStyle/>
          <a:p>
            <a:pPr algn="ctr">
              <a:lnSpc>
                <a:spcPts val="1772"/>
              </a:lnSpc>
            </a:pPr>
            <a:r>
              <a:rPr lang="en-US" sz="1600" b="1" dirty="0">
                <a:solidFill>
                  <a:srgbClr val="000000"/>
                </a:solidFill>
                <a:latin typeface="Gagalin"/>
                <a:ea typeface="Gagalin"/>
                <a:cs typeface="Gagalin"/>
                <a:sym typeface="Gagalin"/>
              </a:rPr>
              <a:t>DAILY HEALTH SURVEILLANCE</a:t>
            </a:r>
          </a:p>
        </p:txBody>
      </p:sp>
      <p:sp>
        <p:nvSpPr>
          <p:cNvPr id="23" name="Freeform 23"/>
          <p:cNvSpPr/>
          <p:nvPr/>
        </p:nvSpPr>
        <p:spPr>
          <a:xfrm>
            <a:off x="5963619" y="3972126"/>
            <a:ext cx="1886318" cy="1489203"/>
          </a:xfrm>
          <a:custGeom>
            <a:avLst/>
            <a:gdLst/>
            <a:ahLst/>
            <a:cxnLst/>
            <a:rect l="l" t="t" r="r" b="b"/>
            <a:pathLst>
              <a:path w="1821177" h="1576146">
                <a:moveTo>
                  <a:pt x="0" y="0"/>
                </a:moveTo>
                <a:lnTo>
                  <a:pt x="1821177" y="0"/>
                </a:lnTo>
                <a:lnTo>
                  <a:pt x="1821177" y="1576145"/>
                </a:lnTo>
                <a:lnTo>
                  <a:pt x="0" y="1576145"/>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US"/>
          </a:p>
        </p:txBody>
      </p:sp>
      <p:sp>
        <p:nvSpPr>
          <p:cNvPr id="24" name="Freeform 24"/>
          <p:cNvSpPr/>
          <p:nvPr/>
        </p:nvSpPr>
        <p:spPr>
          <a:xfrm>
            <a:off x="6180871" y="4105407"/>
            <a:ext cx="1470463" cy="1180919"/>
          </a:xfrm>
          <a:custGeom>
            <a:avLst/>
            <a:gdLst/>
            <a:ahLst/>
            <a:cxnLst/>
            <a:rect l="l" t="t" r="r" b="b"/>
            <a:pathLst>
              <a:path w="1371385" h="1187962">
                <a:moveTo>
                  <a:pt x="0" y="0"/>
                </a:moveTo>
                <a:lnTo>
                  <a:pt x="1371385" y="0"/>
                </a:lnTo>
                <a:lnTo>
                  <a:pt x="1371385" y="1187962"/>
                </a:lnTo>
                <a:lnTo>
                  <a:pt x="0" y="1187962"/>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en-US"/>
          </a:p>
        </p:txBody>
      </p:sp>
      <p:sp>
        <p:nvSpPr>
          <p:cNvPr id="25" name="TextBox 25"/>
          <p:cNvSpPr txBox="1"/>
          <p:nvPr/>
        </p:nvSpPr>
        <p:spPr>
          <a:xfrm>
            <a:off x="6339028" y="4383971"/>
            <a:ext cx="1136208" cy="657616"/>
          </a:xfrm>
          <a:prstGeom prst="rect">
            <a:avLst/>
          </a:prstGeom>
        </p:spPr>
        <p:txBody>
          <a:bodyPr lIns="0" tIns="0" rIns="0" bIns="0" rtlCol="0" anchor="t">
            <a:spAutoFit/>
          </a:bodyPr>
          <a:lstStyle/>
          <a:p>
            <a:pPr algn="ctr">
              <a:lnSpc>
                <a:spcPts val="1716"/>
              </a:lnSpc>
            </a:pPr>
            <a:r>
              <a:rPr lang="en-US" sz="1600" b="1" dirty="0">
                <a:solidFill>
                  <a:srgbClr val="000000"/>
                </a:solidFill>
                <a:latin typeface="Gagalin"/>
                <a:ea typeface="Gagalin"/>
                <a:cs typeface="Gagalin"/>
                <a:sym typeface="Gagalin"/>
              </a:rPr>
              <a:t>ADVANCED DATA ANALYTICS</a:t>
            </a:r>
          </a:p>
        </p:txBody>
      </p:sp>
      <p:sp>
        <p:nvSpPr>
          <p:cNvPr id="26" name="AutoShape 26"/>
          <p:cNvSpPr/>
          <p:nvPr/>
        </p:nvSpPr>
        <p:spPr>
          <a:xfrm flipH="1">
            <a:off x="2590367" y="4720676"/>
            <a:ext cx="3445956" cy="0"/>
          </a:xfrm>
          <a:prstGeom prst="line">
            <a:avLst/>
          </a:prstGeom>
          <a:ln w="38100" cap="flat">
            <a:solidFill>
              <a:srgbClr val="B03E58"/>
            </a:solidFill>
            <a:prstDash val="solid"/>
            <a:headEnd type="none" w="sm" len="sm"/>
            <a:tailEnd type="oval" w="lg" len="lg"/>
          </a:ln>
        </p:spPr>
        <p:txBody>
          <a:bodyPr/>
          <a:lstStyle/>
          <a:p>
            <a:endParaRPr lang="en-US"/>
          </a:p>
        </p:txBody>
      </p:sp>
      <p:sp>
        <p:nvSpPr>
          <p:cNvPr id="27" name="TextBox 27"/>
          <p:cNvSpPr txBox="1"/>
          <p:nvPr/>
        </p:nvSpPr>
        <p:spPr>
          <a:xfrm>
            <a:off x="1708528" y="3818715"/>
            <a:ext cx="3141925" cy="1054776"/>
          </a:xfrm>
          <a:prstGeom prst="rect">
            <a:avLst/>
          </a:prstGeom>
        </p:spPr>
        <p:txBody>
          <a:bodyPr lIns="0" tIns="0" rIns="0" bIns="0" rtlCol="0" anchor="t">
            <a:spAutoFit/>
          </a:bodyPr>
          <a:lstStyle/>
          <a:p>
            <a:pPr>
              <a:lnSpc>
                <a:spcPts val="2096"/>
              </a:lnSpc>
            </a:pPr>
            <a:r>
              <a:rPr lang="en-US" sz="1600" dirty="0">
                <a:solidFill>
                  <a:srgbClr val="000000"/>
                </a:solidFill>
                <a:latin typeface="Oswald"/>
                <a:ea typeface="Oswald"/>
                <a:cs typeface="Oswald"/>
                <a:sym typeface="Oswald"/>
              </a:rPr>
              <a:t>Create machine learning models to analyze health data, generate insights, </a:t>
            </a:r>
          </a:p>
          <a:p>
            <a:pPr>
              <a:lnSpc>
                <a:spcPts val="2096"/>
              </a:lnSpc>
            </a:pPr>
            <a:r>
              <a:rPr lang="en-US" sz="1600" dirty="0">
                <a:solidFill>
                  <a:srgbClr val="000000"/>
                </a:solidFill>
                <a:latin typeface="Oswald"/>
                <a:ea typeface="Oswald"/>
                <a:cs typeface="Oswald"/>
                <a:sym typeface="Oswald"/>
              </a:rPr>
              <a:t>and recommend appropriate policies.</a:t>
            </a:r>
          </a:p>
          <a:p>
            <a:pPr>
              <a:lnSpc>
                <a:spcPts val="2096"/>
              </a:lnSpc>
            </a:pPr>
            <a:endParaRPr lang="en-US" sz="1497" dirty="0">
              <a:solidFill>
                <a:srgbClr val="000000"/>
              </a:solidFill>
              <a:latin typeface="Oswald"/>
              <a:ea typeface="Oswald"/>
              <a:cs typeface="Oswald"/>
              <a:sym typeface="Oswald"/>
            </a:endParaRPr>
          </a:p>
        </p:txBody>
      </p:sp>
      <p:pic>
        <p:nvPicPr>
          <p:cNvPr id="30" name="Picture 29">
            <a:extLst>
              <a:ext uri="{FF2B5EF4-FFF2-40B4-BE49-F238E27FC236}">
                <a16:creationId xmlns:a16="http://schemas.microsoft.com/office/drawing/2014/main" id="{922E12A1-49F6-E1DA-2C5D-8E7A3154AE19}"/>
              </a:ext>
            </a:extLst>
          </p:cNvPr>
          <p:cNvPicPr>
            <a:picLocks noChangeAspect="1"/>
          </p:cNvPicPr>
          <p:nvPr/>
        </p:nvPicPr>
        <p:blipFill>
          <a:blip r:embed="rId23"/>
          <a:stretch>
            <a:fillRect/>
          </a:stretch>
        </p:blipFill>
        <p:spPr>
          <a:xfrm>
            <a:off x="195242" y="149172"/>
            <a:ext cx="867547" cy="867547"/>
          </a:xfrm>
          <a:prstGeom prst="rect">
            <a:avLst/>
          </a:prstGeom>
        </p:spPr>
      </p:pic>
      <p:pic>
        <p:nvPicPr>
          <p:cNvPr id="31" name="Google Shape;93;p2">
            <a:extLst>
              <a:ext uri="{FF2B5EF4-FFF2-40B4-BE49-F238E27FC236}">
                <a16:creationId xmlns:a16="http://schemas.microsoft.com/office/drawing/2014/main" id="{AFA500AE-5168-A4C5-A2A6-8972AF2AC733}"/>
              </a:ext>
            </a:extLst>
          </p:cNvPr>
          <p:cNvPicPr preferRelativeResize="0"/>
          <p:nvPr/>
        </p:nvPicPr>
        <p:blipFill rotWithShape="1">
          <a:blip r:embed="rId24">
            <a:alphaModFix/>
          </a:blip>
          <a:srcRect/>
          <a:stretch/>
        </p:blipFill>
        <p:spPr>
          <a:xfrm>
            <a:off x="10397705" y="12788"/>
            <a:ext cx="1678669" cy="884782"/>
          </a:xfrm>
          <a:prstGeom prst="rect">
            <a:avLst/>
          </a:prstGeom>
          <a:noFill/>
          <a:ln>
            <a:noFill/>
          </a:ln>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3" name="TextBox 12">
            <a:extLst>
              <a:ext uri="{FF2B5EF4-FFF2-40B4-BE49-F238E27FC236}">
                <a16:creationId xmlns:a16="http://schemas.microsoft.com/office/drawing/2014/main" id="{1A7B6AF0-8DDC-3BDC-35E5-3C88AA651D61}"/>
              </a:ext>
            </a:extLst>
          </p:cNvPr>
          <p:cNvSpPr txBox="1"/>
          <p:nvPr/>
        </p:nvSpPr>
        <p:spPr>
          <a:xfrm>
            <a:off x="629015" y="996834"/>
            <a:ext cx="10972800" cy="5724644"/>
          </a:xfrm>
          <a:prstGeom prst="rect">
            <a:avLst/>
          </a:prstGeom>
          <a:noFill/>
        </p:spPr>
        <p:txBody>
          <a:bodyPr wrap="square" rtlCol="0">
            <a:spAutoFit/>
          </a:bodyPr>
          <a:lstStyle/>
          <a:p>
            <a:pPr marL="342900" indent="-342900">
              <a:buAutoNum type="arabicPeriod"/>
            </a:pPr>
            <a:endParaRPr lang="en-IN" sz="1600" dirty="0"/>
          </a:p>
          <a:p>
            <a:r>
              <a:rPr lang="en-US" sz="1600" b="1" dirty="0"/>
              <a:t>1.  Interaction with </a:t>
            </a:r>
          </a:p>
          <a:p>
            <a:pPr marL="742950" lvl="1" indent="-285750">
              <a:buFont typeface="Arial" panose="020B0604020202020204" pitchFamily="34" charset="0"/>
              <a:buChar char="•"/>
            </a:pPr>
            <a:r>
              <a:rPr lang="en-US" sz="1600" dirty="0"/>
              <a:t>Mrs. Jyoti </a:t>
            </a:r>
            <a:r>
              <a:rPr lang="en-US" sz="1600" dirty="0" err="1"/>
              <a:t>Thorat</a:t>
            </a:r>
            <a:r>
              <a:rPr lang="en-US" sz="1600" dirty="0"/>
              <a:t> Ma’am , </a:t>
            </a:r>
            <a:r>
              <a:rPr lang="en-IN" sz="1600" b="1" dirty="0"/>
              <a:t>Statistical Invigilator</a:t>
            </a:r>
            <a:r>
              <a:rPr lang="en-IN" sz="1600" dirty="0"/>
              <a:t>, Public Health Department, </a:t>
            </a:r>
            <a:r>
              <a:rPr lang="en-IN" sz="1600" b="1" dirty="0"/>
              <a:t>Government of Maharashtra</a:t>
            </a:r>
          </a:p>
          <a:p>
            <a:pPr marL="742950" lvl="1" indent="-285750">
              <a:buFont typeface="Arial" panose="020B0604020202020204" pitchFamily="34" charset="0"/>
              <a:buChar char="•"/>
            </a:pPr>
            <a:r>
              <a:rPr lang="en-IN" sz="1600" dirty="0" err="1"/>
              <a:t>Dr.</a:t>
            </a:r>
            <a:r>
              <a:rPr lang="en-IN" sz="1600" dirty="0"/>
              <a:t> </a:t>
            </a:r>
            <a:r>
              <a:rPr lang="en-IN" sz="1600" dirty="0" err="1"/>
              <a:t>Kangule</a:t>
            </a:r>
            <a:r>
              <a:rPr lang="en-IN" sz="1600" dirty="0"/>
              <a:t> , </a:t>
            </a:r>
            <a:r>
              <a:rPr lang="en-IN" sz="1600" b="1" dirty="0"/>
              <a:t>Assistant Director,</a:t>
            </a:r>
            <a:r>
              <a:rPr lang="en-IN" sz="1600" dirty="0"/>
              <a:t> Health Services, Public Health Department, </a:t>
            </a:r>
            <a:r>
              <a:rPr lang="en-IN" sz="1600" b="1" dirty="0"/>
              <a:t>Government healthcare sector</a:t>
            </a:r>
          </a:p>
          <a:p>
            <a:pPr marL="742950" lvl="1" indent="-285750">
              <a:buFont typeface="Arial" panose="020B0604020202020204" pitchFamily="34" charset="0"/>
              <a:buChar char="•"/>
            </a:pPr>
            <a:r>
              <a:rPr lang="en-IN" sz="1600" dirty="0" err="1"/>
              <a:t>Dr.</a:t>
            </a:r>
            <a:r>
              <a:rPr lang="en-IN" sz="1600" dirty="0"/>
              <a:t> </a:t>
            </a:r>
            <a:r>
              <a:rPr lang="en-IN" sz="1600" dirty="0" err="1"/>
              <a:t>Bhaleroa</a:t>
            </a:r>
            <a:r>
              <a:rPr lang="en-IN" sz="1600" dirty="0"/>
              <a:t> , </a:t>
            </a:r>
            <a:r>
              <a:rPr lang="en-IN" sz="1600" b="1" dirty="0"/>
              <a:t>Senior doctor </a:t>
            </a:r>
            <a:r>
              <a:rPr lang="en-IN" sz="1600" dirty="0"/>
              <a:t>and an integral part of management at </a:t>
            </a:r>
            <a:r>
              <a:rPr lang="en-IN" sz="1600" b="1" dirty="0" err="1"/>
              <a:t>Moraya</a:t>
            </a:r>
            <a:r>
              <a:rPr lang="en-IN" sz="1600" b="1" dirty="0"/>
              <a:t> Nursing Home</a:t>
            </a:r>
          </a:p>
          <a:p>
            <a:pPr marL="742950" lvl="1" indent="-285750">
              <a:buFont typeface="Arial" panose="020B0604020202020204" pitchFamily="34" charset="0"/>
              <a:buChar char="•"/>
            </a:pPr>
            <a:r>
              <a:rPr lang="en-IN" sz="1600" b="1" dirty="0"/>
              <a:t>Senior Doctor </a:t>
            </a:r>
            <a:r>
              <a:rPr lang="en-IN" sz="1600" dirty="0"/>
              <a:t>at Bliss </a:t>
            </a:r>
            <a:r>
              <a:rPr lang="en-IN" sz="1600" dirty="0" err="1"/>
              <a:t>Multispeciality</a:t>
            </a:r>
            <a:r>
              <a:rPr lang="en-IN" sz="1600" dirty="0"/>
              <a:t> Hospital</a:t>
            </a:r>
          </a:p>
          <a:p>
            <a:pPr marL="742950" lvl="1" indent="-285750">
              <a:buFont typeface="Arial" panose="020B0604020202020204" pitchFamily="34" charset="0"/>
              <a:buChar char="•"/>
            </a:pPr>
            <a:endParaRPr lang="en-IN" sz="1600" b="1" dirty="0"/>
          </a:p>
          <a:p>
            <a:r>
              <a:rPr lang="en-US" sz="1600" b="1" dirty="0"/>
              <a:t>2. </a:t>
            </a:r>
            <a:r>
              <a:rPr lang="en-IN" sz="1600" b="1" dirty="0"/>
              <a:t>HMIS official Government website –</a:t>
            </a:r>
          </a:p>
          <a:p>
            <a:r>
              <a:rPr lang="en-IN" sz="1600" dirty="0"/>
              <a:t>	</a:t>
            </a:r>
            <a:r>
              <a:rPr lang="en-IN" sz="1400" dirty="0">
                <a:hlinkClick r:id="rId3" action="ppaction://hlinkpres?slideindex=1&amp;slidetitle="/>
              </a:rPr>
              <a:t>https://hmis.mohfw.gov.in/#!/ </a:t>
            </a:r>
            <a:endParaRPr lang="en-IN" sz="1600" dirty="0"/>
          </a:p>
          <a:p>
            <a:endParaRPr lang="en-US" sz="1600" b="1" dirty="0"/>
          </a:p>
          <a:p>
            <a:r>
              <a:rPr lang="en-US" sz="1600" b="1" dirty="0"/>
              <a:t>3.    About HMIS and the indicators – </a:t>
            </a:r>
            <a:endParaRPr lang="en-IN" sz="1600" b="1" dirty="0"/>
          </a:p>
          <a:p>
            <a:r>
              <a:rPr lang="en-IN" sz="1600" dirty="0"/>
              <a:t> 	</a:t>
            </a:r>
            <a:r>
              <a:rPr lang="en-IN" sz="1400" dirty="0">
                <a:hlinkClick r:id="rId3" action="ppaction://hlinkpres?slideindex=1&amp;slidetitle="/>
              </a:rPr>
              <a:t>https://nhsrcindia.org/sites/default/files/2021-04/Session%201%20Presentation%20for% 	20Volume%201%20Service%20Providers%20Manual%20Introduction%20HMIS%20_0. pdf </a:t>
            </a:r>
            <a:endParaRPr lang="en-IN" sz="1400" dirty="0"/>
          </a:p>
          <a:p>
            <a:endParaRPr lang="en-US" sz="1600" b="1" dirty="0"/>
          </a:p>
          <a:p>
            <a:r>
              <a:rPr lang="en-US" sz="1600" b="1" dirty="0"/>
              <a:t>4.  Data Quality issues in HMIS -</a:t>
            </a:r>
            <a:endParaRPr lang="en-IN" sz="1600" b="1" dirty="0"/>
          </a:p>
          <a:p>
            <a:r>
              <a:rPr lang="en-IN" sz="1600" dirty="0"/>
              <a:t>	</a:t>
            </a:r>
            <a:r>
              <a:rPr lang="en-IN" sz="1400" dirty="0">
                <a:hlinkClick r:id="rId3" action="ppaction://hlinkpres?slideindex=1&amp;slidetitle="/>
              </a:rPr>
              <a:t>https://www.nhsrcindia.org/sites/default/files/2021-04/HW%20Session%201%20Data%2 0Quality_0.pdf </a:t>
            </a:r>
            <a:endParaRPr lang="en-IN" sz="1400" dirty="0"/>
          </a:p>
          <a:p>
            <a:endParaRPr lang="en-US" sz="1600" b="1" dirty="0"/>
          </a:p>
          <a:p>
            <a:r>
              <a:rPr lang="en-US" sz="1600" b="1" dirty="0"/>
              <a:t>5.  </a:t>
            </a:r>
            <a:r>
              <a:rPr lang="en-US" sz="1600" b="1" dirty="0" err="1"/>
              <a:t>Youtube</a:t>
            </a:r>
            <a:r>
              <a:rPr lang="en-US" sz="1600" b="1" dirty="0"/>
              <a:t> playlist about how to use the HMIS app on data filling side </a:t>
            </a:r>
            <a:r>
              <a:rPr lang="en-US" sz="1600" dirty="0"/>
              <a:t>-	</a:t>
            </a:r>
            <a:r>
              <a:rPr lang="en-IN" sz="1400" dirty="0">
                <a:hlinkClick r:id="rId3" action="ppaction://hlinkpres?slideindex=1&amp;slidetitle="/>
              </a:rPr>
              <a:t>https://www.youtube.com/playlist?list=PLQK1Ew_QPrRa54p0ZyzOqyg2UHLLh7fzV </a:t>
            </a:r>
            <a:endParaRPr lang="en-IN" sz="1600" dirty="0"/>
          </a:p>
          <a:p>
            <a:endParaRPr lang="en-IN" sz="1600" b="1" dirty="0"/>
          </a:p>
          <a:p>
            <a:r>
              <a:rPr lang="en-IN" sz="1600" b="1" dirty="0"/>
              <a:t>6.  Surveys – </a:t>
            </a:r>
          </a:p>
          <a:p>
            <a:pPr marL="800100" lvl="1" indent="-342900">
              <a:buAutoNum type="alphaLcPeriod"/>
            </a:pPr>
            <a:r>
              <a:rPr lang="en-IN" sz="1600" dirty="0"/>
              <a:t>Bliss </a:t>
            </a:r>
            <a:r>
              <a:rPr lang="en-IN" sz="1600" dirty="0" err="1"/>
              <a:t>Multispeciality</a:t>
            </a:r>
            <a:r>
              <a:rPr lang="en-IN" sz="1600" dirty="0"/>
              <a:t> Hospital , </a:t>
            </a:r>
            <a:r>
              <a:rPr lang="en-IN" sz="1600" dirty="0" err="1"/>
              <a:t>Kondhwa</a:t>
            </a:r>
            <a:endParaRPr lang="en-IN" sz="1600" dirty="0"/>
          </a:p>
          <a:p>
            <a:pPr marL="800100" lvl="1" indent="-342900">
              <a:buAutoNum type="alphaLcPeriod"/>
            </a:pPr>
            <a:r>
              <a:rPr lang="en-IN" sz="1600" dirty="0"/>
              <a:t>b. </a:t>
            </a:r>
            <a:r>
              <a:rPr lang="en-IN" sz="1600" dirty="0" err="1"/>
              <a:t>Moraya</a:t>
            </a:r>
            <a:r>
              <a:rPr lang="en-IN" sz="1600" dirty="0"/>
              <a:t> Nursing Home , </a:t>
            </a:r>
            <a:r>
              <a:rPr lang="en-IN" sz="1600" dirty="0" err="1"/>
              <a:t>Katraj</a:t>
            </a:r>
            <a:endParaRPr lang="en-IN" sz="1600" dirty="0"/>
          </a:p>
        </p:txBody>
      </p:sp>
      <p:pic>
        <p:nvPicPr>
          <p:cNvPr id="3" name="Google Shape;93;p2">
            <a:extLst>
              <a:ext uri="{FF2B5EF4-FFF2-40B4-BE49-F238E27FC236}">
                <a16:creationId xmlns:a16="http://schemas.microsoft.com/office/drawing/2014/main" id="{06259624-0DD9-5FA1-1F36-8DDC0F2EDDDA}"/>
              </a:ext>
            </a:extLst>
          </p:cNvPr>
          <p:cNvPicPr preferRelativeResize="0"/>
          <p:nvPr/>
        </p:nvPicPr>
        <p:blipFill rotWithShape="1">
          <a:blip r:embed="rId4">
            <a:alphaModFix/>
          </a:blip>
          <a:srcRect/>
          <a:stretch/>
        </p:blipFill>
        <p:spPr>
          <a:xfrm>
            <a:off x="10397705" y="12788"/>
            <a:ext cx="1678669" cy="884782"/>
          </a:xfrm>
          <a:prstGeom prst="rect">
            <a:avLst/>
          </a:prstGeom>
          <a:noFill/>
          <a:ln>
            <a:noFill/>
          </a:ln>
        </p:spPr>
      </p:pic>
      <p:pic>
        <p:nvPicPr>
          <p:cNvPr id="5" name="Picture 4">
            <a:extLst>
              <a:ext uri="{FF2B5EF4-FFF2-40B4-BE49-F238E27FC236}">
                <a16:creationId xmlns:a16="http://schemas.microsoft.com/office/drawing/2014/main" id="{054CADE9-1605-3CBE-E0E9-D40D137E4AB9}"/>
              </a:ext>
            </a:extLst>
          </p:cNvPr>
          <p:cNvPicPr>
            <a:picLocks noChangeAspect="1"/>
          </p:cNvPicPr>
          <p:nvPr/>
        </p:nvPicPr>
        <p:blipFill>
          <a:blip r:embed="rId5"/>
          <a:stretch>
            <a:fillRect/>
          </a:stretch>
        </p:blipFill>
        <p:spPr>
          <a:xfrm>
            <a:off x="195242" y="149172"/>
            <a:ext cx="867547" cy="867547"/>
          </a:xfrm>
          <a:prstGeom prst="rect">
            <a:avLst/>
          </a:prstGeom>
        </p:spPr>
      </p:pic>
    </p:spTree>
    <p:extLst>
      <p:ext uri="{BB962C8B-B14F-4D97-AF65-F5344CB8AC3E}">
        <p14:creationId xmlns:p14="http://schemas.microsoft.com/office/powerpoint/2010/main" val="391678861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3728" y="14685"/>
            <a:ext cx="11972470" cy="6304355"/>
            <a:chOff x="0" y="0"/>
            <a:chExt cx="23944940" cy="12608709"/>
          </a:xfrm>
        </p:grpSpPr>
        <p:sp>
          <p:nvSpPr>
            <p:cNvPr id="3" name="Freeform 3"/>
            <p:cNvSpPr/>
            <p:nvPr/>
          </p:nvSpPr>
          <p:spPr>
            <a:xfrm>
              <a:off x="1797942" y="454500"/>
              <a:ext cx="9057178" cy="12154209"/>
            </a:xfrm>
            <a:custGeom>
              <a:avLst/>
              <a:gdLst/>
              <a:ahLst/>
              <a:cxnLst/>
              <a:rect l="l" t="t" r="r" b="b"/>
              <a:pathLst>
                <a:path w="9057178" h="12154209">
                  <a:moveTo>
                    <a:pt x="0" y="0"/>
                  </a:moveTo>
                  <a:lnTo>
                    <a:pt x="9057178" y="0"/>
                  </a:lnTo>
                  <a:lnTo>
                    <a:pt x="9057178" y="12154209"/>
                  </a:lnTo>
                  <a:lnTo>
                    <a:pt x="0" y="12154209"/>
                  </a:lnTo>
                  <a:lnTo>
                    <a:pt x="0" y="0"/>
                  </a:lnTo>
                  <a:close/>
                </a:path>
              </a:pathLst>
            </a:custGeom>
            <a:blipFill>
              <a:blip r:embed="rId2"/>
              <a:stretch>
                <a:fillRect/>
              </a:stretch>
            </a:blipFill>
          </p:spPr>
        </p:sp>
        <p:sp>
          <p:nvSpPr>
            <p:cNvPr id="4" name="Freeform 4"/>
            <p:cNvSpPr/>
            <p:nvPr/>
          </p:nvSpPr>
          <p:spPr>
            <a:xfrm>
              <a:off x="0" y="134384"/>
              <a:ext cx="1607972" cy="1607972"/>
            </a:xfrm>
            <a:custGeom>
              <a:avLst/>
              <a:gdLst/>
              <a:ahLst/>
              <a:cxnLst/>
              <a:rect l="l" t="t" r="r" b="b"/>
              <a:pathLst>
                <a:path w="1607972" h="1607972">
                  <a:moveTo>
                    <a:pt x="0" y="0"/>
                  </a:moveTo>
                  <a:lnTo>
                    <a:pt x="1607972" y="0"/>
                  </a:lnTo>
                  <a:lnTo>
                    <a:pt x="1607972" y="1607972"/>
                  </a:lnTo>
                  <a:lnTo>
                    <a:pt x="0" y="1607972"/>
                  </a:lnTo>
                  <a:lnTo>
                    <a:pt x="0" y="0"/>
                  </a:lnTo>
                  <a:close/>
                </a:path>
              </a:pathLst>
            </a:custGeom>
            <a:blipFill>
              <a:blip r:embed="rId3"/>
              <a:stretch>
                <a:fillRect/>
              </a:stretch>
            </a:blipFill>
          </p:spPr>
        </p:sp>
        <p:sp>
          <p:nvSpPr>
            <p:cNvPr id="5" name="Freeform 5"/>
            <p:cNvSpPr/>
            <p:nvPr/>
          </p:nvSpPr>
          <p:spPr>
            <a:xfrm>
              <a:off x="20473624" y="0"/>
              <a:ext cx="3471316" cy="1728573"/>
            </a:xfrm>
            <a:custGeom>
              <a:avLst/>
              <a:gdLst/>
              <a:ahLst/>
              <a:cxnLst/>
              <a:rect l="l" t="t" r="r" b="b"/>
              <a:pathLst>
                <a:path w="3471316" h="1728573">
                  <a:moveTo>
                    <a:pt x="0" y="0"/>
                  </a:moveTo>
                  <a:lnTo>
                    <a:pt x="3471315" y="0"/>
                  </a:lnTo>
                  <a:lnTo>
                    <a:pt x="3471315" y="1728573"/>
                  </a:lnTo>
                  <a:lnTo>
                    <a:pt x="0" y="1728573"/>
                  </a:lnTo>
                  <a:lnTo>
                    <a:pt x="0" y="0"/>
                  </a:lnTo>
                  <a:close/>
                </a:path>
              </a:pathLst>
            </a:custGeom>
            <a:blipFill>
              <a:blip r:embed="rId4"/>
              <a:stretch>
                <a:fillRect/>
              </a:stretch>
            </a:blipFill>
          </p:spPr>
        </p:sp>
        <p:sp>
          <p:nvSpPr>
            <p:cNvPr id="6" name="TextBox 6"/>
            <p:cNvSpPr txBox="1"/>
            <p:nvPr/>
          </p:nvSpPr>
          <p:spPr>
            <a:xfrm>
              <a:off x="11045620" y="205368"/>
              <a:ext cx="7913808" cy="1034642"/>
            </a:xfrm>
            <a:prstGeom prst="rect">
              <a:avLst/>
            </a:prstGeom>
          </p:spPr>
          <p:txBody>
            <a:bodyPr lIns="0" tIns="0" rIns="0" bIns="0" rtlCol="0" anchor="t">
              <a:spAutoFit/>
            </a:bodyPr>
            <a:lstStyle/>
            <a:p>
              <a:pPr>
                <a:lnSpc>
                  <a:spcPts val="4387"/>
                </a:lnSpc>
              </a:pPr>
              <a:r>
                <a:rPr lang="en-US" sz="3133" b="1">
                  <a:solidFill>
                    <a:srgbClr val="1D1D1F"/>
                  </a:solidFill>
                  <a:latin typeface="Times New Roman Ultra-Bold"/>
                  <a:ea typeface="Times New Roman Ultra-Bold"/>
                  <a:cs typeface="Times New Roman Ultra-Bold"/>
                  <a:sym typeface="Times New Roman Ultra-Bold"/>
                </a:rPr>
                <a:t>OCR DEMO</a:t>
              </a:r>
            </a:p>
          </p:txBody>
        </p:sp>
        <p:sp>
          <p:nvSpPr>
            <p:cNvPr id="7" name="TextBox 7"/>
            <p:cNvSpPr txBox="1"/>
            <p:nvPr/>
          </p:nvSpPr>
          <p:spPr>
            <a:xfrm>
              <a:off x="14931140" y="3482076"/>
              <a:ext cx="5542488" cy="538608"/>
            </a:xfrm>
            <a:prstGeom prst="rect">
              <a:avLst/>
            </a:prstGeom>
          </p:spPr>
          <p:txBody>
            <a:bodyPr lIns="0" tIns="0" rIns="0" bIns="0" rtlCol="0" anchor="t">
              <a:spAutoFit/>
            </a:bodyPr>
            <a:lstStyle/>
            <a:p>
              <a:pPr>
                <a:lnSpc>
                  <a:spcPts val="2100"/>
                </a:lnSpc>
              </a:pPr>
              <a:endParaRPr/>
            </a:p>
          </p:txBody>
        </p:sp>
        <p:sp>
          <p:nvSpPr>
            <p:cNvPr id="8" name="TextBox 8"/>
            <p:cNvSpPr txBox="1"/>
            <p:nvPr/>
          </p:nvSpPr>
          <p:spPr>
            <a:xfrm>
              <a:off x="11208452" y="1584064"/>
              <a:ext cx="11927364" cy="10974541"/>
            </a:xfrm>
            <a:prstGeom prst="rect">
              <a:avLst/>
            </a:prstGeom>
          </p:spPr>
          <p:txBody>
            <a:bodyPr lIns="0" tIns="0" rIns="0" bIns="0" rtlCol="0" anchor="t">
              <a:spAutoFit/>
            </a:bodyPr>
            <a:lstStyle/>
            <a:p>
              <a:pPr>
                <a:lnSpc>
                  <a:spcPts val="1254"/>
                </a:lnSpc>
              </a:pPr>
              <a:r>
                <a:rPr lang="en-US" sz="896" b="1">
                  <a:solidFill>
                    <a:srgbClr val="000000"/>
                  </a:solidFill>
                  <a:latin typeface="Raleway Bold"/>
                  <a:ea typeface="Raleway Bold"/>
                  <a:cs typeface="Raleway Bold"/>
                  <a:sym typeface="Raleway Bold"/>
                </a:rPr>
                <a:t>SR.NO,PATIENT NAME,AGE,DOA,MONTH (MATERNITY),TT2 BOOSTER,ANC REGISTERED,ANC WITHIN 1ST TRIM</a:t>
              </a:r>
            </a:p>
            <a:p>
              <a:pPr>
                <a:lnSpc>
                  <a:spcPts val="1254"/>
                </a:lnSpc>
              </a:pPr>
              <a:r>
                <a:rPr lang="en-US" sz="896" b="1">
                  <a:solidFill>
                    <a:srgbClr val="000000"/>
                  </a:solidFill>
                  <a:latin typeface="Raleway Bold"/>
                  <a:ea typeface="Raleway Bold"/>
                  <a:cs typeface="Raleway Bold"/>
                  <a:sym typeface="Raleway Bold"/>
                </a:rPr>
                <a:t>,,,,,,,</a:t>
              </a:r>
            </a:p>
            <a:p>
              <a:pPr>
                <a:lnSpc>
                  <a:spcPts val="1254"/>
                </a:lnSpc>
              </a:pPr>
              <a:r>
                <a:rPr lang="en-US" sz="896" b="1">
                  <a:solidFill>
                    <a:srgbClr val="000000"/>
                  </a:solidFill>
                  <a:latin typeface="Raleway Bold"/>
                  <a:ea typeface="Raleway Bold"/>
                  <a:cs typeface="Raleway Bold"/>
                  <a:sym typeface="Raleway Bold"/>
                </a:rPr>
                <a:t>1 .,,Jiya,24,01/08/24,2,Yes,Yes Yes</a:t>
              </a:r>
            </a:p>
            <a:p>
              <a:pPr>
                <a:lnSpc>
                  <a:spcPts val="1254"/>
                </a:lnSpc>
              </a:pPr>
              <a:r>
                <a:rPr lang="en-US" sz="896" b="1">
                  <a:solidFill>
                    <a:srgbClr val="000000"/>
                  </a:solidFill>
                  <a:latin typeface="Raleway Bold"/>
                  <a:ea typeface="Raleway Bold"/>
                  <a:cs typeface="Raleway Bold"/>
                  <a:sym typeface="Raleway Bold"/>
                </a:rPr>
                <a:t>2 .,Shilpa,,31,31106124,4,No *,No Yes No</a:t>
              </a:r>
            </a:p>
            <a:p>
              <a:pPr>
                <a:lnSpc>
                  <a:spcPts val="1254"/>
                </a:lnSpc>
              </a:pPr>
              <a:r>
                <a:rPr lang="en-US" sz="896" b="1">
                  <a:solidFill>
                    <a:srgbClr val="000000"/>
                  </a:solidFill>
                  <a:latin typeface="Raleway Bold"/>
                  <a:ea typeface="Raleway Bold"/>
                  <a:cs typeface="Raleway Bold"/>
                  <a:sym typeface="Raleway Bold"/>
                </a:rPr>
                <a:t>3 .,Harsha,,21,04108224,6,Yes,Yes Ves</a:t>
              </a:r>
            </a:p>
            <a:p>
              <a:pPr>
                <a:lnSpc>
                  <a:spcPts val="1254"/>
                </a:lnSpc>
              </a:pPr>
              <a:r>
                <a:rPr lang="en-US" sz="896" b="1">
                  <a:solidFill>
                    <a:srgbClr val="000000"/>
                  </a:solidFill>
                  <a:latin typeface="Raleway Bold"/>
                  <a:ea typeface="Raleway Bold"/>
                  <a:cs typeface="Raleway Bold"/>
                  <a:sym typeface="Raleway Bold"/>
                </a:rPr>
                <a:t>4 .,Samiksha,,35,08/01/24,7,Yes,Yes yes</a:t>
              </a:r>
            </a:p>
            <a:p>
              <a:pPr>
                <a:lnSpc>
                  <a:spcPts val="1254"/>
                </a:lnSpc>
              </a:pPr>
              <a:r>
                <a:rPr lang="en-US" sz="896" b="1">
                  <a:solidFill>
                    <a:srgbClr val="000000"/>
                  </a:solidFill>
                  <a:latin typeface="Raleway Bold"/>
                  <a:ea typeface="Raleway Bold"/>
                  <a:cs typeface="Raleway Bold"/>
                  <a:sym typeface="Raleway Bold"/>
                </a:rPr>
                <a:t>5 .,Shushh,,26 15,15/06/24,5,No,No yes</a:t>
              </a:r>
            </a:p>
            <a:p>
              <a:pPr>
                <a:lnSpc>
                  <a:spcPts val="1254"/>
                </a:lnSpc>
              </a:pPr>
              <a:r>
                <a:rPr lang="en-US" sz="896" b="1">
                  <a:solidFill>
                    <a:srgbClr val="000000"/>
                  </a:solidFill>
                  <a:latin typeface="Raleway Bold"/>
                  <a:ea typeface="Raleway Bold"/>
                  <a:cs typeface="Raleway Bold"/>
                  <a:sym typeface="Raleway Bold"/>
                </a:rPr>
                <a:t>6.,Aayushi,,28,21/11/24,8,Yes,Yes Yes</a:t>
              </a:r>
            </a:p>
            <a:p>
              <a:pPr>
                <a:lnSpc>
                  <a:spcPts val="1254"/>
                </a:lnSpc>
              </a:pPr>
              <a:r>
                <a:rPr lang="en-US" sz="896" b="1">
                  <a:solidFill>
                    <a:srgbClr val="000000"/>
                  </a:solidFill>
                  <a:latin typeface="Raleway Bold"/>
                  <a:ea typeface="Raleway Bold"/>
                  <a:cs typeface="Raleway Bold"/>
                  <a:sym typeface="Raleway Bold"/>
                </a:rPr>
                <a:t>7 .,Sakshi,,23,08/10/24,3,Yes,No ves</a:t>
              </a:r>
            </a:p>
            <a:p>
              <a:pPr>
                <a:lnSpc>
                  <a:spcPts val="1254"/>
                </a:lnSpc>
              </a:pPr>
              <a:r>
                <a:rPr lang="en-US" sz="896" b="1">
                  <a:solidFill>
                    <a:srgbClr val="000000"/>
                  </a:solidFill>
                  <a:latin typeface="Raleway Bold"/>
                  <a:ea typeface="Raleway Bold"/>
                  <a:cs typeface="Raleway Bold"/>
                  <a:sym typeface="Raleway Bold"/>
                </a:rPr>
                <a:t>8 .,Prerna,,22,14/11/24,6,Yes,Ves Yes</a:t>
              </a:r>
            </a:p>
            <a:p>
              <a:pPr>
                <a:lnSpc>
                  <a:spcPts val="1254"/>
                </a:lnSpc>
              </a:pPr>
              <a:r>
                <a:rPr lang="en-US" sz="896" b="1">
                  <a:solidFill>
                    <a:srgbClr val="000000"/>
                  </a:solidFill>
                  <a:latin typeface="Raleway Bold"/>
                  <a:ea typeface="Raleway Bold"/>
                  <a:cs typeface="Raleway Bold"/>
                  <a:sym typeface="Raleway Bold"/>
                </a:rPr>
                <a:t>9,Renuka,,26,28/02/24,Yes,Yes Yes</a:t>
              </a:r>
            </a:p>
            <a:p>
              <a:pPr>
                <a:lnSpc>
                  <a:spcPts val="1254"/>
                </a:lnSpc>
              </a:pPr>
              <a:r>
                <a:rPr lang="en-US" sz="896" b="1">
                  <a:solidFill>
                    <a:srgbClr val="000000"/>
                  </a:solidFill>
                  <a:latin typeface="Raleway Bold"/>
                  <a:ea typeface="Raleway Bold"/>
                  <a:cs typeface="Raleway Bold"/>
                  <a:sym typeface="Raleway Bold"/>
                </a:rPr>
                <a:t>10,.,Riya,33,24/06/24,2,Yes,No yes</a:t>
              </a:r>
            </a:p>
            <a:p>
              <a:pPr>
                <a:lnSpc>
                  <a:spcPts val="1254"/>
                </a:lnSpc>
              </a:pPr>
              <a:r>
                <a:rPr lang="en-US" sz="896" b="1">
                  <a:solidFill>
                    <a:srgbClr val="000000"/>
                  </a:solidFill>
                  <a:latin typeface="Raleway Bold"/>
                  <a:ea typeface="Raleway Bold"/>
                  <a:cs typeface="Raleway Bold"/>
                  <a:sym typeface="Raleway Bold"/>
                </a:rPr>
                <a:t>11,Nupur,,29,21/06/24,3,Yes,No Yes</a:t>
              </a:r>
            </a:p>
            <a:p>
              <a:pPr>
                <a:lnSpc>
                  <a:spcPts val="1254"/>
                </a:lnSpc>
              </a:pPr>
              <a:r>
                <a:rPr lang="en-US" sz="896" b="1">
                  <a:solidFill>
                    <a:srgbClr val="000000"/>
                  </a:solidFill>
                  <a:latin typeface="Raleway Bold"/>
                  <a:ea typeface="Raleway Bold"/>
                  <a:cs typeface="Raleway Bold"/>
                  <a:sym typeface="Raleway Bold"/>
                </a:rPr>
                <a:t>12,Shreya .,,27,09/08/24,4,Yes,Yes No</a:t>
              </a:r>
            </a:p>
            <a:p>
              <a:pPr>
                <a:lnSpc>
                  <a:spcPts val="1254"/>
                </a:lnSpc>
              </a:pPr>
              <a:r>
                <a:rPr lang="en-US" sz="896" b="1">
                  <a:solidFill>
                    <a:srgbClr val="000000"/>
                  </a:solidFill>
                  <a:latin typeface="Raleway Bold"/>
                  <a:ea typeface="Raleway Bold"/>
                  <a:cs typeface="Raleway Bold"/>
                  <a:sym typeface="Raleway Bold"/>
                </a:rPr>
                <a:t>13,. Apeksha,,19 20,107/24,9,Yes,Yes No</a:t>
              </a:r>
            </a:p>
            <a:p>
              <a:pPr>
                <a:lnSpc>
                  <a:spcPts val="1254"/>
                </a:lnSpc>
              </a:pPr>
              <a:r>
                <a:rPr lang="en-US" sz="896" b="1">
                  <a:solidFill>
                    <a:srgbClr val="000000"/>
                  </a:solidFill>
                  <a:latin typeface="Raleway Bold"/>
                  <a:ea typeface="Raleway Bold"/>
                  <a:cs typeface="Raleway Bold"/>
                  <a:sym typeface="Raleway Bold"/>
                </a:rPr>
                <a:t>14 .,Anyakti,,28,25/12/24,6,Yes,No Yes</a:t>
              </a:r>
            </a:p>
            <a:p>
              <a:pPr>
                <a:lnSpc>
                  <a:spcPts val="1254"/>
                </a:lnSpc>
              </a:pPr>
              <a:r>
                <a:rPr lang="en-US" sz="896" b="1">
                  <a:solidFill>
                    <a:srgbClr val="000000"/>
                  </a:solidFill>
                  <a:latin typeface="Raleway Bold"/>
                  <a:ea typeface="Raleway Bold"/>
                  <a:cs typeface="Raleway Bold"/>
                  <a:sym typeface="Raleway Bold"/>
                </a:rPr>
                <a:t>15.,Tanishka,,34,2110/24,5,Yes,Yes Yes</a:t>
              </a:r>
            </a:p>
            <a:p>
              <a:pPr>
                <a:lnSpc>
                  <a:spcPts val="1254"/>
                </a:lnSpc>
              </a:pPr>
              <a:r>
                <a:rPr lang="en-US" sz="896" b="1">
                  <a:solidFill>
                    <a:srgbClr val="000000"/>
                  </a:solidFill>
                  <a:latin typeface="Raleway Bold"/>
                  <a:ea typeface="Raleway Bold"/>
                  <a:cs typeface="Raleway Bold"/>
                  <a:sym typeface="Raleway Bold"/>
                </a:rPr>
                <a:t>16 .,,Chinmayee,30,120824,,yes,No Yes</a:t>
              </a:r>
            </a:p>
            <a:p>
              <a:pPr>
                <a:lnSpc>
                  <a:spcPts val="1254"/>
                </a:lnSpc>
              </a:pPr>
              <a:r>
                <a:rPr lang="en-US" sz="896" b="1">
                  <a:solidFill>
                    <a:srgbClr val="000000"/>
                  </a:solidFill>
                  <a:latin typeface="Raleway Bold"/>
                  <a:ea typeface="Raleway Bold"/>
                  <a:cs typeface="Raleway Bold"/>
                  <a:sym typeface="Raleway Bold"/>
                </a:rPr>
                <a:t>17 .,Rutuja,,39,04/06/248,,Yes,Yes Yes</a:t>
              </a:r>
            </a:p>
            <a:p>
              <a:pPr>
                <a:lnSpc>
                  <a:spcPts val="1254"/>
                </a:lnSpc>
              </a:pPr>
              <a:r>
                <a:rPr lang="en-US" sz="896" b="1">
                  <a:solidFill>
                    <a:srgbClr val="000000"/>
                  </a:solidFill>
                  <a:latin typeface="Raleway Bold"/>
                  <a:ea typeface="Raleway Bold"/>
                  <a:cs typeface="Raleway Bold"/>
                  <a:sym typeface="Raleway Bold"/>
                </a:rPr>
                <a:t>18,,Shraddha,29,06/08/23,5,Yes,No yes</a:t>
              </a:r>
            </a:p>
            <a:p>
              <a:pPr>
                <a:lnSpc>
                  <a:spcPts val="1254"/>
                </a:lnSpc>
              </a:pPr>
              <a:r>
                <a:rPr lang="en-US" sz="896" b="1">
                  <a:solidFill>
                    <a:srgbClr val="000000"/>
                  </a:solidFill>
                  <a:latin typeface="Raleway Bold"/>
                  <a:ea typeface="Raleway Bold"/>
                  <a:cs typeface="Raleway Bold"/>
                  <a:sym typeface="Raleway Bold"/>
                </a:rPr>
                <a:t>19,Shravni .,,24,08/04/24,1 7,Yes,Yes</a:t>
              </a:r>
            </a:p>
            <a:p>
              <a:pPr>
                <a:lnSpc>
                  <a:spcPts val="1254"/>
                </a:lnSpc>
              </a:pPr>
              <a:r>
                <a:rPr lang="en-US" sz="896" b="1">
                  <a:solidFill>
                    <a:srgbClr val="000000"/>
                  </a:solidFill>
                  <a:latin typeface="Raleway Bold"/>
                  <a:ea typeface="Raleway Bold"/>
                  <a:cs typeface="Raleway Bold"/>
                  <a:sym typeface="Raleway Bold"/>
                </a:rPr>
                <a:t>2c,Sharvi .,,</a:t>
              </a:r>
              <a:r>
                <a:rPr lang="ar-EG" sz="896" b="1">
                  <a:solidFill>
                    <a:srgbClr val="000000"/>
                  </a:solidFill>
                  <a:latin typeface="Raleway Bold"/>
                  <a:ea typeface="Raleway Bold"/>
                  <a:cs typeface="Raleway Bold"/>
                  <a:sym typeface="Raleway Bold"/>
                  <a:rtl/>
                </a:rPr>
                <a:t>اور </a:t>
              </a:r>
              <a:r>
                <a:rPr lang="en-US" sz="896" b="1">
                  <a:solidFill>
                    <a:srgbClr val="000000"/>
                  </a:solidFill>
                  <a:latin typeface="Raleway Bold"/>
                  <a:ea typeface="Raleway Bold"/>
                  <a:cs typeface="Raleway Bold"/>
                  <a:sym typeface="Raleway Bold"/>
                </a:rPr>
                <a:t>31,324,6,No,Yes</a:t>
              </a:r>
            </a:p>
            <a:p>
              <a:pPr>
                <a:lnSpc>
                  <a:spcPts val="1254"/>
                </a:lnSpc>
              </a:pPr>
              <a:r>
                <a:rPr lang="en-US" sz="896" b="1">
                  <a:solidFill>
                    <a:srgbClr val="000000"/>
                  </a:solidFill>
                  <a:latin typeface="Raleway Bold"/>
                  <a:ea typeface="Raleway Bold"/>
                  <a:cs typeface="Raleway Bold"/>
                  <a:sym typeface="Raleway Bold"/>
                </a:rPr>
                <a:t>21,.,Jigyasa,36,24/06/24,2,No,Yes Ves</a:t>
              </a:r>
            </a:p>
            <a:p>
              <a:pPr>
                <a:lnSpc>
                  <a:spcPts val="1254"/>
                </a:lnSpc>
              </a:pPr>
              <a:r>
                <a:rPr lang="en-US" sz="896" b="1">
                  <a:solidFill>
                    <a:srgbClr val="000000"/>
                  </a:solidFill>
                  <a:latin typeface="Raleway Bold"/>
                  <a:ea typeface="Raleway Bold"/>
                  <a:cs typeface="Raleway Bold"/>
                  <a:sym typeface="Raleway Bold"/>
                </a:rPr>
                <a:t>22-,,Mahi,06/08 25,24,3,No,Yes No</a:t>
              </a:r>
            </a:p>
            <a:p>
              <a:pPr>
                <a:lnSpc>
                  <a:spcPts val="1254"/>
                </a:lnSpc>
              </a:pPr>
              <a:r>
                <a:rPr lang="en-US" sz="896" b="1">
                  <a:solidFill>
                    <a:srgbClr val="000000"/>
                  </a:solidFill>
                  <a:latin typeface="Raleway Bold"/>
                  <a:ea typeface="Raleway Bold"/>
                  <a:cs typeface="Raleway Bold"/>
                  <a:sym typeface="Raleway Bold"/>
                </a:rPr>
                <a:t>23,. Siya,,14 28,24 12,4,No,Yes No</a:t>
              </a:r>
            </a:p>
            <a:p>
              <a:pPr>
                <a:lnSpc>
                  <a:spcPts val="1254"/>
                </a:lnSpc>
              </a:pPr>
              <a:r>
                <a:rPr lang="en-US" sz="896" b="1">
                  <a:solidFill>
                    <a:srgbClr val="000000"/>
                  </a:solidFill>
                  <a:latin typeface="Raleway Bold"/>
                  <a:ea typeface="Raleway Bold"/>
                  <a:cs typeface="Raleway Bold"/>
                  <a:sym typeface="Raleway Bold"/>
                </a:rPr>
                <a:t>24,.,Shriya,23,1924,g,yes,No yes</a:t>
              </a:r>
            </a:p>
            <a:p>
              <a:pPr>
                <a:lnSpc>
                  <a:spcPts val="1254"/>
                </a:lnSpc>
              </a:pPr>
              <a:r>
                <a:rPr lang="en-US" sz="896" b="1">
                  <a:solidFill>
                    <a:srgbClr val="000000"/>
                  </a:solidFill>
                  <a:latin typeface="Raleway Bold"/>
                  <a:ea typeface="Raleway Bold"/>
                  <a:cs typeface="Raleway Bold"/>
                  <a:sym typeface="Raleway Bold"/>
                </a:rPr>
                <a:t>25-,,Sarika,271 36,09/24,g,Yes,yes No</a:t>
              </a:r>
            </a:p>
            <a:p>
              <a:pPr>
                <a:lnSpc>
                  <a:spcPts val="1254"/>
                </a:lnSpc>
              </a:pPr>
              <a:r>
                <a:rPr lang="en-US" sz="896" b="1">
                  <a:solidFill>
                    <a:srgbClr val="000000"/>
                  </a:solidFill>
                  <a:latin typeface="Raleway Bold"/>
                  <a:ea typeface="Raleway Bold"/>
                  <a:cs typeface="Raleway Bold"/>
                  <a:sym typeface="Raleway Bold"/>
                </a:rPr>
                <a:t>26,,Manisha,32,301024,3,Yes,Yes yes</a:t>
              </a:r>
            </a:p>
            <a:p>
              <a:pPr>
                <a:lnSpc>
                  <a:spcPts val="1254"/>
                </a:lnSpc>
              </a:pPr>
              <a:r>
                <a:rPr lang="en-US" sz="896" b="1">
                  <a:solidFill>
                    <a:srgbClr val="000000"/>
                  </a:solidFill>
                  <a:latin typeface="Raleway Bold"/>
                  <a:ea typeface="Raleway Bold"/>
                  <a:cs typeface="Raleway Bold"/>
                  <a:sym typeface="Raleway Bold"/>
                </a:rPr>
                <a:t>27,.,Ankita,28 281,06 24,5,No,Yes yes</a:t>
              </a:r>
            </a:p>
            <a:p>
              <a:pPr>
                <a:lnSpc>
                  <a:spcPts val="1254"/>
                </a:lnSpc>
              </a:pPr>
              <a:r>
                <a:rPr lang="en-US" sz="896" b="1">
                  <a:solidFill>
                    <a:srgbClr val="000000"/>
                  </a:solidFill>
                  <a:latin typeface="Raleway Bold"/>
                  <a:ea typeface="Raleway Bold"/>
                  <a:cs typeface="Raleway Bold"/>
                  <a:sym typeface="Raleway Bold"/>
                </a:rPr>
                <a:t>28,Adwika .,,27 29,08/24,ム,,Yes Yes</a:t>
              </a:r>
            </a:p>
            <a:p>
              <a:pPr>
                <a:lnSpc>
                  <a:spcPts val="1254"/>
                </a:lnSpc>
              </a:pPr>
              <a:r>
                <a:rPr lang="en-US" sz="896" b="1">
                  <a:solidFill>
                    <a:srgbClr val="000000"/>
                  </a:solidFill>
                  <a:latin typeface="Raleway Bold"/>
                  <a:ea typeface="Raleway Bold"/>
                  <a:cs typeface="Raleway Bold"/>
                  <a:sym typeface="Raleway Bold"/>
                </a:rPr>
                <a:t>29,Aditi .,,24,220424,2,위원 Yes,23 </a:t>
              </a:r>
              <a:r>
                <a:rPr lang="ar-EG" sz="896" b="1">
                  <a:solidFill>
                    <a:srgbClr val="000000"/>
                  </a:solidFill>
                  <a:latin typeface="Raleway Bold"/>
                  <a:ea typeface="Raleway Bold"/>
                  <a:cs typeface="Raleway Bold"/>
                  <a:sym typeface="Raleway Bold"/>
                  <a:rtl/>
                </a:rPr>
                <a:t>هله</a:t>
              </a:r>
            </a:p>
            <a:p>
              <a:pPr>
                <a:lnSpc>
                  <a:spcPts val="1254"/>
                </a:lnSpc>
              </a:pPr>
              <a:r>
                <a:rPr lang="en-US" sz="896" b="1">
                  <a:solidFill>
                    <a:srgbClr val="000000"/>
                  </a:solidFill>
                  <a:latin typeface="Raleway Bold"/>
                  <a:ea typeface="Raleway Bold"/>
                  <a:cs typeface="Raleway Bold"/>
                  <a:sym typeface="Raleway Bold"/>
                </a:rPr>
                <a:t>,30.Sifa,, 25,03/24,,No,Yes Yes</a:t>
              </a:r>
            </a:p>
            <a:p>
              <a:pPr>
                <a:lnSpc>
                  <a:spcPts val="1254"/>
                </a:lnSpc>
              </a:pPr>
              <a:endParaRPr lang="en-US" sz="896" b="1">
                <a:solidFill>
                  <a:srgbClr val="000000"/>
                </a:solidFill>
                <a:latin typeface="Raleway Bold"/>
                <a:ea typeface="Raleway Bold"/>
                <a:cs typeface="Raleway Bold"/>
                <a:sym typeface="Raleway Bold"/>
              </a:endParaRPr>
            </a:p>
          </p:txBody>
        </p:sp>
      </p:gr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3;p2">
            <a:extLst>
              <a:ext uri="{FF2B5EF4-FFF2-40B4-BE49-F238E27FC236}">
                <a16:creationId xmlns:a16="http://schemas.microsoft.com/office/drawing/2014/main" id="{34F1349F-6454-949A-780C-DB96A32F8E84}"/>
              </a:ext>
            </a:extLst>
          </p:cNvPr>
          <p:cNvPicPr preferRelativeResize="0"/>
          <p:nvPr/>
        </p:nvPicPr>
        <p:blipFill rotWithShape="1">
          <a:blip r:embed="rId2">
            <a:alphaModFix/>
          </a:blip>
          <a:srcRect/>
          <a:stretch/>
        </p:blipFill>
        <p:spPr>
          <a:xfrm>
            <a:off x="10397705" y="12788"/>
            <a:ext cx="1678669" cy="884782"/>
          </a:xfrm>
          <a:prstGeom prst="rect">
            <a:avLst/>
          </a:prstGeom>
          <a:noFill/>
          <a:ln>
            <a:noFill/>
          </a:ln>
        </p:spPr>
      </p:pic>
      <p:pic>
        <p:nvPicPr>
          <p:cNvPr id="5" name="Picture 4">
            <a:extLst>
              <a:ext uri="{FF2B5EF4-FFF2-40B4-BE49-F238E27FC236}">
                <a16:creationId xmlns:a16="http://schemas.microsoft.com/office/drawing/2014/main" id="{3014A657-5D70-E4B2-D479-52B7A267F384}"/>
              </a:ext>
            </a:extLst>
          </p:cNvPr>
          <p:cNvPicPr>
            <a:picLocks noChangeAspect="1"/>
          </p:cNvPicPr>
          <p:nvPr/>
        </p:nvPicPr>
        <p:blipFill>
          <a:blip r:embed="rId3"/>
          <a:stretch>
            <a:fillRect/>
          </a:stretch>
        </p:blipFill>
        <p:spPr>
          <a:xfrm>
            <a:off x="195242" y="149172"/>
            <a:ext cx="867547" cy="867547"/>
          </a:xfrm>
          <a:prstGeom prst="rect">
            <a:avLst/>
          </a:prstGeom>
        </p:spPr>
      </p:pic>
      <p:sp>
        <p:nvSpPr>
          <p:cNvPr id="6" name="TextBox 5">
            <a:extLst>
              <a:ext uri="{FF2B5EF4-FFF2-40B4-BE49-F238E27FC236}">
                <a16:creationId xmlns:a16="http://schemas.microsoft.com/office/drawing/2014/main" id="{7FD63E5B-2DEB-45FF-1F55-8455E5CDDA88}"/>
              </a:ext>
            </a:extLst>
          </p:cNvPr>
          <p:cNvSpPr txBox="1"/>
          <p:nvPr/>
        </p:nvSpPr>
        <p:spPr>
          <a:xfrm>
            <a:off x="2377440" y="149172"/>
            <a:ext cx="7571232" cy="630942"/>
          </a:xfrm>
          <a:prstGeom prst="rect">
            <a:avLst/>
          </a:prstGeom>
          <a:noFill/>
        </p:spPr>
        <p:txBody>
          <a:bodyPr wrap="square" rtlCol="0">
            <a:spAutoFit/>
          </a:bodyPr>
          <a:lstStyle/>
          <a:p>
            <a:pPr algn="ctr"/>
            <a:r>
              <a:rPr lang="en-US" sz="3500" b="1" dirty="0" err="1">
                <a:latin typeface="Times New Roman" panose="02020603050405020304" pitchFamily="18" charset="0"/>
                <a:cs typeface="Times New Roman" panose="02020603050405020304" pitchFamily="18" charset="0"/>
              </a:rPr>
              <a:t>TechBees</a:t>
            </a:r>
            <a:r>
              <a:rPr lang="en-US" sz="3500" b="1" dirty="0">
                <a:latin typeface="Times New Roman" panose="02020603050405020304" pitchFamily="18" charset="0"/>
                <a:cs typeface="Times New Roman" panose="02020603050405020304" pitchFamily="18" charset="0"/>
              </a:rPr>
              <a:t> : Team Members</a:t>
            </a:r>
          </a:p>
        </p:txBody>
      </p:sp>
      <p:sp>
        <p:nvSpPr>
          <p:cNvPr id="8" name="TextBox 7">
            <a:extLst>
              <a:ext uri="{FF2B5EF4-FFF2-40B4-BE49-F238E27FC236}">
                <a16:creationId xmlns:a16="http://schemas.microsoft.com/office/drawing/2014/main" id="{9691894F-FB4E-127E-92A6-6FE090F5EFA4}"/>
              </a:ext>
            </a:extLst>
          </p:cNvPr>
          <p:cNvSpPr txBox="1"/>
          <p:nvPr/>
        </p:nvSpPr>
        <p:spPr>
          <a:xfrm>
            <a:off x="905256" y="1127672"/>
            <a:ext cx="10515600" cy="5539080"/>
          </a:xfrm>
          <a:prstGeom prst="rect">
            <a:avLst/>
          </a:prstGeom>
          <a:noFill/>
          <a:ln>
            <a:solidFill>
              <a:schemeClr val="tx1"/>
            </a:solidFill>
          </a:ln>
        </p:spPr>
        <p:txBody>
          <a:bodyPr wrap="square" rtlCol="0">
            <a:spAutoFit/>
          </a:bodyPr>
          <a:lstStyle/>
          <a:p>
            <a:pPr marL="400050" indent="-400050">
              <a:lnSpc>
                <a:spcPct val="150000"/>
              </a:lnSpc>
              <a:buFont typeface="+mj-lt"/>
              <a:buAutoNum type="romanUcPeriod"/>
            </a:pPr>
            <a:r>
              <a:rPr lang="en-US" sz="1700" b="1" dirty="0">
                <a:solidFill>
                  <a:schemeClr val="accent3"/>
                </a:solidFill>
                <a:latin typeface="Times New Roman" panose="02020603050405020304" pitchFamily="18" charset="0"/>
                <a:cs typeface="Times New Roman" panose="02020603050405020304" pitchFamily="18" charset="0"/>
              </a:rPr>
              <a:t>Team Leader Name</a:t>
            </a:r>
            <a:r>
              <a:rPr lang="en-US" sz="1700" b="1" dirty="0">
                <a:latin typeface="Times New Roman" panose="02020603050405020304" pitchFamily="18" charset="0"/>
                <a:cs typeface="Times New Roman" panose="02020603050405020304" pitchFamily="18" charset="0"/>
              </a:rPr>
              <a:t> : </a:t>
            </a:r>
            <a:r>
              <a:rPr lang="en-US" sz="1700" b="1" dirty="0" err="1">
                <a:latin typeface="Times New Roman" panose="02020603050405020304" pitchFamily="18" charset="0"/>
                <a:cs typeface="Times New Roman" panose="02020603050405020304" pitchFamily="18" charset="0"/>
              </a:rPr>
              <a:t>Srushti</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Ghogare</a:t>
            </a:r>
            <a:endParaRPr lang="en-US" sz="1700" b="1" dirty="0">
              <a:latin typeface="Times New Roman" panose="02020603050405020304" pitchFamily="18" charset="0"/>
              <a:cs typeface="Times New Roman" panose="02020603050405020304" pitchFamily="18" charset="0"/>
            </a:endParaRPr>
          </a:p>
          <a:p>
            <a:pPr marL="857250" lvl="1" indent="-400050">
              <a:lnSpc>
                <a:spcPct val="150000"/>
              </a:lnSpc>
              <a:buFont typeface="Arial" panose="020B0604020202020204" pitchFamily="34" charset="0"/>
              <a:buChar char="•"/>
            </a:pPr>
            <a:r>
              <a:rPr lang="en-US" sz="1700" b="1" dirty="0">
                <a:solidFill>
                  <a:schemeClr val="accent3"/>
                </a:solidFill>
                <a:latin typeface="Times New Roman" panose="02020603050405020304" pitchFamily="18" charset="0"/>
                <a:cs typeface="Times New Roman" panose="02020603050405020304" pitchFamily="18" charset="0"/>
              </a:rPr>
              <a:t>Branch</a:t>
            </a:r>
            <a:r>
              <a:rPr lang="en-US" sz="1700" b="1" dirty="0">
                <a:latin typeface="Times New Roman" panose="02020603050405020304" pitchFamily="18" charset="0"/>
                <a:cs typeface="Times New Roman" panose="02020603050405020304" pitchFamily="18" charset="0"/>
              </a:rPr>
              <a:t> : </a:t>
            </a:r>
            <a:r>
              <a:rPr lang="en-US" sz="1700" b="1" dirty="0" err="1">
                <a:latin typeface="Times New Roman" panose="02020603050405020304" pitchFamily="18" charset="0"/>
                <a:cs typeface="Times New Roman" panose="02020603050405020304" pitchFamily="18" charset="0"/>
              </a:rPr>
              <a:t>Btech</a:t>
            </a:r>
            <a:r>
              <a:rPr lang="en-US" sz="1700" b="1" dirty="0">
                <a:latin typeface="Times New Roman" panose="02020603050405020304" pitchFamily="18" charset="0"/>
                <a:cs typeface="Times New Roman" panose="02020603050405020304" pitchFamily="18" charset="0"/>
              </a:rPr>
              <a:t>						</a:t>
            </a:r>
            <a:r>
              <a:rPr lang="en-US" sz="1700" b="1" dirty="0">
                <a:solidFill>
                  <a:schemeClr val="accent3"/>
                </a:solidFill>
                <a:latin typeface="Times New Roman" panose="02020603050405020304" pitchFamily="18" charset="0"/>
                <a:cs typeface="Times New Roman" panose="02020603050405020304" pitchFamily="18" charset="0"/>
              </a:rPr>
              <a:t>Stream</a:t>
            </a:r>
            <a:r>
              <a:rPr lang="en-US" sz="1700" b="1" dirty="0">
                <a:latin typeface="Times New Roman" panose="02020603050405020304" pitchFamily="18" charset="0"/>
                <a:cs typeface="Times New Roman" panose="02020603050405020304" pitchFamily="18" charset="0"/>
              </a:rPr>
              <a:t> : CSE						</a:t>
            </a:r>
            <a:r>
              <a:rPr lang="en-US" sz="1700" b="1" dirty="0">
                <a:solidFill>
                  <a:schemeClr val="accent3"/>
                </a:solidFill>
                <a:latin typeface="Times New Roman" panose="02020603050405020304" pitchFamily="18" charset="0"/>
                <a:cs typeface="Times New Roman" panose="02020603050405020304" pitchFamily="18" charset="0"/>
              </a:rPr>
              <a:t>Year</a:t>
            </a:r>
            <a:r>
              <a:rPr lang="en-US" sz="1700" b="1" dirty="0">
                <a:latin typeface="Times New Roman" panose="02020603050405020304" pitchFamily="18" charset="0"/>
                <a:cs typeface="Times New Roman" panose="02020603050405020304" pitchFamily="18" charset="0"/>
              </a:rPr>
              <a:t> : 2</a:t>
            </a:r>
            <a:r>
              <a:rPr lang="en-US" sz="1700" b="1" baseline="30000" dirty="0">
                <a:latin typeface="Times New Roman" panose="02020603050405020304" pitchFamily="18" charset="0"/>
                <a:cs typeface="Times New Roman" panose="02020603050405020304" pitchFamily="18" charset="0"/>
              </a:rPr>
              <a:t>nd</a:t>
            </a:r>
            <a:r>
              <a:rPr lang="en-US" sz="1700" b="1" dirty="0">
                <a:latin typeface="Times New Roman" panose="02020603050405020304" pitchFamily="18" charset="0"/>
                <a:cs typeface="Times New Roman" panose="02020603050405020304" pitchFamily="18" charset="0"/>
              </a:rPr>
              <a:t> Year</a:t>
            </a:r>
          </a:p>
          <a:p>
            <a:pPr marL="400050" indent="-400050">
              <a:lnSpc>
                <a:spcPct val="150000"/>
              </a:lnSpc>
              <a:buFont typeface="+mj-lt"/>
              <a:buAutoNum type="romanUcPeriod"/>
            </a:pPr>
            <a:r>
              <a:rPr lang="en-US" sz="1700" b="1" dirty="0">
                <a:solidFill>
                  <a:schemeClr val="accent3"/>
                </a:solidFill>
                <a:latin typeface="Times New Roman" panose="02020603050405020304" pitchFamily="18" charset="0"/>
                <a:cs typeface="Times New Roman" panose="02020603050405020304" pitchFamily="18" charset="0"/>
              </a:rPr>
              <a:t>Team Member 1 Name </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Aayushi</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Maindalkar</a:t>
            </a:r>
            <a:endParaRPr lang="en-US" sz="1700" b="1" dirty="0">
              <a:latin typeface="Times New Roman" panose="02020603050405020304" pitchFamily="18" charset="0"/>
              <a:cs typeface="Times New Roman" panose="02020603050405020304" pitchFamily="18" charset="0"/>
            </a:endParaRPr>
          </a:p>
          <a:p>
            <a:pPr marL="857250" lvl="1" indent="-400050">
              <a:lnSpc>
                <a:spcPct val="150000"/>
              </a:lnSpc>
              <a:buFont typeface="Arial" panose="020B0604020202020204" pitchFamily="34" charset="0"/>
              <a:buChar char="•"/>
            </a:pPr>
            <a:r>
              <a:rPr lang="en-US" sz="1700" b="1" dirty="0">
                <a:solidFill>
                  <a:schemeClr val="accent3"/>
                </a:solidFill>
                <a:latin typeface="Times New Roman" panose="02020603050405020304" pitchFamily="18" charset="0"/>
                <a:cs typeface="Times New Roman" panose="02020603050405020304" pitchFamily="18" charset="0"/>
              </a:rPr>
              <a:t>Branch </a:t>
            </a:r>
            <a:r>
              <a:rPr lang="en-US" sz="1700" b="1"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Btech</a:t>
            </a:r>
            <a:r>
              <a:rPr lang="en-US" sz="1700" b="1" dirty="0">
                <a:latin typeface="Times New Roman" panose="02020603050405020304" pitchFamily="18" charset="0"/>
                <a:cs typeface="Times New Roman" panose="02020603050405020304" pitchFamily="18" charset="0"/>
              </a:rPr>
              <a:t>						</a:t>
            </a:r>
            <a:r>
              <a:rPr lang="en-US" sz="1700" b="1" dirty="0">
                <a:solidFill>
                  <a:schemeClr val="accent3"/>
                </a:solidFill>
                <a:latin typeface="Times New Roman" panose="02020603050405020304" pitchFamily="18" charset="0"/>
                <a:cs typeface="Times New Roman" panose="02020603050405020304" pitchFamily="18" charset="0"/>
              </a:rPr>
              <a:t>Stream</a:t>
            </a:r>
            <a:r>
              <a:rPr lang="en-US" sz="1700" b="1" dirty="0">
                <a:latin typeface="Times New Roman" panose="02020603050405020304" pitchFamily="18" charset="0"/>
                <a:cs typeface="Times New Roman" panose="02020603050405020304" pitchFamily="18" charset="0"/>
              </a:rPr>
              <a:t> : CSE IT					</a:t>
            </a:r>
            <a:r>
              <a:rPr lang="en-US" sz="1700" b="1" dirty="0">
                <a:solidFill>
                  <a:schemeClr val="accent3"/>
                </a:solidFill>
                <a:latin typeface="Times New Roman" panose="02020603050405020304" pitchFamily="18" charset="0"/>
                <a:cs typeface="Times New Roman" panose="02020603050405020304" pitchFamily="18" charset="0"/>
              </a:rPr>
              <a:t>Year</a:t>
            </a:r>
            <a:r>
              <a:rPr lang="en-US" sz="1700" b="1" dirty="0">
                <a:latin typeface="Times New Roman" panose="02020603050405020304" pitchFamily="18" charset="0"/>
                <a:cs typeface="Times New Roman" panose="02020603050405020304" pitchFamily="18" charset="0"/>
              </a:rPr>
              <a:t> : 2</a:t>
            </a:r>
            <a:r>
              <a:rPr lang="en-US" sz="1700" b="1" baseline="30000" dirty="0">
                <a:latin typeface="Times New Roman" panose="02020603050405020304" pitchFamily="18" charset="0"/>
                <a:cs typeface="Times New Roman" panose="02020603050405020304" pitchFamily="18" charset="0"/>
              </a:rPr>
              <a:t>nd</a:t>
            </a:r>
            <a:r>
              <a:rPr lang="en-US" sz="1700" b="1" dirty="0">
                <a:latin typeface="Times New Roman" panose="02020603050405020304" pitchFamily="18" charset="0"/>
                <a:cs typeface="Times New Roman" panose="02020603050405020304" pitchFamily="18" charset="0"/>
              </a:rPr>
              <a:t> Year</a:t>
            </a:r>
          </a:p>
          <a:p>
            <a:pPr marL="400050" indent="-400050">
              <a:lnSpc>
                <a:spcPct val="150000"/>
              </a:lnSpc>
              <a:buFont typeface="+mj-lt"/>
              <a:buAutoNum type="romanUcPeriod"/>
            </a:pPr>
            <a:r>
              <a:rPr lang="en-US" sz="1700" b="1" dirty="0">
                <a:solidFill>
                  <a:schemeClr val="accent3"/>
                </a:solidFill>
                <a:latin typeface="Times New Roman" panose="02020603050405020304" pitchFamily="18" charset="0"/>
                <a:cs typeface="Times New Roman" panose="02020603050405020304" pitchFamily="18" charset="0"/>
              </a:rPr>
              <a:t>Team Member 2 Name </a:t>
            </a:r>
            <a:r>
              <a:rPr lang="en-US" sz="1700" b="1" dirty="0">
                <a:latin typeface="Times New Roman" panose="02020603050405020304" pitchFamily="18" charset="0"/>
                <a:cs typeface="Times New Roman" panose="02020603050405020304" pitchFamily="18" charset="0"/>
              </a:rPr>
              <a:t>: Samiksha </a:t>
            </a:r>
            <a:r>
              <a:rPr lang="en-US" sz="1700" b="1" dirty="0" err="1">
                <a:latin typeface="Times New Roman" panose="02020603050405020304" pitchFamily="18" charset="0"/>
                <a:cs typeface="Times New Roman" panose="02020603050405020304" pitchFamily="18" charset="0"/>
              </a:rPr>
              <a:t>Surwase</a:t>
            </a:r>
            <a:endParaRPr lang="en-US" sz="1700" b="1" dirty="0">
              <a:latin typeface="Times New Roman" panose="02020603050405020304" pitchFamily="18" charset="0"/>
              <a:cs typeface="Times New Roman" panose="02020603050405020304" pitchFamily="18" charset="0"/>
            </a:endParaRPr>
          </a:p>
          <a:p>
            <a:pPr marL="857250" lvl="1" indent="-400050">
              <a:lnSpc>
                <a:spcPct val="150000"/>
              </a:lnSpc>
              <a:buFont typeface="Arial" panose="020B0604020202020204" pitchFamily="34" charset="0"/>
              <a:buChar char="•"/>
            </a:pPr>
            <a:r>
              <a:rPr lang="en-US" sz="1700" b="1" dirty="0">
                <a:solidFill>
                  <a:schemeClr val="accent3"/>
                </a:solidFill>
                <a:latin typeface="Times New Roman" panose="02020603050405020304" pitchFamily="18" charset="0"/>
                <a:cs typeface="Times New Roman" panose="02020603050405020304" pitchFamily="18" charset="0"/>
              </a:rPr>
              <a:t>Branch</a:t>
            </a:r>
            <a:r>
              <a:rPr lang="en-US" sz="1700" b="1" dirty="0">
                <a:latin typeface="Times New Roman" panose="02020603050405020304" pitchFamily="18" charset="0"/>
                <a:cs typeface="Times New Roman" panose="02020603050405020304" pitchFamily="18" charset="0"/>
              </a:rPr>
              <a:t> : </a:t>
            </a:r>
            <a:r>
              <a:rPr lang="en-US" sz="1700" b="1" dirty="0" err="1">
                <a:latin typeface="Times New Roman" panose="02020603050405020304" pitchFamily="18" charset="0"/>
                <a:cs typeface="Times New Roman" panose="02020603050405020304" pitchFamily="18" charset="0"/>
              </a:rPr>
              <a:t>Btech</a:t>
            </a:r>
            <a:r>
              <a:rPr lang="en-US" sz="1700" b="1" dirty="0">
                <a:latin typeface="Times New Roman" panose="02020603050405020304" pitchFamily="18" charset="0"/>
                <a:cs typeface="Times New Roman" panose="02020603050405020304" pitchFamily="18" charset="0"/>
              </a:rPr>
              <a:t>						</a:t>
            </a:r>
            <a:r>
              <a:rPr lang="en-US" sz="1700" b="1" dirty="0">
                <a:solidFill>
                  <a:schemeClr val="accent3"/>
                </a:solidFill>
                <a:latin typeface="Times New Roman" panose="02020603050405020304" pitchFamily="18" charset="0"/>
                <a:cs typeface="Times New Roman" panose="02020603050405020304" pitchFamily="18" charset="0"/>
              </a:rPr>
              <a:t>Stream </a:t>
            </a:r>
            <a:r>
              <a:rPr lang="en-US" sz="1700" b="1" dirty="0">
                <a:latin typeface="Times New Roman" panose="02020603050405020304" pitchFamily="18" charset="0"/>
                <a:cs typeface="Times New Roman" panose="02020603050405020304" pitchFamily="18" charset="0"/>
              </a:rPr>
              <a:t>: CSE						</a:t>
            </a:r>
            <a:r>
              <a:rPr lang="en-US" sz="1700" b="1" dirty="0">
                <a:solidFill>
                  <a:schemeClr val="accent3"/>
                </a:solidFill>
                <a:latin typeface="Times New Roman" panose="02020603050405020304" pitchFamily="18" charset="0"/>
                <a:cs typeface="Times New Roman" panose="02020603050405020304" pitchFamily="18" charset="0"/>
              </a:rPr>
              <a:t>Year </a:t>
            </a:r>
            <a:r>
              <a:rPr lang="en-US" sz="1700" b="1" dirty="0">
                <a:latin typeface="Times New Roman" panose="02020603050405020304" pitchFamily="18" charset="0"/>
                <a:cs typeface="Times New Roman" panose="02020603050405020304" pitchFamily="18" charset="0"/>
              </a:rPr>
              <a:t>: 2</a:t>
            </a:r>
            <a:r>
              <a:rPr lang="en-US" sz="1700" b="1" baseline="30000" dirty="0">
                <a:latin typeface="Times New Roman" panose="02020603050405020304" pitchFamily="18" charset="0"/>
                <a:cs typeface="Times New Roman" panose="02020603050405020304" pitchFamily="18" charset="0"/>
              </a:rPr>
              <a:t>nd</a:t>
            </a:r>
            <a:r>
              <a:rPr lang="en-US" sz="1700" b="1" dirty="0">
                <a:latin typeface="Times New Roman" panose="02020603050405020304" pitchFamily="18" charset="0"/>
                <a:cs typeface="Times New Roman" panose="02020603050405020304" pitchFamily="18" charset="0"/>
              </a:rPr>
              <a:t> Year</a:t>
            </a:r>
          </a:p>
          <a:p>
            <a:pPr marL="400050" indent="-400050">
              <a:lnSpc>
                <a:spcPct val="150000"/>
              </a:lnSpc>
              <a:buFont typeface="+mj-lt"/>
              <a:buAutoNum type="romanUcPeriod"/>
            </a:pPr>
            <a:r>
              <a:rPr lang="en-US" sz="1700" b="1" dirty="0">
                <a:solidFill>
                  <a:schemeClr val="accent3"/>
                </a:solidFill>
                <a:latin typeface="Times New Roman" panose="02020603050405020304" pitchFamily="18" charset="0"/>
                <a:cs typeface="Times New Roman" panose="02020603050405020304" pitchFamily="18" charset="0"/>
              </a:rPr>
              <a:t>Team Member 3 Name</a:t>
            </a:r>
            <a:r>
              <a:rPr lang="en-US" sz="1700" b="1" dirty="0">
                <a:latin typeface="Times New Roman" panose="02020603050405020304" pitchFamily="18" charset="0"/>
                <a:cs typeface="Times New Roman" panose="02020603050405020304" pitchFamily="18" charset="0"/>
              </a:rPr>
              <a:t> : </a:t>
            </a:r>
            <a:r>
              <a:rPr lang="en-US" sz="1700" b="1" dirty="0" err="1">
                <a:latin typeface="Times New Roman" panose="02020603050405020304" pitchFamily="18" charset="0"/>
                <a:cs typeface="Times New Roman" panose="02020603050405020304" pitchFamily="18" charset="0"/>
              </a:rPr>
              <a:t>Tanish</a:t>
            </a:r>
            <a:r>
              <a:rPr lang="en-US" sz="1700" b="1" dirty="0">
                <a:latin typeface="Times New Roman" panose="02020603050405020304" pitchFamily="18" charset="0"/>
                <a:cs typeface="Times New Roman" panose="02020603050405020304" pitchFamily="18" charset="0"/>
              </a:rPr>
              <a:t> Kulkarni</a:t>
            </a:r>
          </a:p>
          <a:p>
            <a:pPr marL="857250" lvl="1" indent="-400050">
              <a:lnSpc>
                <a:spcPct val="150000"/>
              </a:lnSpc>
              <a:buFont typeface="Arial" panose="020B0604020202020204" pitchFamily="34" charset="0"/>
              <a:buChar char="•"/>
            </a:pPr>
            <a:r>
              <a:rPr lang="en-US" sz="1700" b="1" dirty="0">
                <a:solidFill>
                  <a:schemeClr val="accent3"/>
                </a:solidFill>
                <a:latin typeface="Times New Roman" panose="02020603050405020304" pitchFamily="18" charset="0"/>
                <a:cs typeface="Times New Roman" panose="02020603050405020304" pitchFamily="18" charset="0"/>
              </a:rPr>
              <a:t>Branch</a:t>
            </a:r>
            <a:r>
              <a:rPr lang="en-US" sz="1700" b="1" dirty="0">
                <a:latin typeface="Times New Roman" panose="02020603050405020304" pitchFamily="18" charset="0"/>
                <a:cs typeface="Times New Roman" panose="02020603050405020304" pitchFamily="18" charset="0"/>
              </a:rPr>
              <a:t> : </a:t>
            </a:r>
            <a:r>
              <a:rPr lang="en-US" sz="1700" b="1" dirty="0" err="1">
                <a:latin typeface="Times New Roman" panose="02020603050405020304" pitchFamily="18" charset="0"/>
                <a:cs typeface="Times New Roman" panose="02020603050405020304" pitchFamily="18" charset="0"/>
              </a:rPr>
              <a:t>Btech</a:t>
            </a:r>
            <a:r>
              <a:rPr lang="en-US" sz="1700" b="1" dirty="0">
                <a:latin typeface="Times New Roman" panose="02020603050405020304" pitchFamily="18" charset="0"/>
                <a:cs typeface="Times New Roman" panose="02020603050405020304" pitchFamily="18" charset="0"/>
              </a:rPr>
              <a:t>						</a:t>
            </a:r>
            <a:r>
              <a:rPr lang="en-US" sz="1700" b="1" dirty="0">
                <a:solidFill>
                  <a:schemeClr val="accent3"/>
                </a:solidFill>
                <a:latin typeface="Times New Roman" panose="02020603050405020304" pitchFamily="18" charset="0"/>
                <a:cs typeface="Times New Roman" panose="02020603050405020304" pitchFamily="18" charset="0"/>
              </a:rPr>
              <a:t>Stream</a:t>
            </a:r>
            <a:r>
              <a:rPr lang="en-US" sz="1700" b="1" dirty="0">
                <a:latin typeface="Times New Roman" panose="02020603050405020304" pitchFamily="18" charset="0"/>
                <a:cs typeface="Times New Roman" panose="02020603050405020304" pitchFamily="18" charset="0"/>
              </a:rPr>
              <a:t> : CSE				 		</a:t>
            </a:r>
            <a:r>
              <a:rPr lang="en-US" sz="1700" b="1" dirty="0">
                <a:solidFill>
                  <a:schemeClr val="accent3"/>
                </a:solidFill>
                <a:latin typeface="Times New Roman" panose="02020603050405020304" pitchFamily="18" charset="0"/>
                <a:cs typeface="Times New Roman" panose="02020603050405020304" pitchFamily="18" charset="0"/>
              </a:rPr>
              <a:t>Year</a:t>
            </a:r>
            <a:r>
              <a:rPr lang="en-US" sz="1700" b="1" dirty="0">
                <a:latin typeface="Times New Roman" panose="02020603050405020304" pitchFamily="18" charset="0"/>
                <a:cs typeface="Times New Roman" panose="02020603050405020304" pitchFamily="18" charset="0"/>
              </a:rPr>
              <a:t> : 2</a:t>
            </a:r>
            <a:r>
              <a:rPr lang="en-US" sz="1700" b="1" baseline="30000" dirty="0">
                <a:latin typeface="Times New Roman" panose="02020603050405020304" pitchFamily="18" charset="0"/>
                <a:cs typeface="Times New Roman" panose="02020603050405020304" pitchFamily="18" charset="0"/>
              </a:rPr>
              <a:t>nd</a:t>
            </a:r>
            <a:r>
              <a:rPr lang="en-US" sz="1700" b="1" dirty="0">
                <a:latin typeface="Times New Roman" panose="02020603050405020304" pitchFamily="18" charset="0"/>
                <a:cs typeface="Times New Roman" panose="02020603050405020304" pitchFamily="18" charset="0"/>
              </a:rPr>
              <a:t> Year</a:t>
            </a:r>
          </a:p>
          <a:p>
            <a:pPr marL="400050" indent="-400050">
              <a:lnSpc>
                <a:spcPct val="150000"/>
              </a:lnSpc>
              <a:buFont typeface="+mj-lt"/>
              <a:buAutoNum type="romanUcPeriod"/>
            </a:pPr>
            <a:r>
              <a:rPr lang="en-US" sz="1700" b="1" dirty="0">
                <a:solidFill>
                  <a:schemeClr val="accent3"/>
                </a:solidFill>
                <a:latin typeface="Times New Roman" panose="02020603050405020304" pitchFamily="18" charset="0"/>
                <a:cs typeface="Times New Roman" panose="02020603050405020304" pitchFamily="18" charset="0"/>
              </a:rPr>
              <a:t>Team Member 4 Name </a:t>
            </a:r>
            <a:r>
              <a:rPr lang="en-US" sz="1700" b="1" dirty="0">
                <a:latin typeface="Times New Roman" panose="02020603050405020304" pitchFamily="18" charset="0"/>
                <a:cs typeface="Times New Roman" panose="02020603050405020304" pitchFamily="18" charset="0"/>
              </a:rPr>
              <a:t>: Pranav Bhosale</a:t>
            </a:r>
          </a:p>
          <a:p>
            <a:pPr marL="857250" lvl="1" indent="-400050">
              <a:lnSpc>
                <a:spcPct val="150000"/>
              </a:lnSpc>
              <a:buFont typeface="Arial" panose="020B0604020202020204" pitchFamily="34" charset="0"/>
              <a:buChar char="•"/>
            </a:pPr>
            <a:r>
              <a:rPr lang="en-US" sz="1700" b="1" dirty="0">
                <a:solidFill>
                  <a:schemeClr val="accent3"/>
                </a:solidFill>
                <a:latin typeface="Times New Roman" panose="02020603050405020304" pitchFamily="18" charset="0"/>
                <a:cs typeface="Times New Roman" panose="02020603050405020304" pitchFamily="18" charset="0"/>
              </a:rPr>
              <a:t>Branch</a:t>
            </a:r>
            <a:r>
              <a:rPr lang="en-US" sz="1700" b="1" dirty="0">
                <a:latin typeface="Times New Roman" panose="02020603050405020304" pitchFamily="18" charset="0"/>
                <a:cs typeface="Times New Roman" panose="02020603050405020304" pitchFamily="18" charset="0"/>
              </a:rPr>
              <a:t> : </a:t>
            </a:r>
            <a:r>
              <a:rPr lang="en-US" sz="1700" b="1" dirty="0" err="1">
                <a:latin typeface="Times New Roman" panose="02020603050405020304" pitchFamily="18" charset="0"/>
                <a:cs typeface="Times New Roman" panose="02020603050405020304" pitchFamily="18" charset="0"/>
              </a:rPr>
              <a:t>Btech</a:t>
            </a:r>
            <a:r>
              <a:rPr lang="en-US" sz="1700" b="1" dirty="0">
                <a:latin typeface="Times New Roman" panose="02020603050405020304" pitchFamily="18" charset="0"/>
                <a:cs typeface="Times New Roman" panose="02020603050405020304" pitchFamily="18" charset="0"/>
              </a:rPr>
              <a:t>						</a:t>
            </a:r>
            <a:r>
              <a:rPr lang="en-US" sz="1700" b="1" dirty="0">
                <a:solidFill>
                  <a:schemeClr val="accent3"/>
                </a:solidFill>
                <a:latin typeface="Times New Roman" panose="02020603050405020304" pitchFamily="18" charset="0"/>
                <a:cs typeface="Times New Roman" panose="02020603050405020304" pitchFamily="18" charset="0"/>
              </a:rPr>
              <a:t>Stream </a:t>
            </a:r>
            <a:r>
              <a:rPr lang="en-US" sz="1700" b="1" dirty="0">
                <a:latin typeface="Times New Roman" panose="02020603050405020304" pitchFamily="18" charset="0"/>
                <a:cs typeface="Times New Roman" panose="02020603050405020304" pitchFamily="18" charset="0"/>
              </a:rPr>
              <a:t>: CSE				 		</a:t>
            </a:r>
            <a:r>
              <a:rPr lang="en-US" sz="1700" b="1" dirty="0">
                <a:solidFill>
                  <a:schemeClr val="accent3"/>
                </a:solidFill>
                <a:latin typeface="Times New Roman" panose="02020603050405020304" pitchFamily="18" charset="0"/>
                <a:cs typeface="Times New Roman" panose="02020603050405020304" pitchFamily="18" charset="0"/>
              </a:rPr>
              <a:t>Year</a:t>
            </a:r>
            <a:r>
              <a:rPr lang="en-US" sz="1700" b="1" dirty="0">
                <a:latin typeface="Times New Roman" panose="02020603050405020304" pitchFamily="18" charset="0"/>
                <a:cs typeface="Times New Roman" panose="02020603050405020304" pitchFamily="18" charset="0"/>
              </a:rPr>
              <a:t> : 2</a:t>
            </a:r>
            <a:r>
              <a:rPr lang="en-US" sz="1700" b="1" baseline="30000" dirty="0">
                <a:latin typeface="Times New Roman" panose="02020603050405020304" pitchFamily="18" charset="0"/>
                <a:cs typeface="Times New Roman" panose="02020603050405020304" pitchFamily="18" charset="0"/>
              </a:rPr>
              <a:t>nd</a:t>
            </a:r>
            <a:r>
              <a:rPr lang="en-US" sz="1700" b="1" dirty="0">
                <a:latin typeface="Times New Roman" panose="02020603050405020304" pitchFamily="18" charset="0"/>
                <a:cs typeface="Times New Roman" panose="02020603050405020304" pitchFamily="18" charset="0"/>
              </a:rPr>
              <a:t> Year</a:t>
            </a:r>
          </a:p>
          <a:p>
            <a:pPr marL="400050" indent="-400050">
              <a:lnSpc>
                <a:spcPct val="150000"/>
              </a:lnSpc>
              <a:buFont typeface="+mj-lt"/>
              <a:buAutoNum type="romanUcPeriod"/>
            </a:pPr>
            <a:r>
              <a:rPr lang="en-US" sz="1700" b="1" dirty="0">
                <a:solidFill>
                  <a:schemeClr val="accent3"/>
                </a:solidFill>
                <a:latin typeface="Times New Roman" panose="02020603050405020304" pitchFamily="18" charset="0"/>
                <a:cs typeface="Times New Roman" panose="02020603050405020304" pitchFamily="18" charset="0"/>
              </a:rPr>
              <a:t>Team Member 5 Name</a:t>
            </a:r>
            <a:r>
              <a:rPr lang="en-US" sz="1700" b="1" dirty="0">
                <a:latin typeface="Times New Roman" panose="02020603050405020304" pitchFamily="18" charset="0"/>
                <a:cs typeface="Times New Roman" panose="02020603050405020304" pitchFamily="18" charset="0"/>
              </a:rPr>
              <a:t> : Kartik Shinde</a:t>
            </a:r>
          </a:p>
          <a:p>
            <a:pPr marL="857250" lvl="1" indent="-400050">
              <a:lnSpc>
                <a:spcPct val="150000"/>
              </a:lnSpc>
              <a:buFont typeface="Arial" panose="020B0604020202020204" pitchFamily="34" charset="0"/>
              <a:buChar char="•"/>
            </a:pPr>
            <a:r>
              <a:rPr lang="en-US" sz="1700" b="1" dirty="0">
                <a:solidFill>
                  <a:schemeClr val="accent3"/>
                </a:solidFill>
                <a:latin typeface="Times New Roman" panose="02020603050405020304" pitchFamily="18" charset="0"/>
                <a:cs typeface="Times New Roman" panose="02020603050405020304" pitchFamily="18" charset="0"/>
              </a:rPr>
              <a:t>Branch</a:t>
            </a:r>
            <a:r>
              <a:rPr lang="en-US" sz="1700" b="1" dirty="0">
                <a:latin typeface="Times New Roman" panose="02020603050405020304" pitchFamily="18" charset="0"/>
                <a:cs typeface="Times New Roman" panose="02020603050405020304" pitchFamily="18" charset="0"/>
              </a:rPr>
              <a:t> : </a:t>
            </a:r>
            <a:r>
              <a:rPr lang="en-US" sz="1700" b="1" dirty="0" err="1">
                <a:latin typeface="Times New Roman" panose="02020603050405020304" pitchFamily="18" charset="0"/>
                <a:cs typeface="Times New Roman" panose="02020603050405020304" pitchFamily="18" charset="0"/>
              </a:rPr>
              <a:t>Btech</a:t>
            </a:r>
            <a:r>
              <a:rPr lang="en-US" sz="1700" b="1" dirty="0">
                <a:latin typeface="Times New Roman" panose="02020603050405020304" pitchFamily="18" charset="0"/>
                <a:cs typeface="Times New Roman" panose="02020603050405020304" pitchFamily="18" charset="0"/>
              </a:rPr>
              <a:t>						</a:t>
            </a:r>
            <a:r>
              <a:rPr lang="en-US" sz="1700" b="1" dirty="0">
                <a:solidFill>
                  <a:schemeClr val="accent3"/>
                </a:solidFill>
                <a:latin typeface="Times New Roman" panose="02020603050405020304" pitchFamily="18" charset="0"/>
                <a:cs typeface="Times New Roman" panose="02020603050405020304" pitchFamily="18" charset="0"/>
              </a:rPr>
              <a:t>Stream</a:t>
            </a:r>
            <a:r>
              <a:rPr lang="en-US" sz="1700" b="1" dirty="0">
                <a:latin typeface="Times New Roman" panose="02020603050405020304" pitchFamily="18" charset="0"/>
                <a:cs typeface="Times New Roman" panose="02020603050405020304" pitchFamily="18" charset="0"/>
              </a:rPr>
              <a:t> : CSE				 		</a:t>
            </a:r>
            <a:r>
              <a:rPr lang="en-US" sz="1700" b="1" dirty="0">
                <a:solidFill>
                  <a:schemeClr val="accent3"/>
                </a:solidFill>
                <a:latin typeface="Times New Roman" panose="02020603050405020304" pitchFamily="18" charset="0"/>
                <a:cs typeface="Times New Roman" panose="02020603050405020304" pitchFamily="18" charset="0"/>
              </a:rPr>
              <a:t>Year</a:t>
            </a:r>
            <a:r>
              <a:rPr lang="en-US" sz="1700" b="1" dirty="0">
                <a:latin typeface="Times New Roman" panose="02020603050405020304" pitchFamily="18" charset="0"/>
                <a:cs typeface="Times New Roman" panose="02020603050405020304" pitchFamily="18" charset="0"/>
              </a:rPr>
              <a:t> : 2</a:t>
            </a:r>
            <a:r>
              <a:rPr lang="en-US" sz="1700" b="1" baseline="30000" dirty="0">
                <a:latin typeface="Times New Roman" panose="02020603050405020304" pitchFamily="18" charset="0"/>
                <a:cs typeface="Times New Roman" panose="02020603050405020304" pitchFamily="18" charset="0"/>
              </a:rPr>
              <a:t>nd</a:t>
            </a:r>
            <a:r>
              <a:rPr lang="en-US" sz="1700" b="1" dirty="0">
                <a:latin typeface="Times New Roman" panose="02020603050405020304" pitchFamily="18" charset="0"/>
                <a:cs typeface="Times New Roman" panose="02020603050405020304" pitchFamily="18" charset="0"/>
              </a:rPr>
              <a:t> Year</a:t>
            </a:r>
          </a:p>
          <a:p>
            <a:pPr marL="400050" indent="-400050">
              <a:lnSpc>
                <a:spcPct val="150000"/>
              </a:lnSpc>
              <a:buFont typeface="+mj-lt"/>
              <a:buAutoNum type="romanUcPeriod"/>
            </a:pPr>
            <a:r>
              <a:rPr lang="en-US" sz="1700" b="1" dirty="0">
                <a:solidFill>
                  <a:schemeClr val="accent3"/>
                </a:solidFill>
                <a:latin typeface="Times New Roman" panose="02020603050405020304" pitchFamily="18" charset="0"/>
                <a:cs typeface="Times New Roman" panose="02020603050405020304" pitchFamily="18" charset="0"/>
              </a:rPr>
              <a:t>Team Mentor 1 Name </a:t>
            </a:r>
            <a:r>
              <a:rPr lang="en-US" sz="1700" b="1" dirty="0">
                <a:latin typeface="Times New Roman" panose="02020603050405020304" pitchFamily="18" charset="0"/>
                <a:cs typeface="Times New Roman" panose="02020603050405020304" pitchFamily="18" charset="0"/>
              </a:rPr>
              <a:t>: Mrs. Laxmi </a:t>
            </a:r>
            <a:r>
              <a:rPr lang="en-US" sz="1700" b="1" dirty="0" err="1">
                <a:latin typeface="Times New Roman" panose="02020603050405020304" pitchFamily="18" charset="0"/>
                <a:cs typeface="Times New Roman" panose="02020603050405020304" pitchFamily="18" charset="0"/>
              </a:rPr>
              <a:t>Bewoor</a:t>
            </a:r>
            <a:endParaRPr lang="en-US" sz="1700" b="1" dirty="0">
              <a:latin typeface="Times New Roman" panose="02020603050405020304" pitchFamily="18" charset="0"/>
              <a:cs typeface="Times New Roman" panose="02020603050405020304" pitchFamily="18" charset="0"/>
            </a:endParaRPr>
          </a:p>
          <a:p>
            <a:pPr marL="857250" lvl="1" indent="-400050">
              <a:lnSpc>
                <a:spcPct val="150000"/>
              </a:lnSpc>
              <a:buFont typeface="Arial" panose="020B0604020202020204" pitchFamily="34" charset="0"/>
              <a:buChar char="•"/>
            </a:pPr>
            <a:r>
              <a:rPr lang="en-US" sz="1700" b="1" dirty="0">
                <a:solidFill>
                  <a:schemeClr val="accent3"/>
                </a:solidFill>
                <a:latin typeface="Times New Roman" panose="02020603050405020304" pitchFamily="18" charset="0"/>
                <a:cs typeface="Times New Roman" panose="02020603050405020304" pitchFamily="18" charset="0"/>
              </a:rPr>
              <a:t>Category</a:t>
            </a:r>
            <a:r>
              <a:rPr lang="en-US" sz="1700" b="1" dirty="0">
                <a:latin typeface="Times New Roman" panose="02020603050405020304" pitchFamily="18" charset="0"/>
                <a:cs typeface="Times New Roman" panose="02020603050405020304" pitchFamily="18" charset="0"/>
              </a:rPr>
              <a:t> : Academic				</a:t>
            </a:r>
            <a:r>
              <a:rPr lang="en-US" sz="1700" b="1" dirty="0">
                <a:solidFill>
                  <a:schemeClr val="accent3"/>
                </a:solidFill>
                <a:latin typeface="Times New Roman" panose="02020603050405020304" pitchFamily="18" charset="0"/>
                <a:cs typeface="Times New Roman" panose="02020603050405020304" pitchFamily="18" charset="0"/>
              </a:rPr>
              <a:t>Expertise</a:t>
            </a:r>
            <a:r>
              <a:rPr lang="en-US" sz="1700" b="1" dirty="0">
                <a:latin typeface="Times New Roman" panose="02020603050405020304" pitchFamily="18" charset="0"/>
                <a:cs typeface="Times New Roman" panose="02020603050405020304" pitchFamily="18" charset="0"/>
              </a:rPr>
              <a:t> : AI &amp; ML</a:t>
            </a:r>
          </a:p>
        </p:txBody>
      </p:sp>
    </p:spTree>
    <p:extLst>
      <p:ext uri="{BB962C8B-B14F-4D97-AF65-F5344CB8AC3E}">
        <p14:creationId xmlns:p14="http://schemas.microsoft.com/office/powerpoint/2010/main" val="148185192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45383" y="31057"/>
            <a:ext cx="10972800" cy="1143000"/>
          </a:xfrm>
        </p:spPr>
        <p:txBody>
          <a:bodyPr/>
          <a:lstStyle/>
          <a:p>
            <a:r>
              <a:rPr lang="en-IN" sz="3200" b="1" dirty="0"/>
              <a:t>HDIMS Structure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3" name="TextBox 2">
            <a:extLst>
              <a:ext uri="{FF2B5EF4-FFF2-40B4-BE49-F238E27FC236}">
                <a16:creationId xmlns:a16="http://schemas.microsoft.com/office/drawing/2014/main" id="{CE706852-6795-4844-DD6E-4E3C0571E3CF}"/>
              </a:ext>
            </a:extLst>
          </p:cNvPr>
          <p:cNvSpPr txBox="1"/>
          <p:nvPr/>
        </p:nvSpPr>
        <p:spPr>
          <a:xfrm>
            <a:off x="922040" y="1936849"/>
            <a:ext cx="10972800" cy="1200329"/>
          </a:xfrm>
          <a:prstGeom prst="rect">
            <a:avLst/>
          </a:prstGeom>
          <a:noFill/>
        </p:spPr>
        <p:txBody>
          <a:bodyPr wrap="square" rtlCol="0">
            <a:spAutoFit/>
          </a:bodyPr>
          <a:lstStyle/>
          <a:p>
            <a:endParaRPr lang="en-IN" dirty="0"/>
          </a:p>
          <a:p>
            <a:endParaRPr lang="en-IN" dirty="0"/>
          </a:p>
          <a:p>
            <a:endParaRPr lang="en-IN" dirty="0"/>
          </a:p>
          <a:p>
            <a:endParaRPr lang="en-IN" dirty="0"/>
          </a:p>
        </p:txBody>
      </p:sp>
      <p:sp>
        <p:nvSpPr>
          <p:cNvPr id="5" name="Rectangle 4">
            <a:extLst>
              <a:ext uri="{FF2B5EF4-FFF2-40B4-BE49-F238E27FC236}">
                <a16:creationId xmlns:a16="http://schemas.microsoft.com/office/drawing/2014/main" id="{FAB48B77-EB0D-B29D-4396-46F134D48C36}"/>
              </a:ext>
            </a:extLst>
          </p:cNvPr>
          <p:cNvSpPr/>
          <p:nvPr/>
        </p:nvSpPr>
        <p:spPr>
          <a:xfrm>
            <a:off x="4413691" y="1071288"/>
            <a:ext cx="2160777" cy="349031"/>
          </a:xfrm>
          <a:prstGeom prst="rect">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D8D1F6D9-3A0E-95B2-532A-10DA12867EDD}"/>
              </a:ext>
            </a:extLst>
          </p:cNvPr>
          <p:cNvCxnSpPr>
            <a:cxnSpLocks/>
          </p:cNvCxnSpPr>
          <p:nvPr/>
        </p:nvCxnSpPr>
        <p:spPr>
          <a:xfrm>
            <a:off x="5476916" y="1420319"/>
            <a:ext cx="0" cy="3268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2C4CF1-6D9E-E5D3-B784-9BC4A854AF4E}"/>
              </a:ext>
            </a:extLst>
          </p:cNvPr>
          <p:cNvCxnSpPr>
            <a:cxnSpLocks/>
          </p:cNvCxnSpPr>
          <p:nvPr/>
        </p:nvCxnSpPr>
        <p:spPr>
          <a:xfrm flipH="1">
            <a:off x="1957293" y="1747157"/>
            <a:ext cx="35196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3CDB4D9-98D5-C09B-3BA4-D800F24426E3}"/>
              </a:ext>
            </a:extLst>
          </p:cNvPr>
          <p:cNvCxnSpPr>
            <a:cxnSpLocks/>
          </p:cNvCxnSpPr>
          <p:nvPr/>
        </p:nvCxnSpPr>
        <p:spPr>
          <a:xfrm>
            <a:off x="8996539" y="1747873"/>
            <a:ext cx="1709" cy="19358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58E1B5B-D49B-7E68-81F3-B7649DAA5A9C}"/>
              </a:ext>
            </a:extLst>
          </p:cNvPr>
          <p:cNvCxnSpPr>
            <a:cxnSpLocks/>
          </p:cNvCxnSpPr>
          <p:nvPr/>
        </p:nvCxnSpPr>
        <p:spPr>
          <a:xfrm>
            <a:off x="1957293" y="1747873"/>
            <a:ext cx="0" cy="3058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A5EE9E9F-8886-37C0-9255-5FE8DE91A149}"/>
              </a:ext>
            </a:extLst>
          </p:cNvPr>
          <p:cNvCxnSpPr>
            <a:cxnSpLocks/>
          </p:cNvCxnSpPr>
          <p:nvPr/>
        </p:nvCxnSpPr>
        <p:spPr>
          <a:xfrm flipH="1">
            <a:off x="5476916" y="1747157"/>
            <a:ext cx="35196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D23615C-0666-C087-FFF9-AB79CDFA9605}"/>
              </a:ext>
            </a:extLst>
          </p:cNvPr>
          <p:cNvSpPr/>
          <p:nvPr/>
        </p:nvSpPr>
        <p:spPr>
          <a:xfrm>
            <a:off x="953287" y="2065431"/>
            <a:ext cx="2185305" cy="347916"/>
          </a:xfrm>
          <a:prstGeom prst="rect">
            <a:avLst/>
          </a:prstGeom>
          <a:solidFill>
            <a:schemeClr val="accent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977D764D-2B96-DA78-3843-A2F8D965E47F}"/>
              </a:ext>
            </a:extLst>
          </p:cNvPr>
          <p:cNvSpPr/>
          <p:nvPr/>
        </p:nvSpPr>
        <p:spPr>
          <a:xfrm>
            <a:off x="8010763" y="1948372"/>
            <a:ext cx="2113458" cy="305893"/>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0" name="TextBox 19">
            <a:extLst>
              <a:ext uri="{FF2B5EF4-FFF2-40B4-BE49-F238E27FC236}">
                <a16:creationId xmlns:a16="http://schemas.microsoft.com/office/drawing/2014/main" id="{385E39CA-0153-2330-CE29-4554CFEF6298}"/>
              </a:ext>
            </a:extLst>
          </p:cNvPr>
          <p:cNvSpPr txBox="1"/>
          <p:nvPr/>
        </p:nvSpPr>
        <p:spPr>
          <a:xfrm>
            <a:off x="1361585" y="2070617"/>
            <a:ext cx="2122098" cy="369332"/>
          </a:xfrm>
          <a:prstGeom prst="rect">
            <a:avLst/>
          </a:prstGeom>
          <a:noFill/>
        </p:spPr>
        <p:txBody>
          <a:bodyPr wrap="square" rtlCol="0">
            <a:spAutoFit/>
          </a:bodyPr>
          <a:lstStyle/>
          <a:p>
            <a:r>
              <a:rPr lang="en-IN" dirty="0"/>
              <a:t>Facility Side</a:t>
            </a:r>
          </a:p>
        </p:txBody>
      </p:sp>
      <p:sp>
        <p:nvSpPr>
          <p:cNvPr id="21" name="TextBox 20">
            <a:extLst>
              <a:ext uri="{FF2B5EF4-FFF2-40B4-BE49-F238E27FC236}">
                <a16:creationId xmlns:a16="http://schemas.microsoft.com/office/drawing/2014/main" id="{BBFA65B9-7C7F-C403-F67E-96EFCF0E02D5}"/>
              </a:ext>
            </a:extLst>
          </p:cNvPr>
          <p:cNvSpPr txBox="1"/>
          <p:nvPr/>
        </p:nvSpPr>
        <p:spPr>
          <a:xfrm>
            <a:off x="8033537" y="1920696"/>
            <a:ext cx="2286000" cy="369332"/>
          </a:xfrm>
          <a:prstGeom prst="rect">
            <a:avLst/>
          </a:prstGeom>
          <a:noFill/>
        </p:spPr>
        <p:txBody>
          <a:bodyPr wrap="square" rtlCol="0">
            <a:spAutoFit/>
          </a:bodyPr>
          <a:lstStyle/>
          <a:p>
            <a:r>
              <a:rPr lang="en-IN" dirty="0"/>
              <a:t>Administrative Side</a:t>
            </a:r>
          </a:p>
        </p:txBody>
      </p:sp>
      <p:sp>
        <p:nvSpPr>
          <p:cNvPr id="4" name="TextBox 3">
            <a:extLst>
              <a:ext uri="{FF2B5EF4-FFF2-40B4-BE49-F238E27FC236}">
                <a16:creationId xmlns:a16="http://schemas.microsoft.com/office/drawing/2014/main" id="{B047E0D6-1DC1-2013-1063-4DEADDDB2E35}"/>
              </a:ext>
            </a:extLst>
          </p:cNvPr>
          <p:cNvSpPr txBox="1"/>
          <p:nvPr/>
        </p:nvSpPr>
        <p:spPr>
          <a:xfrm>
            <a:off x="4413691" y="1062358"/>
            <a:ext cx="2347778" cy="369332"/>
          </a:xfrm>
          <a:prstGeom prst="rect">
            <a:avLst/>
          </a:prstGeom>
          <a:noFill/>
        </p:spPr>
        <p:txBody>
          <a:bodyPr wrap="square" rtlCol="0">
            <a:spAutoFit/>
          </a:bodyPr>
          <a:lstStyle/>
          <a:p>
            <a:r>
              <a:rPr lang="en-IN" dirty="0"/>
              <a:t>HDIMS APPLICATION</a:t>
            </a:r>
          </a:p>
        </p:txBody>
      </p:sp>
      <p:sp>
        <p:nvSpPr>
          <p:cNvPr id="25" name="Rectangle 24">
            <a:extLst>
              <a:ext uri="{FF2B5EF4-FFF2-40B4-BE49-F238E27FC236}">
                <a16:creationId xmlns:a16="http://schemas.microsoft.com/office/drawing/2014/main" id="{B0AD8445-F5E1-B55F-6196-60BFFE549E38}"/>
              </a:ext>
            </a:extLst>
          </p:cNvPr>
          <p:cNvSpPr/>
          <p:nvPr/>
        </p:nvSpPr>
        <p:spPr>
          <a:xfrm>
            <a:off x="7939810" y="3848381"/>
            <a:ext cx="2286798" cy="674617"/>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9" name="TextBox 28">
            <a:extLst>
              <a:ext uri="{FF2B5EF4-FFF2-40B4-BE49-F238E27FC236}">
                <a16:creationId xmlns:a16="http://schemas.microsoft.com/office/drawing/2014/main" id="{AF2B425D-0CB5-5CF5-F3BC-615C307AFD3A}"/>
              </a:ext>
            </a:extLst>
          </p:cNvPr>
          <p:cNvSpPr txBox="1"/>
          <p:nvPr/>
        </p:nvSpPr>
        <p:spPr>
          <a:xfrm>
            <a:off x="8125123" y="3810922"/>
            <a:ext cx="2034877" cy="738664"/>
          </a:xfrm>
          <a:prstGeom prst="rect">
            <a:avLst/>
          </a:prstGeom>
          <a:noFill/>
        </p:spPr>
        <p:txBody>
          <a:bodyPr wrap="square" rtlCol="0">
            <a:spAutoFit/>
          </a:bodyPr>
          <a:lstStyle/>
          <a:p>
            <a:r>
              <a:rPr lang="en-IN" dirty="0"/>
              <a:t>District Admin :</a:t>
            </a:r>
          </a:p>
          <a:p>
            <a:r>
              <a:rPr lang="en-IN" sz="1200" dirty="0"/>
              <a:t>View aggregated data from facilities within district</a:t>
            </a:r>
          </a:p>
        </p:txBody>
      </p:sp>
      <p:sp>
        <p:nvSpPr>
          <p:cNvPr id="32" name="Rectangle 31">
            <a:extLst>
              <a:ext uri="{FF2B5EF4-FFF2-40B4-BE49-F238E27FC236}">
                <a16:creationId xmlns:a16="http://schemas.microsoft.com/office/drawing/2014/main" id="{8E76F04E-4C9A-6990-9AC6-6881F6D4369C}"/>
              </a:ext>
            </a:extLst>
          </p:cNvPr>
          <p:cNvSpPr/>
          <p:nvPr/>
        </p:nvSpPr>
        <p:spPr>
          <a:xfrm>
            <a:off x="953286" y="2853652"/>
            <a:ext cx="2185306" cy="403819"/>
          </a:xfrm>
          <a:prstGeom prst="rect">
            <a:avLst/>
          </a:prstGeom>
          <a:solidFill>
            <a:schemeClr val="accent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TextBox 32">
            <a:extLst>
              <a:ext uri="{FF2B5EF4-FFF2-40B4-BE49-F238E27FC236}">
                <a16:creationId xmlns:a16="http://schemas.microsoft.com/office/drawing/2014/main" id="{33FA891E-29DD-C5C4-B60B-415D0A8878D9}"/>
              </a:ext>
            </a:extLst>
          </p:cNvPr>
          <p:cNvSpPr txBox="1"/>
          <p:nvPr/>
        </p:nvSpPr>
        <p:spPr>
          <a:xfrm>
            <a:off x="1439222" y="2901264"/>
            <a:ext cx="1966823" cy="369332"/>
          </a:xfrm>
          <a:prstGeom prst="rect">
            <a:avLst/>
          </a:prstGeom>
          <a:noFill/>
        </p:spPr>
        <p:txBody>
          <a:bodyPr wrap="square" rtlCol="0">
            <a:spAutoFit/>
          </a:bodyPr>
          <a:lstStyle/>
          <a:p>
            <a:r>
              <a:rPr lang="en-IN" dirty="0"/>
              <a:t>Data Entry</a:t>
            </a:r>
          </a:p>
        </p:txBody>
      </p:sp>
      <p:pic>
        <p:nvPicPr>
          <p:cNvPr id="38" name="Graphic 37" descr="Play">
            <a:extLst>
              <a:ext uri="{FF2B5EF4-FFF2-40B4-BE49-F238E27FC236}">
                <a16:creationId xmlns:a16="http://schemas.microsoft.com/office/drawing/2014/main" id="{DD532321-7EF5-D128-1D90-336405BE05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800582" y="2597129"/>
            <a:ext cx="313422" cy="313422"/>
          </a:xfrm>
          <a:prstGeom prst="rect">
            <a:avLst/>
          </a:prstGeom>
        </p:spPr>
      </p:pic>
      <p:cxnSp>
        <p:nvCxnSpPr>
          <p:cNvPr id="39" name="Straight Connector 38">
            <a:extLst>
              <a:ext uri="{FF2B5EF4-FFF2-40B4-BE49-F238E27FC236}">
                <a16:creationId xmlns:a16="http://schemas.microsoft.com/office/drawing/2014/main" id="{7630C17F-B428-240A-55E4-4CBA29DD55DF}"/>
              </a:ext>
            </a:extLst>
          </p:cNvPr>
          <p:cNvCxnSpPr>
            <a:cxnSpLocks/>
          </p:cNvCxnSpPr>
          <p:nvPr/>
        </p:nvCxnSpPr>
        <p:spPr>
          <a:xfrm>
            <a:off x="1957293" y="2413347"/>
            <a:ext cx="0" cy="23260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C46C541-A087-2DC3-C84A-90B215C53653}"/>
              </a:ext>
            </a:extLst>
          </p:cNvPr>
          <p:cNvCxnSpPr>
            <a:cxnSpLocks/>
          </p:cNvCxnSpPr>
          <p:nvPr/>
        </p:nvCxnSpPr>
        <p:spPr>
          <a:xfrm>
            <a:off x="9019473" y="2262854"/>
            <a:ext cx="0" cy="38310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46" name="Graphic 45" descr="Play">
            <a:extLst>
              <a:ext uri="{FF2B5EF4-FFF2-40B4-BE49-F238E27FC236}">
                <a16:creationId xmlns:a16="http://schemas.microsoft.com/office/drawing/2014/main" id="{37DA92FF-EF08-37EC-2B68-D8DE70B09D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8880827" y="2471177"/>
            <a:ext cx="313422" cy="313422"/>
          </a:xfrm>
          <a:prstGeom prst="rect">
            <a:avLst/>
          </a:prstGeom>
        </p:spPr>
      </p:pic>
      <p:pic>
        <p:nvPicPr>
          <p:cNvPr id="48" name="Graphic 47" descr="Play">
            <a:extLst>
              <a:ext uri="{FF2B5EF4-FFF2-40B4-BE49-F238E27FC236}">
                <a16:creationId xmlns:a16="http://schemas.microsoft.com/office/drawing/2014/main" id="{3E66EEF8-9D73-4DAA-E339-AF02E1201C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0871" y="2896066"/>
            <a:ext cx="313422" cy="313422"/>
          </a:xfrm>
          <a:prstGeom prst="rect">
            <a:avLst/>
          </a:prstGeom>
        </p:spPr>
      </p:pic>
      <p:cxnSp>
        <p:nvCxnSpPr>
          <p:cNvPr id="49" name="Straight Connector 48">
            <a:extLst>
              <a:ext uri="{FF2B5EF4-FFF2-40B4-BE49-F238E27FC236}">
                <a16:creationId xmlns:a16="http://schemas.microsoft.com/office/drawing/2014/main" id="{8CE9DFAF-3D2C-746D-1C4E-255D02C2243B}"/>
              </a:ext>
            </a:extLst>
          </p:cNvPr>
          <p:cNvCxnSpPr>
            <a:cxnSpLocks/>
          </p:cNvCxnSpPr>
          <p:nvPr/>
        </p:nvCxnSpPr>
        <p:spPr>
          <a:xfrm flipH="1" flipV="1">
            <a:off x="3139513" y="3052777"/>
            <a:ext cx="4712687" cy="2906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CA85EB50-0056-D059-39F8-A740811572D6}"/>
              </a:ext>
            </a:extLst>
          </p:cNvPr>
          <p:cNvSpPr/>
          <p:nvPr/>
        </p:nvSpPr>
        <p:spPr>
          <a:xfrm>
            <a:off x="7939809" y="4978342"/>
            <a:ext cx="2255369" cy="674617"/>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60" name="Rectangle 59">
            <a:extLst>
              <a:ext uri="{FF2B5EF4-FFF2-40B4-BE49-F238E27FC236}">
                <a16:creationId xmlns:a16="http://schemas.microsoft.com/office/drawing/2014/main" id="{B1320B4C-1BB8-3C84-AEB5-4A2BE4CAE7D0}"/>
              </a:ext>
            </a:extLst>
          </p:cNvPr>
          <p:cNvSpPr/>
          <p:nvPr/>
        </p:nvSpPr>
        <p:spPr>
          <a:xfrm>
            <a:off x="7916953" y="6019044"/>
            <a:ext cx="2301079" cy="674617"/>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61" name="Straight Connector 60">
            <a:extLst>
              <a:ext uri="{FF2B5EF4-FFF2-40B4-BE49-F238E27FC236}">
                <a16:creationId xmlns:a16="http://schemas.microsoft.com/office/drawing/2014/main" id="{FCAA0B5E-9393-D392-38EB-0E51F29450F9}"/>
              </a:ext>
            </a:extLst>
          </p:cNvPr>
          <p:cNvCxnSpPr>
            <a:cxnSpLocks/>
          </p:cNvCxnSpPr>
          <p:nvPr/>
        </p:nvCxnSpPr>
        <p:spPr>
          <a:xfrm>
            <a:off x="8860378" y="4544719"/>
            <a:ext cx="0" cy="2312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62" name="Graphic 61" descr="Play">
            <a:extLst>
              <a:ext uri="{FF2B5EF4-FFF2-40B4-BE49-F238E27FC236}">
                <a16:creationId xmlns:a16="http://schemas.microsoft.com/office/drawing/2014/main" id="{3AB8FE97-2F5F-EE25-5F38-426DFEF390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8706699" y="4709841"/>
            <a:ext cx="313422" cy="313422"/>
          </a:xfrm>
          <a:prstGeom prst="rect">
            <a:avLst/>
          </a:prstGeom>
        </p:spPr>
      </p:pic>
      <p:cxnSp>
        <p:nvCxnSpPr>
          <p:cNvPr id="63" name="Straight Connector 62">
            <a:extLst>
              <a:ext uri="{FF2B5EF4-FFF2-40B4-BE49-F238E27FC236}">
                <a16:creationId xmlns:a16="http://schemas.microsoft.com/office/drawing/2014/main" id="{7BC13D81-6DD6-9051-E193-76311FBC3F8B}"/>
              </a:ext>
            </a:extLst>
          </p:cNvPr>
          <p:cNvCxnSpPr>
            <a:cxnSpLocks/>
          </p:cNvCxnSpPr>
          <p:nvPr/>
        </p:nvCxnSpPr>
        <p:spPr>
          <a:xfrm flipH="1">
            <a:off x="8860378" y="5643647"/>
            <a:ext cx="4264" cy="17570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7408" name="Graphic 17407" descr="Play">
            <a:extLst>
              <a:ext uri="{FF2B5EF4-FFF2-40B4-BE49-F238E27FC236}">
                <a16:creationId xmlns:a16="http://schemas.microsoft.com/office/drawing/2014/main" id="{C0D1E456-755C-673F-5615-9222DF7E37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8706699" y="5769041"/>
            <a:ext cx="313422" cy="313422"/>
          </a:xfrm>
          <a:prstGeom prst="rect">
            <a:avLst/>
          </a:prstGeom>
        </p:spPr>
      </p:pic>
      <p:sp>
        <p:nvSpPr>
          <p:cNvPr id="17410" name="TextBox 17409">
            <a:extLst>
              <a:ext uri="{FF2B5EF4-FFF2-40B4-BE49-F238E27FC236}">
                <a16:creationId xmlns:a16="http://schemas.microsoft.com/office/drawing/2014/main" id="{4F5C64F1-E5E8-8761-513A-D013FAB26256}"/>
              </a:ext>
            </a:extLst>
          </p:cNvPr>
          <p:cNvSpPr txBox="1"/>
          <p:nvPr/>
        </p:nvSpPr>
        <p:spPr>
          <a:xfrm>
            <a:off x="8041686" y="4937532"/>
            <a:ext cx="2018671" cy="738664"/>
          </a:xfrm>
          <a:prstGeom prst="rect">
            <a:avLst/>
          </a:prstGeom>
          <a:noFill/>
        </p:spPr>
        <p:txBody>
          <a:bodyPr wrap="square" rtlCol="0">
            <a:spAutoFit/>
          </a:bodyPr>
          <a:lstStyle/>
          <a:p>
            <a:r>
              <a:rPr lang="en-IN" dirty="0"/>
              <a:t>State Admin:</a:t>
            </a:r>
          </a:p>
          <a:p>
            <a:r>
              <a:rPr lang="en-IN" sz="1200" dirty="0"/>
              <a:t>View aggregated data from districts within the state</a:t>
            </a:r>
          </a:p>
        </p:txBody>
      </p:sp>
      <p:sp>
        <p:nvSpPr>
          <p:cNvPr id="17411" name="TextBox 17410">
            <a:extLst>
              <a:ext uri="{FF2B5EF4-FFF2-40B4-BE49-F238E27FC236}">
                <a16:creationId xmlns:a16="http://schemas.microsoft.com/office/drawing/2014/main" id="{B03F189A-FB7C-79EE-7B0F-8BB6A5643E10}"/>
              </a:ext>
            </a:extLst>
          </p:cNvPr>
          <p:cNvSpPr txBox="1"/>
          <p:nvPr/>
        </p:nvSpPr>
        <p:spPr>
          <a:xfrm>
            <a:off x="7941519" y="6082463"/>
            <a:ext cx="5374137" cy="553998"/>
          </a:xfrm>
          <a:prstGeom prst="rect">
            <a:avLst/>
          </a:prstGeom>
          <a:noFill/>
        </p:spPr>
        <p:txBody>
          <a:bodyPr wrap="square" rtlCol="0">
            <a:spAutoFit/>
          </a:bodyPr>
          <a:lstStyle/>
          <a:p>
            <a:r>
              <a:rPr lang="en-IN" dirty="0"/>
              <a:t>Super Admin(Central):</a:t>
            </a:r>
          </a:p>
          <a:p>
            <a:r>
              <a:rPr lang="en-US" sz="1200" dirty="0"/>
              <a:t>Aggregated data from all states.</a:t>
            </a:r>
            <a:endParaRPr lang="en-IN" sz="1200" dirty="0"/>
          </a:p>
        </p:txBody>
      </p:sp>
      <p:sp>
        <p:nvSpPr>
          <p:cNvPr id="10" name="TextBox 9">
            <a:extLst>
              <a:ext uri="{FF2B5EF4-FFF2-40B4-BE49-F238E27FC236}">
                <a16:creationId xmlns:a16="http://schemas.microsoft.com/office/drawing/2014/main" id="{81A12DE8-F36D-0A1F-E67B-E3E04AFEE1DC}"/>
              </a:ext>
            </a:extLst>
          </p:cNvPr>
          <p:cNvSpPr txBox="1"/>
          <p:nvPr/>
        </p:nvSpPr>
        <p:spPr>
          <a:xfrm>
            <a:off x="546330" y="4866552"/>
            <a:ext cx="6455120" cy="646331"/>
          </a:xfrm>
          <a:prstGeom prst="rect">
            <a:avLst/>
          </a:prstGeom>
          <a:noFill/>
        </p:spPr>
        <p:txBody>
          <a:bodyPr wrap="square" rtlCol="0">
            <a:spAutoFit/>
          </a:bodyPr>
          <a:lstStyle/>
          <a:p>
            <a:r>
              <a:rPr lang="en-IN" b="1" dirty="0"/>
              <a:t># This Flowchart explains complete data flow from healthcare facilities to different levels of government.</a:t>
            </a:r>
          </a:p>
        </p:txBody>
      </p:sp>
      <p:pic>
        <p:nvPicPr>
          <p:cNvPr id="13" name="Picture 12">
            <a:extLst>
              <a:ext uri="{FF2B5EF4-FFF2-40B4-BE49-F238E27FC236}">
                <a16:creationId xmlns:a16="http://schemas.microsoft.com/office/drawing/2014/main" id="{F6C6D8E0-FAFD-08DD-7136-D72A33F02710}"/>
              </a:ext>
            </a:extLst>
          </p:cNvPr>
          <p:cNvPicPr>
            <a:picLocks noChangeAspect="1"/>
          </p:cNvPicPr>
          <p:nvPr/>
        </p:nvPicPr>
        <p:blipFill>
          <a:blip r:embed="rId5"/>
          <a:stretch>
            <a:fillRect/>
          </a:stretch>
        </p:blipFill>
        <p:spPr>
          <a:xfrm>
            <a:off x="308989" y="186886"/>
            <a:ext cx="867547" cy="867547"/>
          </a:xfrm>
          <a:prstGeom prst="rect">
            <a:avLst/>
          </a:prstGeom>
        </p:spPr>
      </p:pic>
      <p:pic>
        <p:nvPicPr>
          <p:cNvPr id="16" name="Google Shape;93;p2">
            <a:extLst>
              <a:ext uri="{FF2B5EF4-FFF2-40B4-BE49-F238E27FC236}">
                <a16:creationId xmlns:a16="http://schemas.microsoft.com/office/drawing/2014/main" id="{FF81D5B1-47BB-8B12-6681-01197776E4C9}"/>
              </a:ext>
            </a:extLst>
          </p:cNvPr>
          <p:cNvPicPr preferRelativeResize="0"/>
          <p:nvPr/>
        </p:nvPicPr>
        <p:blipFill rotWithShape="1">
          <a:blip r:embed="rId6">
            <a:alphaModFix/>
          </a:blip>
          <a:srcRect/>
          <a:stretch/>
        </p:blipFill>
        <p:spPr>
          <a:xfrm>
            <a:off x="10573832" y="81376"/>
            <a:ext cx="1498448" cy="740011"/>
          </a:xfrm>
          <a:prstGeom prst="rect">
            <a:avLst/>
          </a:prstGeom>
          <a:noFill/>
          <a:ln>
            <a:noFill/>
          </a:ln>
        </p:spPr>
      </p:pic>
      <p:sp>
        <p:nvSpPr>
          <p:cNvPr id="2" name="Rectangle 1">
            <a:extLst>
              <a:ext uri="{FF2B5EF4-FFF2-40B4-BE49-F238E27FC236}">
                <a16:creationId xmlns:a16="http://schemas.microsoft.com/office/drawing/2014/main" id="{B76E027B-58FC-DD83-9CF9-A67D581D4A68}"/>
              </a:ext>
            </a:extLst>
          </p:cNvPr>
          <p:cNvSpPr/>
          <p:nvPr/>
        </p:nvSpPr>
        <p:spPr>
          <a:xfrm>
            <a:off x="7940608" y="2715722"/>
            <a:ext cx="2301079" cy="752797"/>
          </a:xfrm>
          <a:prstGeom prst="rect">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30" name="Straight Connector 29">
            <a:extLst>
              <a:ext uri="{FF2B5EF4-FFF2-40B4-BE49-F238E27FC236}">
                <a16:creationId xmlns:a16="http://schemas.microsoft.com/office/drawing/2014/main" id="{9D2B0282-579A-149F-8E6F-83D3418EF7B7}"/>
              </a:ext>
            </a:extLst>
          </p:cNvPr>
          <p:cNvCxnSpPr>
            <a:cxnSpLocks/>
          </p:cNvCxnSpPr>
          <p:nvPr/>
        </p:nvCxnSpPr>
        <p:spPr>
          <a:xfrm>
            <a:off x="8886050" y="3501131"/>
            <a:ext cx="0" cy="24943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1" name="Graphic 30" descr="Play">
            <a:extLst>
              <a:ext uri="{FF2B5EF4-FFF2-40B4-BE49-F238E27FC236}">
                <a16:creationId xmlns:a16="http://schemas.microsoft.com/office/drawing/2014/main" id="{FD1E4B07-754F-4475-BDD4-EE1B27DCCE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8737600" y="3635740"/>
            <a:ext cx="313422" cy="313422"/>
          </a:xfrm>
          <a:prstGeom prst="rect">
            <a:avLst/>
          </a:prstGeom>
        </p:spPr>
      </p:pic>
      <p:sp>
        <p:nvSpPr>
          <p:cNvPr id="40" name="TextBox 39">
            <a:extLst>
              <a:ext uri="{FF2B5EF4-FFF2-40B4-BE49-F238E27FC236}">
                <a16:creationId xmlns:a16="http://schemas.microsoft.com/office/drawing/2014/main" id="{EB1C398C-C952-72C7-996C-1F97C6CD73AC}"/>
              </a:ext>
            </a:extLst>
          </p:cNvPr>
          <p:cNvSpPr txBox="1"/>
          <p:nvPr/>
        </p:nvSpPr>
        <p:spPr>
          <a:xfrm>
            <a:off x="8007171" y="2759649"/>
            <a:ext cx="2221638" cy="984885"/>
          </a:xfrm>
          <a:prstGeom prst="rect">
            <a:avLst/>
          </a:prstGeom>
          <a:noFill/>
        </p:spPr>
        <p:txBody>
          <a:bodyPr wrap="square" rtlCol="0">
            <a:spAutoFit/>
          </a:bodyPr>
          <a:lstStyle/>
          <a:p>
            <a:r>
              <a:rPr lang="en-IN" dirty="0"/>
              <a:t>Sub-District Admin :</a:t>
            </a:r>
          </a:p>
          <a:p>
            <a:r>
              <a:rPr lang="en-IN" sz="1100" dirty="0"/>
              <a:t>View aggregated data from facilities within district</a:t>
            </a:r>
          </a:p>
          <a:p>
            <a:endParaRPr lang="en-IN" dirty="0"/>
          </a:p>
        </p:txBody>
      </p:sp>
    </p:spTree>
    <p:extLst>
      <p:ext uri="{BB962C8B-B14F-4D97-AF65-F5344CB8AC3E}">
        <p14:creationId xmlns:p14="http://schemas.microsoft.com/office/powerpoint/2010/main" val="375338791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284375" y="156162"/>
            <a:ext cx="8916509" cy="1143000"/>
          </a:xfrm>
        </p:spPr>
        <p:txBody>
          <a:bodyPr/>
          <a:lstStyle/>
          <a:p>
            <a:pPr eaLnBrk="1" hangingPunct="1"/>
            <a:br>
              <a:rPr lang="en-US" sz="2400" b="1" dirty="0">
                <a:latin typeface="Times New Roman" panose="02020603050405020304" pitchFamily="18" charset="0"/>
                <a:ea typeface="ＭＳ Ｐゴシック" pitchFamily="1" charset="-128"/>
                <a:cs typeface="Times New Roman" panose="02020603050405020304" pitchFamily="18" charset="0"/>
              </a:rPr>
            </a:br>
            <a:r>
              <a:rPr lang="en-US" sz="3200" b="1" dirty="0">
                <a:latin typeface="Times New Roman" panose="02020603050405020304" pitchFamily="18" charset="0"/>
                <a:ea typeface="ＭＳ Ｐゴシック" pitchFamily="1" charset="-128"/>
                <a:cs typeface="Times New Roman" panose="02020603050405020304" pitchFamily="18" charset="0"/>
              </a:rPr>
              <a:t>CHALLENGES  IN  PRE-EXISTING  PLATFORMS </a:t>
            </a:r>
            <a:br>
              <a:rPr lang="en-US" sz="2400" b="1" dirty="0">
                <a:latin typeface="Times New Roman" panose="02020603050405020304" pitchFamily="18" charset="0"/>
                <a:ea typeface="ＭＳ Ｐゴシック" pitchFamily="1" charset="-128"/>
                <a:cs typeface="Times New Roman" panose="02020603050405020304" pitchFamily="18" charset="0"/>
              </a:rPr>
            </a:br>
            <a:endParaRPr lang="en-US" sz="2400" b="1" dirty="0">
              <a:latin typeface="Times New Roman" panose="02020603050405020304" pitchFamily="18" charset="0"/>
              <a:ea typeface="ＭＳ Ｐゴシック" pitchFamily="1"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4" name="Arrow: Chevron 3">
            <a:extLst>
              <a:ext uri="{FF2B5EF4-FFF2-40B4-BE49-F238E27FC236}">
                <a16:creationId xmlns:a16="http://schemas.microsoft.com/office/drawing/2014/main" id="{FA1D203A-BF69-2608-976A-7B960D303642}"/>
              </a:ext>
            </a:extLst>
          </p:cNvPr>
          <p:cNvSpPr/>
          <p:nvPr/>
        </p:nvSpPr>
        <p:spPr>
          <a:xfrm>
            <a:off x="2524530" y="1978236"/>
            <a:ext cx="2407635" cy="1263770"/>
          </a:xfrm>
          <a:prstGeom prst="chevron">
            <a:avLst/>
          </a:prstGeom>
          <a:solidFill>
            <a:srgbClr val="99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5" name="Arrow: Chevron 4">
            <a:extLst>
              <a:ext uri="{FF2B5EF4-FFF2-40B4-BE49-F238E27FC236}">
                <a16:creationId xmlns:a16="http://schemas.microsoft.com/office/drawing/2014/main" id="{8BF5470D-7CD3-937B-D649-8B83DB56714C}"/>
              </a:ext>
            </a:extLst>
          </p:cNvPr>
          <p:cNvSpPr/>
          <p:nvPr/>
        </p:nvSpPr>
        <p:spPr>
          <a:xfrm>
            <a:off x="4676378" y="2008412"/>
            <a:ext cx="2457842" cy="1263770"/>
          </a:xfrm>
          <a:prstGeom prst="chevron">
            <a:avLst/>
          </a:prstGeom>
          <a:solidFill>
            <a:srgbClr val="D79C9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5917041F-5F14-AFF7-F0A2-BD18B70E77A6}"/>
              </a:ext>
            </a:extLst>
          </p:cNvPr>
          <p:cNvSpPr/>
          <p:nvPr/>
        </p:nvSpPr>
        <p:spPr>
          <a:xfrm>
            <a:off x="6854375" y="1970351"/>
            <a:ext cx="2478620" cy="1263770"/>
          </a:xfrm>
          <a:prstGeom prst="chevron">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0675293F-ED9C-1F5A-7915-E8C4377CD860}"/>
              </a:ext>
            </a:extLst>
          </p:cNvPr>
          <p:cNvSpPr/>
          <p:nvPr/>
        </p:nvSpPr>
        <p:spPr>
          <a:xfrm>
            <a:off x="9103778" y="2005376"/>
            <a:ext cx="2478621" cy="1263770"/>
          </a:xfrm>
          <a:prstGeom prst="chevron">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tx1"/>
              </a:solidFill>
            </a:endParaRPr>
          </a:p>
        </p:txBody>
      </p:sp>
      <p:sp>
        <p:nvSpPr>
          <p:cNvPr id="11" name="Arrow: Pentagon 10">
            <a:extLst>
              <a:ext uri="{FF2B5EF4-FFF2-40B4-BE49-F238E27FC236}">
                <a16:creationId xmlns:a16="http://schemas.microsoft.com/office/drawing/2014/main" id="{8F3B2040-94E2-1A2B-845D-452D7AEE72AC}"/>
              </a:ext>
            </a:extLst>
          </p:cNvPr>
          <p:cNvSpPr/>
          <p:nvPr/>
        </p:nvSpPr>
        <p:spPr>
          <a:xfrm>
            <a:off x="410637" y="1993324"/>
            <a:ext cx="2396082" cy="1263770"/>
          </a:xfrm>
          <a:prstGeom prst="homePlat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162783C-04D6-A6D4-1725-7145B7E7B1B0}"/>
              </a:ext>
            </a:extLst>
          </p:cNvPr>
          <p:cNvSpPr/>
          <p:nvPr/>
        </p:nvSpPr>
        <p:spPr>
          <a:xfrm>
            <a:off x="402116" y="3277992"/>
            <a:ext cx="1771166" cy="3096354"/>
          </a:xfrm>
          <a:prstGeom prst="rect">
            <a:avLst/>
          </a:prstGeom>
          <a:gradFill flip="none" rotWithShape="1">
            <a:gsLst>
              <a:gs pos="0">
                <a:schemeClr val="bg1"/>
              </a:gs>
              <a:gs pos="100000">
                <a:schemeClr val="accent3">
                  <a:lumMod val="40000"/>
                  <a:lumOff val="60000"/>
                </a:schemeClr>
              </a:gs>
            </a:gsLst>
            <a:lin ang="162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00D10B8C-2B25-1804-EBD1-182C1B931BA0}"/>
              </a:ext>
            </a:extLst>
          </p:cNvPr>
          <p:cNvSpPr/>
          <p:nvPr/>
        </p:nvSpPr>
        <p:spPr>
          <a:xfrm>
            <a:off x="2540470" y="3272182"/>
            <a:ext cx="1808010" cy="3099259"/>
          </a:xfrm>
          <a:prstGeom prst="rect">
            <a:avLst/>
          </a:prstGeom>
          <a:gradFill>
            <a:gsLst>
              <a:gs pos="0">
                <a:schemeClr val="bg1"/>
              </a:gs>
              <a:gs pos="100000">
                <a:srgbClr val="CCCCFF"/>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2515C4A-3B8D-D450-D9BC-C9CF1D14362D}"/>
              </a:ext>
            </a:extLst>
          </p:cNvPr>
          <p:cNvSpPr/>
          <p:nvPr/>
        </p:nvSpPr>
        <p:spPr>
          <a:xfrm>
            <a:off x="4707147" y="3277992"/>
            <a:ext cx="1804001" cy="3093449"/>
          </a:xfrm>
          <a:prstGeom prst="rect">
            <a:avLst/>
          </a:prstGeom>
          <a:gradFill>
            <a:gsLst>
              <a:gs pos="0">
                <a:schemeClr val="bg1"/>
              </a:gs>
              <a:gs pos="100000">
                <a:schemeClr val="accent2">
                  <a:lumMod val="20000"/>
                  <a:lumOff val="8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49C63036-A268-5862-B7C7-FEDE46E7905E}"/>
              </a:ext>
            </a:extLst>
          </p:cNvPr>
          <p:cNvSpPr/>
          <p:nvPr/>
        </p:nvSpPr>
        <p:spPr>
          <a:xfrm>
            <a:off x="6877326" y="3252455"/>
            <a:ext cx="1860274" cy="3093449"/>
          </a:xfrm>
          <a:prstGeom prst="rect">
            <a:avLst/>
          </a:prstGeom>
          <a:gradFill>
            <a:gsLst>
              <a:gs pos="0">
                <a:schemeClr val="bg1"/>
              </a:gs>
              <a:gs pos="100000">
                <a:schemeClr val="accent6">
                  <a:lumMod val="40000"/>
                  <a:lumOff val="6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AE7A8A3-ED57-E025-5579-7E971435828D}"/>
              </a:ext>
            </a:extLst>
          </p:cNvPr>
          <p:cNvSpPr/>
          <p:nvPr/>
        </p:nvSpPr>
        <p:spPr>
          <a:xfrm>
            <a:off x="9164345" y="3277992"/>
            <a:ext cx="1812541" cy="3093449"/>
          </a:xfrm>
          <a:prstGeom prst="rect">
            <a:avLst/>
          </a:prstGeom>
          <a:gradFill>
            <a:gsLst>
              <a:gs pos="0">
                <a:schemeClr val="bg1"/>
              </a:gs>
              <a:gs pos="0">
                <a:schemeClr val="bg1"/>
              </a:gs>
              <a:gs pos="100000">
                <a:schemeClr val="accent5">
                  <a:lumMod val="40000"/>
                  <a:lumOff val="60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centralized system is important for health monitoring programs, to ensure regular implementation across regions.</a:t>
            </a:r>
          </a:p>
          <a:p>
            <a:pPr algn="ctr"/>
            <a:endParaRPr lang="en-IN" dirty="0"/>
          </a:p>
        </p:txBody>
      </p:sp>
      <p:sp>
        <p:nvSpPr>
          <p:cNvPr id="17" name="TextBox 16">
            <a:extLst>
              <a:ext uri="{FF2B5EF4-FFF2-40B4-BE49-F238E27FC236}">
                <a16:creationId xmlns:a16="http://schemas.microsoft.com/office/drawing/2014/main" id="{608A2F82-712D-AB2A-753F-D3739FC68C19}"/>
              </a:ext>
            </a:extLst>
          </p:cNvPr>
          <p:cNvSpPr txBox="1"/>
          <p:nvPr/>
        </p:nvSpPr>
        <p:spPr>
          <a:xfrm>
            <a:off x="593753" y="2209710"/>
            <a:ext cx="1836843" cy="707886"/>
          </a:xfrm>
          <a:prstGeom prst="rect">
            <a:avLst/>
          </a:prstGeom>
          <a:noFill/>
        </p:spPr>
        <p:txBody>
          <a:bodyPr wrap="square" rtlCol="0">
            <a:spAutoFit/>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Fragmented Health Data</a:t>
            </a:r>
            <a:endParaRPr lang="en-IN" sz="2000" dirty="0"/>
          </a:p>
        </p:txBody>
      </p:sp>
      <p:sp>
        <p:nvSpPr>
          <p:cNvPr id="18" name="TextBox 17">
            <a:extLst>
              <a:ext uri="{FF2B5EF4-FFF2-40B4-BE49-F238E27FC236}">
                <a16:creationId xmlns:a16="http://schemas.microsoft.com/office/drawing/2014/main" id="{08A010EC-6C34-7C6F-842F-AC037F626A3B}"/>
              </a:ext>
            </a:extLst>
          </p:cNvPr>
          <p:cNvSpPr txBox="1"/>
          <p:nvPr/>
        </p:nvSpPr>
        <p:spPr>
          <a:xfrm>
            <a:off x="3162462" y="2275814"/>
            <a:ext cx="1503142" cy="707886"/>
          </a:xfrm>
          <a:prstGeom prst="rect">
            <a:avLst/>
          </a:prstGeom>
          <a:noFill/>
        </p:spPr>
        <p:txBody>
          <a:bodyPr wrap="square" rtlCol="0">
            <a:spAutoFit/>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Inconsistent Reporting</a:t>
            </a:r>
            <a:endParaRPr lang="en-IN" sz="2000" dirty="0"/>
          </a:p>
        </p:txBody>
      </p:sp>
      <p:sp>
        <p:nvSpPr>
          <p:cNvPr id="20" name="TextBox 19">
            <a:extLst>
              <a:ext uri="{FF2B5EF4-FFF2-40B4-BE49-F238E27FC236}">
                <a16:creationId xmlns:a16="http://schemas.microsoft.com/office/drawing/2014/main" id="{3B2658A1-4B63-4E87-BD40-51E23E2F35EF}"/>
              </a:ext>
            </a:extLst>
          </p:cNvPr>
          <p:cNvSpPr txBox="1"/>
          <p:nvPr/>
        </p:nvSpPr>
        <p:spPr>
          <a:xfrm>
            <a:off x="5356978" y="2302043"/>
            <a:ext cx="1427747" cy="707886"/>
          </a:xfrm>
          <a:prstGeom prst="rect">
            <a:avLst/>
          </a:prstGeom>
          <a:noFill/>
        </p:spPr>
        <p:txBody>
          <a:bodyPr wrap="square" rtlCol="0">
            <a:spAutoFit/>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Low Data Accuracy</a:t>
            </a:r>
            <a:endParaRPr lang="en-IN" sz="2000" dirty="0"/>
          </a:p>
        </p:txBody>
      </p:sp>
      <p:sp>
        <p:nvSpPr>
          <p:cNvPr id="21" name="TextBox 20">
            <a:extLst>
              <a:ext uri="{FF2B5EF4-FFF2-40B4-BE49-F238E27FC236}">
                <a16:creationId xmlns:a16="http://schemas.microsoft.com/office/drawing/2014/main" id="{89DA26F1-045D-DB01-0304-BF19897226E9}"/>
              </a:ext>
            </a:extLst>
          </p:cNvPr>
          <p:cNvSpPr txBox="1"/>
          <p:nvPr/>
        </p:nvSpPr>
        <p:spPr>
          <a:xfrm>
            <a:off x="7500398" y="2271265"/>
            <a:ext cx="1456414" cy="646331"/>
          </a:xfrm>
          <a:prstGeom prst="rect">
            <a:avLst/>
          </a:prstGeom>
          <a:noFill/>
        </p:spPr>
        <p:txBody>
          <a:bodyPr wrap="square" rtlCol="0">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Slow Policy Response</a:t>
            </a:r>
            <a:endParaRPr lang="en-IN" sz="2000" dirty="0"/>
          </a:p>
        </p:txBody>
      </p:sp>
      <p:sp>
        <p:nvSpPr>
          <p:cNvPr id="22" name="TextBox 21">
            <a:extLst>
              <a:ext uri="{FF2B5EF4-FFF2-40B4-BE49-F238E27FC236}">
                <a16:creationId xmlns:a16="http://schemas.microsoft.com/office/drawing/2014/main" id="{AAAE1AED-5B92-6F5D-CA0F-0E5DA5E667E7}"/>
              </a:ext>
            </a:extLst>
          </p:cNvPr>
          <p:cNvSpPr txBox="1"/>
          <p:nvPr/>
        </p:nvSpPr>
        <p:spPr>
          <a:xfrm>
            <a:off x="9751221" y="2129429"/>
            <a:ext cx="1581013" cy="1015663"/>
          </a:xfrm>
          <a:prstGeom prst="rect">
            <a:avLst/>
          </a:prstGeom>
          <a:noFill/>
        </p:spPr>
        <p:txBody>
          <a:bodyPr wrap="square" rtlCol="0">
            <a:spAutoFit/>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Need for Centralized Oversight</a:t>
            </a:r>
            <a:endParaRPr lang="en-IN" sz="2000" dirty="0"/>
          </a:p>
        </p:txBody>
      </p:sp>
      <p:sp>
        <p:nvSpPr>
          <p:cNvPr id="23" name="TextBox 22">
            <a:extLst>
              <a:ext uri="{FF2B5EF4-FFF2-40B4-BE49-F238E27FC236}">
                <a16:creationId xmlns:a16="http://schemas.microsoft.com/office/drawing/2014/main" id="{12987BBB-3B4E-D56B-E373-B2CDB9695616}"/>
              </a:ext>
            </a:extLst>
          </p:cNvPr>
          <p:cNvSpPr txBox="1"/>
          <p:nvPr/>
        </p:nvSpPr>
        <p:spPr>
          <a:xfrm>
            <a:off x="499790" y="3390650"/>
            <a:ext cx="1569171" cy="2862322"/>
          </a:xfrm>
          <a:prstGeom prst="rect">
            <a:avLst/>
          </a:prstGeom>
          <a:noFill/>
        </p:spPr>
        <p:txBody>
          <a:bodyPr wrap="square" rtlCol="0">
            <a:spAutoFit/>
          </a:bodyP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Health information data is usually dispersed over a several systems, which lead to delays in decision-making.</a:t>
            </a:r>
            <a:endParaRPr lang="en-IN" dirty="0"/>
          </a:p>
        </p:txBody>
      </p:sp>
      <p:sp>
        <p:nvSpPr>
          <p:cNvPr id="24" name="TextBox 23">
            <a:extLst>
              <a:ext uri="{FF2B5EF4-FFF2-40B4-BE49-F238E27FC236}">
                <a16:creationId xmlns:a16="http://schemas.microsoft.com/office/drawing/2014/main" id="{B8C48890-616A-5734-A0E8-806911A5E6C5}"/>
              </a:ext>
            </a:extLst>
          </p:cNvPr>
          <p:cNvSpPr txBox="1"/>
          <p:nvPr/>
        </p:nvSpPr>
        <p:spPr>
          <a:xfrm>
            <a:off x="2619216" y="3390650"/>
            <a:ext cx="1785209" cy="3139321"/>
          </a:xfrm>
          <a:prstGeom prst="rect">
            <a:avLst/>
          </a:prstGeom>
          <a:noFill/>
        </p:spPr>
        <p:txBody>
          <a:bodyPr wrap="square" rtlCol="0">
            <a:spAutoFit/>
          </a:bodyPr>
          <a:lstStyle/>
          <a:p>
            <a:pPr algn="ct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Disparity in data reporting at various levels (local, district, state) lead to challenges when assessing accurate health program outcomes.</a:t>
            </a:r>
          </a:p>
          <a:p>
            <a:endParaRPr lang="en-IN" dirty="0"/>
          </a:p>
        </p:txBody>
      </p:sp>
      <p:sp>
        <p:nvSpPr>
          <p:cNvPr id="25" name="TextBox 24">
            <a:extLst>
              <a:ext uri="{FF2B5EF4-FFF2-40B4-BE49-F238E27FC236}">
                <a16:creationId xmlns:a16="http://schemas.microsoft.com/office/drawing/2014/main" id="{D0FDBA10-3B13-0E71-99F3-909F67BE3975}"/>
              </a:ext>
            </a:extLst>
          </p:cNvPr>
          <p:cNvSpPr txBox="1"/>
          <p:nvPr/>
        </p:nvSpPr>
        <p:spPr>
          <a:xfrm>
            <a:off x="4715668" y="3406289"/>
            <a:ext cx="1886598" cy="2862322"/>
          </a:xfrm>
          <a:prstGeom prst="rect">
            <a:avLst/>
          </a:prstGeom>
          <a:noFill/>
        </p:spPr>
        <p:txBody>
          <a:bodyPr wrap="square" rtlCol="0">
            <a:spAutoFit/>
          </a:bodyPr>
          <a:lstStyle/>
          <a:p>
            <a:pPr algn="ct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Manual data entry errors and outdated systems often lead to inaccurate health data, affecting the quality and time of healthcare delivery.</a:t>
            </a:r>
          </a:p>
          <a:p>
            <a:endParaRPr lang="en-IN" dirty="0"/>
          </a:p>
        </p:txBody>
      </p:sp>
      <p:sp>
        <p:nvSpPr>
          <p:cNvPr id="26" name="TextBox 25">
            <a:extLst>
              <a:ext uri="{FF2B5EF4-FFF2-40B4-BE49-F238E27FC236}">
                <a16:creationId xmlns:a16="http://schemas.microsoft.com/office/drawing/2014/main" id="{72EBDB19-B2F1-5F07-6F54-F19180AFF20E}"/>
              </a:ext>
            </a:extLst>
          </p:cNvPr>
          <p:cNvSpPr txBox="1"/>
          <p:nvPr/>
        </p:nvSpPr>
        <p:spPr>
          <a:xfrm>
            <a:off x="6887486" y="3294325"/>
            <a:ext cx="1860274" cy="2862322"/>
          </a:xfrm>
          <a:prstGeom prst="rect">
            <a:avLst/>
          </a:prstGeom>
          <a:noFill/>
        </p:spPr>
        <p:txBody>
          <a:bodyPr wrap="square" rtlCol="0">
            <a:spAutoFit/>
          </a:bodyPr>
          <a:lstStyle/>
          <a:p>
            <a:pPr algn="ct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collection delays and result analysis is slow policy adjustments and interference, affect the advantages of health programs.</a:t>
            </a:r>
          </a:p>
          <a:p>
            <a:endParaRPr lang="en-IN" dirty="0"/>
          </a:p>
        </p:txBody>
      </p:sp>
      <p:pic>
        <p:nvPicPr>
          <p:cNvPr id="2" name="Picture 1">
            <a:extLst>
              <a:ext uri="{FF2B5EF4-FFF2-40B4-BE49-F238E27FC236}">
                <a16:creationId xmlns:a16="http://schemas.microsoft.com/office/drawing/2014/main" id="{6ED4D714-7D30-5269-7980-41350CA12B15}"/>
              </a:ext>
            </a:extLst>
          </p:cNvPr>
          <p:cNvPicPr>
            <a:picLocks noChangeAspect="1"/>
          </p:cNvPicPr>
          <p:nvPr/>
        </p:nvPicPr>
        <p:blipFill>
          <a:blip r:embed="rId3"/>
          <a:stretch>
            <a:fillRect/>
          </a:stretch>
        </p:blipFill>
        <p:spPr>
          <a:xfrm>
            <a:off x="308989" y="186886"/>
            <a:ext cx="867547" cy="867547"/>
          </a:xfrm>
          <a:prstGeom prst="rect">
            <a:avLst/>
          </a:prstGeom>
        </p:spPr>
      </p:pic>
      <p:pic>
        <p:nvPicPr>
          <p:cNvPr id="19" name="Google Shape;93;p2">
            <a:extLst>
              <a:ext uri="{FF2B5EF4-FFF2-40B4-BE49-F238E27FC236}">
                <a16:creationId xmlns:a16="http://schemas.microsoft.com/office/drawing/2014/main" id="{415C6DD0-1268-543D-05C1-E7D7B9A56627}"/>
              </a:ext>
            </a:extLst>
          </p:cNvPr>
          <p:cNvPicPr preferRelativeResize="0"/>
          <p:nvPr/>
        </p:nvPicPr>
        <p:blipFill rotWithShape="1">
          <a:blip r:embed="rId4">
            <a:alphaModFix/>
          </a:blip>
          <a:srcRect/>
          <a:stretch/>
        </p:blipFill>
        <p:spPr>
          <a:xfrm>
            <a:off x="10452011" y="136522"/>
            <a:ext cx="1498448" cy="740011"/>
          </a:xfrm>
          <a:prstGeom prst="rect">
            <a:avLst/>
          </a:prstGeom>
          <a:noFill/>
          <a:ln>
            <a:noFill/>
          </a:ln>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716657" y="-303430"/>
            <a:ext cx="8358996" cy="907279"/>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br>
              <a:rPr lang="en-US" sz="2400" b="1" dirty="0">
                <a:latin typeface="Times New Roman" panose="02020603050405020304" pitchFamily="18" charset="0"/>
                <a:ea typeface="ＭＳ Ｐゴシック" pitchFamily="1" charset="-128"/>
                <a:cs typeface="Times New Roman" panose="02020603050405020304" pitchFamily="18" charset="0"/>
              </a:rPr>
            </a:br>
            <a:r>
              <a:rPr lang="en-US" sz="2400" b="1" dirty="0">
                <a:latin typeface="Times New Roman" panose="02020603050405020304" pitchFamily="18" charset="0"/>
                <a:ea typeface="ＭＳ Ｐゴシック" pitchFamily="1" charset="-128"/>
                <a:cs typeface="Times New Roman" panose="02020603050405020304" pitchFamily="18" charset="0"/>
              </a:rPr>
              <a:t>HEALTH DATA INFORMATION</a:t>
            </a:r>
            <a:br>
              <a:rPr lang="en-US" sz="2400" b="1" dirty="0">
                <a:latin typeface="Times New Roman" panose="02020603050405020304" pitchFamily="18" charset="0"/>
                <a:ea typeface="ＭＳ Ｐゴシック" pitchFamily="1" charset="-128"/>
                <a:cs typeface="Times New Roman" panose="02020603050405020304" pitchFamily="18" charset="0"/>
              </a:rPr>
            </a:br>
            <a:r>
              <a:rPr lang="en-US" sz="2400" b="1" dirty="0">
                <a:latin typeface="Times New Roman" panose="02020603050405020304" pitchFamily="18" charset="0"/>
                <a:ea typeface="ＭＳ Ｐゴシック" pitchFamily="1" charset="-128"/>
                <a:cs typeface="Times New Roman" panose="02020603050405020304" pitchFamily="18" charset="0"/>
              </a:rPr>
              <a:t> &amp; </a:t>
            </a:r>
            <a:br>
              <a:rPr lang="en-US" sz="2400" b="1" dirty="0">
                <a:latin typeface="Times New Roman" panose="02020603050405020304" pitchFamily="18" charset="0"/>
                <a:ea typeface="ＭＳ Ｐゴシック" pitchFamily="1" charset="-128"/>
                <a:cs typeface="Times New Roman" panose="02020603050405020304" pitchFamily="18" charset="0"/>
              </a:rPr>
            </a:br>
            <a:r>
              <a:rPr lang="en-US" sz="2400" b="1" dirty="0">
                <a:latin typeface="Times New Roman" panose="02020603050405020304" pitchFamily="18" charset="0"/>
                <a:ea typeface="ＭＳ Ｐゴシック" pitchFamily="1" charset="-128"/>
                <a:cs typeface="Times New Roman" panose="02020603050405020304" pitchFamily="18" charset="0"/>
              </a:rPr>
              <a:t>MANAGEMENT SYSYEM</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2" name="TextBox 11">
            <a:extLst>
              <a:ext uri="{FF2B5EF4-FFF2-40B4-BE49-F238E27FC236}">
                <a16:creationId xmlns:a16="http://schemas.microsoft.com/office/drawing/2014/main" id="{0518E913-44E8-7AD6-9CAA-53024A06C51B}"/>
              </a:ext>
            </a:extLst>
          </p:cNvPr>
          <p:cNvSpPr txBox="1"/>
          <p:nvPr/>
        </p:nvSpPr>
        <p:spPr>
          <a:xfrm>
            <a:off x="159589" y="1600122"/>
            <a:ext cx="11422811" cy="4493538"/>
          </a:xfrm>
          <a:prstGeom prst="rect">
            <a:avLst/>
          </a:prstGeom>
          <a:noFill/>
        </p:spPr>
        <p:txBody>
          <a:bodyPr wrap="square" rtlCol="0">
            <a:spAutoFit/>
          </a:bodyPr>
          <a:lstStyle/>
          <a:p>
            <a:endParaRPr lang="en-US" b="1" dirty="0">
              <a:solidFill>
                <a:srgbClr val="212529"/>
              </a:solidFill>
              <a:latin typeface="montserratregular"/>
            </a:endParaRPr>
          </a:p>
          <a:p>
            <a:r>
              <a:rPr lang="en-US" sz="2800" b="1" dirty="0">
                <a:solidFill>
                  <a:srgbClr val="212529"/>
                </a:solidFill>
                <a:latin typeface="montserratregular"/>
              </a:rPr>
              <a:t>Approach :</a:t>
            </a:r>
          </a:p>
          <a:p>
            <a:r>
              <a:rPr lang="en-IN" sz="2400" dirty="0"/>
              <a:t>Our solution aims to provide a centralized mobile application designed for seamless healthcare data collection, management and analysis across all facilities and administrative institutions in India. It features – </a:t>
            </a:r>
          </a:p>
          <a:p>
            <a:endParaRPr lang="en-IN" sz="2400" dirty="0"/>
          </a:p>
          <a:p>
            <a:pPr marL="285750" indent="-285750">
              <a:buFont typeface="Wingdings" panose="05000000000000000000" pitchFamily="2" charset="2"/>
              <a:buChar char="Ø"/>
            </a:pPr>
            <a:r>
              <a:rPr lang="en-IN" sz="2400" dirty="0"/>
              <a:t>Real-time dynamic dashboards.</a:t>
            </a:r>
          </a:p>
          <a:p>
            <a:pPr marL="285750" indent="-285750">
              <a:buFont typeface="Wingdings" panose="05000000000000000000" pitchFamily="2" charset="2"/>
              <a:buChar char="Ø"/>
            </a:pPr>
            <a:r>
              <a:rPr lang="en-IN" sz="2400" dirty="0"/>
              <a:t>Image processing for entering manual records.</a:t>
            </a:r>
          </a:p>
          <a:p>
            <a:pPr marL="285750" indent="-285750">
              <a:buFont typeface="Wingdings" panose="05000000000000000000" pitchFamily="2" charset="2"/>
              <a:buChar char="Ø"/>
            </a:pPr>
            <a:r>
              <a:rPr lang="en-IN" sz="2400" dirty="0"/>
              <a:t>Automated alert system for significant data changes.</a:t>
            </a:r>
          </a:p>
          <a:p>
            <a:pPr marL="285750" indent="-285750">
              <a:buFont typeface="Wingdings" panose="05000000000000000000" pitchFamily="2" charset="2"/>
              <a:buChar char="Ø"/>
            </a:pPr>
            <a:r>
              <a:rPr lang="en-IN" sz="2400" dirty="0"/>
              <a:t>Query generation feature across administrative levels to facilitate healthcare related concerns.</a:t>
            </a:r>
          </a:p>
          <a:p>
            <a:pPr marL="285750" indent="-285750">
              <a:buFont typeface="Wingdings" panose="05000000000000000000" pitchFamily="2" charset="2"/>
              <a:buChar char="Ø"/>
            </a:pPr>
            <a:r>
              <a:rPr lang="en-IN" sz="2400" dirty="0"/>
              <a:t>Blockchain for data security. </a:t>
            </a:r>
            <a:r>
              <a:rPr lang="en-IN" dirty="0"/>
              <a:t>	</a:t>
            </a:r>
          </a:p>
        </p:txBody>
      </p:sp>
      <p:pic>
        <p:nvPicPr>
          <p:cNvPr id="2" name="Picture 1">
            <a:extLst>
              <a:ext uri="{FF2B5EF4-FFF2-40B4-BE49-F238E27FC236}">
                <a16:creationId xmlns:a16="http://schemas.microsoft.com/office/drawing/2014/main" id="{B8E7350C-8EA9-72D8-F09D-0959DB937F09}"/>
              </a:ext>
            </a:extLst>
          </p:cNvPr>
          <p:cNvPicPr>
            <a:picLocks noChangeAspect="1"/>
          </p:cNvPicPr>
          <p:nvPr/>
        </p:nvPicPr>
        <p:blipFill>
          <a:blip r:embed="rId3"/>
          <a:stretch>
            <a:fillRect/>
          </a:stretch>
        </p:blipFill>
        <p:spPr>
          <a:xfrm>
            <a:off x="308989" y="186886"/>
            <a:ext cx="867547" cy="867547"/>
          </a:xfrm>
          <a:prstGeom prst="rect">
            <a:avLst/>
          </a:prstGeom>
        </p:spPr>
      </p:pic>
      <p:pic>
        <p:nvPicPr>
          <p:cNvPr id="4" name="Google Shape;93;p2">
            <a:extLst>
              <a:ext uri="{FF2B5EF4-FFF2-40B4-BE49-F238E27FC236}">
                <a16:creationId xmlns:a16="http://schemas.microsoft.com/office/drawing/2014/main" id="{613C8D0A-D2E3-E8EF-F9E9-671280FBC197}"/>
              </a:ext>
            </a:extLst>
          </p:cNvPr>
          <p:cNvPicPr preferRelativeResize="0"/>
          <p:nvPr/>
        </p:nvPicPr>
        <p:blipFill rotWithShape="1">
          <a:blip r:embed="rId4">
            <a:alphaModFix/>
          </a:blip>
          <a:srcRect/>
          <a:stretch/>
        </p:blipFill>
        <p:spPr>
          <a:xfrm>
            <a:off x="10573832" y="81376"/>
            <a:ext cx="1498448" cy="740011"/>
          </a:xfrm>
          <a:prstGeom prst="rect">
            <a:avLst/>
          </a:prstGeom>
          <a:noFill/>
          <a:ln>
            <a:noFill/>
          </a:ln>
        </p:spPr>
      </p:pic>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569986" y="269296"/>
            <a:ext cx="8148577" cy="552091"/>
          </a:xfrm>
        </p:spPr>
        <p:txBody>
          <a:bodyPr/>
          <a:lstStyle/>
          <a:p>
            <a:pPr algn="l" eaLnBrk="1" hangingPunct="1"/>
            <a:r>
              <a:rPr lang="en-US" sz="2400" b="1" dirty="0">
                <a:latin typeface="Times New Roman" panose="02020603050405020304" pitchFamily="18" charset="0"/>
                <a:ea typeface="ＭＳ Ｐゴシック" pitchFamily="1" charset="-128"/>
                <a:cs typeface="Times New Roman" panose="02020603050405020304" pitchFamily="18" charset="0"/>
              </a:rPr>
              <a:t>FEATURES:</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5</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pic>
        <p:nvPicPr>
          <p:cNvPr id="8" name="Google Shape;93;p2"/>
          <p:cNvPicPr preferRelativeResize="0"/>
          <p:nvPr/>
        </p:nvPicPr>
        <p:blipFill rotWithShape="1">
          <a:blip r:embed="rId3">
            <a:alphaModFix/>
          </a:blip>
          <a:srcRect/>
          <a:stretch/>
        </p:blipFill>
        <p:spPr>
          <a:xfrm>
            <a:off x="10573832" y="81376"/>
            <a:ext cx="1498448" cy="740011"/>
          </a:xfrm>
          <a:prstGeom prst="rect">
            <a:avLst/>
          </a:prstGeom>
          <a:noFill/>
          <a:ln>
            <a:noFill/>
          </a:ln>
        </p:spPr>
      </p:pic>
      <p:sp>
        <p:nvSpPr>
          <p:cNvPr id="3" name="Oval 2">
            <a:extLst>
              <a:ext uri="{FF2B5EF4-FFF2-40B4-BE49-F238E27FC236}">
                <a16:creationId xmlns:a16="http://schemas.microsoft.com/office/drawing/2014/main" id="{1FA9CA37-8CFB-44EE-BFE0-073986DAA64C}"/>
              </a:ext>
            </a:extLst>
          </p:cNvPr>
          <p:cNvSpPr/>
          <p:nvPr/>
        </p:nvSpPr>
        <p:spPr>
          <a:xfrm>
            <a:off x="332931" y="1814564"/>
            <a:ext cx="1826391" cy="1035842"/>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8227F0AE-0889-21C9-1228-EE0EC92DFB83}"/>
              </a:ext>
            </a:extLst>
          </p:cNvPr>
          <p:cNvSpPr txBox="1"/>
          <p:nvPr/>
        </p:nvSpPr>
        <p:spPr>
          <a:xfrm>
            <a:off x="656925" y="2084998"/>
            <a:ext cx="1826122" cy="461665"/>
          </a:xfrm>
          <a:prstGeom prst="rect">
            <a:avLst/>
          </a:prstGeom>
          <a:noFill/>
        </p:spPr>
        <p:txBody>
          <a:bodyPr wrap="square" rtlCol="0">
            <a:spAutoFit/>
          </a:bodyPr>
          <a:lstStyle/>
          <a:p>
            <a:r>
              <a:rPr lang="en-IN" sz="2400" b="1" dirty="0"/>
              <a:t>Facility</a:t>
            </a:r>
            <a:r>
              <a:rPr lang="en-IN" sz="2400" dirty="0"/>
              <a:t> </a:t>
            </a:r>
          </a:p>
        </p:txBody>
      </p:sp>
      <p:sp>
        <p:nvSpPr>
          <p:cNvPr id="13" name="Oval 12">
            <a:extLst>
              <a:ext uri="{FF2B5EF4-FFF2-40B4-BE49-F238E27FC236}">
                <a16:creationId xmlns:a16="http://schemas.microsoft.com/office/drawing/2014/main" id="{1E867919-EA14-5E53-75FF-554A741983A9}"/>
              </a:ext>
            </a:extLst>
          </p:cNvPr>
          <p:cNvSpPr/>
          <p:nvPr/>
        </p:nvSpPr>
        <p:spPr>
          <a:xfrm>
            <a:off x="5696878" y="3879334"/>
            <a:ext cx="1918715" cy="1039936"/>
          </a:xfrm>
          <a:prstGeom prst="ellipse">
            <a:avLst/>
          </a:prstGeom>
          <a:solidFill>
            <a:srgbClr val="CCCC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800" b="1" dirty="0">
                <a:solidFill>
                  <a:srgbClr val="010000"/>
                </a:solidFill>
              </a:rPr>
              <a:t>District</a:t>
            </a:r>
            <a:r>
              <a:rPr lang="en-IN" dirty="0"/>
              <a:t>  </a:t>
            </a:r>
          </a:p>
        </p:txBody>
      </p:sp>
      <p:sp>
        <p:nvSpPr>
          <p:cNvPr id="14" name="Oval 13">
            <a:extLst>
              <a:ext uri="{FF2B5EF4-FFF2-40B4-BE49-F238E27FC236}">
                <a16:creationId xmlns:a16="http://schemas.microsoft.com/office/drawing/2014/main" id="{7881B7F9-CB76-16BB-B004-9C6741964D02}"/>
              </a:ext>
            </a:extLst>
          </p:cNvPr>
          <p:cNvSpPr/>
          <p:nvPr/>
        </p:nvSpPr>
        <p:spPr>
          <a:xfrm>
            <a:off x="8453307" y="4631943"/>
            <a:ext cx="1627871" cy="1103190"/>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DAD2C27C-9588-0914-BDC0-8952D7B838BB}"/>
              </a:ext>
            </a:extLst>
          </p:cNvPr>
          <p:cNvSpPr/>
          <p:nvPr/>
        </p:nvSpPr>
        <p:spPr>
          <a:xfrm>
            <a:off x="10573832" y="5373918"/>
            <a:ext cx="1498448" cy="1108906"/>
          </a:xfrm>
          <a:prstGeom prst="ellipse">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67131B71-1D94-AA79-EF67-12FB1CE38E49}"/>
              </a:ext>
            </a:extLst>
          </p:cNvPr>
          <p:cNvSpPr txBox="1"/>
          <p:nvPr/>
        </p:nvSpPr>
        <p:spPr>
          <a:xfrm>
            <a:off x="8875823" y="4952705"/>
            <a:ext cx="965474" cy="461665"/>
          </a:xfrm>
          <a:prstGeom prst="rect">
            <a:avLst/>
          </a:prstGeom>
          <a:noFill/>
        </p:spPr>
        <p:txBody>
          <a:bodyPr wrap="square" rtlCol="0">
            <a:spAutoFit/>
          </a:bodyPr>
          <a:lstStyle/>
          <a:p>
            <a:r>
              <a:rPr lang="en-IN" sz="2400" b="1" dirty="0"/>
              <a:t>State</a:t>
            </a:r>
            <a:r>
              <a:rPr lang="en-IN" sz="2000" b="1" dirty="0"/>
              <a:t> </a:t>
            </a:r>
          </a:p>
        </p:txBody>
      </p:sp>
      <p:sp>
        <p:nvSpPr>
          <p:cNvPr id="30" name="TextBox 29">
            <a:extLst>
              <a:ext uri="{FF2B5EF4-FFF2-40B4-BE49-F238E27FC236}">
                <a16:creationId xmlns:a16="http://schemas.microsoft.com/office/drawing/2014/main" id="{6F54CAC6-B63E-5C05-1B59-1C17A1DF01E0}"/>
              </a:ext>
            </a:extLst>
          </p:cNvPr>
          <p:cNvSpPr txBox="1"/>
          <p:nvPr/>
        </p:nvSpPr>
        <p:spPr>
          <a:xfrm>
            <a:off x="10751502" y="5658756"/>
            <a:ext cx="1355271" cy="461665"/>
          </a:xfrm>
          <a:prstGeom prst="rect">
            <a:avLst/>
          </a:prstGeom>
          <a:noFill/>
        </p:spPr>
        <p:txBody>
          <a:bodyPr wrap="square" rtlCol="0">
            <a:spAutoFit/>
          </a:bodyPr>
          <a:lstStyle/>
          <a:p>
            <a:r>
              <a:rPr lang="en-IN" sz="2400" b="1" dirty="0"/>
              <a:t>Central</a:t>
            </a:r>
            <a:r>
              <a:rPr lang="en-IN" sz="2000" dirty="0"/>
              <a:t> </a:t>
            </a:r>
            <a:r>
              <a:rPr lang="en-IN" dirty="0"/>
              <a:t> </a:t>
            </a:r>
          </a:p>
        </p:txBody>
      </p:sp>
      <p:sp>
        <p:nvSpPr>
          <p:cNvPr id="40" name="TextBox 39">
            <a:extLst>
              <a:ext uri="{FF2B5EF4-FFF2-40B4-BE49-F238E27FC236}">
                <a16:creationId xmlns:a16="http://schemas.microsoft.com/office/drawing/2014/main" id="{9E26C261-9EA2-0CA4-A06B-93EE41A70C3B}"/>
              </a:ext>
            </a:extLst>
          </p:cNvPr>
          <p:cNvSpPr txBox="1"/>
          <p:nvPr/>
        </p:nvSpPr>
        <p:spPr>
          <a:xfrm>
            <a:off x="5132050" y="3960167"/>
            <a:ext cx="1729509" cy="369332"/>
          </a:xfrm>
          <a:prstGeom prst="rect">
            <a:avLst/>
          </a:prstGeom>
          <a:noFill/>
        </p:spPr>
        <p:txBody>
          <a:bodyPr wrap="square" rtlCol="0">
            <a:spAutoFit/>
          </a:bodyPr>
          <a:lstStyle/>
          <a:p>
            <a:r>
              <a:rPr lang="en-IN" dirty="0"/>
              <a:t> </a:t>
            </a:r>
          </a:p>
        </p:txBody>
      </p:sp>
      <p:sp>
        <p:nvSpPr>
          <p:cNvPr id="43" name="TextBox 42">
            <a:extLst>
              <a:ext uri="{FF2B5EF4-FFF2-40B4-BE49-F238E27FC236}">
                <a16:creationId xmlns:a16="http://schemas.microsoft.com/office/drawing/2014/main" id="{88EA39F4-898F-49E9-90FD-42A541D2E55A}"/>
              </a:ext>
            </a:extLst>
          </p:cNvPr>
          <p:cNvSpPr txBox="1"/>
          <p:nvPr/>
        </p:nvSpPr>
        <p:spPr>
          <a:xfrm>
            <a:off x="5874086" y="3752636"/>
            <a:ext cx="1564298" cy="299199"/>
          </a:xfrm>
          <a:prstGeom prst="rect">
            <a:avLst/>
          </a:prstGeom>
          <a:noFill/>
        </p:spPr>
        <p:txBody>
          <a:bodyPr wrap="square" rtlCol="0">
            <a:prstTxWarp prst="textArchUp">
              <a:avLst/>
            </a:prstTxWarp>
            <a:spAutoFit/>
          </a:bodyPr>
          <a:lstStyle/>
          <a:p>
            <a:r>
              <a:rPr lang="en-IN" b="1" dirty="0"/>
              <a:t>Unified Platform</a:t>
            </a:r>
          </a:p>
        </p:txBody>
      </p:sp>
      <p:sp>
        <p:nvSpPr>
          <p:cNvPr id="58" name="TextBox 57">
            <a:extLst>
              <a:ext uri="{FF2B5EF4-FFF2-40B4-BE49-F238E27FC236}">
                <a16:creationId xmlns:a16="http://schemas.microsoft.com/office/drawing/2014/main" id="{81FA43AD-265A-719E-B030-5D48EB7D0DF0}"/>
              </a:ext>
            </a:extLst>
          </p:cNvPr>
          <p:cNvSpPr txBox="1"/>
          <p:nvPr/>
        </p:nvSpPr>
        <p:spPr>
          <a:xfrm>
            <a:off x="2110821" y="4419405"/>
            <a:ext cx="4786123" cy="646331"/>
          </a:xfrm>
          <a:prstGeom prst="rect">
            <a:avLst/>
          </a:prstGeom>
          <a:noFill/>
        </p:spPr>
        <p:txBody>
          <a:bodyPr wrap="square" rtlCol="0">
            <a:spAutoFit/>
          </a:bodyPr>
          <a:lstStyle/>
          <a:p>
            <a:pPr marL="342900" indent="-342900">
              <a:buAutoNum type="arabicPeriod"/>
            </a:pPr>
            <a:endParaRPr lang="en-IN" dirty="0"/>
          </a:p>
          <a:p>
            <a:pPr marL="342900" indent="-342900">
              <a:buAutoNum type="arabicPeriod"/>
            </a:pPr>
            <a:endParaRPr lang="en-IN" sz="1800" dirty="0"/>
          </a:p>
        </p:txBody>
      </p:sp>
      <p:cxnSp>
        <p:nvCxnSpPr>
          <p:cNvPr id="22" name="Connector: Curved 21">
            <a:extLst>
              <a:ext uri="{FF2B5EF4-FFF2-40B4-BE49-F238E27FC236}">
                <a16:creationId xmlns:a16="http://schemas.microsoft.com/office/drawing/2014/main" id="{49A07523-20C0-97A8-176B-FAFA305B0BAA}"/>
              </a:ext>
            </a:extLst>
          </p:cNvPr>
          <p:cNvCxnSpPr>
            <a:cxnSpLocks/>
            <a:stCxn id="14" idx="5"/>
          </p:cNvCxnSpPr>
          <p:nvPr/>
        </p:nvCxnSpPr>
        <p:spPr>
          <a:xfrm rot="16200000" flipH="1">
            <a:off x="9921009" y="5495348"/>
            <a:ext cx="646072" cy="802526"/>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E379117F-EB26-A9F6-D536-F3E3D619F919}"/>
              </a:ext>
            </a:extLst>
          </p:cNvPr>
          <p:cNvCxnSpPr>
            <a:cxnSpLocks/>
            <a:endCxn id="14" idx="1"/>
          </p:cNvCxnSpPr>
          <p:nvPr/>
        </p:nvCxnSpPr>
        <p:spPr>
          <a:xfrm>
            <a:off x="7631786" y="4392479"/>
            <a:ext cx="1059917" cy="401022"/>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Folded Corner 27">
            <a:extLst>
              <a:ext uri="{FF2B5EF4-FFF2-40B4-BE49-F238E27FC236}">
                <a16:creationId xmlns:a16="http://schemas.microsoft.com/office/drawing/2014/main" id="{BA521DB1-42A9-A16E-1DA3-5A17C94CBB34}"/>
              </a:ext>
            </a:extLst>
          </p:cNvPr>
          <p:cNvSpPr/>
          <p:nvPr/>
        </p:nvSpPr>
        <p:spPr>
          <a:xfrm>
            <a:off x="290701" y="4051835"/>
            <a:ext cx="3769343" cy="2304517"/>
          </a:xfrm>
          <a:prstGeom prst="foldedCorner">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CB4B61B8-B59C-9C73-8A8E-0AEF80E8927C}"/>
              </a:ext>
            </a:extLst>
          </p:cNvPr>
          <p:cNvSpPr txBox="1"/>
          <p:nvPr/>
        </p:nvSpPr>
        <p:spPr>
          <a:xfrm>
            <a:off x="352139" y="4061707"/>
            <a:ext cx="3407508" cy="2862322"/>
          </a:xfrm>
          <a:prstGeom prst="rect">
            <a:avLst/>
          </a:prstGeom>
          <a:noFill/>
        </p:spPr>
        <p:txBody>
          <a:bodyPr wrap="square" rtlCol="0">
            <a:spAutoFit/>
          </a:bodyPr>
          <a:lstStyle/>
          <a:p>
            <a:r>
              <a:rPr lang="en-IN" b="1" dirty="0"/>
              <a:t>Facility Side:</a:t>
            </a:r>
          </a:p>
          <a:p>
            <a:r>
              <a:rPr lang="en-IN" b="1" dirty="0"/>
              <a:t>1. Enter</a:t>
            </a:r>
            <a:r>
              <a:rPr lang="en-IN" dirty="0"/>
              <a:t> &amp; </a:t>
            </a:r>
            <a:r>
              <a:rPr lang="en-IN" b="1" dirty="0"/>
              <a:t>Update </a:t>
            </a:r>
            <a:r>
              <a:rPr lang="en-IN" dirty="0"/>
              <a:t>facility data      &amp; records. </a:t>
            </a:r>
          </a:p>
          <a:p>
            <a:r>
              <a:rPr lang="en-IN" b="1" dirty="0"/>
              <a:t>2.</a:t>
            </a:r>
            <a:r>
              <a:rPr lang="en-IN" dirty="0"/>
              <a:t> </a:t>
            </a:r>
            <a:r>
              <a:rPr lang="en-IN" b="1" dirty="0"/>
              <a:t>Image Processing </a:t>
            </a:r>
            <a:r>
              <a:rPr lang="en-IN" dirty="0"/>
              <a:t>to facilitate entry of paper written &amp; manually maintained records.</a:t>
            </a:r>
          </a:p>
          <a:p>
            <a:r>
              <a:rPr lang="en-IN" b="1" dirty="0"/>
              <a:t>3. </a:t>
            </a:r>
            <a:r>
              <a:rPr lang="en-IN" dirty="0"/>
              <a:t>Blockchain Integration for Security. </a:t>
            </a:r>
          </a:p>
          <a:p>
            <a:r>
              <a:rPr lang="en-IN" dirty="0"/>
              <a:t>  </a:t>
            </a:r>
          </a:p>
          <a:p>
            <a:endParaRPr lang="en-IN" dirty="0"/>
          </a:p>
        </p:txBody>
      </p:sp>
      <p:sp>
        <p:nvSpPr>
          <p:cNvPr id="33" name="Rectangle: Folded Corner 32">
            <a:extLst>
              <a:ext uri="{FF2B5EF4-FFF2-40B4-BE49-F238E27FC236}">
                <a16:creationId xmlns:a16="http://schemas.microsoft.com/office/drawing/2014/main" id="{E9678A22-B52A-2520-5493-F8E273ECD0C4}"/>
              </a:ext>
            </a:extLst>
          </p:cNvPr>
          <p:cNvSpPr/>
          <p:nvPr/>
        </p:nvSpPr>
        <p:spPr>
          <a:xfrm>
            <a:off x="5696878" y="167711"/>
            <a:ext cx="4855160" cy="2851660"/>
          </a:xfrm>
          <a:prstGeom prst="foldedCorner">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a16="http://schemas.microsoft.com/office/drawing/2014/main" id="{48B5BCD5-2DA5-A024-8C40-56D3CD7957E5}"/>
              </a:ext>
            </a:extLst>
          </p:cNvPr>
          <p:cNvSpPr txBox="1"/>
          <p:nvPr/>
        </p:nvSpPr>
        <p:spPr>
          <a:xfrm>
            <a:off x="5822750" y="202005"/>
            <a:ext cx="4625210" cy="3139321"/>
          </a:xfrm>
          <a:prstGeom prst="rect">
            <a:avLst/>
          </a:prstGeom>
          <a:noFill/>
        </p:spPr>
        <p:txBody>
          <a:bodyPr wrap="square" rtlCol="0">
            <a:spAutoFit/>
          </a:bodyPr>
          <a:lstStyle/>
          <a:p>
            <a:r>
              <a:rPr lang="en-IN" b="1" dirty="0"/>
              <a:t>Admin Side: ( District, State, Central)</a:t>
            </a:r>
            <a:endParaRPr lang="en-IN" sz="1800" b="1" dirty="0"/>
          </a:p>
          <a:p>
            <a:pPr marL="342900" indent="-342900">
              <a:buFontTx/>
              <a:buAutoNum type="arabicPeriod"/>
            </a:pPr>
            <a:r>
              <a:rPr lang="en-IN" sz="1800" b="1" dirty="0"/>
              <a:t>View &amp; manage </a:t>
            </a:r>
            <a:r>
              <a:rPr lang="en-IN" sz="1800" dirty="0"/>
              <a:t>aggregated facility data across district.</a:t>
            </a:r>
            <a:endParaRPr lang="en-IN" b="1" dirty="0"/>
          </a:p>
          <a:p>
            <a:r>
              <a:rPr lang="en-IN" sz="1800" b="1" dirty="0"/>
              <a:t>2. </a:t>
            </a:r>
            <a:r>
              <a:rPr lang="en-IN" sz="1800" dirty="0"/>
              <a:t>Downloadable data in Excel </a:t>
            </a:r>
            <a:r>
              <a:rPr lang="en-IN" dirty="0"/>
              <a:t>format</a:t>
            </a:r>
            <a:r>
              <a:rPr lang="en-IN" sz="1800" dirty="0"/>
              <a:t>.</a:t>
            </a:r>
          </a:p>
          <a:p>
            <a:r>
              <a:rPr lang="en-IN" sz="1800" b="1" dirty="0"/>
              <a:t>3. Query generation &amp; communication</a:t>
            </a:r>
            <a:r>
              <a:rPr lang="en-IN" sz="1800" dirty="0"/>
              <a:t>: Enables raising healthcare related  concerns within district, state &amp; central</a:t>
            </a:r>
            <a:endParaRPr lang="en-IN" dirty="0"/>
          </a:p>
          <a:p>
            <a:r>
              <a:rPr lang="en-IN" sz="1800" b="1" dirty="0"/>
              <a:t>4. Real time &amp; Dynamic dashboards</a:t>
            </a:r>
          </a:p>
          <a:p>
            <a:r>
              <a:rPr lang="en-IN" b="1" dirty="0"/>
              <a:t>5. </a:t>
            </a:r>
            <a:r>
              <a:rPr lang="en-IN" dirty="0"/>
              <a:t>ML driven alert mechanisms. </a:t>
            </a:r>
          </a:p>
          <a:p>
            <a:r>
              <a:rPr lang="en-IN" b="1" dirty="0"/>
              <a:t>6. </a:t>
            </a:r>
            <a:r>
              <a:rPr lang="en-IN" dirty="0"/>
              <a:t>Blockchain Integration for Security. </a:t>
            </a:r>
          </a:p>
          <a:p>
            <a:endParaRPr lang="en-IN" dirty="0"/>
          </a:p>
        </p:txBody>
      </p:sp>
      <p:pic>
        <p:nvPicPr>
          <p:cNvPr id="2" name="Picture 1">
            <a:extLst>
              <a:ext uri="{FF2B5EF4-FFF2-40B4-BE49-F238E27FC236}">
                <a16:creationId xmlns:a16="http://schemas.microsoft.com/office/drawing/2014/main" id="{A0F64C68-9F12-D429-9B6D-1D7F144322CB}"/>
              </a:ext>
            </a:extLst>
          </p:cNvPr>
          <p:cNvPicPr>
            <a:picLocks noChangeAspect="1"/>
          </p:cNvPicPr>
          <p:nvPr/>
        </p:nvPicPr>
        <p:blipFill>
          <a:blip r:embed="rId4"/>
          <a:stretch>
            <a:fillRect/>
          </a:stretch>
        </p:blipFill>
        <p:spPr>
          <a:xfrm>
            <a:off x="308989" y="186886"/>
            <a:ext cx="867547" cy="867547"/>
          </a:xfrm>
          <a:prstGeom prst="rect">
            <a:avLst/>
          </a:prstGeom>
        </p:spPr>
      </p:pic>
      <p:sp>
        <p:nvSpPr>
          <p:cNvPr id="16" name="Oval 15">
            <a:extLst>
              <a:ext uri="{FF2B5EF4-FFF2-40B4-BE49-F238E27FC236}">
                <a16:creationId xmlns:a16="http://schemas.microsoft.com/office/drawing/2014/main" id="{072BD0FF-483C-3978-FE26-F9DA78A63965}"/>
              </a:ext>
            </a:extLst>
          </p:cNvPr>
          <p:cNvSpPr/>
          <p:nvPr/>
        </p:nvSpPr>
        <p:spPr>
          <a:xfrm>
            <a:off x="3300721" y="2907647"/>
            <a:ext cx="1831329" cy="928768"/>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a:solidFill>
                  <a:srgbClr val="010000"/>
                </a:solidFill>
              </a:rPr>
              <a:t>Sub-District</a:t>
            </a:r>
            <a:r>
              <a:rPr lang="en-IN" dirty="0"/>
              <a:t>  </a:t>
            </a:r>
          </a:p>
        </p:txBody>
      </p:sp>
      <p:cxnSp>
        <p:nvCxnSpPr>
          <p:cNvPr id="35" name="Connector: Curved 34">
            <a:extLst>
              <a:ext uri="{FF2B5EF4-FFF2-40B4-BE49-F238E27FC236}">
                <a16:creationId xmlns:a16="http://schemas.microsoft.com/office/drawing/2014/main" id="{0320AC1B-BA15-E318-8A5E-7EF42467E622}"/>
              </a:ext>
            </a:extLst>
          </p:cNvPr>
          <p:cNvCxnSpPr>
            <a:cxnSpLocks/>
            <a:endCxn id="16" idx="1"/>
          </p:cNvCxnSpPr>
          <p:nvPr/>
        </p:nvCxnSpPr>
        <p:spPr>
          <a:xfrm>
            <a:off x="2125087" y="2449384"/>
            <a:ext cx="1443826" cy="594278"/>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93BC43CF-C84D-3840-A743-DCCD920E3286}"/>
              </a:ext>
            </a:extLst>
          </p:cNvPr>
          <p:cNvCxnSpPr>
            <a:cxnSpLocks/>
            <a:stCxn id="16" idx="4"/>
            <a:endCxn id="13" idx="2"/>
          </p:cNvCxnSpPr>
          <p:nvPr/>
        </p:nvCxnSpPr>
        <p:spPr>
          <a:xfrm rot="16200000" flipH="1">
            <a:off x="4675189" y="3377612"/>
            <a:ext cx="562887" cy="1480492"/>
          </a:xfrm>
          <a:prstGeom prst="curved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02678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359434" y="136522"/>
            <a:ext cx="10972800" cy="1143000"/>
          </a:xfrm>
        </p:spPr>
        <p:txBody>
          <a:bodyPr/>
          <a:lstStyle/>
          <a:p>
            <a:pPr eaLnBrk="1" hangingPunct="1"/>
            <a:r>
              <a:rPr lang="en-US" sz="3200" b="1" dirty="0">
                <a:latin typeface="Times New Roman" panose="02020603050405020304" pitchFamily="18" charset="0"/>
                <a:ea typeface="ＭＳ Ｐゴシック" pitchFamily="1" charset="-128"/>
                <a:cs typeface="Times New Roman" panose="02020603050405020304" pitchFamily="18" charset="0"/>
              </a:rPr>
              <a:t>KEY INNOVATIONS</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6</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3" name="TextBox 2">
            <a:extLst>
              <a:ext uri="{FF2B5EF4-FFF2-40B4-BE49-F238E27FC236}">
                <a16:creationId xmlns:a16="http://schemas.microsoft.com/office/drawing/2014/main" id="{A6A6BB9D-9671-72EA-EC8E-45DE59DDB248}"/>
              </a:ext>
            </a:extLst>
          </p:cNvPr>
          <p:cNvSpPr txBox="1"/>
          <p:nvPr/>
        </p:nvSpPr>
        <p:spPr>
          <a:xfrm>
            <a:off x="432353" y="4061910"/>
            <a:ext cx="11381117" cy="646331"/>
          </a:xfrm>
          <a:prstGeom prst="rect">
            <a:avLst/>
          </a:prstGeom>
          <a:noFill/>
        </p:spPr>
        <p:txBody>
          <a:bodyPr wrap="square" rtlCol="0">
            <a:spAutoFit/>
          </a:bodyPr>
          <a:lstStyle/>
          <a:p>
            <a:endParaRPr lang="en-IN" b="1" dirty="0"/>
          </a:p>
          <a:p>
            <a:endParaRPr lang="en-IN" dirty="0"/>
          </a:p>
        </p:txBody>
      </p:sp>
      <p:pic>
        <p:nvPicPr>
          <p:cNvPr id="19" name="Picture 18">
            <a:extLst>
              <a:ext uri="{FF2B5EF4-FFF2-40B4-BE49-F238E27FC236}">
                <a16:creationId xmlns:a16="http://schemas.microsoft.com/office/drawing/2014/main" id="{CD1F3FF2-445A-6675-6308-2B86AE237E23}"/>
              </a:ext>
            </a:extLst>
          </p:cNvPr>
          <p:cNvPicPr>
            <a:picLocks noChangeAspect="1"/>
          </p:cNvPicPr>
          <p:nvPr/>
        </p:nvPicPr>
        <p:blipFill>
          <a:blip r:embed="rId3"/>
          <a:stretch>
            <a:fillRect/>
          </a:stretch>
        </p:blipFill>
        <p:spPr>
          <a:xfrm>
            <a:off x="266466" y="1230451"/>
            <a:ext cx="11925534" cy="5604795"/>
          </a:xfrm>
          <a:prstGeom prst="rect">
            <a:avLst/>
          </a:prstGeom>
        </p:spPr>
      </p:pic>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FA7C265C-2A37-A599-C269-DD084A475E4C}"/>
                  </a:ext>
                </a:extLst>
              </p14:cNvPr>
              <p14:cNvContentPartPr/>
              <p14:nvPr/>
            </p14:nvContentPartPr>
            <p14:xfrm>
              <a:off x="1636675" y="4461337"/>
              <a:ext cx="1466640" cy="602640"/>
            </p14:xfrm>
          </p:contentPart>
        </mc:Choice>
        <mc:Fallback xmlns="">
          <p:pic>
            <p:nvPicPr>
              <p:cNvPr id="20" name="Ink 19">
                <a:extLst>
                  <a:ext uri="{FF2B5EF4-FFF2-40B4-BE49-F238E27FC236}">
                    <a16:creationId xmlns:a16="http://schemas.microsoft.com/office/drawing/2014/main" id="{FA7C265C-2A37-A599-C269-DD084A475E4C}"/>
                  </a:ext>
                </a:extLst>
              </p:cNvPr>
              <p:cNvPicPr/>
              <p:nvPr/>
            </p:nvPicPr>
            <p:blipFill>
              <a:blip r:embed="rId7"/>
              <a:stretch>
                <a:fillRect/>
              </a:stretch>
            </p:blipFill>
            <p:spPr>
              <a:xfrm>
                <a:off x="1573675" y="4398337"/>
                <a:ext cx="1592280" cy="728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5DCD72F5-FFC3-B42F-BB08-D117E9037166}"/>
                  </a:ext>
                </a:extLst>
              </p14:cNvPr>
              <p14:cNvContentPartPr/>
              <p14:nvPr/>
            </p14:nvContentPartPr>
            <p14:xfrm>
              <a:off x="1189915" y="4363057"/>
              <a:ext cx="440640" cy="97200"/>
            </p14:xfrm>
          </p:contentPart>
        </mc:Choice>
        <mc:Fallback xmlns="">
          <p:pic>
            <p:nvPicPr>
              <p:cNvPr id="21" name="Ink 20">
                <a:extLst>
                  <a:ext uri="{FF2B5EF4-FFF2-40B4-BE49-F238E27FC236}">
                    <a16:creationId xmlns:a16="http://schemas.microsoft.com/office/drawing/2014/main" id="{5DCD72F5-FFC3-B42F-BB08-D117E9037166}"/>
                  </a:ext>
                </a:extLst>
              </p:cNvPr>
              <p:cNvPicPr/>
              <p:nvPr/>
            </p:nvPicPr>
            <p:blipFill>
              <a:blip r:embed="rId9"/>
              <a:stretch>
                <a:fillRect/>
              </a:stretch>
            </p:blipFill>
            <p:spPr>
              <a:xfrm>
                <a:off x="1127275" y="4300417"/>
                <a:ext cx="56628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9F967569-263F-3A3E-B193-F9726CB09678}"/>
                  </a:ext>
                </a:extLst>
              </p14:cNvPr>
              <p14:cNvContentPartPr/>
              <p14:nvPr/>
            </p14:nvContentPartPr>
            <p14:xfrm>
              <a:off x="111715" y="3752497"/>
              <a:ext cx="319680" cy="241560"/>
            </p14:xfrm>
          </p:contentPart>
        </mc:Choice>
        <mc:Fallback xmlns="">
          <p:pic>
            <p:nvPicPr>
              <p:cNvPr id="23" name="Ink 22">
                <a:extLst>
                  <a:ext uri="{FF2B5EF4-FFF2-40B4-BE49-F238E27FC236}">
                    <a16:creationId xmlns:a16="http://schemas.microsoft.com/office/drawing/2014/main" id="{9F967569-263F-3A3E-B193-F9726CB09678}"/>
                  </a:ext>
                </a:extLst>
              </p:cNvPr>
              <p:cNvPicPr/>
              <p:nvPr/>
            </p:nvPicPr>
            <p:blipFill>
              <a:blip r:embed="rId11"/>
              <a:stretch>
                <a:fillRect/>
              </a:stretch>
            </p:blipFill>
            <p:spPr>
              <a:xfrm>
                <a:off x="49075" y="3689497"/>
                <a:ext cx="4453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2A9D3813-E8A4-2384-CCEB-F1C2476339B2}"/>
                  </a:ext>
                </a:extLst>
              </p14:cNvPr>
              <p14:cNvContentPartPr/>
              <p14:nvPr/>
            </p14:nvContentPartPr>
            <p14:xfrm>
              <a:off x="1912435" y="1240417"/>
              <a:ext cx="1247040" cy="568080"/>
            </p14:xfrm>
          </p:contentPart>
        </mc:Choice>
        <mc:Fallback xmlns="">
          <p:pic>
            <p:nvPicPr>
              <p:cNvPr id="24" name="Ink 23">
                <a:extLst>
                  <a:ext uri="{FF2B5EF4-FFF2-40B4-BE49-F238E27FC236}">
                    <a16:creationId xmlns:a16="http://schemas.microsoft.com/office/drawing/2014/main" id="{2A9D3813-E8A4-2384-CCEB-F1C2476339B2}"/>
                  </a:ext>
                </a:extLst>
              </p:cNvPr>
              <p:cNvPicPr/>
              <p:nvPr/>
            </p:nvPicPr>
            <p:blipFill>
              <a:blip r:embed="rId13"/>
              <a:stretch>
                <a:fillRect/>
              </a:stretch>
            </p:blipFill>
            <p:spPr>
              <a:xfrm>
                <a:off x="1849435" y="1177417"/>
                <a:ext cx="1372680" cy="693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D98F342B-57FC-BA60-5604-5F78F18BC26A}"/>
                  </a:ext>
                </a:extLst>
              </p14:cNvPr>
              <p14:cNvContentPartPr/>
              <p14:nvPr/>
            </p14:nvContentPartPr>
            <p14:xfrm>
              <a:off x="6610435" y="3173977"/>
              <a:ext cx="1791720" cy="563040"/>
            </p14:xfrm>
          </p:contentPart>
        </mc:Choice>
        <mc:Fallback xmlns="">
          <p:pic>
            <p:nvPicPr>
              <p:cNvPr id="27" name="Ink 26">
                <a:extLst>
                  <a:ext uri="{FF2B5EF4-FFF2-40B4-BE49-F238E27FC236}">
                    <a16:creationId xmlns:a16="http://schemas.microsoft.com/office/drawing/2014/main" id="{D98F342B-57FC-BA60-5604-5F78F18BC26A}"/>
                  </a:ext>
                </a:extLst>
              </p:cNvPr>
              <p:cNvPicPr/>
              <p:nvPr/>
            </p:nvPicPr>
            <p:blipFill>
              <a:blip r:embed="rId15"/>
              <a:stretch>
                <a:fillRect/>
              </a:stretch>
            </p:blipFill>
            <p:spPr>
              <a:xfrm>
                <a:off x="6547795" y="3110977"/>
                <a:ext cx="191736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29">
                <a:extLst>
                  <a:ext uri="{FF2B5EF4-FFF2-40B4-BE49-F238E27FC236}">
                    <a16:creationId xmlns:a16="http://schemas.microsoft.com/office/drawing/2014/main" id="{07E72D54-6327-CB78-201F-7EA667CBC744}"/>
                  </a:ext>
                </a:extLst>
              </p14:cNvPr>
              <p14:cNvContentPartPr/>
              <p14:nvPr/>
            </p14:nvContentPartPr>
            <p14:xfrm>
              <a:off x="7047835" y="6675697"/>
              <a:ext cx="801000" cy="92160"/>
            </p14:xfrm>
          </p:contentPart>
        </mc:Choice>
        <mc:Fallback xmlns="">
          <p:pic>
            <p:nvPicPr>
              <p:cNvPr id="30" name="Ink 29">
                <a:extLst>
                  <a:ext uri="{FF2B5EF4-FFF2-40B4-BE49-F238E27FC236}">
                    <a16:creationId xmlns:a16="http://schemas.microsoft.com/office/drawing/2014/main" id="{07E72D54-6327-CB78-201F-7EA667CBC744}"/>
                  </a:ext>
                </a:extLst>
              </p:cNvPr>
              <p:cNvPicPr/>
              <p:nvPr/>
            </p:nvPicPr>
            <p:blipFill>
              <a:blip r:embed="rId17"/>
              <a:stretch>
                <a:fillRect/>
              </a:stretch>
            </p:blipFill>
            <p:spPr>
              <a:xfrm>
                <a:off x="6984835" y="6613057"/>
                <a:ext cx="9266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Ink 30">
                <a:extLst>
                  <a:ext uri="{FF2B5EF4-FFF2-40B4-BE49-F238E27FC236}">
                    <a16:creationId xmlns:a16="http://schemas.microsoft.com/office/drawing/2014/main" id="{AD600E79-2CD5-40BD-67C5-F0E8705E47F4}"/>
                  </a:ext>
                </a:extLst>
              </p14:cNvPr>
              <p14:cNvContentPartPr/>
              <p14:nvPr/>
            </p14:nvContentPartPr>
            <p14:xfrm>
              <a:off x="5977555" y="6089604"/>
              <a:ext cx="725400" cy="40320"/>
            </p14:xfrm>
          </p:contentPart>
        </mc:Choice>
        <mc:Fallback xmlns="">
          <p:pic>
            <p:nvPicPr>
              <p:cNvPr id="31" name="Ink 30">
                <a:extLst>
                  <a:ext uri="{FF2B5EF4-FFF2-40B4-BE49-F238E27FC236}">
                    <a16:creationId xmlns:a16="http://schemas.microsoft.com/office/drawing/2014/main" id="{AD600E79-2CD5-40BD-67C5-F0E8705E47F4}"/>
                  </a:ext>
                </a:extLst>
              </p:cNvPr>
              <p:cNvPicPr/>
              <p:nvPr/>
            </p:nvPicPr>
            <p:blipFill>
              <a:blip r:embed="rId19"/>
              <a:stretch>
                <a:fillRect/>
              </a:stretch>
            </p:blipFill>
            <p:spPr>
              <a:xfrm>
                <a:off x="5914915" y="6026964"/>
                <a:ext cx="85104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2" name="Ink 31">
                <a:extLst>
                  <a:ext uri="{FF2B5EF4-FFF2-40B4-BE49-F238E27FC236}">
                    <a16:creationId xmlns:a16="http://schemas.microsoft.com/office/drawing/2014/main" id="{90AF9CB8-91BC-FEFD-2840-26057A4A7170}"/>
                  </a:ext>
                </a:extLst>
              </p14:cNvPr>
              <p14:cNvContentPartPr/>
              <p14:nvPr/>
            </p14:nvContentPartPr>
            <p14:xfrm>
              <a:off x="5943355" y="6115524"/>
              <a:ext cx="505800" cy="187200"/>
            </p14:xfrm>
          </p:contentPart>
        </mc:Choice>
        <mc:Fallback xmlns="">
          <p:pic>
            <p:nvPicPr>
              <p:cNvPr id="32" name="Ink 31">
                <a:extLst>
                  <a:ext uri="{FF2B5EF4-FFF2-40B4-BE49-F238E27FC236}">
                    <a16:creationId xmlns:a16="http://schemas.microsoft.com/office/drawing/2014/main" id="{90AF9CB8-91BC-FEFD-2840-26057A4A7170}"/>
                  </a:ext>
                </a:extLst>
              </p:cNvPr>
              <p:cNvPicPr/>
              <p:nvPr/>
            </p:nvPicPr>
            <p:blipFill>
              <a:blip r:embed="rId21"/>
              <a:stretch>
                <a:fillRect/>
              </a:stretch>
            </p:blipFill>
            <p:spPr>
              <a:xfrm>
                <a:off x="5880715" y="6052524"/>
                <a:ext cx="631440" cy="312840"/>
              </a:xfrm>
              <a:prstGeom prst="rect">
                <a:avLst/>
              </a:prstGeom>
            </p:spPr>
          </p:pic>
        </mc:Fallback>
      </mc:AlternateContent>
      <p:pic>
        <p:nvPicPr>
          <p:cNvPr id="36" name="Picture 35">
            <a:extLst>
              <a:ext uri="{FF2B5EF4-FFF2-40B4-BE49-F238E27FC236}">
                <a16:creationId xmlns:a16="http://schemas.microsoft.com/office/drawing/2014/main" id="{048DEE61-9B0B-6B9B-628C-9544823ED4E5}"/>
              </a:ext>
            </a:extLst>
          </p:cNvPr>
          <p:cNvPicPr>
            <a:picLocks noChangeAspect="1"/>
          </p:cNvPicPr>
          <p:nvPr/>
        </p:nvPicPr>
        <p:blipFill>
          <a:blip r:embed="rId22"/>
          <a:stretch>
            <a:fillRect/>
          </a:stretch>
        </p:blipFill>
        <p:spPr>
          <a:xfrm>
            <a:off x="3343558" y="2527696"/>
            <a:ext cx="8581976" cy="924793"/>
          </a:xfrm>
          <a:prstGeom prst="rect">
            <a:avLst/>
          </a:prstGeom>
        </p:spPr>
      </p:pic>
      <p:pic>
        <p:nvPicPr>
          <p:cNvPr id="38" name="Picture 37">
            <a:extLst>
              <a:ext uri="{FF2B5EF4-FFF2-40B4-BE49-F238E27FC236}">
                <a16:creationId xmlns:a16="http://schemas.microsoft.com/office/drawing/2014/main" id="{B51EA3EB-1A42-C8CD-6D98-3CC0E3EFC32D}"/>
              </a:ext>
            </a:extLst>
          </p:cNvPr>
          <p:cNvPicPr>
            <a:picLocks noChangeAspect="1"/>
          </p:cNvPicPr>
          <p:nvPr/>
        </p:nvPicPr>
        <p:blipFill>
          <a:blip r:embed="rId23"/>
          <a:stretch>
            <a:fillRect/>
          </a:stretch>
        </p:blipFill>
        <p:spPr>
          <a:xfrm>
            <a:off x="3343558" y="1345662"/>
            <a:ext cx="7058331" cy="1068136"/>
          </a:xfrm>
          <a:prstGeom prst="rect">
            <a:avLst/>
          </a:prstGeom>
        </p:spPr>
      </p:pic>
      <p:pic>
        <p:nvPicPr>
          <p:cNvPr id="40" name="Picture 39">
            <a:extLst>
              <a:ext uri="{FF2B5EF4-FFF2-40B4-BE49-F238E27FC236}">
                <a16:creationId xmlns:a16="http://schemas.microsoft.com/office/drawing/2014/main" id="{ABCA9CF2-1B7C-F29E-49C9-CD5D3641C6DC}"/>
              </a:ext>
            </a:extLst>
          </p:cNvPr>
          <p:cNvPicPr>
            <a:picLocks noChangeAspect="1"/>
          </p:cNvPicPr>
          <p:nvPr/>
        </p:nvPicPr>
        <p:blipFill>
          <a:blip r:embed="rId24"/>
          <a:stretch>
            <a:fillRect/>
          </a:stretch>
        </p:blipFill>
        <p:spPr>
          <a:xfrm>
            <a:off x="3372227" y="3441915"/>
            <a:ext cx="8238842" cy="1126722"/>
          </a:xfrm>
          <a:prstGeom prst="rect">
            <a:avLst/>
          </a:prstGeom>
        </p:spPr>
      </p:pic>
      <p:pic>
        <p:nvPicPr>
          <p:cNvPr id="46" name="Picture 45">
            <a:extLst>
              <a:ext uri="{FF2B5EF4-FFF2-40B4-BE49-F238E27FC236}">
                <a16:creationId xmlns:a16="http://schemas.microsoft.com/office/drawing/2014/main" id="{4A451700-5ED8-E1BC-3EED-A00D802FCD93}"/>
              </a:ext>
            </a:extLst>
          </p:cNvPr>
          <p:cNvPicPr>
            <a:picLocks noChangeAspect="1"/>
          </p:cNvPicPr>
          <p:nvPr/>
        </p:nvPicPr>
        <p:blipFill>
          <a:blip r:embed="rId25"/>
          <a:stretch>
            <a:fillRect/>
          </a:stretch>
        </p:blipFill>
        <p:spPr>
          <a:xfrm>
            <a:off x="3454401" y="5938759"/>
            <a:ext cx="7789650" cy="822395"/>
          </a:xfrm>
          <a:prstGeom prst="rect">
            <a:avLst/>
          </a:prstGeom>
        </p:spPr>
      </p:pic>
      <p:pic>
        <p:nvPicPr>
          <p:cNvPr id="48" name="Picture 47">
            <a:extLst>
              <a:ext uri="{FF2B5EF4-FFF2-40B4-BE49-F238E27FC236}">
                <a16:creationId xmlns:a16="http://schemas.microsoft.com/office/drawing/2014/main" id="{1662D80F-3373-A725-AC25-158EBAEB4A4A}"/>
              </a:ext>
            </a:extLst>
          </p:cNvPr>
          <p:cNvPicPr>
            <a:picLocks noChangeAspect="1"/>
          </p:cNvPicPr>
          <p:nvPr/>
        </p:nvPicPr>
        <p:blipFill>
          <a:blip r:embed="rId26"/>
          <a:stretch>
            <a:fillRect/>
          </a:stretch>
        </p:blipFill>
        <p:spPr>
          <a:xfrm>
            <a:off x="0" y="3530863"/>
            <a:ext cx="3309751" cy="1053041"/>
          </a:xfrm>
          <a:prstGeom prst="rect">
            <a:avLst/>
          </a:prstGeom>
        </p:spPr>
      </p:pic>
      <mc:AlternateContent xmlns:mc="http://schemas.openxmlformats.org/markup-compatibility/2006" xmlns:p14="http://schemas.microsoft.com/office/powerpoint/2010/main">
        <mc:Choice Requires="p14">
          <p:contentPart p14:bwMode="auto" r:id="rId27">
            <p14:nvContentPartPr>
              <p14:cNvPr id="5" name="Ink 4">
                <a:extLst>
                  <a:ext uri="{FF2B5EF4-FFF2-40B4-BE49-F238E27FC236}">
                    <a16:creationId xmlns:a16="http://schemas.microsoft.com/office/drawing/2014/main" id="{D476F2D4-5C71-A2D3-A207-7C5A1105F1B7}"/>
                  </a:ext>
                </a:extLst>
              </p14:cNvPr>
              <p14:cNvContentPartPr/>
              <p14:nvPr/>
            </p14:nvContentPartPr>
            <p14:xfrm>
              <a:off x="10430395" y="1240764"/>
              <a:ext cx="1100880" cy="434160"/>
            </p14:xfrm>
          </p:contentPart>
        </mc:Choice>
        <mc:Fallback xmlns="">
          <p:pic>
            <p:nvPicPr>
              <p:cNvPr id="5" name="Ink 4">
                <a:extLst>
                  <a:ext uri="{FF2B5EF4-FFF2-40B4-BE49-F238E27FC236}">
                    <a16:creationId xmlns:a16="http://schemas.microsoft.com/office/drawing/2014/main" id="{D476F2D4-5C71-A2D3-A207-7C5A1105F1B7}"/>
                  </a:ext>
                </a:extLst>
              </p:cNvPr>
              <p:cNvPicPr/>
              <p:nvPr/>
            </p:nvPicPr>
            <p:blipFill>
              <a:blip r:embed="rId29"/>
              <a:stretch>
                <a:fillRect/>
              </a:stretch>
            </p:blipFill>
            <p:spPr>
              <a:xfrm>
                <a:off x="10367395" y="1177764"/>
                <a:ext cx="1226520" cy="559800"/>
              </a:xfrm>
              <a:prstGeom prst="rect">
                <a:avLst/>
              </a:prstGeom>
            </p:spPr>
          </p:pic>
        </mc:Fallback>
      </mc:AlternateContent>
      <p:pic>
        <p:nvPicPr>
          <p:cNvPr id="4" name="Picture 3">
            <a:extLst>
              <a:ext uri="{FF2B5EF4-FFF2-40B4-BE49-F238E27FC236}">
                <a16:creationId xmlns:a16="http://schemas.microsoft.com/office/drawing/2014/main" id="{2E022666-1992-B84A-3B51-C0A6847FF38F}"/>
              </a:ext>
            </a:extLst>
          </p:cNvPr>
          <p:cNvPicPr>
            <a:picLocks noChangeAspect="1"/>
          </p:cNvPicPr>
          <p:nvPr/>
        </p:nvPicPr>
        <p:blipFill>
          <a:blip r:embed="rId30"/>
          <a:stretch>
            <a:fillRect/>
          </a:stretch>
        </p:blipFill>
        <p:spPr>
          <a:xfrm>
            <a:off x="3483070" y="4776094"/>
            <a:ext cx="8127999" cy="879653"/>
          </a:xfrm>
          <a:prstGeom prst="rect">
            <a:avLst/>
          </a:prstGeom>
        </p:spPr>
      </p:pic>
      <mc:AlternateContent xmlns:mc="http://schemas.openxmlformats.org/markup-compatibility/2006" xmlns:p14="http://schemas.microsoft.com/office/powerpoint/2010/main">
        <mc:Choice Requires="p14">
          <p:contentPart p14:bwMode="auto" r:id="rId31">
            <p14:nvContentPartPr>
              <p14:cNvPr id="10" name="Ink 9">
                <a:extLst>
                  <a:ext uri="{FF2B5EF4-FFF2-40B4-BE49-F238E27FC236}">
                    <a16:creationId xmlns:a16="http://schemas.microsoft.com/office/drawing/2014/main" id="{18577FAD-336E-34EC-3968-DEC1D56F0295}"/>
                  </a:ext>
                </a:extLst>
              </p14:cNvPr>
              <p14:cNvContentPartPr/>
              <p14:nvPr/>
            </p14:nvContentPartPr>
            <p14:xfrm>
              <a:off x="11661623" y="4994124"/>
              <a:ext cx="474480" cy="249120"/>
            </p14:xfrm>
          </p:contentPart>
        </mc:Choice>
        <mc:Fallback xmlns="">
          <p:pic>
            <p:nvPicPr>
              <p:cNvPr id="10" name="Ink 9">
                <a:extLst>
                  <a:ext uri="{FF2B5EF4-FFF2-40B4-BE49-F238E27FC236}">
                    <a16:creationId xmlns:a16="http://schemas.microsoft.com/office/drawing/2014/main" id="{18577FAD-336E-34EC-3968-DEC1D56F0295}"/>
                  </a:ext>
                </a:extLst>
              </p:cNvPr>
              <p:cNvPicPr/>
              <p:nvPr/>
            </p:nvPicPr>
            <p:blipFill>
              <a:blip r:embed="rId32"/>
              <a:stretch>
                <a:fillRect/>
              </a:stretch>
            </p:blipFill>
            <p:spPr>
              <a:xfrm>
                <a:off x="11598983" y="4931124"/>
                <a:ext cx="600120" cy="374760"/>
              </a:xfrm>
              <a:prstGeom prst="rect">
                <a:avLst/>
              </a:prstGeom>
            </p:spPr>
          </p:pic>
        </mc:Fallback>
      </mc:AlternateContent>
      <p:pic>
        <p:nvPicPr>
          <p:cNvPr id="11" name="Picture 10">
            <a:extLst>
              <a:ext uri="{FF2B5EF4-FFF2-40B4-BE49-F238E27FC236}">
                <a16:creationId xmlns:a16="http://schemas.microsoft.com/office/drawing/2014/main" id="{686F8CD0-A5CC-B9E5-AD25-68ECA996D704}"/>
              </a:ext>
            </a:extLst>
          </p:cNvPr>
          <p:cNvPicPr>
            <a:picLocks noChangeAspect="1"/>
          </p:cNvPicPr>
          <p:nvPr/>
        </p:nvPicPr>
        <p:blipFill>
          <a:blip r:embed="rId33"/>
          <a:stretch>
            <a:fillRect/>
          </a:stretch>
        </p:blipFill>
        <p:spPr>
          <a:xfrm>
            <a:off x="308989" y="186886"/>
            <a:ext cx="867547" cy="867547"/>
          </a:xfrm>
          <a:prstGeom prst="rect">
            <a:avLst/>
          </a:prstGeom>
        </p:spPr>
      </p:pic>
      <p:pic>
        <p:nvPicPr>
          <p:cNvPr id="12" name="Google Shape;93;p2">
            <a:extLst>
              <a:ext uri="{FF2B5EF4-FFF2-40B4-BE49-F238E27FC236}">
                <a16:creationId xmlns:a16="http://schemas.microsoft.com/office/drawing/2014/main" id="{F7152F8C-70AB-36F7-4811-3AFDEF5D049E}"/>
              </a:ext>
            </a:extLst>
          </p:cNvPr>
          <p:cNvPicPr preferRelativeResize="0"/>
          <p:nvPr/>
        </p:nvPicPr>
        <p:blipFill rotWithShape="1">
          <a:blip r:embed="rId34">
            <a:alphaModFix/>
          </a:blip>
          <a:srcRect/>
          <a:stretch/>
        </p:blipFill>
        <p:spPr>
          <a:xfrm>
            <a:off x="10452011" y="136522"/>
            <a:ext cx="1498448" cy="740011"/>
          </a:xfrm>
          <a:prstGeom prst="rect">
            <a:avLst/>
          </a:prstGeom>
          <a:noFill/>
          <a:ln>
            <a:noFill/>
          </a:ln>
        </p:spPr>
      </p:pic>
    </p:spTree>
    <p:extLst>
      <p:ext uri="{BB962C8B-B14F-4D97-AF65-F5344CB8AC3E}">
        <p14:creationId xmlns:p14="http://schemas.microsoft.com/office/powerpoint/2010/main" val="350270485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359434" y="136522"/>
            <a:ext cx="10972800" cy="1143000"/>
          </a:xfrm>
        </p:spPr>
        <p:txBody>
          <a:bodyPr/>
          <a:lstStyle/>
          <a:p>
            <a:pPr eaLnBrk="1" hangingPunct="1"/>
            <a:r>
              <a:rPr lang="en-IN" sz="3200" b="1" dirty="0">
                <a:latin typeface="Times New Roman" panose="02020603050405020304" pitchFamily="18" charset="0"/>
                <a:ea typeface="ＭＳ Ｐゴシック" pitchFamily="1" charset="-128"/>
                <a:cs typeface="Times New Roman" panose="02020603050405020304" pitchFamily="18" charset="0"/>
              </a:rPr>
              <a:t>Key Innovations in Detail</a:t>
            </a:r>
            <a:endParaRPr lang="en-US" sz="3200" b="1" dirty="0">
              <a:latin typeface="Times New Roman" panose="02020603050405020304" pitchFamily="18" charset="0"/>
              <a:ea typeface="ＭＳ Ｐゴシック" pitchFamily="1"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7</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3" name="TextBox 2">
            <a:extLst>
              <a:ext uri="{FF2B5EF4-FFF2-40B4-BE49-F238E27FC236}">
                <a16:creationId xmlns:a16="http://schemas.microsoft.com/office/drawing/2014/main" id="{A6A6BB9D-9671-72EA-EC8E-45DE59DDB248}"/>
              </a:ext>
            </a:extLst>
          </p:cNvPr>
          <p:cNvSpPr txBox="1"/>
          <p:nvPr/>
        </p:nvSpPr>
        <p:spPr>
          <a:xfrm>
            <a:off x="432353" y="4061910"/>
            <a:ext cx="11381117" cy="646331"/>
          </a:xfrm>
          <a:prstGeom prst="rect">
            <a:avLst/>
          </a:prstGeom>
          <a:noFill/>
        </p:spPr>
        <p:txBody>
          <a:bodyPr wrap="square" rtlCol="0">
            <a:spAutoFit/>
          </a:bodyPr>
          <a:lstStyle/>
          <a:p>
            <a:endParaRPr lang="en-IN" b="1" dirty="0"/>
          </a:p>
          <a:p>
            <a:endParaRPr lang="en-IN" dirty="0"/>
          </a:p>
        </p:txBody>
      </p:sp>
      <p:sp>
        <p:nvSpPr>
          <p:cNvPr id="4" name="Rectangle 1">
            <a:extLst>
              <a:ext uri="{FF2B5EF4-FFF2-40B4-BE49-F238E27FC236}">
                <a16:creationId xmlns:a16="http://schemas.microsoft.com/office/drawing/2014/main" id="{CB884333-E1E9-8195-A44C-0D926B5DE095}"/>
              </a:ext>
            </a:extLst>
          </p:cNvPr>
          <p:cNvSpPr>
            <a:spLocks noChangeArrowheads="1"/>
          </p:cNvSpPr>
          <p:nvPr/>
        </p:nvSpPr>
        <p:spPr bwMode="auto">
          <a:xfrm>
            <a:off x="432353" y="3832447"/>
            <a:ext cx="107647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0ACD28A-F703-C36F-29C2-C5876DE07BD3}"/>
              </a:ext>
            </a:extLst>
          </p:cNvPr>
          <p:cNvSpPr txBox="1"/>
          <p:nvPr/>
        </p:nvSpPr>
        <p:spPr>
          <a:xfrm>
            <a:off x="808892" y="1649229"/>
            <a:ext cx="11112666" cy="5355312"/>
          </a:xfrm>
          <a:prstGeom prst="rect">
            <a:avLst/>
          </a:prstGeom>
          <a:noFill/>
        </p:spPr>
        <p:txBody>
          <a:bodyPr wrap="square" rtlCol="0">
            <a:spAutoFit/>
          </a:bodyPr>
          <a:lstStyle/>
          <a:p>
            <a:pPr marL="285750" indent="-285750">
              <a:buFont typeface="Wingdings" panose="05000000000000000000" pitchFamily="2" charset="2"/>
              <a:buChar char="ü"/>
            </a:pPr>
            <a:r>
              <a:rPr lang="en-IN" b="1" dirty="0"/>
              <a:t>Unified Platform:</a:t>
            </a:r>
            <a:r>
              <a:rPr lang="en-IN" dirty="0"/>
              <a:t> </a:t>
            </a:r>
            <a:r>
              <a:rPr lang="en-US" dirty="0"/>
              <a:t>HDIMS provides a centralized platform that aggregates health data across all facilities in India  into a single, cohesive system in contrast to existing fragmented healthcare management systems across different regions.</a:t>
            </a:r>
          </a:p>
          <a:p>
            <a:pPr marL="285750" indent="-285750">
              <a:buFont typeface="Wingdings" panose="05000000000000000000" pitchFamily="2" charset="2"/>
              <a:buChar char="ü"/>
            </a:pPr>
            <a:r>
              <a:rPr lang="en-US" b="1" dirty="0"/>
              <a:t>Real-Time Data Access and Dynamic Dashboards: </a:t>
            </a:r>
            <a:r>
              <a:rPr lang="en-US" dirty="0"/>
              <a:t>HDIMS offers real-time, dynamic dashboards enabling quick</a:t>
            </a:r>
          </a:p>
          <a:p>
            <a:r>
              <a:rPr lang="en-US" dirty="0"/>
              <a:t>	decision-making and responsiveness instant access to up-to-date data for policymakers and administrators at 	district, state, and central levels. </a:t>
            </a:r>
          </a:p>
          <a:p>
            <a:r>
              <a:rPr lang="en-US" dirty="0"/>
              <a:t>	Provides interactive dashboards for visualizing health indicators, trends, and statistics.</a:t>
            </a:r>
          </a:p>
          <a:p>
            <a:pPr marL="285750" indent="-285750">
              <a:buFont typeface="Wingdings" panose="05000000000000000000" pitchFamily="2" charset="2"/>
              <a:buChar char="ü"/>
            </a:pPr>
            <a:r>
              <a:rPr lang="en-US" b="1" dirty="0"/>
              <a:t>   Alert Mechanism:</a:t>
            </a:r>
          </a:p>
          <a:p>
            <a:r>
              <a:rPr lang="en-US" b="1" dirty="0"/>
              <a:t>	</a:t>
            </a:r>
            <a:r>
              <a:rPr lang="en-US" dirty="0"/>
              <a:t>Automated alerts to central authorities for significant changes in health data (e.g., disease outbreaks).</a:t>
            </a:r>
          </a:p>
          <a:p>
            <a:r>
              <a:rPr lang="en-US" dirty="0"/>
              <a:t>        Facilitates timely interventions and response by healthcare authorities.</a:t>
            </a:r>
          </a:p>
          <a:p>
            <a:pPr marL="285750" indent="-285750">
              <a:buFont typeface="Wingdings" panose="05000000000000000000" pitchFamily="2" charset="2"/>
              <a:buChar char="ü"/>
            </a:pPr>
            <a:r>
              <a:rPr lang="en-US" b="1" dirty="0"/>
              <a:t>Query Generation and Communication:</a:t>
            </a:r>
          </a:p>
          <a:p>
            <a:r>
              <a:rPr lang="en-US" b="1" dirty="0"/>
              <a:t>	</a:t>
            </a:r>
            <a:r>
              <a:rPr lang="en-US" dirty="0"/>
              <a:t>Enables healthcare authorities at different levels to raise concerns or seek clarifications directly from central 	authorities.</a:t>
            </a:r>
          </a:p>
          <a:p>
            <a:pPr lvl="1"/>
            <a:r>
              <a:rPr lang="en-US" dirty="0"/>
              <a:t>Enhances communication and problem-solving capabilities across healthcare hierarchy.</a:t>
            </a:r>
          </a:p>
          <a:p>
            <a:pPr marL="285750" indent="-285750">
              <a:buFont typeface="Wingdings" panose="05000000000000000000" pitchFamily="2" charset="2"/>
              <a:buChar char="ü"/>
            </a:pPr>
            <a:r>
              <a:rPr lang="en-US" b="1" dirty="0"/>
              <a:t>Blockchain Integration for Security:</a:t>
            </a:r>
            <a:endParaRPr lang="en-US" dirty="0"/>
          </a:p>
          <a:p>
            <a:r>
              <a:rPr lang="en-US" dirty="0"/>
              <a:t>      Ensures data integrity and security through blockchain, preventing unauthorized access and tampering.</a:t>
            </a:r>
          </a:p>
          <a:p>
            <a:r>
              <a:rPr lang="en-US" dirty="0"/>
              <a:t>      Provides transparency and traceability for all data transactions.</a:t>
            </a:r>
          </a:p>
          <a:p>
            <a:pPr lvl="1"/>
            <a:endParaRPr lang="en-US" dirty="0"/>
          </a:p>
          <a:p>
            <a:pPr marL="285750" indent="-285750">
              <a:buFont typeface="Wingdings" panose="05000000000000000000" pitchFamily="2" charset="2"/>
              <a:buChar char="ü"/>
            </a:pPr>
            <a:endParaRPr lang="en-IN" dirty="0"/>
          </a:p>
        </p:txBody>
      </p:sp>
      <p:pic>
        <p:nvPicPr>
          <p:cNvPr id="2" name="Google Shape;93;p2">
            <a:extLst>
              <a:ext uri="{FF2B5EF4-FFF2-40B4-BE49-F238E27FC236}">
                <a16:creationId xmlns:a16="http://schemas.microsoft.com/office/drawing/2014/main" id="{8B05A8CA-8339-D1D5-FD8C-0C05ECD0B74C}"/>
              </a:ext>
            </a:extLst>
          </p:cNvPr>
          <p:cNvPicPr preferRelativeResize="0"/>
          <p:nvPr/>
        </p:nvPicPr>
        <p:blipFill rotWithShape="1">
          <a:blip r:embed="rId3">
            <a:alphaModFix/>
          </a:blip>
          <a:srcRect/>
          <a:stretch/>
        </p:blipFill>
        <p:spPr>
          <a:xfrm>
            <a:off x="10452011" y="136522"/>
            <a:ext cx="1498448" cy="740011"/>
          </a:xfrm>
          <a:prstGeom prst="rect">
            <a:avLst/>
          </a:prstGeom>
          <a:noFill/>
          <a:ln>
            <a:noFill/>
          </a:ln>
        </p:spPr>
      </p:pic>
      <p:pic>
        <p:nvPicPr>
          <p:cNvPr id="10" name="Picture 9">
            <a:extLst>
              <a:ext uri="{FF2B5EF4-FFF2-40B4-BE49-F238E27FC236}">
                <a16:creationId xmlns:a16="http://schemas.microsoft.com/office/drawing/2014/main" id="{E17E8286-4F25-1D2D-7912-534D43AE7AA2}"/>
              </a:ext>
            </a:extLst>
          </p:cNvPr>
          <p:cNvPicPr>
            <a:picLocks noChangeAspect="1"/>
          </p:cNvPicPr>
          <p:nvPr/>
        </p:nvPicPr>
        <p:blipFill>
          <a:blip r:embed="rId4"/>
          <a:stretch>
            <a:fillRect/>
          </a:stretch>
        </p:blipFill>
        <p:spPr>
          <a:xfrm>
            <a:off x="308989" y="186886"/>
            <a:ext cx="867547" cy="867547"/>
          </a:xfrm>
          <a:prstGeom prst="rect">
            <a:avLst/>
          </a:prstGeom>
        </p:spPr>
      </p:pic>
    </p:spTree>
    <p:extLst>
      <p:ext uri="{BB962C8B-B14F-4D97-AF65-F5344CB8AC3E}">
        <p14:creationId xmlns:p14="http://schemas.microsoft.com/office/powerpoint/2010/main" val="79825135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96C2EE-6E37-57EE-6EE5-A956E219F988}"/>
              </a:ext>
            </a:extLst>
          </p:cNvPr>
          <p:cNvSpPr>
            <a:spLocks noGrp="1"/>
          </p:cNvSpPr>
          <p:nvPr>
            <p:ph type="sldNum" sz="quarter" idx="12"/>
          </p:nvPr>
        </p:nvSpPr>
        <p:spPr/>
        <p:txBody>
          <a:bodyPr/>
          <a:lstStyle/>
          <a:p>
            <a:fld id="{B635AFB3-1ACD-44AC-8702-86B1729DF035}" type="slidenum">
              <a:rPr lang="en-US" smtClean="0"/>
              <a:pPr/>
              <a:t>8</a:t>
            </a:fld>
            <a:endParaRPr lang="en-US"/>
          </a:p>
        </p:txBody>
      </p:sp>
      <p:sp>
        <p:nvSpPr>
          <p:cNvPr id="6" name="TextBox 5">
            <a:extLst>
              <a:ext uri="{FF2B5EF4-FFF2-40B4-BE49-F238E27FC236}">
                <a16:creationId xmlns:a16="http://schemas.microsoft.com/office/drawing/2014/main" id="{D7F47767-2CE5-1B40-219A-A17AAF8D8E22}"/>
              </a:ext>
            </a:extLst>
          </p:cNvPr>
          <p:cNvSpPr txBox="1"/>
          <p:nvPr/>
        </p:nvSpPr>
        <p:spPr>
          <a:xfrm>
            <a:off x="2786331" y="2527388"/>
            <a:ext cx="5883215" cy="1569660"/>
          </a:xfrm>
          <a:prstGeom prst="rect">
            <a:avLst/>
          </a:prstGeom>
          <a:noFill/>
        </p:spPr>
        <p:txBody>
          <a:bodyPr wrap="square" rtlCol="0">
            <a:spAutoFit/>
          </a:bodyPr>
          <a:lstStyle/>
          <a:p>
            <a:pPr algn="ctr"/>
            <a:r>
              <a:rPr lang="en-US" sz="4800" b="1" dirty="0"/>
              <a:t>HDIMS SYSTEM OVERVIEW</a:t>
            </a:r>
            <a:endParaRPr lang="en-IN" sz="4800" b="1" dirty="0"/>
          </a:p>
        </p:txBody>
      </p:sp>
      <p:pic>
        <p:nvPicPr>
          <p:cNvPr id="8" name="Google Shape;93;p2">
            <a:extLst>
              <a:ext uri="{FF2B5EF4-FFF2-40B4-BE49-F238E27FC236}">
                <a16:creationId xmlns:a16="http://schemas.microsoft.com/office/drawing/2014/main" id="{626C3C3F-8AE3-2F71-443A-089B412EEACD}"/>
              </a:ext>
            </a:extLst>
          </p:cNvPr>
          <p:cNvPicPr preferRelativeResize="0"/>
          <p:nvPr/>
        </p:nvPicPr>
        <p:blipFill rotWithShape="1">
          <a:blip r:embed="rId2">
            <a:alphaModFix/>
          </a:blip>
          <a:srcRect/>
          <a:stretch/>
        </p:blipFill>
        <p:spPr>
          <a:xfrm>
            <a:off x="10397705" y="12788"/>
            <a:ext cx="1678669" cy="884782"/>
          </a:xfrm>
          <a:prstGeom prst="rect">
            <a:avLst/>
          </a:prstGeom>
          <a:noFill/>
          <a:ln>
            <a:noFill/>
          </a:ln>
        </p:spPr>
      </p:pic>
      <p:pic>
        <p:nvPicPr>
          <p:cNvPr id="2" name="Picture 1">
            <a:extLst>
              <a:ext uri="{FF2B5EF4-FFF2-40B4-BE49-F238E27FC236}">
                <a16:creationId xmlns:a16="http://schemas.microsoft.com/office/drawing/2014/main" id="{D25E6524-2CD6-B7B7-22DB-E1C29A248491}"/>
              </a:ext>
            </a:extLst>
          </p:cNvPr>
          <p:cNvPicPr>
            <a:picLocks noChangeAspect="1"/>
          </p:cNvPicPr>
          <p:nvPr/>
        </p:nvPicPr>
        <p:blipFill>
          <a:blip r:embed="rId3"/>
          <a:stretch>
            <a:fillRect/>
          </a:stretch>
        </p:blipFill>
        <p:spPr>
          <a:xfrm>
            <a:off x="195242" y="149172"/>
            <a:ext cx="867547" cy="867547"/>
          </a:xfrm>
          <a:prstGeom prst="rect">
            <a:avLst/>
          </a:prstGeom>
        </p:spPr>
      </p:pic>
    </p:spTree>
    <p:extLst>
      <p:ext uri="{BB962C8B-B14F-4D97-AF65-F5344CB8AC3E}">
        <p14:creationId xmlns:p14="http://schemas.microsoft.com/office/powerpoint/2010/main" val="389589452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6183" y="833356"/>
            <a:ext cx="10389311" cy="6175172"/>
            <a:chOff x="0" y="0"/>
            <a:chExt cx="20778623" cy="12350344"/>
          </a:xfrm>
        </p:grpSpPr>
        <p:sp>
          <p:nvSpPr>
            <p:cNvPr id="3" name="Freeform 3"/>
            <p:cNvSpPr/>
            <p:nvPr/>
          </p:nvSpPr>
          <p:spPr>
            <a:xfrm>
              <a:off x="6338613" y="245829"/>
              <a:ext cx="5080166" cy="10315058"/>
            </a:xfrm>
            <a:custGeom>
              <a:avLst/>
              <a:gdLst/>
              <a:ahLst/>
              <a:cxnLst/>
              <a:rect l="l" t="t" r="r" b="b"/>
              <a:pathLst>
                <a:path w="5080166" h="10315058">
                  <a:moveTo>
                    <a:pt x="0" y="0"/>
                  </a:moveTo>
                  <a:lnTo>
                    <a:pt x="5080167" y="0"/>
                  </a:lnTo>
                  <a:lnTo>
                    <a:pt x="5080167" y="10315059"/>
                  </a:lnTo>
                  <a:lnTo>
                    <a:pt x="0" y="103150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6935516" y="1667142"/>
              <a:ext cx="3886360" cy="1614160"/>
            </a:xfrm>
            <a:prstGeom prst="rect">
              <a:avLst/>
            </a:prstGeom>
          </p:spPr>
          <p:txBody>
            <a:bodyPr lIns="0" tIns="0" rIns="0" bIns="0" rtlCol="0" anchor="t">
              <a:spAutoFit/>
            </a:bodyPr>
            <a:lstStyle/>
            <a:p>
              <a:pPr>
                <a:lnSpc>
                  <a:spcPts val="6780"/>
                </a:lnSpc>
              </a:pPr>
              <a:r>
                <a:rPr lang="en-US" sz="4520" dirty="0">
                  <a:solidFill>
                    <a:srgbClr val="000000"/>
                  </a:solidFill>
                  <a:latin typeface="TT Norms Bold"/>
                  <a:ea typeface="TT Norms Bold"/>
                  <a:cs typeface="TT Norms Bold"/>
                  <a:sym typeface="TT Norms Bold"/>
                </a:rPr>
                <a:t>HDIMS</a:t>
              </a:r>
            </a:p>
          </p:txBody>
        </p:sp>
        <p:sp>
          <p:nvSpPr>
            <p:cNvPr id="5" name="TextBox 5"/>
            <p:cNvSpPr txBox="1"/>
            <p:nvPr/>
          </p:nvSpPr>
          <p:spPr>
            <a:xfrm>
              <a:off x="7684668" y="3044810"/>
              <a:ext cx="2388052" cy="1614160"/>
            </a:xfrm>
            <a:prstGeom prst="rect">
              <a:avLst/>
            </a:prstGeom>
          </p:spPr>
          <p:txBody>
            <a:bodyPr lIns="0" tIns="0" rIns="0" bIns="0" rtlCol="0" anchor="t">
              <a:spAutoFit/>
            </a:bodyPr>
            <a:lstStyle/>
            <a:p>
              <a:pPr>
                <a:lnSpc>
                  <a:spcPts val="6780"/>
                </a:lnSpc>
              </a:pPr>
              <a:r>
                <a:rPr lang="en-US" sz="4520">
                  <a:solidFill>
                    <a:srgbClr val="000000"/>
                  </a:solidFill>
                  <a:latin typeface="TT Norms Bold"/>
                  <a:ea typeface="TT Norms Bold"/>
                  <a:cs typeface="TT Norms Bold"/>
                  <a:sym typeface="TT Norms Bold"/>
                </a:rPr>
                <a:t>APP</a:t>
              </a:r>
            </a:p>
          </p:txBody>
        </p:sp>
        <p:sp>
          <p:nvSpPr>
            <p:cNvPr id="6" name="Freeform 6"/>
            <p:cNvSpPr/>
            <p:nvPr/>
          </p:nvSpPr>
          <p:spPr>
            <a:xfrm>
              <a:off x="0" y="5915628"/>
              <a:ext cx="3137257" cy="2941179"/>
            </a:xfrm>
            <a:custGeom>
              <a:avLst/>
              <a:gdLst/>
              <a:ahLst/>
              <a:cxnLst/>
              <a:rect l="l" t="t" r="r" b="b"/>
              <a:pathLst>
                <a:path w="3137257" h="2941179">
                  <a:moveTo>
                    <a:pt x="0" y="0"/>
                  </a:moveTo>
                  <a:lnTo>
                    <a:pt x="3137257" y="0"/>
                  </a:lnTo>
                  <a:lnTo>
                    <a:pt x="3137257" y="2941179"/>
                  </a:lnTo>
                  <a:lnTo>
                    <a:pt x="0" y="29411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837580" y="8978563"/>
              <a:ext cx="1076139" cy="1076139"/>
            </a:xfrm>
            <a:custGeom>
              <a:avLst/>
              <a:gdLst/>
              <a:ahLst/>
              <a:cxnLst/>
              <a:rect l="l" t="t" r="r" b="b"/>
              <a:pathLst>
                <a:path w="1076139" h="1076139">
                  <a:moveTo>
                    <a:pt x="0" y="0"/>
                  </a:moveTo>
                  <a:lnTo>
                    <a:pt x="1076138" y="0"/>
                  </a:lnTo>
                  <a:lnTo>
                    <a:pt x="1076138" y="1076139"/>
                  </a:lnTo>
                  <a:lnTo>
                    <a:pt x="0" y="107613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0" y="0"/>
              <a:ext cx="3378442" cy="3222189"/>
            </a:xfrm>
            <a:custGeom>
              <a:avLst/>
              <a:gdLst/>
              <a:ahLst/>
              <a:cxnLst/>
              <a:rect l="l" t="t" r="r" b="b"/>
              <a:pathLst>
                <a:path w="3378442" h="3222189">
                  <a:moveTo>
                    <a:pt x="0" y="0"/>
                  </a:moveTo>
                  <a:lnTo>
                    <a:pt x="3378442" y="0"/>
                  </a:lnTo>
                  <a:lnTo>
                    <a:pt x="3378442" y="3222189"/>
                  </a:lnTo>
                  <a:lnTo>
                    <a:pt x="0" y="322218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a:off x="2051912" y="3412911"/>
              <a:ext cx="1326530" cy="1326530"/>
            </a:xfrm>
            <a:custGeom>
              <a:avLst/>
              <a:gdLst/>
              <a:ahLst/>
              <a:cxnLst/>
              <a:rect l="l" t="t" r="r" b="b"/>
              <a:pathLst>
                <a:path w="1326530" h="1326530">
                  <a:moveTo>
                    <a:pt x="0" y="0"/>
                  </a:moveTo>
                  <a:lnTo>
                    <a:pt x="1326530" y="0"/>
                  </a:lnTo>
                  <a:lnTo>
                    <a:pt x="1326530" y="1326530"/>
                  </a:lnTo>
                  <a:lnTo>
                    <a:pt x="0" y="1326530"/>
                  </a:lnTo>
                  <a:lnTo>
                    <a:pt x="0" y="0"/>
                  </a:lnTo>
                  <a:close/>
                </a:path>
              </a:pathLst>
            </a:custGeom>
            <a:blipFill>
              <a:blip r:embed="rId10"/>
              <a:stretch>
                <a:fillRect/>
              </a:stretch>
            </a:blipFill>
          </p:spPr>
          <p:txBody>
            <a:bodyPr/>
            <a:lstStyle/>
            <a:p>
              <a:endParaRPr lang="en-US"/>
            </a:p>
          </p:txBody>
        </p:sp>
        <p:sp>
          <p:nvSpPr>
            <p:cNvPr id="10" name="TextBox 10"/>
            <p:cNvSpPr txBox="1"/>
            <p:nvPr/>
          </p:nvSpPr>
          <p:spPr>
            <a:xfrm>
              <a:off x="0" y="3165040"/>
              <a:ext cx="3332436" cy="1425518"/>
            </a:xfrm>
            <a:prstGeom prst="rect">
              <a:avLst/>
            </a:prstGeom>
          </p:spPr>
          <p:txBody>
            <a:bodyPr lIns="0" tIns="0" rIns="0" bIns="0" rtlCol="0" anchor="t">
              <a:spAutoFit/>
            </a:bodyPr>
            <a:lstStyle/>
            <a:p>
              <a:pPr>
                <a:lnSpc>
                  <a:spcPts val="1891"/>
                </a:lnSpc>
              </a:pPr>
              <a:r>
                <a:rPr lang="en-US" sz="1400" dirty="0">
                  <a:solidFill>
                    <a:srgbClr val="000000"/>
                  </a:solidFill>
                  <a:latin typeface="TT Norms Bold"/>
                  <a:ea typeface="TT Norms Bold"/>
                  <a:cs typeface="TT Norms Bold"/>
                  <a:sym typeface="TT Norms Bold"/>
                </a:rPr>
                <a:t>Backend </a:t>
              </a:r>
            </a:p>
            <a:p>
              <a:pPr marL="272252" lvl="1" indent="-136126">
                <a:lnSpc>
                  <a:spcPts val="1891"/>
                </a:lnSpc>
                <a:buFont typeface="Arial"/>
                <a:buChar char="•"/>
              </a:pPr>
              <a:r>
                <a:rPr lang="en-US" sz="1400" dirty="0">
                  <a:solidFill>
                    <a:srgbClr val="000000"/>
                  </a:solidFill>
                  <a:latin typeface="TT Norms Bold"/>
                  <a:ea typeface="TT Norms Bold"/>
                  <a:cs typeface="TT Norms Bold"/>
                  <a:sym typeface="TT Norms Bold"/>
                </a:rPr>
                <a:t>Nodejs</a:t>
              </a:r>
            </a:p>
            <a:p>
              <a:pPr>
                <a:lnSpc>
                  <a:spcPts val="1891"/>
                </a:lnSpc>
              </a:pPr>
              <a:endParaRPr lang="en-US" sz="1261" dirty="0">
                <a:solidFill>
                  <a:srgbClr val="000000"/>
                </a:solidFill>
                <a:latin typeface="TT Norms Bold"/>
                <a:ea typeface="TT Norms Bold"/>
                <a:cs typeface="TT Norms Bold"/>
                <a:sym typeface="TT Norms Bold"/>
              </a:endParaRPr>
            </a:p>
          </p:txBody>
        </p:sp>
        <p:sp>
          <p:nvSpPr>
            <p:cNvPr id="11" name="Freeform 11"/>
            <p:cNvSpPr/>
            <p:nvPr/>
          </p:nvSpPr>
          <p:spPr>
            <a:xfrm>
              <a:off x="3378442" y="8478072"/>
              <a:ext cx="4634925" cy="504048"/>
            </a:xfrm>
            <a:custGeom>
              <a:avLst/>
              <a:gdLst/>
              <a:ahLst/>
              <a:cxnLst/>
              <a:rect l="l" t="t" r="r" b="b"/>
              <a:pathLst>
                <a:path w="4634925" h="504048">
                  <a:moveTo>
                    <a:pt x="0" y="0"/>
                  </a:moveTo>
                  <a:lnTo>
                    <a:pt x="4634925" y="0"/>
                  </a:lnTo>
                  <a:lnTo>
                    <a:pt x="4634925" y="504048"/>
                  </a:lnTo>
                  <a:lnTo>
                    <a:pt x="0" y="50404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2" name="Freeform 12"/>
            <p:cNvSpPr/>
            <p:nvPr/>
          </p:nvSpPr>
          <p:spPr>
            <a:xfrm>
              <a:off x="3137257" y="2968152"/>
              <a:ext cx="4634925" cy="504048"/>
            </a:xfrm>
            <a:custGeom>
              <a:avLst/>
              <a:gdLst/>
              <a:ahLst/>
              <a:cxnLst/>
              <a:rect l="l" t="t" r="r" b="b"/>
              <a:pathLst>
                <a:path w="4634925" h="504048">
                  <a:moveTo>
                    <a:pt x="0" y="0"/>
                  </a:moveTo>
                  <a:lnTo>
                    <a:pt x="4634925" y="0"/>
                  </a:lnTo>
                  <a:lnTo>
                    <a:pt x="4634925" y="504048"/>
                  </a:lnTo>
                  <a:lnTo>
                    <a:pt x="0" y="50404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3" name="Freeform 13"/>
            <p:cNvSpPr/>
            <p:nvPr/>
          </p:nvSpPr>
          <p:spPr>
            <a:xfrm>
              <a:off x="15373312" y="364659"/>
              <a:ext cx="2748297" cy="3351582"/>
            </a:xfrm>
            <a:custGeom>
              <a:avLst/>
              <a:gdLst/>
              <a:ahLst/>
              <a:cxnLst/>
              <a:rect l="l" t="t" r="r" b="b"/>
              <a:pathLst>
                <a:path w="2748297" h="3351582">
                  <a:moveTo>
                    <a:pt x="0" y="0"/>
                  </a:moveTo>
                  <a:lnTo>
                    <a:pt x="2748297" y="0"/>
                  </a:lnTo>
                  <a:lnTo>
                    <a:pt x="2748297" y="3351582"/>
                  </a:lnTo>
                  <a:lnTo>
                    <a:pt x="0" y="335158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4" name="Freeform 14"/>
            <p:cNvSpPr/>
            <p:nvPr/>
          </p:nvSpPr>
          <p:spPr>
            <a:xfrm>
              <a:off x="17593405" y="3866205"/>
              <a:ext cx="748510" cy="771901"/>
            </a:xfrm>
            <a:custGeom>
              <a:avLst/>
              <a:gdLst/>
              <a:ahLst/>
              <a:cxnLst/>
              <a:rect l="l" t="t" r="r" b="b"/>
              <a:pathLst>
                <a:path w="748510" h="771901">
                  <a:moveTo>
                    <a:pt x="0" y="0"/>
                  </a:moveTo>
                  <a:lnTo>
                    <a:pt x="748510" y="0"/>
                  </a:lnTo>
                  <a:lnTo>
                    <a:pt x="748510" y="771901"/>
                  </a:lnTo>
                  <a:lnTo>
                    <a:pt x="0" y="771901"/>
                  </a:lnTo>
                  <a:lnTo>
                    <a:pt x="0" y="0"/>
                  </a:lnTo>
                  <a:close/>
                </a:path>
              </a:pathLst>
            </a:custGeom>
            <a:blipFill>
              <a:blip r:embed="rId15"/>
              <a:stretch>
                <a:fillRect/>
              </a:stretch>
            </a:blipFill>
          </p:spPr>
          <p:txBody>
            <a:bodyPr/>
            <a:lstStyle/>
            <a:p>
              <a:endParaRPr lang="en-US"/>
            </a:p>
          </p:txBody>
        </p:sp>
        <p:sp>
          <p:nvSpPr>
            <p:cNvPr id="15" name="TextBox 15"/>
            <p:cNvSpPr txBox="1"/>
            <p:nvPr/>
          </p:nvSpPr>
          <p:spPr>
            <a:xfrm>
              <a:off x="15373313" y="3786092"/>
              <a:ext cx="3332436" cy="947568"/>
            </a:xfrm>
            <a:prstGeom prst="rect">
              <a:avLst/>
            </a:prstGeom>
          </p:spPr>
          <p:txBody>
            <a:bodyPr lIns="0" tIns="0" rIns="0" bIns="0" rtlCol="0" anchor="t">
              <a:spAutoFit/>
            </a:bodyPr>
            <a:lstStyle/>
            <a:p>
              <a:pPr>
                <a:lnSpc>
                  <a:spcPts val="1891"/>
                </a:lnSpc>
              </a:pPr>
              <a:r>
                <a:rPr lang="en-US" sz="1400" dirty="0">
                  <a:solidFill>
                    <a:srgbClr val="000000"/>
                  </a:solidFill>
                  <a:latin typeface="TT Norms Bold"/>
                  <a:ea typeface="TT Norms Bold"/>
                  <a:cs typeface="TT Norms Bold"/>
                  <a:sym typeface="TT Norms Bold"/>
                </a:rPr>
                <a:t>Data base</a:t>
              </a:r>
            </a:p>
            <a:p>
              <a:pPr marL="272252" lvl="1" indent="-136126">
                <a:lnSpc>
                  <a:spcPts val="1891"/>
                </a:lnSpc>
                <a:buFont typeface="Arial"/>
                <a:buChar char="•"/>
              </a:pPr>
              <a:r>
                <a:rPr lang="en-US" sz="1400" dirty="0">
                  <a:solidFill>
                    <a:srgbClr val="000000"/>
                  </a:solidFill>
                  <a:latin typeface="TT Norms Bold"/>
                  <a:ea typeface="TT Norms Bold"/>
                  <a:cs typeface="TT Norms Bold"/>
                  <a:sym typeface="TT Norms Bold"/>
                </a:rPr>
                <a:t>PostgreSQL</a:t>
              </a:r>
              <a:endParaRPr lang="en-US" sz="1261" dirty="0">
                <a:solidFill>
                  <a:srgbClr val="000000"/>
                </a:solidFill>
                <a:latin typeface="TT Norms Bold"/>
                <a:ea typeface="TT Norms Bold"/>
                <a:cs typeface="TT Norms Bold"/>
                <a:sym typeface="TT Norms Bold"/>
              </a:endParaRPr>
            </a:p>
          </p:txBody>
        </p:sp>
        <p:sp>
          <p:nvSpPr>
            <p:cNvPr id="16" name="Freeform 16"/>
            <p:cNvSpPr/>
            <p:nvPr/>
          </p:nvSpPr>
          <p:spPr>
            <a:xfrm flipH="1">
              <a:off x="10266518" y="2906157"/>
              <a:ext cx="5106794" cy="555364"/>
            </a:xfrm>
            <a:custGeom>
              <a:avLst/>
              <a:gdLst/>
              <a:ahLst/>
              <a:cxnLst/>
              <a:rect l="l" t="t" r="r" b="b"/>
              <a:pathLst>
                <a:path w="5106794" h="555364">
                  <a:moveTo>
                    <a:pt x="5106794" y="0"/>
                  </a:moveTo>
                  <a:lnTo>
                    <a:pt x="0" y="0"/>
                  </a:lnTo>
                  <a:lnTo>
                    <a:pt x="0" y="555364"/>
                  </a:lnTo>
                  <a:lnTo>
                    <a:pt x="5106794" y="555364"/>
                  </a:lnTo>
                  <a:lnTo>
                    <a:pt x="5106794"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7" name="Freeform 17"/>
            <p:cNvSpPr/>
            <p:nvPr/>
          </p:nvSpPr>
          <p:spPr>
            <a:xfrm>
              <a:off x="13098311" y="7760005"/>
              <a:ext cx="3285028" cy="3285028"/>
            </a:xfrm>
            <a:custGeom>
              <a:avLst/>
              <a:gdLst/>
              <a:ahLst/>
              <a:cxnLst/>
              <a:rect l="l" t="t" r="r" b="b"/>
              <a:pathLst>
                <a:path w="3285028" h="3285028">
                  <a:moveTo>
                    <a:pt x="0" y="0"/>
                  </a:moveTo>
                  <a:lnTo>
                    <a:pt x="3285029" y="0"/>
                  </a:lnTo>
                  <a:lnTo>
                    <a:pt x="3285029" y="3285029"/>
                  </a:lnTo>
                  <a:lnTo>
                    <a:pt x="0" y="328502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8" name="TextBox 18"/>
            <p:cNvSpPr txBox="1"/>
            <p:nvPr/>
          </p:nvSpPr>
          <p:spPr>
            <a:xfrm>
              <a:off x="13098311" y="10997410"/>
              <a:ext cx="3252322" cy="1352934"/>
            </a:xfrm>
            <a:prstGeom prst="rect">
              <a:avLst/>
            </a:prstGeom>
          </p:spPr>
          <p:txBody>
            <a:bodyPr lIns="0" tIns="0" rIns="0" bIns="0" rtlCol="0" anchor="t">
              <a:spAutoFit/>
            </a:bodyPr>
            <a:lstStyle/>
            <a:p>
              <a:pPr>
                <a:lnSpc>
                  <a:spcPts val="1845"/>
                </a:lnSpc>
              </a:pPr>
              <a:r>
                <a:rPr lang="en-US" sz="1400" dirty="0">
                  <a:solidFill>
                    <a:srgbClr val="000000"/>
                  </a:solidFill>
                  <a:latin typeface="TT Norms Bold"/>
                  <a:ea typeface="TT Norms Bold"/>
                  <a:cs typeface="TT Norms Bold"/>
                  <a:sym typeface="TT Norms Bold"/>
                </a:rPr>
                <a:t>Block chain  </a:t>
              </a:r>
            </a:p>
            <a:p>
              <a:pPr marL="265707" lvl="1" indent="-132853">
                <a:lnSpc>
                  <a:spcPts val="1845"/>
                </a:lnSpc>
                <a:buFont typeface="Arial"/>
                <a:buChar char="•"/>
              </a:pPr>
              <a:r>
                <a:rPr lang="en-US" sz="1400" dirty="0">
                  <a:solidFill>
                    <a:srgbClr val="000000"/>
                  </a:solidFill>
                  <a:latin typeface="TT Norms Bold"/>
                  <a:ea typeface="TT Norms Bold"/>
                  <a:cs typeface="TT Norms Bold"/>
                  <a:sym typeface="TT Norms Bold"/>
                </a:rPr>
                <a:t>Hyperledger</a:t>
              </a:r>
            </a:p>
            <a:p>
              <a:pPr>
                <a:lnSpc>
                  <a:spcPts val="1845"/>
                </a:lnSpc>
              </a:pPr>
              <a:endParaRPr lang="en-US" sz="1230" dirty="0">
                <a:solidFill>
                  <a:srgbClr val="000000"/>
                </a:solidFill>
                <a:latin typeface="TT Norms Bold"/>
                <a:ea typeface="TT Norms Bold"/>
                <a:cs typeface="TT Norms Bold"/>
                <a:sym typeface="TT Norms Bold"/>
              </a:endParaRPr>
            </a:p>
          </p:txBody>
        </p:sp>
        <p:sp>
          <p:nvSpPr>
            <p:cNvPr id="19" name="Freeform 19"/>
            <p:cNvSpPr/>
            <p:nvPr/>
          </p:nvSpPr>
          <p:spPr>
            <a:xfrm flipH="1">
              <a:off x="8878696" y="9402519"/>
              <a:ext cx="4460937" cy="485127"/>
            </a:xfrm>
            <a:custGeom>
              <a:avLst/>
              <a:gdLst/>
              <a:ahLst/>
              <a:cxnLst/>
              <a:rect l="l" t="t" r="r" b="b"/>
              <a:pathLst>
                <a:path w="4460937" h="485127">
                  <a:moveTo>
                    <a:pt x="4460937" y="0"/>
                  </a:moveTo>
                  <a:lnTo>
                    <a:pt x="0" y="0"/>
                  </a:lnTo>
                  <a:lnTo>
                    <a:pt x="0" y="485127"/>
                  </a:lnTo>
                  <a:lnTo>
                    <a:pt x="4460937" y="485127"/>
                  </a:lnTo>
                  <a:lnTo>
                    <a:pt x="4460937"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20" name="Freeform 20"/>
            <p:cNvSpPr/>
            <p:nvPr/>
          </p:nvSpPr>
          <p:spPr>
            <a:xfrm>
              <a:off x="7410410" y="4994420"/>
              <a:ext cx="2936574" cy="3102210"/>
            </a:xfrm>
            <a:custGeom>
              <a:avLst/>
              <a:gdLst/>
              <a:ahLst/>
              <a:cxnLst/>
              <a:rect l="l" t="t" r="r" b="b"/>
              <a:pathLst>
                <a:path w="2936574" h="3102210">
                  <a:moveTo>
                    <a:pt x="0" y="0"/>
                  </a:moveTo>
                  <a:lnTo>
                    <a:pt x="2936573" y="0"/>
                  </a:lnTo>
                  <a:lnTo>
                    <a:pt x="2936573" y="3102210"/>
                  </a:lnTo>
                  <a:lnTo>
                    <a:pt x="0" y="3102210"/>
                  </a:lnTo>
                  <a:lnTo>
                    <a:pt x="0" y="0"/>
                  </a:lnTo>
                  <a:close/>
                </a:path>
              </a:pathLst>
            </a:custGeom>
            <a:blipFill>
              <a:blip r:embed="rId18"/>
              <a:stretch>
                <a:fillRect l="-23348" r="-26142"/>
              </a:stretch>
            </a:blipFill>
          </p:spPr>
          <p:txBody>
            <a:bodyPr/>
            <a:lstStyle/>
            <a:p>
              <a:endParaRPr lang="en-US"/>
            </a:p>
          </p:txBody>
        </p:sp>
        <p:sp>
          <p:nvSpPr>
            <p:cNvPr id="21" name="TextBox 21"/>
            <p:cNvSpPr txBox="1"/>
            <p:nvPr/>
          </p:nvSpPr>
          <p:spPr>
            <a:xfrm>
              <a:off x="113212" y="8921412"/>
              <a:ext cx="1887808" cy="1425518"/>
            </a:xfrm>
            <a:prstGeom prst="rect">
              <a:avLst/>
            </a:prstGeom>
          </p:spPr>
          <p:txBody>
            <a:bodyPr lIns="0" tIns="0" rIns="0" bIns="0" rtlCol="0" anchor="t">
              <a:spAutoFit/>
            </a:bodyPr>
            <a:lstStyle/>
            <a:p>
              <a:pPr>
                <a:lnSpc>
                  <a:spcPts val="1891"/>
                </a:lnSpc>
              </a:pPr>
              <a:r>
                <a:rPr lang="en-US" sz="1400" dirty="0">
                  <a:solidFill>
                    <a:srgbClr val="000000"/>
                  </a:solidFill>
                  <a:latin typeface="TT Norms Bold"/>
                  <a:ea typeface="TT Norms Bold"/>
                  <a:cs typeface="TT Norms Bold"/>
                  <a:sym typeface="TT Norms Bold"/>
                </a:rPr>
                <a:t>ML model</a:t>
              </a:r>
            </a:p>
            <a:p>
              <a:pPr marL="272252" lvl="1" indent="-136126">
                <a:lnSpc>
                  <a:spcPts val="1891"/>
                </a:lnSpc>
                <a:buFont typeface="Arial"/>
                <a:buChar char="•"/>
              </a:pPr>
              <a:r>
                <a:rPr lang="en-US" sz="1400" dirty="0">
                  <a:solidFill>
                    <a:srgbClr val="000000"/>
                  </a:solidFill>
                  <a:latin typeface="TT Norms Bold"/>
                  <a:ea typeface="TT Norms Bold"/>
                  <a:cs typeface="TT Norms Bold"/>
                  <a:sym typeface="TT Norms Bold"/>
                </a:rPr>
                <a:t>Python </a:t>
              </a:r>
            </a:p>
            <a:p>
              <a:pPr>
                <a:lnSpc>
                  <a:spcPts val="1891"/>
                </a:lnSpc>
              </a:pPr>
              <a:endParaRPr lang="en-US" sz="1261" dirty="0">
                <a:solidFill>
                  <a:srgbClr val="000000"/>
                </a:solidFill>
                <a:latin typeface="TT Norms Bold"/>
                <a:ea typeface="TT Norms Bold"/>
                <a:cs typeface="TT Norms Bold"/>
                <a:sym typeface="TT Norms Bold"/>
              </a:endParaRPr>
            </a:p>
          </p:txBody>
        </p:sp>
        <p:sp>
          <p:nvSpPr>
            <p:cNvPr id="22" name="Freeform 22"/>
            <p:cNvSpPr/>
            <p:nvPr/>
          </p:nvSpPr>
          <p:spPr>
            <a:xfrm>
              <a:off x="16805936" y="4994420"/>
              <a:ext cx="3595591" cy="2750627"/>
            </a:xfrm>
            <a:custGeom>
              <a:avLst/>
              <a:gdLst/>
              <a:ahLst/>
              <a:cxnLst/>
              <a:rect l="l" t="t" r="r" b="b"/>
              <a:pathLst>
                <a:path w="3595591" h="2750627">
                  <a:moveTo>
                    <a:pt x="0" y="0"/>
                  </a:moveTo>
                  <a:lnTo>
                    <a:pt x="3595591" y="0"/>
                  </a:lnTo>
                  <a:lnTo>
                    <a:pt x="3595591" y="2750627"/>
                  </a:lnTo>
                  <a:lnTo>
                    <a:pt x="0" y="2750627"/>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US"/>
            </a:p>
          </p:txBody>
        </p:sp>
        <p:sp>
          <p:nvSpPr>
            <p:cNvPr id="23" name="Freeform 23"/>
            <p:cNvSpPr/>
            <p:nvPr/>
          </p:nvSpPr>
          <p:spPr>
            <a:xfrm flipH="1">
              <a:off x="10588283" y="6032981"/>
              <a:ext cx="6217653" cy="676170"/>
            </a:xfrm>
            <a:custGeom>
              <a:avLst/>
              <a:gdLst/>
              <a:ahLst/>
              <a:cxnLst/>
              <a:rect l="l" t="t" r="r" b="b"/>
              <a:pathLst>
                <a:path w="6217653" h="676170">
                  <a:moveTo>
                    <a:pt x="6217653" y="0"/>
                  </a:moveTo>
                  <a:lnTo>
                    <a:pt x="0" y="0"/>
                  </a:lnTo>
                  <a:lnTo>
                    <a:pt x="0" y="676169"/>
                  </a:lnTo>
                  <a:lnTo>
                    <a:pt x="6217653" y="676169"/>
                  </a:lnTo>
                  <a:lnTo>
                    <a:pt x="6217653"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24" name="TextBox 24"/>
            <p:cNvSpPr txBox="1"/>
            <p:nvPr/>
          </p:nvSpPr>
          <p:spPr>
            <a:xfrm>
              <a:off x="16805937" y="7834926"/>
              <a:ext cx="3972686" cy="1613006"/>
            </a:xfrm>
            <a:prstGeom prst="rect">
              <a:avLst/>
            </a:prstGeom>
          </p:spPr>
          <p:txBody>
            <a:bodyPr wrap="square" lIns="0" tIns="0" rIns="0" bIns="0" rtlCol="0" anchor="t">
              <a:spAutoFit/>
            </a:bodyPr>
            <a:lstStyle/>
            <a:p>
              <a:pPr>
                <a:lnSpc>
                  <a:spcPts val="1642"/>
                </a:lnSpc>
              </a:pPr>
              <a:r>
                <a:rPr lang="en-US" sz="1095" dirty="0">
                  <a:solidFill>
                    <a:srgbClr val="000000"/>
                  </a:solidFill>
                  <a:latin typeface="TT Norms Bold"/>
                  <a:ea typeface="TT Norms Bold"/>
                  <a:cs typeface="TT Norms Bold"/>
                  <a:sym typeface="TT Norms Bold"/>
                </a:rPr>
                <a:t> </a:t>
              </a:r>
              <a:r>
                <a:rPr lang="en-US" sz="1400" dirty="0">
                  <a:solidFill>
                    <a:srgbClr val="000000"/>
                  </a:solidFill>
                  <a:latin typeface="TT Norms Bold"/>
                  <a:ea typeface="TT Norms Bold"/>
                  <a:cs typeface="TT Norms Bold"/>
                  <a:sym typeface="TT Norms Bold"/>
                </a:rPr>
                <a:t>Frontend and Dashboard</a:t>
              </a:r>
            </a:p>
            <a:p>
              <a:pPr marL="236405" lvl="1" indent="-118203">
                <a:lnSpc>
                  <a:spcPts val="1642"/>
                </a:lnSpc>
                <a:buFont typeface="Arial"/>
                <a:buChar char="•"/>
              </a:pPr>
              <a:r>
                <a:rPr lang="en-US" sz="1400" dirty="0">
                  <a:solidFill>
                    <a:srgbClr val="000000"/>
                  </a:solidFill>
                  <a:latin typeface="TT Norms Bold"/>
                  <a:ea typeface="TT Norms Bold"/>
                  <a:cs typeface="TT Norms Bold"/>
                  <a:sym typeface="TT Norms Bold"/>
                </a:rPr>
                <a:t>ReactJS</a:t>
              </a:r>
            </a:p>
            <a:p>
              <a:pPr marL="236405" lvl="1" indent="-118203">
                <a:lnSpc>
                  <a:spcPts val="1642"/>
                </a:lnSpc>
                <a:buFont typeface="Arial"/>
                <a:buChar char="•"/>
              </a:pPr>
              <a:r>
                <a:rPr lang="en-US" sz="1400" dirty="0">
                  <a:solidFill>
                    <a:srgbClr val="000000"/>
                  </a:solidFill>
                  <a:latin typeface="TT Norms Bold"/>
                  <a:ea typeface="TT Norms Bold"/>
                  <a:cs typeface="TT Norms Bold"/>
                  <a:sym typeface="TT Norms Bold"/>
                </a:rPr>
                <a:t>Graphs</a:t>
              </a:r>
            </a:p>
            <a:p>
              <a:pPr>
                <a:lnSpc>
                  <a:spcPts val="1642"/>
                </a:lnSpc>
              </a:pPr>
              <a:endParaRPr lang="en-US" sz="1095" dirty="0">
                <a:solidFill>
                  <a:srgbClr val="000000"/>
                </a:solidFill>
                <a:latin typeface="TT Norms Bold"/>
                <a:ea typeface="TT Norms Bold"/>
                <a:cs typeface="TT Norms Bold"/>
                <a:sym typeface="TT Norms Bold"/>
              </a:endParaRPr>
            </a:p>
          </p:txBody>
        </p:sp>
        <p:sp>
          <p:nvSpPr>
            <p:cNvPr id="25" name="TextBox 25"/>
            <p:cNvSpPr txBox="1"/>
            <p:nvPr/>
          </p:nvSpPr>
          <p:spPr>
            <a:xfrm>
              <a:off x="3665312" y="2285548"/>
              <a:ext cx="3346328" cy="690446"/>
            </a:xfrm>
            <a:prstGeom prst="rect">
              <a:avLst/>
            </a:prstGeom>
          </p:spPr>
          <p:txBody>
            <a:bodyPr lIns="0" tIns="0" rIns="0" bIns="0" rtlCol="0" anchor="t">
              <a:spAutoFit/>
            </a:bodyPr>
            <a:lstStyle/>
            <a:p>
              <a:pPr>
                <a:lnSpc>
                  <a:spcPts val="2937"/>
                </a:lnSpc>
              </a:pPr>
              <a:r>
                <a:rPr lang="en-US" sz="1958">
                  <a:solidFill>
                    <a:srgbClr val="000000"/>
                  </a:solidFill>
                  <a:latin typeface="TT Norms"/>
                  <a:ea typeface="TT Norms"/>
                  <a:cs typeface="TT Norms"/>
                  <a:sym typeface="TT Norms"/>
                </a:rPr>
                <a:t>Rest API</a:t>
              </a:r>
            </a:p>
          </p:txBody>
        </p:sp>
      </p:grpSp>
      <p:sp>
        <p:nvSpPr>
          <p:cNvPr id="28" name="TextBox 27">
            <a:extLst>
              <a:ext uri="{FF2B5EF4-FFF2-40B4-BE49-F238E27FC236}">
                <a16:creationId xmlns:a16="http://schemas.microsoft.com/office/drawing/2014/main" id="{49800D1D-F62D-3F50-E99E-39699224A76C}"/>
              </a:ext>
            </a:extLst>
          </p:cNvPr>
          <p:cNvSpPr txBox="1"/>
          <p:nvPr/>
        </p:nvSpPr>
        <p:spPr>
          <a:xfrm>
            <a:off x="4356079" y="97330"/>
            <a:ext cx="3372928" cy="584775"/>
          </a:xfrm>
          <a:prstGeom prst="rect">
            <a:avLst/>
          </a:prstGeom>
          <a:noFill/>
        </p:spPr>
        <p:txBody>
          <a:bodyPr wrap="square" rtlCol="0">
            <a:spAutoFit/>
          </a:bodyPr>
          <a:lstStyle/>
          <a:p>
            <a:r>
              <a:rPr lang="en-US" sz="3200" b="1" dirty="0"/>
              <a:t>TECH STACK</a:t>
            </a:r>
            <a:endParaRPr lang="en-IN" sz="3200" b="1" dirty="0"/>
          </a:p>
        </p:txBody>
      </p:sp>
      <p:pic>
        <p:nvPicPr>
          <p:cNvPr id="29" name="Picture 28">
            <a:extLst>
              <a:ext uri="{FF2B5EF4-FFF2-40B4-BE49-F238E27FC236}">
                <a16:creationId xmlns:a16="http://schemas.microsoft.com/office/drawing/2014/main" id="{5379E12C-EDF9-02F5-4DC7-486CA13768AD}"/>
              </a:ext>
            </a:extLst>
          </p:cNvPr>
          <p:cNvPicPr>
            <a:picLocks noChangeAspect="1"/>
          </p:cNvPicPr>
          <p:nvPr/>
        </p:nvPicPr>
        <p:blipFill>
          <a:blip r:embed="rId21"/>
          <a:stretch>
            <a:fillRect/>
          </a:stretch>
        </p:blipFill>
        <p:spPr>
          <a:xfrm>
            <a:off x="195242" y="149172"/>
            <a:ext cx="867547" cy="867547"/>
          </a:xfrm>
          <a:prstGeom prst="rect">
            <a:avLst/>
          </a:prstGeom>
        </p:spPr>
      </p:pic>
      <p:pic>
        <p:nvPicPr>
          <p:cNvPr id="30" name="Google Shape;93;p2">
            <a:extLst>
              <a:ext uri="{FF2B5EF4-FFF2-40B4-BE49-F238E27FC236}">
                <a16:creationId xmlns:a16="http://schemas.microsoft.com/office/drawing/2014/main" id="{FE991927-17E6-A63C-9804-5A9ED970C91D}"/>
              </a:ext>
            </a:extLst>
          </p:cNvPr>
          <p:cNvPicPr preferRelativeResize="0"/>
          <p:nvPr/>
        </p:nvPicPr>
        <p:blipFill rotWithShape="1">
          <a:blip r:embed="rId22">
            <a:alphaModFix/>
          </a:blip>
          <a:srcRect/>
          <a:stretch/>
        </p:blipFill>
        <p:spPr>
          <a:xfrm>
            <a:off x="10452011" y="136522"/>
            <a:ext cx="1498448" cy="740011"/>
          </a:xfrm>
          <a:prstGeom prst="rect">
            <a:avLst/>
          </a:prstGeom>
          <a:noFill/>
          <a:ln>
            <a:noFill/>
          </a:ln>
        </p:spPr>
      </p:pic>
    </p:spTree>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9042</TotalTime>
  <Words>1834</Words>
  <Application>Microsoft Office PowerPoint</Application>
  <PresentationFormat>Widescreen</PresentationFormat>
  <Paragraphs>233</Paragraphs>
  <Slides>16</Slides>
  <Notes>8</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16</vt:i4>
      </vt:variant>
    </vt:vector>
  </HeadingPairs>
  <TitlesOfParts>
    <vt:vector size="36" baseType="lpstr">
      <vt:lpstr>ＭＳ Ｐゴシック</vt:lpstr>
      <vt:lpstr>Aileron Bold</vt:lpstr>
      <vt:lpstr>Aileron Ultra-Bold</vt:lpstr>
      <vt:lpstr>Arial</vt:lpstr>
      <vt:lpstr>Calibri</vt:lpstr>
      <vt:lpstr>Gagalin</vt:lpstr>
      <vt:lpstr>Garamond</vt:lpstr>
      <vt:lpstr>GFS Didot</vt:lpstr>
      <vt:lpstr>montserratregular</vt:lpstr>
      <vt:lpstr>Oswald</vt:lpstr>
      <vt:lpstr>Public Sans</vt:lpstr>
      <vt:lpstr>Public Sans Bold</vt:lpstr>
      <vt:lpstr>Raleway Bold</vt:lpstr>
      <vt:lpstr>Times New Roman</vt:lpstr>
      <vt:lpstr>Times New Roman Ultra-Bold</vt:lpstr>
      <vt:lpstr>TradeGothic</vt:lpstr>
      <vt:lpstr>TT Norms</vt:lpstr>
      <vt:lpstr>TT Norms Bold</vt:lpstr>
      <vt:lpstr>Wingdings</vt:lpstr>
      <vt:lpstr>Office Theme</vt:lpstr>
      <vt:lpstr>SMART INDIA HACKATHON 2024</vt:lpstr>
      <vt:lpstr>HDIMS Structure</vt:lpstr>
      <vt:lpstr> CHALLENGES  IN  PRE-EXISTING  PLATFORMS  </vt:lpstr>
      <vt:lpstr>  HEALTH DATA INFORMATION  &amp;  MANAGEMENT SYSYEM</vt:lpstr>
      <vt:lpstr>FEATURES:</vt:lpstr>
      <vt:lpstr>KEY INNOVATIONS</vt:lpstr>
      <vt:lpstr>Key Innovations in Detail</vt:lpstr>
      <vt:lpstr>PowerPoint Presentation</vt:lpstr>
      <vt:lpstr>PowerPoint Presentation</vt:lpstr>
      <vt:lpstr>PowerPoint Presentation</vt:lpstr>
      <vt:lpstr>PowerPoint Presentation</vt:lpstr>
      <vt:lpstr>PowerPoint Presentation</vt:lpstr>
      <vt:lpstr>PowerPoint Presentation</vt:lpstr>
      <vt:lpstr>RESEARCH  AND REFERENCES</vt:lpstr>
      <vt:lpstr>PowerPoint Presentation</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Samiksha Surwase</cp:lastModifiedBy>
  <cp:revision>216</cp:revision>
  <dcterms:created xsi:type="dcterms:W3CDTF">2013-12-12T18:46:50Z</dcterms:created>
  <dcterms:modified xsi:type="dcterms:W3CDTF">2024-09-04T06:05:10Z</dcterms:modified>
  <cp:category/>
</cp:coreProperties>
</file>