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T Norms" charset="1" panose="02000503030000020003"/>
      <p:regular r:id="rId18"/>
    </p:embeddedFont>
    <p:embeddedFont>
      <p:font typeface="TT Norms Bold" charset="1" panose="020008030300000200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61.png" Type="http://schemas.openxmlformats.org/officeDocument/2006/relationships/image"/><Relationship Id="rId14" Target="../media/image62.png" Type="http://schemas.openxmlformats.org/officeDocument/2006/relationships/image"/><Relationship Id="rId15" Target="../media/image63.png" Type="http://schemas.openxmlformats.org/officeDocument/2006/relationships/image"/><Relationship Id="rId16" Target="../media/image64.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65.png" Type="http://schemas.openxmlformats.org/officeDocument/2006/relationships/image"/><Relationship Id="rId14" Target="../media/image66.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11" Target="../media/image35.png" Type="http://schemas.openxmlformats.org/officeDocument/2006/relationships/image"/><Relationship Id="rId12" Target="../media/image36.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7.png" Type="http://schemas.openxmlformats.org/officeDocument/2006/relationships/image"/><Relationship Id="rId12" Target="../media/image28.svg" Type="http://schemas.openxmlformats.org/officeDocument/2006/relationships/image"/><Relationship Id="rId13" Target="../media/image29.png" Type="http://schemas.openxmlformats.org/officeDocument/2006/relationships/image"/><Relationship Id="rId14" Target="../media/image30.svg" Type="http://schemas.openxmlformats.org/officeDocument/2006/relationships/image"/><Relationship Id="rId15" Target="../media/image31.png" Type="http://schemas.openxmlformats.org/officeDocument/2006/relationships/image"/><Relationship Id="rId16" Target="../media/image32.svg" Type="http://schemas.openxmlformats.org/officeDocument/2006/relationships/image"/><Relationship Id="rId17" Target="../media/image33.png" Type="http://schemas.openxmlformats.org/officeDocument/2006/relationships/image"/><Relationship Id="rId18" Target="../media/image34.svg" Type="http://schemas.openxmlformats.org/officeDocument/2006/relationships/image"/><Relationship Id="rId2" Target="../media/image1.jpe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11" Target="../media/image35.png" Type="http://schemas.openxmlformats.org/officeDocument/2006/relationships/image"/><Relationship Id="rId12" Target="../media/image36.svg" Type="http://schemas.openxmlformats.org/officeDocument/2006/relationships/image"/><Relationship Id="rId13" Target="../media/image37.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40.png" Type="http://schemas.openxmlformats.org/officeDocument/2006/relationships/image"/><Relationship Id="rId14" Target="../media/image41.png" Type="http://schemas.openxmlformats.org/officeDocument/2006/relationships/image"/><Relationship Id="rId15" Target="../media/image4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43.png" Type="http://schemas.openxmlformats.org/officeDocument/2006/relationships/image"/><Relationship Id="rId14" Target="../media/image44.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45.png" Type="http://schemas.openxmlformats.org/officeDocument/2006/relationships/image"/><Relationship Id="rId12" Target="../media/image46.png" Type="http://schemas.openxmlformats.org/officeDocument/2006/relationships/image"/><Relationship Id="rId13" Target="../media/image47.png" Type="http://schemas.openxmlformats.org/officeDocument/2006/relationships/image"/><Relationship Id="rId14" Target="../media/image48.png" Type="http://schemas.openxmlformats.org/officeDocument/2006/relationships/image"/><Relationship Id="rId15" Target="../media/image4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50.png" Type="http://schemas.openxmlformats.org/officeDocument/2006/relationships/image"/><Relationship Id="rId12" Target="../media/image51.png" Type="http://schemas.openxmlformats.org/officeDocument/2006/relationships/image"/><Relationship Id="rId13" Target="../media/image5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53.png" Type="http://schemas.openxmlformats.org/officeDocument/2006/relationships/image"/><Relationship Id="rId14" Target="../media/image54.png" Type="http://schemas.openxmlformats.org/officeDocument/2006/relationships/image"/><Relationship Id="rId15" Target="../media/image55.png" Type="http://schemas.openxmlformats.org/officeDocument/2006/relationships/image"/><Relationship Id="rId16" Target="../media/image56.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57.png" Type="http://schemas.openxmlformats.org/officeDocument/2006/relationships/image"/><Relationship Id="rId14" Target="../media/image58.png" Type="http://schemas.openxmlformats.org/officeDocument/2006/relationships/image"/><Relationship Id="rId15" Target="../media/image59.png" Type="http://schemas.openxmlformats.org/officeDocument/2006/relationships/image"/><Relationship Id="rId16" Target="../media/image60.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741444">
            <a:off x="-4150859" y="-2869402"/>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58262" y="6073060"/>
            <a:ext cx="2098777" cy="1659783"/>
          </a:xfrm>
          <a:custGeom>
            <a:avLst/>
            <a:gdLst/>
            <a:ahLst/>
            <a:cxnLst/>
            <a:rect r="r" b="b" t="t" l="l"/>
            <a:pathLst>
              <a:path h="1659783" w="2098777">
                <a:moveTo>
                  <a:pt x="0" y="0"/>
                </a:moveTo>
                <a:lnTo>
                  <a:pt x="2098778" y="0"/>
                </a:lnTo>
                <a:lnTo>
                  <a:pt x="2098778" y="1659783"/>
                </a:lnTo>
                <a:lnTo>
                  <a:pt x="0" y="1659783"/>
                </a:lnTo>
                <a:lnTo>
                  <a:pt x="0" y="0"/>
                </a:lnTo>
                <a:close/>
              </a:path>
            </a:pathLst>
          </a:custGeom>
          <a:blipFill>
            <a:blip r:embed="rId5">
              <a:alphaModFix amt="9999"/>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6617410" y="6073060"/>
            <a:ext cx="5442205" cy="967740"/>
            <a:chOff x="0" y="0"/>
            <a:chExt cx="1433338" cy="254878"/>
          </a:xfrm>
        </p:grpSpPr>
        <p:sp>
          <p:nvSpPr>
            <p:cNvPr name="Freeform 6" id="6"/>
            <p:cNvSpPr/>
            <p:nvPr/>
          </p:nvSpPr>
          <p:spPr>
            <a:xfrm flipH="false" flipV="false" rot="0">
              <a:off x="0" y="0"/>
              <a:ext cx="1433338" cy="254878"/>
            </a:xfrm>
            <a:custGeom>
              <a:avLst/>
              <a:gdLst/>
              <a:ahLst/>
              <a:cxnLst/>
              <a:rect r="r" b="b" t="t" l="l"/>
              <a:pathLst>
                <a:path h="254878" w="1433338">
                  <a:moveTo>
                    <a:pt x="14226" y="0"/>
                  </a:moveTo>
                  <a:lnTo>
                    <a:pt x="1419112" y="0"/>
                  </a:lnTo>
                  <a:cubicBezTo>
                    <a:pt x="1422885" y="0"/>
                    <a:pt x="1426503" y="1499"/>
                    <a:pt x="1429171" y="4167"/>
                  </a:cubicBezTo>
                  <a:cubicBezTo>
                    <a:pt x="1431839" y="6834"/>
                    <a:pt x="1433338" y="10453"/>
                    <a:pt x="1433338" y="14226"/>
                  </a:cubicBezTo>
                  <a:lnTo>
                    <a:pt x="1433338" y="240652"/>
                  </a:lnTo>
                  <a:cubicBezTo>
                    <a:pt x="1433338" y="244425"/>
                    <a:pt x="1431839" y="248044"/>
                    <a:pt x="1429171" y="250711"/>
                  </a:cubicBezTo>
                  <a:cubicBezTo>
                    <a:pt x="1426503" y="253379"/>
                    <a:pt x="1422885" y="254878"/>
                    <a:pt x="1419112" y="254878"/>
                  </a:cubicBezTo>
                  <a:lnTo>
                    <a:pt x="14226" y="254878"/>
                  </a:lnTo>
                  <a:cubicBezTo>
                    <a:pt x="10453" y="254878"/>
                    <a:pt x="6834" y="253379"/>
                    <a:pt x="4167" y="250711"/>
                  </a:cubicBezTo>
                  <a:cubicBezTo>
                    <a:pt x="1499" y="248044"/>
                    <a:pt x="0" y="244425"/>
                    <a:pt x="0" y="240652"/>
                  </a:cubicBezTo>
                  <a:lnTo>
                    <a:pt x="0" y="14226"/>
                  </a:lnTo>
                  <a:cubicBezTo>
                    <a:pt x="0" y="10453"/>
                    <a:pt x="1499" y="6834"/>
                    <a:pt x="4167" y="4167"/>
                  </a:cubicBezTo>
                  <a:cubicBezTo>
                    <a:pt x="6834" y="1499"/>
                    <a:pt x="10453" y="0"/>
                    <a:pt x="14226" y="0"/>
                  </a:cubicBezTo>
                  <a:close/>
                </a:path>
              </a:pathLst>
            </a:custGeom>
            <a:solidFill>
              <a:srgbClr val="65A1DD"/>
            </a:solidFill>
          </p:spPr>
        </p:sp>
        <p:sp>
          <p:nvSpPr>
            <p:cNvPr name="TextBox 7" id="7"/>
            <p:cNvSpPr txBox="true"/>
            <p:nvPr/>
          </p:nvSpPr>
          <p:spPr>
            <a:xfrm>
              <a:off x="0" y="-85725"/>
              <a:ext cx="1433338" cy="340603"/>
            </a:xfrm>
            <a:prstGeom prst="rect">
              <a:avLst/>
            </a:prstGeom>
          </p:spPr>
          <p:txBody>
            <a:bodyPr anchor="ctr" rtlCol="false" tIns="50800" lIns="50800" bIns="50800" rIns="50800"/>
            <a:lstStyle/>
            <a:p>
              <a:pPr algn="ctr">
                <a:lnSpc>
                  <a:spcPts val="4229"/>
                </a:lnSpc>
              </a:pPr>
              <a:r>
                <a:rPr lang="en-US" sz="2819" spc="84">
                  <a:solidFill>
                    <a:srgbClr val="000000"/>
                  </a:solidFill>
                  <a:latin typeface="TT Norms"/>
                  <a:ea typeface="TT Norms"/>
                  <a:cs typeface="TT Norms"/>
                  <a:sym typeface="TT Norms"/>
                </a:rPr>
                <a:t>By Guardians of the Data</a:t>
              </a:r>
            </a:p>
          </p:txBody>
        </p:sp>
      </p:grpSp>
      <p:sp>
        <p:nvSpPr>
          <p:cNvPr name="Freeform 8" id="8"/>
          <p:cNvSpPr/>
          <p:nvPr/>
        </p:nvSpPr>
        <p:spPr>
          <a:xfrm flipH="false" flipV="false" rot="0">
            <a:off x="14103754" y="-564163"/>
            <a:ext cx="9062563" cy="1737927"/>
          </a:xfrm>
          <a:custGeom>
            <a:avLst/>
            <a:gdLst/>
            <a:ahLst/>
            <a:cxnLst/>
            <a:rect r="r" b="b" t="t" l="l"/>
            <a:pathLst>
              <a:path h="1737927" w="9062563">
                <a:moveTo>
                  <a:pt x="0" y="0"/>
                </a:moveTo>
                <a:lnTo>
                  <a:pt x="9062563" y="0"/>
                </a:lnTo>
                <a:lnTo>
                  <a:pt x="9062563" y="1737926"/>
                </a:lnTo>
                <a:lnTo>
                  <a:pt x="0" y="1737926"/>
                </a:lnTo>
                <a:lnTo>
                  <a:pt x="0" y="0"/>
                </a:lnTo>
                <a:close/>
              </a:path>
            </a:pathLst>
          </a:custGeom>
          <a:blipFill>
            <a:blip r:embed="rId7">
              <a:extLst>
                <a:ext uri="{96DAC541-7B7A-43D3-8B79-37D633B846F1}">
                  <asvg:svgBlip xmlns:asvg="http://schemas.microsoft.com/office/drawing/2016/SVG/main" r:embed="rId8"/>
                </a:ext>
              </a:extLst>
            </a:blip>
            <a:stretch>
              <a:fillRect l="0" t="-85886" r="-6470" b="-17454"/>
            </a:stretch>
          </a:blipFill>
        </p:spPr>
      </p:sp>
      <p:sp>
        <p:nvSpPr>
          <p:cNvPr name="Freeform 9" id="9"/>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5283323" y="8538265"/>
            <a:ext cx="2627432" cy="2627432"/>
          </a:xfrm>
          <a:custGeom>
            <a:avLst/>
            <a:gdLst/>
            <a:ahLst/>
            <a:cxnLst/>
            <a:rect r="r" b="b" t="t" l="l"/>
            <a:pathLst>
              <a:path h="2627432" w="2627432">
                <a:moveTo>
                  <a:pt x="0" y="0"/>
                </a:moveTo>
                <a:lnTo>
                  <a:pt x="2627433" y="0"/>
                </a:lnTo>
                <a:lnTo>
                  <a:pt x="2627433" y="2627432"/>
                </a:lnTo>
                <a:lnTo>
                  <a:pt x="0" y="2627432"/>
                </a:lnTo>
                <a:lnTo>
                  <a:pt x="0" y="0"/>
                </a:lnTo>
                <a:close/>
              </a:path>
            </a:pathLst>
          </a:custGeom>
          <a:blipFill>
            <a:blip r:embed="rId9">
              <a:alphaModFix amt="12000"/>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1" id="11"/>
          <p:cNvSpPr/>
          <p:nvPr/>
        </p:nvSpPr>
        <p:spPr>
          <a:xfrm flipH="false" flipV="false" rot="5400000">
            <a:off x="6371627" y="9120020"/>
            <a:ext cx="2304785" cy="2333959"/>
          </a:xfrm>
          <a:custGeom>
            <a:avLst/>
            <a:gdLst/>
            <a:ahLst/>
            <a:cxnLst/>
            <a:rect r="r" b="b" t="t" l="l"/>
            <a:pathLst>
              <a:path h="2333959" w="2304785">
                <a:moveTo>
                  <a:pt x="0" y="0"/>
                </a:moveTo>
                <a:lnTo>
                  <a:pt x="2304785" y="0"/>
                </a:lnTo>
                <a:lnTo>
                  <a:pt x="2304785" y="2333960"/>
                </a:lnTo>
                <a:lnTo>
                  <a:pt x="0" y="2333960"/>
                </a:lnTo>
                <a:lnTo>
                  <a:pt x="0" y="0"/>
                </a:lnTo>
                <a:close/>
              </a:path>
            </a:pathLst>
          </a:custGeom>
          <a:blipFill>
            <a:blip r:embed="rId11">
              <a:alphaModFix amt="12000"/>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2" id="12"/>
          <p:cNvSpPr/>
          <p:nvPr/>
        </p:nvSpPr>
        <p:spPr>
          <a:xfrm flipH="false" flipV="false" rot="0">
            <a:off x="17772062" y="-112037"/>
            <a:ext cx="677531" cy="552187"/>
          </a:xfrm>
          <a:custGeom>
            <a:avLst/>
            <a:gdLst/>
            <a:ahLst/>
            <a:cxnLst/>
            <a:rect r="r" b="b" t="t" l="l"/>
            <a:pathLst>
              <a:path h="552187" w="677531">
                <a:moveTo>
                  <a:pt x="0" y="0"/>
                </a:moveTo>
                <a:lnTo>
                  <a:pt x="677531" y="0"/>
                </a:lnTo>
                <a:lnTo>
                  <a:pt x="677531" y="552188"/>
                </a:lnTo>
                <a:lnTo>
                  <a:pt x="0" y="55218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3" id="13"/>
          <p:cNvSpPr/>
          <p:nvPr/>
        </p:nvSpPr>
        <p:spPr>
          <a:xfrm flipH="false" flipV="false" rot="5400000">
            <a:off x="17099297" y="489863"/>
            <a:ext cx="2700592" cy="1077675"/>
          </a:xfrm>
          <a:custGeom>
            <a:avLst/>
            <a:gdLst/>
            <a:ahLst/>
            <a:cxnLst/>
            <a:rect r="r" b="b" t="t" l="l"/>
            <a:pathLst>
              <a:path h="1077675" w="2700592">
                <a:moveTo>
                  <a:pt x="0" y="0"/>
                </a:moveTo>
                <a:lnTo>
                  <a:pt x="2700592" y="0"/>
                </a:lnTo>
                <a:lnTo>
                  <a:pt x="2700592" y="1077674"/>
                </a:lnTo>
                <a:lnTo>
                  <a:pt x="0" y="1077674"/>
                </a:lnTo>
                <a:lnTo>
                  <a:pt x="0" y="0"/>
                </a:lnTo>
                <a:close/>
              </a:path>
            </a:pathLst>
          </a:custGeom>
          <a:blipFill>
            <a:blip r:embed="rId15">
              <a:extLst>
                <a:ext uri="{96DAC541-7B7A-43D3-8B79-37D633B846F1}">
                  <asvg:svgBlip xmlns:asvg="http://schemas.microsoft.com/office/drawing/2016/SVG/main" r:embed="rId16"/>
                </a:ext>
              </a:extLst>
            </a:blip>
            <a:stretch>
              <a:fillRect l="0" t="0" r="-33573" b="0"/>
            </a:stretch>
          </a:blipFill>
        </p:spPr>
      </p:sp>
      <p:sp>
        <p:nvSpPr>
          <p:cNvPr name="Freeform 14" id="14"/>
          <p:cNvSpPr/>
          <p:nvPr/>
        </p:nvSpPr>
        <p:spPr>
          <a:xfrm flipH="false" flipV="false" rot="-5400000">
            <a:off x="-2218806" y="4798504"/>
            <a:ext cx="4356984" cy="690229"/>
          </a:xfrm>
          <a:custGeom>
            <a:avLst/>
            <a:gdLst/>
            <a:ahLst/>
            <a:cxnLst/>
            <a:rect r="r" b="b" t="t" l="l"/>
            <a:pathLst>
              <a:path h="690229" w="4356984">
                <a:moveTo>
                  <a:pt x="0" y="0"/>
                </a:moveTo>
                <a:lnTo>
                  <a:pt x="4356983" y="0"/>
                </a:lnTo>
                <a:lnTo>
                  <a:pt x="4356983" y="690228"/>
                </a:lnTo>
                <a:lnTo>
                  <a:pt x="0" y="690228"/>
                </a:lnTo>
                <a:lnTo>
                  <a:pt x="0" y="0"/>
                </a:lnTo>
                <a:close/>
              </a:path>
            </a:pathLst>
          </a:custGeom>
          <a:blipFill>
            <a:blip r:embed="rId17">
              <a:extLst>
                <a:ext uri="{96DAC541-7B7A-43D3-8B79-37D633B846F1}">
                  <asvg:svgBlip xmlns:asvg="http://schemas.microsoft.com/office/drawing/2016/SVG/main" r:embed="rId18"/>
                </a:ext>
              </a:extLst>
            </a:blip>
            <a:stretch>
              <a:fillRect l="0" t="-312011" r="-8557" b="0"/>
            </a:stretch>
          </a:blipFill>
        </p:spPr>
      </p:sp>
      <p:sp>
        <p:nvSpPr>
          <p:cNvPr name="Freeform 15" id="15"/>
          <p:cNvSpPr/>
          <p:nvPr/>
        </p:nvSpPr>
        <p:spPr>
          <a:xfrm flipH="true" flipV="false" rot="0">
            <a:off x="17772062" y="8538265"/>
            <a:ext cx="1491022" cy="952391"/>
          </a:xfrm>
          <a:custGeom>
            <a:avLst/>
            <a:gdLst/>
            <a:ahLst/>
            <a:cxnLst/>
            <a:rect r="r" b="b" t="t" l="l"/>
            <a:pathLst>
              <a:path h="952391" w="1491022">
                <a:moveTo>
                  <a:pt x="1491023" y="0"/>
                </a:moveTo>
                <a:lnTo>
                  <a:pt x="0" y="0"/>
                </a:lnTo>
                <a:lnTo>
                  <a:pt x="0" y="952390"/>
                </a:lnTo>
                <a:lnTo>
                  <a:pt x="1491023" y="952390"/>
                </a:lnTo>
                <a:lnTo>
                  <a:pt x="1491023"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6" id="16"/>
          <p:cNvSpPr/>
          <p:nvPr/>
        </p:nvSpPr>
        <p:spPr>
          <a:xfrm flipH="false" flipV="false" rot="0">
            <a:off x="-1188105" y="-204977"/>
            <a:ext cx="1699256" cy="1019554"/>
          </a:xfrm>
          <a:custGeom>
            <a:avLst/>
            <a:gdLst/>
            <a:ahLst/>
            <a:cxnLst/>
            <a:rect r="r" b="b" t="t" l="l"/>
            <a:pathLst>
              <a:path h="1019554" w="1699256">
                <a:moveTo>
                  <a:pt x="0" y="0"/>
                </a:moveTo>
                <a:lnTo>
                  <a:pt x="1699256" y="0"/>
                </a:lnTo>
                <a:lnTo>
                  <a:pt x="1699256" y="1019554"/>
                </a:lnTo>
                <a:lnTo>
                  <a:pt x="0" y="1019554"/>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Freeform 17" id="17"/>
          <p:cNvSpPr/>
          <p:nvPr/>
        </p:nvSpPr>
        <p:spPr>
          <a:xfrm flipH="false" flipV="false" rot="0">
            <a:off x="8109257" y="1173763"/>
            <a:ext cx="1999694" cy="2288539"/>
          </a:xfrm>
          <a:custGeom>
            <a:avLst/>
            <a:gdLst/>
            <a:ahLst/>
            <a:cxnLst/>
            <a:rect r="r" b="b" t="t" l="l"/>
            <a:pathLst>
              <a:path h="2288539" w="1999694">
                <a:moveTo>
                  <a:pt x="0" y="0"/>
                </a:moveTo>
                <a:lnTo>
                  <a:pt x="1999695" y="0"/>
                </a:lnTo>
                <a:lnTo>
                  <a:pt x="1999695" y="2288540"/>
                </a:lnTo>
                <a:lnTo>
                  <a:pt x="0" y="2288540"/>
                </a:lnTo>
                <a:lnTo>
                  <a:pt x="0" y="0"/>
                </a:lnTo>
                <a:close/>
              </a:path>
            </a:pathLst>
          </a:custGeom>
          <a:blipFill>
            <a:blip r:embed="rId23"/>
            <a:stretch>
              <a:fillRect l="0" t="0" r="0" b="0"/>
            </a:stretch>
          </a:blipFill>
        </p:spPr>
      </p:sp>
      <p:sp>
        <p:nvSpPr>
          <p:cNvPr name="TextBox 18" id="18"/>
          <p:cNvSpPr txBox="true"/>
          <p:nvPr/>
        </p:nvSpPr>
        <p:spPr>
          <a:xfrm rot="0">
            <a:off x="766270" y="4029181"/>
            <a:ext cx="17144486" cy="1698892"/>
          </a:xfrm>
          <a:prstGeom prst="rect">
            <a:avLst/>
          </a:prstGeom>
        </p:spPr>
        <p:txBody>
          <a:bodyPr anchor="t" rtlCol="false" tIns="0" lIns="0" bIns="0" rIns="0">
            <a:spAutoFit/>
          </a:bodyPr>
          <a:lstStyle/>
          <a:p>
            <a:pPr algn="ctr">
              <a:lnSpc>
                <a:spcPts val="6528"/>
              </a:lnSpc>
            </a:pPr>
            <a:r>
              <a:rPr lang="en-US" b="true" sz="6400">
                <a:solidFill>
                  <a:srgbClr val="023535"/>
                </a:solidFill>
                <a:latin typeface="TT Norms Bold"/>
                <a:ea typeface="TT Norms Bold"/>
                <a:cs typeface="TT Norms Bold"/>
                <a:sym typeface="TT Norms Bold"/>
              </a:rPr>
              <a:t>COMPREHENSIVE SALES PERFORMANCE ANALYSIS OF WALMART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741444">
            <a:off x="14659673" y="8304608"/>
            <a:ext cx="7256654" cy="5738804"/>
          </a:xfrm>
          <a:custGeom>
            <a:avLst/>
            <a:gdLst/>
            <a:ahLst/>
            <a:cxnLst/>
            <a:rect r="r" b="b" t="t" l="l"/>
            <a:pathLst>
              <a:path h="5738804" w="7256654">
                <a:moveTo>
                  <a:pt x="7256654" y="5738803"/>
                </a:moveTo>
                <a:lnTo>
                  <a:pt x="0" y="5738803"/>
                </a:lnTo>
                <a:lnTo>
                  <a:pt x="0" y="0"/>
                </a:lnTo>
                <a:lnTo>
                  <a:pt x="7256654" y="0"/>
                </a:lnTo>
                <a:lnTo>
                  <a:pt x="7256654" y="5738803"/>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553384" y="-2453753"/>
            <a:ext cx="9975955" cy="2758553"/>
          </a:xfrm>
          <a:custGeom>
            <a:avLst/>
            <a:gdLst/>
            <a:ahLst/>
            <a:cxnLst/>
            <a:rect r="r" b="b" t="t" l="l"/>
            <a:pathLst>
              <a:path h="2758553" w="9975955">
                <a:moveTo>
                  <a:pt x="0" y="0"/>
                </a:moveTo>
                <a:lnTo>
                  <a:pt x="9975955" y="0"/>
                </a:lnTo>
                <a:lnTo>
                  <a:pt x="9975955" y="2758553"/>
                </a:lnTo>
                <a:lnTo>
                  <a:pt x="0" y="2758553"/>
                </a:lnTo>
                <a:lnTo>
                  <a:pt x="0" y="0"/>
                </a:lnTo>
                <a:close/>
              </a:path>
            </a:pathLst>
          </a:custGeom>
          <a:blipFill>
            <a:blip r:embed="rId5">
              <a:extLst>
                <a:ext uri="{96DAC541-7B7A-43D3-8B79-37D633B846F1}">
                  <asvg:svgBlip xmlns:asvg="http://schemas.microsoft.com/office/drawing/2016/SVG/main" r:embed="rId6"/>
                </a:ext>
              </a:extLst>
            </a:blip>
            <a:stretch>
              <a:fillRect l="0" t="-81722" r="0" b="0"/>
            </a:stretch>
          </a:blipFill>
        </p:spPr>
      </p:sp>
      <p:sp>
        <p:nvSpPr>
          <p:cNvPr name="Freeform 6" id="6"/>
          <p:cNvSpPr/>
          <p:nvPr/>
        </p:nvSpPr>
        <p:spPr>
          <a:xfrm flipH="false" flipV="false" rot="5400000">
            <a:off x="17135608" y="3603489"/>
            <a:ext cx="2304785" cy="2333959"/>
          </a:xfrm>
          <a:custGeom>
            <a:avLst/>
            <a:gdLst/>
            <a:ahLst/>
            <a:cxnLst/>
            <a:rect r="r" b="b" t="t" l="l"/>
            <a:pathLst>
              <a:path h="2333959" w="2304785">
                <a:moveTo>
                  <a:pt x="0" y="0"/>
                </a:moveTo>
                <a:lnTo>
                  <a:pt x="2304784" y="0"/>
                </a:lnTo>
                <a:lnTo>
                  <a:pt x="2304784" y="2333959"/>
                </a:lnTo>
                <a:lnTo>
                  <a:pt x="0" y="2333959"/>
                </a:lnTo>
                <a:lnTo>
                  <a:pt x="0" y="0"/>
                </a:lnTo>
                <a:close/>
              </a:path>
            </a:pathLst>
          </a:custGeom>
          <a:blipFill>
            <a:blip r:embed="rId7">
              <a:alphaModFix amt="59000"/>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7755723" y="9481948"/>
            <a:ext cx="1699256" cy="1019554"/>
          </a:xfrm>
          <a:custGeom>
            <a:avLst/>
            <a:gdLst/>
            <a:ahLst/>
            <a:cxnLst/>
            <a:rect r="r" b="b" t="t" l="l"/>
            <a:pathLst>
              <a:path h="1019554" w="1699256">
                <a:moveTo>
                  <a:pt x="0" y="0"/>
                </a:moveTo>
                <a:lnTo>
                  <a:pt x="1699257" y="0"/>
                </a:lnTo>
                <a:lnTo>
                  <a:pt x="1699257" y="1019554"/>
                </a:lnTo>
                <a:lnTo>
                  <a:pt x="0" y="10195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027496" y="8782105"/>
            <a:ext cx="1491022" cy="952391"/>
          </a:xfrm>
          <a:custGeom>
            <a:avLst/>
            <a:gdLst/>
            <a:ahLst/>
            <a:cxnLst/>
            <a:rect r="r" b="b" t="t" l="l"/>
            <a:pathLst>
              <a:path h="952391" w="1491022">
                <a:moveTo>
                  <a:pt x="0" y="0"/>
                </a:moveTo>
                <a:lnTo>
                  <a:pt x="1491022" y="0"/>
                </a:lnTo>
                <a:lnTo>
                  <a:pt x="1491022" y="952390"/>
                </a:lnTo>
                <a:lnTo>
                  <a:pt x="0" y="9523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51123" y="1444094"/>
            <a:ext cx="5949448" cy="4783198"/>
          </a:xfrm>
          <a:custGeom>
            <a:avLst/>
            <a:gdLst/>
            <a:ahLst/>
            <a:cxnLst/>
            <a:rect r="r" b="b" t="t" l="l"/>
            <a:pathLst>
              <a:path h="4783198" w="5949448">
                <a:moveTo>
                  <a:pt x="0" y="0"/>
                </a:moveTo>
                <a:lnTo>
                  <a:pt x="5949447" y="0"/>
                </a:lnTo>
                <a:lnTo>
                  <a:pt x="5949447" y="4783199"/>
                </a:lnTo>
                <a:lnTo>
                  <a:pt x="0" y="4783199"/>
                </a:lnTo>
                <a:lnTo>
                  <a:pt x="0" y="0"/>
                </a:lnTo>
                <a:close/>
              </a:path>
            </a:pathLst>
          </a:custGeom>
          <a:blipFill>
            <a:blip r:embed="rId13"/>
            <a:stretch>
              <a:fillRect l="0" t="0" r="0" b="0"/>
            </a:stretch>
          </a:blipFill>
          <a:ln w="19050" cap="sq">
            <a:solidFill>
              <a:srgbClr val="000000"/>
            </a:solidFill>
            <a:prstDash val="solid"/>
            <a:miter/>
          </a:ln>
        </p:spPr>
      </p:sp>
      <p:sp>
        <p:nvSpPr>
          <p:cNvPr name="Freeform 10" id="10"/>
          <p:cNvSpPr/>
          <p:nvPr/>
        </p:nvSpPr>
        <p:spPr>
          <a:xfrm flipH="false" flipV="false" rot="0">
            <a:off x="6414134" y="1444094"/>
            <a:ext cx="5885377" cy="4783198"/>
          </a:xfrm>
          <a:custGeom>
            <a:avLst/>
            <a:gdLst/>
            <a:ahLst/>
            <a:cxnLst/>
            <a:rect r="r" b="b" t="t" l="l"/>
            <a:pathLst>
              <a:path h="4783198" w="5885377">
                <a:moveTo>
                  <a:pt x="0" y="0"/>
                </a:moveTo>
                <a:lnTo>
                  <a:pt x="5885378" y="0"/>
                </a:lnTo>
                <a:lnTo>
                  <a:pt x="5885378" y="4783199"/>
                </a:lnTo>
                <a:lnTo>
                  <a:pt x="0" y="4783199"/>
                </a:lnTo>
                <a:lnTo>
                  <a:pt x="0" y="0"/>
                </a:lnTo>
                <a:close/>
              </a:path>
            </a:pathLst>
          </a:custGeom>
          <a:blipFill>
            <a:blip r:embed="rId14"/>
            <a:stretch>
              <a:fillRect l="-761" t="0" r="-761" b="0"/>
            </a:stretch>
          </a:blipFill>
          <a:ln w="19050" cap="sq">
            <a:solidFill>
              <a:srgbClr val="000000"/>
            </a:solidFill>
            <a:prstDash val="solid"/>
            <a:miter/>
          </a:ln>
        </p:spPr>
      </p:sp>
      <p:sp>
        <p:nvSpPr>
          <p:cNvPr name="Freeform 11" id="11"/>
          <p:cNvSpPr/>
          <p:nvPr/>
        </p:nvSpPr>
        <p:spPr>
          <a:xfrm flipH="false" flipV="false" rot="0">
            <a:off x="12613837" y="1444094"/>
            <a:ext cx="5544983" cy="4783198"/>
          </a:xfrm>
          <a:custGeom>
            <a:avLst/>
            <a:gdLst/>
            <a:ahLst/>
            <a:cxnLst/>
            <a:rect r="r" b="b" t="t" l="l"/>
            <a:pathLst>
              <a:path h="4783198" w="5544983">
                <a:moveTo>
                  <a:pt x="0" y="0"/>
                </a:moveTo>
                <a:lnTo>
                  <a:pt x="5544983" y="0"/>
                </a:lnTo>
                <a:lnTo>
                  <a:pt x="5544983" y="4783199"/>
                </a:lnTo>
                <a:lnTo>
                  <a:pt x="0" y="4783199"/>
                </a:lnTo>
                <a:lnTo>
                  <a:pt x="0" y="0"/>
                </a:lnTo>
                <a:close/>
              </a:path>
            </a:pathLst>
          </a:custGeom>
          <a:blipFill>
            <a:blip r:embed="rId15"/>
            <a:stretch>
              <a:fillRect l="-391" t="0" r="-3543" b="0"/>
            </a:stretch>
          </a:blipFill>
          <a:ln w="19050" cap="sq">
            <a:solidFill>
              <a:srgbClr val="000000"/>
            </a:solidFill>
            <a:prstDash val="solid"/>
            <a:miter/>
          </a:ln>
        </p:spPr>
      </p:sp>
      <p:sp>
        <p:nvSpPr>
          <p:cNvPr name="Freeform 12" id="12"/>
          <p:cNvSpPr/>
          <p:nvPr/>
        </p:nvSpPr>
        <p:spPr>
          <a:xfrm flipH="false" flipV="false" rot="0">
            <a:off x="3814505" y="6502402"/>
            <a:ext cx="11084637" cy="3612032"/>
          </a:xfrm>
          <a:custGeom>
            <a:avLst/>
            <a:gdLst/>
            <a:ahLst/>
            <a:cxnLst/>
            <a:rect r="r" b="b" t="t" l="l"/>
            <a:pathLst>
              <a:path h="3612032" w="11084637">
                <a:moveTo>
                  <a:pt x="0" y="0"/>
                </a:moveTo>
                <a:lnTo>
                  <a:pt x="11084636" y="0"/>
                </a:lnTo>
                <a:lnTo>
                  <a:pt x="11084636" y="3612032"/>
                </a:lnTo>
                <a:lnTo>
                  <a:pt x="0" y="3612032"/>
                </a:lnTo>
                <a:lnTo>
                  <a:pt x="0" y="0"/>
                </a:lnTo>
                <a:close/>
              </a:path>
            </a:pathLst>
          </a:custGeom>
          <a:blipFill>
            <a:blip r:embed="rId16"/>
            <a:stretch>
              <a:fillRect l="0" t="-1977" r="0" b="-1977"/>
            </a:stretch>
          </a:blipFill>
          <a:ln w="19050" cap="sq">
            <a:solidFill>
              <a:srgbClr val="000000"/>
            </a:solidFill>
            <a:prstDash val="solid"/>
            <a:miter/>
          </a:ln>
        </p:spPr>
      </p:sp>
      <p:sp>
        <p:nvSpPr>
          <p:cNvPr name="TextBox 13" id="13"/>
          <p:cNvSpPr txBox="true"/>
          <p:nvPr/>
        </p:nvSpPr>
        <p:spPr>
          <a:xfrm rot="0">
            <a:off x="9983323" y="1225654"/>
            <a:ext cx="7772400" cy="389255"/>
          </a:xfrm>
          <a:prstGeom prst="rect">
            <a:avLst/>
          </a:prstGeom>
        </p:spPr>
        <p:txBody>
          <a:bodyPr anchor="t" rtlCol="false" tIns="0" lIns="0" bIns="0" rIns="0">
            <a:spAutoFit/>
          </a:bodyPr>
          <a:lstStyle/>
          <a:p>
            <a:pPr algn="l">
              <a:lnSpc>
                <a:spcPts val="3219"/>
              </a:lnSpc>
            </a:pPr>
          </a:p>
        </p:txBody>
      </p:sp>
      <p:sp>
        <p:nvSpPr>
          <p:cNvPr name="TextBox 14" id="14"/>
          <p:cNvSpPr txBox="true"/>
          <p:nvPr/>
        </p:nvSpPr>
        <p:spPr>
          <a:xfrm rot="0">
            <a:off x="400352" y="431589"/>
            <a:ext cx="17983594" cy="862757"/>
          </a:xfrm>
          <a:prstGeom prst="rect">
            <a:avLst/>
          </a:prstGeom>
        </p:spPr>
        <p:txBody>
          <a:bodyPr anchor="t" rtlCol="false" tIns="0" lIns="0" bIns="0" rIns="0">
            <a:spAutoFit/>
          </a:bodyPr>
          <a:lstStyle/>
          <a:p>
            <a:pPr algn="l">
              <a:lnSpc>
                <a:spcPts val="6612"/>
              </a:lnSpc>
            </a:pPr>
            <a:r>
              <a:rPr lang="en-US" sz="6179" b="true">
                <a:solidFill>
                  <a:srgbClr val="023535"/>
                </a:solidFill>
                <a:latin typeface="TT Norms Bold"/>
                <a:ea typeface="TT Norms Bold"/>
                <a:cs typeface="TT Norms Bold"/>
                <a:sym typeface="TT Norms Bold"/>
              </a:rPr>
              <a:t>Clustering stores into successful vs. struggling</a:t>
            </a:r>
            <a:r>
              <a:rPr lang="en-US" sz="6179" b="true">
                <a:solidFill>
                  <a:srgbClr val="023535"/>
                </a:solidFill>
                <a:latin typeface="TT Norms Bold"/>
                <a:ea typeface="TT Norms Bold"/>
                <a:cs typeface="TT Norms Bold"/>
                <a:sym typeface="TT Norms Bold"/>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741444">
            <a:off x="14659673" y="8304608"/>
            <a:ext cx="7256654" cy="5738804"/>
          </a:xfrm>
          <a:custGeom>
            <a:avLst/>
            <a:gdLst/>
            <a:ahLst/>
            <a:cxnLst/>
            <a:rect r="r" b="b" t="t" l="l"/>
            <a:pathLst>
              <a:path h="5738804" w="7256654">
                <a:moveTo>
                  <a:pt x="7256654" y="5738803"/>
                </a:moveTo>
                <a:lnTo>
                  <a:pt x="0" y="5738803"/>
                </a:lnTo>
                <a:lnTo>
                  <a:pt x="0" y="0"/>
                </a:lnTo>
                <a:lnTo>
                  <a:pt x="7256654" y="0"/>
                </a:lnTo>
                <a:lnTo>
                  <a:pt x="7256654" y="5738803"/>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553384" y="-2453753"/>
            <a:ext cx="9975955" cy="2758553"/>
          </a:xfrm>
          <a:custGeom>
            <a:avLst/>
            <a:gdLst/>
            <a:ahLst/>
            <a:cxnLst/>
            <a:rect r="r" b="b" t="t" l="l"/>
            <a:pathLst>
              <a:path h="2758553" w="9975955">
                <a:moveTo>
                  <a:pt x="0" y="0"/>
                </a:moveTo>
                <a:lnTo>
                  <a:pt x="9975955" y="0"/>
                </a:lnTo>
                <a:lnTo>
                  <a:pt x="9975955" y="2758553"/>
                </a:lnTo>
                <a:lnTo>
                  <a:pt x="0" y="2758553"/>
                </a:lnTo>
                <a:lnTo>
                  <a:pt x="0" y="0"/>
                </a:lnTo>
                <a:close/>
              </a:path>
            </a:pathLst>
          </a:custGeom>
          <a:blipFill>
            <a:blip r:embed="rId5">
              <a:extLst>
                <a:ext uri="{96DAC541-7B7A-43D3-8B79-37D633B846F1}">
                  <asvg:svgBlip xmlns:asvg="http://schemas.microsoft.com/office/drawing/2016/SVG/main" r:embed="rId6"/>
                </a:ext>
              </a:extLst>
            </a:blip>
            <a:stretch>
              <a:fillRect l="0" t="-81722" r="0" b="0"/>
            </a:stretch>
          </a:blipFill>
        </p:spPr>
      </p:sp>
      <p:sp>
        <p:nvSpPr>
          <p:cNvPr name="Freeform 6" id="6"/>
          <p:cNvSpPr/>
          <p:nvPr/>
        </p:nvSpPr>
        <p:spPr>
          <a:xfrm flipH="false" flipV="false" rot="5400000">
            <a:off x="17135608" y="3603489"/>
            <a:ext cx="2304785" cy="2333959"/>
          </a:xfrm>
          <a:custGeom>
            <a:avLst/>
            <a:gdLst/>
            <a:ahLst/>
            <a:cxnLst/>
            <a:rect r="r" b="b" t="t" l="l"/>
            <a:pathLst>
              <a:path h="2333959" w="2304785">
                <a:moveTo>
                  <a:pt x="0" y="0"/>
                </a:moveTo>
                <a:lnTo>
                  <a:pt x="2304784" y="0"/>
                </a:lnTo>
                <a:lnTo>
                  <a:pt x="2304784" y="2333959"/>
                </a:lnTo>
                <a:lnTo>
                  <a:pt x="0" y="2333959"/>
                </a:lnTo>
                <a:lnTo>
                  <a:pt x="0" y="0"/>
                </a:lnTo>
                <a:close/>
              </a:path>
            </a:pathLst>
          </a:custGeom>
          <a:blipFill>
            <a:blip r:embed="rId7">
              <a:alphaModFix amt="59000"/>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7755723" y="9481948"/>
            <a:ext cx="1699256" cy="1019554"/>
          </a:xfrm>
          <a:custGeom>
            <a:avLst/>
            <a:gdLst/>
            <a:ahLst/>
            <a:cxnLst/>
            <a:rect r="r" b="b" t="t" l="l"/>
            <a:pathLst>
              <a:path h="1019554" w="1699256">
                <a:moveTo>
                  <a:pt x="0" y="0"/>
                </a:moveTo>
                <a:lnTo>
                  <a:pt x="1699257" y="0"/>
                </a:lnTo>
                <a:lnTo>
                  <a:pt x="1699257" y="1019554"/>
                </a:lnTo>
                <a:lnTo>
                  <a:pt x="0" y="10195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027496" y="8782105"/>
            <a:ext cx="1491022" cy="952391"/>
          </a:xfrm>
          <a:custGeom>
            <a:avLst/>
            <a:gdLst/>
            <a:ahLst/>
            <a:cxnLst/>
            <a:rect r="r" b="b" t="t" l="l"/>
            <a:pathLst>
              <a:path h="952391" w="1491022">
                <a:moveTo>
                  <a:pt x="0" y="0"/>
                </a:moveTo>
                <a:lnTo>
                  <a:pt x="1491022" y="0"/>
                </a:lnTo>
                <a:lnTo>
                  <a:pt x="1491022" y="952390"/>
                </a:lnTo>
                <a:lnTo>
                  <a:pt x="0" y="9523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463526" y="1466432"/>
            <a:ext cx="5019125" cy="377110"/>
            <a:chOff x="0" y="0"/>
            <a:chExt cx="6692167" cy="502814"/>
          </a:xfrm>
        </p:grpSpPr>
        <p:grpSp>
          <p:nvGrpSpPr>
            <p:cNvPr name="Group 10" id="10"/>
            <p:cNvGrpSpPr/>
            <p:nvPr/>
          </p:nvGrpSpPr>
          <p:grpSpPr>
            <a:xfrm rot="0">
              <a:off x="0" y="0"/>
              <a:ext cx="502814" cy="50281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04</a:t>
                </a:r>
              </a:p>
            </p:txBody>
          </p:sp>
        </p:grpSp>
        <p:sp>
          <p:nvSpPr>
            <p:cNvPr name="TextBox 13" id="13"/>
            <p:cNvSpPr txBox="true"/>
            <p:nvPr/>
          </p:nvSpPr>
          <p:spPr>
            <a:xfrm rot="0">
              <a:off x="753565" y="-318"/>
              <a:ext cx="5938602" cy="503132"/>
            </a:xfrm>
            <a:prstGeom prst="rect">
              <a:avLst/>
            </a:prstGeom>
          </p:spPr>
          <p:txBody>
            <a:bodyPr anchor="t" rtlCol="false" tIns="0" lIns="0" bIns="0" rIns="0">
              <a:spAutoFit/>
            </a:bodyPr>
            <a:lstStyle/>
            <a:p>
              <a:pPr algn="l">
                <a:lnSpc>
                  <a:spcPts val="3219"/>
                </a:lnSpc>
              </a:pPr>
              <a:r>
                <a:rPr lang="en-US" sz="2299" spc="22">
                  <a:solidFill>
                    <a:srgbClr val="023535"/>
                  </a:solidFill>
                  <a:latin typeface="TT Norms"/>
                  <a:ea typeface="TT Norms"/>
                  <a:cs typeface="TT Norms"/>
                  <a:sym typeface="TT Norms"/>
                </a:rPr>
                <a:t>Linear Regression model</a:t>
              </a:r>
            </a:p>
          </p:txBody>
        </p:sp>
      </p:grpSp>
      <p:sp>
        <p:nvSpPr>
          <p:cNvPr name="Freeform 14" id="14"/>
          <p:cNvSpPr/>
          <p:nvPr/>
        </p:nvSpPr>
        <p:spPr>
          <a:xfrm flipH="false" flipV="false" rot="0">
            <a:off x="771942" y="3951780"/>
            <a:ext cx="11301259" cy="5919034"/>
          </a:xfrm>
          <a:custGeom>
            <a:avLst/>
            <a:gdLst/>
            <a:ahLst/>
            <a:cxnLst/>
            <a:rect r="r" b="b" t="t" l="l"/>
            <a:pathLst>
              <a:path h="5919034" w="11301259">
                <a:moveTo>
                  <a:pt x="0" y="0"/>
                </a:moveTo>
                <a:lnTo>
                  <a:pt x="11301259" y="0"/>
                </a:lnTo>
                <a:lnTo>
                  <a:pt x="11301259" y="5919034"/>
                </a:lnTo>
                <a:lnTo>
                  <a:pt x="0" y="5919034"/>
                </a:lnTo>
                <a:lnTo>
                  <a:pt x="0" y="0"/>
                </a:lnTo>
                <a:close/>
              </a:path>
            </a:pathLst>
          </a:custGeom>
          <a:blipFill>
            <a:blip r:embed="rId13"/>
            <a:stretch>
              <a:fillRect l="0" t="0" r="0" b="0"/>
            </a:stretch>
          </a:blipFill>
          <a:ln w="19050" cap="sq">
            <a:solidFill>
              <a:srgbClr val="000000"/>
            </a:solidFill>
            <a:prstDash val="solid"/>
            <a:miter/>
          </a:ln>
        </p:spPr>
      </p:sp>
      <p:sp>
        <p:nvSpPr>
          <p:cNvPr name="Freeform 15" id="15"/>
          <p:cNvSpPr/>
          <p:nvPr/>
        </p:nvSpPr>
        <p:spPr>
          <a:xfrm flipH="false" flipV="false" rot="0">
            <a:off x="771942" y="2304662"/>
            <a:ext cx="6254356" cy="1313415"/>
          </a:xfrm>
          <a:custGeom>
            <a:avLst/>
            <a:gdLst/>
            <a:ahLst/>
            <a:cxnLst/>
            <a:rect r="r" b="b" t="t" l="l"/>
            <a:pathLst>
              <a:path h="1313415" w="6254356">
                <a:moveTo>
                  <a:pt x="0" y="0"/>
                </a:moveTo>
                <a:lnTo>
                  <a:pt x="6254356" y="0"/>
                </a:lnTo>
                <a:lnTo>
                  <a:pt x="6254356" y="1313414"/>
                </a:lnTo>
                <a:lnTo>
                  <a:pt x="0" y="1313414"/>
                </a:lnTo>
                <a:lnTo>
                  <a:pt x="0" y="0"/>
                </a:lnTo>
                <a:close/>
              </a:path>
            </a:pathLst>
          </a:custGeom>
          <a:blipFill>
            <a:blip r:embed="rId14"/>
            <a:stretch>
              <a:fillRect l="0" t="0" r="0" b="0"/>
            </a:stretch>
          </a:blipFill>
          <a:ln w="19050" cap="sq">
            <a:solidFill>
              <a:srgbClr val="000000"/>
            </a:solidFill>
            <a:prstDash val="solid"/>
            <a:miter/>
          </a:ln>
        </p:spPr>
      </p:sp>
      <p:sp>
        <p:nvSpPr>
          <p:cNvPr name="TextBox 16" id="16"/>
          <p:cNvSpPr txBox="true"/>
          <p:nvPr/>
        </p:nvSpPr>
        <p:spPr>
          <a:xfrm rot="0">
            <a:off x="4039653" y="381000"/>
            <a:ext cx="10208694" cy="896239"/>
          </a:xfrm>
          <a:prstGeom prst="rect">
            <a:avLst/>
          </a:prstGeom>
        </p:spPr>
        <p:txBody>
          <a:bodyPr anchor="t" rtlCol="false" tIns="0" lIns="0" bIns="0" rIns="0">
            <a:spAutoFit/>
          </a:bodyPr>
          <a:lstStyle/>
          <a:p>
            <a:pPr algn="l">
              <a:lnSpc>
                <a:spcPts val="6847"/>
              </a:lnSpc>
            </a:pPr>
            <a:r>
              <a:rPr lang="en-US" sz="6399" b="true">
                <a:solidFill>
                  <a:srgbClr val="023535"/>
                </a:solidFill>
                <a:latin typeface="TT Norms Bold"/>
                <a:ea typeface="TT Norms Bold"/>
                <a:cs typeface="TT Norms Bold"/>
                <a:sym typeface="TT Norms Bold"/>
              </a:rPr>
              <a:t>Walmart Sales Forecasting</a:t>
            </a:r>
          </a:p>
        </p:txBody>
      </p:sp>
      <p:grpSp>
        <p:nvGrpSpPr>
          <p:cNvPr name="Group 17" id="17"/>
          <p:cNvGrpSpPr/>
          <p:nvPr/>
        </p:nvGrpSpPr>
        <p:grpSpPr>
          <a:xfrm rot="0">
            <a:off x="7364705" y="1466432"/>
            <a:ext cx="10679775" cy="2316695"/>
            <a:chOff x="0" y="0"/>
            <a:chExt cx="2812780" cy="610158"/>
          </a:xfrm>
        </p:grpSpPr>
        <p:sp>
          <p:nvSpPr>
            <p:cNvPr name="Freeform 18" id="18"/>
            <p:cNvSpPr/>
            <p:nvPr/>
          </p:nvSpPr>
          <p:spPr>
            <a:xfrm flipH="false" flipV="false" rot="0">
              <a:off x="0" y="0"/>
              <a:ext cx="2812780" cy="610158"/>
            </a:xfrm>
            <a:custGeom>
              <a:avLst/>
              <a:gdLst/>
              <a:ahLst/>
              <a:cxnLst/>
              <a:rect r="r" b="b" t="t" l="l"/>
              <a:pathLst>
                <a:path h="610158" w="2812780">
                  <a:moveTo>
                    <a:pt x="36971" y="0"/>
                  </a:moveTo>
                  <a:lnTo>
                    <a:pt x="2775810" y="0"/>
                  </a:lnTo>
                  <a:cubicBezTo>
                    <a:pt x="2796228" y="0"/>
                    <a:pt x="2812780" y="16552"/>
                    <a:pt x="2812780" y="36971"/>
                  </a:cubicBezTo>
                  <a:lnTo>
                    <a:pt x="2812780" y="573188"/>
                  </a:lnTo>
                  <a:cubicBezTo>
                    <a:pt x="2812780" y="593606"/>
                    <a:pt x="2796228" y="610158"/>
                    <a:pt x="2775810" y="610158"/>
                  </a:cubicBezTo>
                  <a:lnTo>
                    <a:pt x="36971" y="610158"/>
                  </a:lnTo>
                  <a:cubicBezTo>
                    <a:pt x="16552" y="610158"/>
                    <a:pt x="0" y="593606"/>
                    <a:pt x="0" y="573188"/>
                  </a:cubicBezTo>
                  <a:lnTo>
                    <a:pt x="0" y="36971"/>
                  </a:lnTo>
                  <a:cubicBezTo>
                    <a:pt x="0" y="16552"/>
                    <a:pt x="16552" y="0"/>
                    <a:pt x="36971" y="0"/>
                  </a:cubicBezTo>
                  <a:close/>
                </a:path>
              </a:pathLst>
            </a:custGeom>
            <a:solidFill>
              <a:srgbClr val="65A1DD"/>
            </a:solidFill>
          </p:spPr>
        </p:sp>
        <p:sp>
          <p:nvSpPr>
            <p:cNvPr name="TextBox 19" id="19"/>
            <p:cNvSpPr txBox="true"/>
            <p:nvPr/>
          </p:nvSpPr>
          <p:spPr>
            <a:xfrm>
              <a:off x="0" y="-190500"/>
              <a:ext cx="2812780" cy="800658"/>
            </a:xfrm>
            <a:prstGeom prst="rect">
              <a:avLst/>
            </a:prstGeom>
          </p:spPr>
          <p:txBody>
            <a:bodyPr anchor="ctr" rtlCol="false" tIns="50800" lIns="50800" bIns="50800" rIns="50800"/>
            <a:lstStyle/>
            <a:p>
              <a:pPr algn="ctr">
                <a:lnSpc>
                  <a:spcPts val="5040"/>
                </a:lnSpc>
              </a:pPr>
            </a:p>
          </p:txBody>
        </p:sp>
      </p:grpSp>
      <p:sp>
        <p:nvSpPr>
          <p:cNvPr name="TextBox 20" id="20"/>
          <p:cNvSpPr txBox="true"/>
          <p:nvPr/>
        </p:nvSpPr>
        <p:spPr>
          <a:xfrm rot="0">
            <a:off x="7364705" y="1507665"/>
            <a:ext cx="10579081" cy="2444115"/>
          </a:xfrm>
          <a:prstGeom prst="rect">
            <a:avLst/>
          </a:prstGeom>
        </p:spPr>
        <p:txBody>
          <a:bodyPr anchor="t" rtlCol="false" tIns="0" lIns="0" bIns="0" rIns="0">
            <a:spAutoFit/>
          </a:bodyPr>
          <a:lstStyle/>
          <a:p>
            <a:pPr algn="l" marL="388620" indent="-194310" lvl="1">
              <a:lnSpc>
                <a:spcPts val="2790"/>
              </a:lnSpc>
              <a:buFont typeface="Arial"/>
              <a:buChar char="•"/>
            </a:pPr>
            <a:r>
              <a:rPr lang="en-US" b="true" sz="1800">
                <a:solidFill>
                  <a:srgbClr val="023535"/>
                </a:solidFill>
                <a:latin typeface="TT Norms Bold"/>
                <a:ea typeface="TT Norms Bold"/>
                <a:cs typeface="TT Norms Bold"/>
                <a:sym typeface="TT Norms Bold"/>
              </a:rPr>
              <a:t>Mean Absolute Error:</a:t>
            </a:r>
            <a:r>
              <a:rPr lang="en-US" sz="1800">
                <a:solidFill>
                  <a:srgbClr val="023535"/>
                </a:solidFill>
                <a:latin typeface="TT Norms"/>
                <a:ea typeface="TT Norms"/>
                <a:cs typeface="TT Norms"/>
                <a:sym typeface="TT Norms"/>
              </a:rPr>
              <a:t> On average, our predictions deviate from actual sales by around 49,557 units of sales revenue.  </a:t>
            </a:r>
          </a:p>
          <a:p>
            <a:pPr algn="l" marL="388620" indent="-194310" lvl="1">
              <a:lnSpc>
                <a:spcPts val="2790"/>
              </a:lnSpc>
              <a:buFont typeface="Arial"/>
              <a:buChar char="•"/>
            </a:pPr>
            <a:r>
              <a:rPr lang="en-US" b="true" sz="1800">
                <a:solidFill>
                  <a:srgbClr val="023535"/>
                </a:solidFill>
                <a:latin typeface="TT Norms Bold"/>
                <a:ea typeface="TT Norms Bold"/>
                <a:cs typeface="TT Norms Bold"/>
                <a:sym typeface="TT Norms Bold"/>
              </a:rPr>
              <a:t>R² Score: </a:t>
            </a:r>
            <a:r>
              <a:rPr lang="en-US" sz="1800">
                <a:solidFill>
                  <a:srgbClr val="023535"/>
                </a:solidFill>
                <a:latin typeface="TT Norms"/>
                <a:ea typeface="TT Norms"/>
                <a:cs typeface="TT Norms"/>
                <a:sym typeface="TT Norms"/>
              </a:rPr>
              <a:t>This indicates that 96.9% of the variance in weekly sales is explained by the model, signifying strong predictive capability.</a:t>
            </a:r>
          </a:p>
          <a:p>
            <a:pPr algn="l" marL="388620" indent="-194310" lvl="1">
              <a:lnSpc>
                <a:spcPts val="2790"/>
              </a:lnSpc>
              <a:buFont typeface="Arial"/>
              <a:buChar char="•"/>
            </a:pPr>
            <a:r>
              <a:rPr lang="en-US" b="true" sz="1800">
                <a:solidFill>
                  <a:srgbClr val="023535"/>
                </a:solidFill>
                <a:latin typeface="TT Norms Bold"/>
                <a:ea typeface="TT Norms Bold"/>
                <a:cs typeface="TT Norms Bold"/>
                <a:sym typeface="TT Norms Bold"/>
              </a:rPr>
              <a:t>F1 Score: </a:t>
            </a:r>
            <a:r>
              <a:rPr lang="en-US" sz="1800">
                <a:solidFill>
                  <a:srgbClr val="023535"/>
                </a:solidFill>
                <a:latin typeface="TT Norms"/>
                <a:ea typeface="TT Norms"/>
                <a:cs typeface="TT Norms"/>
                <a:sym typeface="TT Norms"/>
              </a:rPr>
              <a:t>Shows that the model is good at classifying whether sales will increase or decrease, which is important for business decisions</a:t>
            </a:r>
            <a:r>
              <a:rPr lang="en-US" b="true" sz="1800">
                <a:solidFill>
                  <a:srgbClr val="023535"/>
                </a:solidFill>
                <a:latin typeface="TT Norms Bold"/>
                <a:ea typeface="TT Norms Bold"/>
                <a:cs typeface="TT Norms Bold"/>
                <a:sym typeface="TT Norms Bold"/>
              </a:rPr>
              <a:t>.</a:t>
            </a:r>
          </a:p>
          <a:p>
            <a:pPr algn="l">
              <a:lnSpc>
                <a:spcPts val="2790"/>
              </a:lnSpc>
            </a:pPr>
          </a:p>
        </p:txBody>
      </p:sp>
      <p:grpSp>
        <p:nvGrpSpPr>
          <p:cNvPr name="Group 21" id="21"/>
          <p:cNvGrpSpPr/>
          <p:nvPr/>
        </p:nvGrpSpPr>
        <p:grpSpPr>
          <a:xfrm rot="0">
            <a:off x="12242863" y="5091995"/>
            <a:ext cx="5801618" cy="3638605"/>
            <a:chOff x="0" y="0"/>
            <a:chExt cx="7735490" cy="4851473"/>
          </a:xfrm>
        </p:grpSpPr>
        <p:grpSp>
          <p:nvGrpSpPr>
            <p:cNvPr name="Group 22" id="22"/>
            <p:cNvGrpSpPr/>
            <p:nvPr/>
          </p:nvGrpSpPr>
          <p:grpSpPr>
            <a:xfrm rot="0">
              <a:off x="0" y="0"/>
              <a:ext cx="7735490" cy="4851473"/>
              <a:chOff x="0" y="0"/>
              <a:chExt cx="1527998" cy="958316"/>
            </a:xfrm>
          </p:grpSpPr>
          <p:sp>
            <p:nvSpPr>
              <p:cNvPr name="Freeform 23" id="23"/>
              <p:cNvSpPr/>
              <p:nvPr/>
            </p:nvSpPr>
            <p:spPr>
              <a:xfrm flipH="false" flipV="false" rot="0">
                <a:off x="0" y="0"/>
                <a:ext cx="1527998" cy="958316"/>
              </a:xfrm>
              <a:custGeom>
                <a:avLst/>
                <a:gdLst/>
                <a:ahLst/>
                <a:cxnLst/>
                <a:rect r="r" b="b" t="t" l="l"/>
                <a:pathLst>
                  <a:path h="958316" w="1527998">
                    <a:moveTo>
                      <a:pt x="68057" y="0"/>
                    </a:moveTo>
                    <a:lnTo>
                      <a:pt x="1459942" y="0"/>
                    </a:lnTo>
                    <a:cubicBezTo>
                      <a:pt x="1477991" y="0"/>
                      <a:pt x="1495302" y="7170"/>
                      <a:pt x="1508065" y="19933"/>
                    </a:cubicBezTo>
                    <a:cubicBezTo>
                      <a:pt x="1520828" y="32696"/>
                      <a:pt x="1527998" y="50007"/>
                      <a:pt x="1527998" y="68057"/>
                    </a:cubicBezTo>
                    <a:lnTo>
                      <a:pt x="1527998" y="890259"/>
                    </a:lnTo>
                    <a:cubicBezTo>
                      <a:pt x="1527998" y="908309"/>
                      <a:pt x="1520828" y="925619"/>
                      <a:pt x="1508065" y="938382"/>
                    </a:cubicBezTo>
                    <a:cubicBezTo>
                      <a:pt x="1495302" y="951145"/>
                      <a:pt x="1477991" y="958316"/>
                      <a:pt x="1459942" y="958316"/>
                    </a:cubicBezTo>
                    <a:lnTo>
                      <a:pt x="68057" y="958316"/>
                    </a:lnTo>
                    <a:cubicBezTo>
                      <a:pt x="50007" y="958316"/>
                      <a:pt x="32696" y="951145"/>
                      <a:pt x="19933" y="938382"/>
                    </a:cubicBezTo>
                    <a:cubicBezTo>
                      <a:pt x="7170" y="925619"/>
                      <a:pt x="0" y="908309"/>
                      <a:pt x="0" y="890259"/>
                    </a:cubicBezTo>
                    <a:lnTo>
                      <a:pt x="0" y="68057"/>
                    </a:lnTo>
                    <a:cubicBezTo>
                      <a:pt x="0" y="50007"/>
                      <a:pt x="7170" y="32696"/>
                      <a:pt x="19933" y="19933"/>
                    </a:cubicBezTo>
                    <a:cubicBezTo>
                      <a:pt x="32696" y="7170"/>
                      <a:pt x="50007" y="0"/>
                      <a:pt x="68057" y="0"/>
                    </a:cubicBezTo>
                    <a:close/>
                  </a:path>
                </a:pathLst>
              </a:custGeom>
              <a:solidFill>
                <a:srgbClr val="65A1DD"/>
              </a:solidFill>
            </p:spPr>
          </p:sp>
          <p:sp>
            <p:nvSpPr>
              <p:cNvPr name="TextBox 24" id="24"/>
              <p:cNvSpPr txBox="true"/>
              <p:nvPr/>
            </p:nvSpPr>
            <p:spPr>
              <a:xfrm>
                <a:off x="0" y="-190500"/>
                <a:ext cx="1527998" cy="1148816"/>
              </a:xfrm>
              <a:prstGeom prst="rect">
                <a:avLst/>
              </a:prstGeom>
            </p:spPr>
            <p:txBody>
              <a:bodyPr anchor="ctr" rtlCol="false" tIns="50800" lIns="50800" bIns="50800" rIns="50800"/>
              <a:lstStyle/>
              <a:p>
                <a:pPr algn="ctr">
                  <a:lnSpc>
                    <a:spcPts val="5040"/>
                  </a:lnSpc>
                </a:pPr>
              </a:p>
            </p:txBody>
          </p:sp>
        </p:grpSp>
        <p:sp>
          <p:nvSpPr>
            <p:cNvPr name="TextBox 25" id="25"/>
            <p:cNvSpPr txBox="true"/>
            <p:nvPr/>
          </p:nvSpPr>
          <p:spPr>
            <a:xfrm rot="0">
              <a:off x="152418" y="-102292"/>
              <a:ext cx="7430655" cy="4775835"/>
            </a:xfrm>
            <a:prstGeom prst="rect">
              <a:avLst/>
            </a:prstGeom>
          </p:spPr>
          <p:txBody>
            <a:bodyPr anchor="t" rtlCol="false" tIns="0" lIns="0" bIns="0" rIns="0">
              <a:spAutoFit/>
            </a:bodyPr>
            <a:lstStyle/>
            <a:p>
              <a:pPr algn="l" marL="388620" indent="-194310" lvl="1">
                <a:lnSpc>
                  <a:spcPts val="3600"/>
                </a:lnSpc>
                <a:buFont typeface="Arial"/>
                <a:buChar char="•"/>
              </a:pPr>
              <a:r>
                <a:rPr lang="en-US" sz="1800">
                  <a:solidFill>
                    <a:srgbClr val="023535"/>
                  </a:solidFill>
                  <a:latin typeface="TT Norms"/>
                  <a:ea typeface="TT Norms"/>
                  <a:cs typeface="TT Norms"/>
                  <a:sym typeface="TT Norms"/>
                </a:rPr>
                <a:t>The model effectively captures long-term trends and overall sales patterns.</a:t>
              </a:r>
            </a:p>
            <a:p>
              <a:pPr algn="l" marL="388620" indent="-194310" lvl="1">
                <a:lnSpc>
                  <a:spcPts val="3600"/>
                </a:lnSpc>
                <a:buFont typeface="Arial"/>
                <a:buChar char="•"/>
              </a:pPr>
              <a:r>
                <a:rPr lang="en-US" sz="1800">
                  <a:solidFill>
                    <a:srgbClr val="023535"/>
                  </a:solidFill>
                  <a:latin typeface="TT Norms"/>
                  <a:ea typeface="TT Norms"/>
                  <a:cs typeface="TT Norms"/>
                  <a:sym typeface="TT Norms"/>
                </a:rPr>
                <a:t>Some stores show stable sales patterns, making them easier to predict</a:t>
              </a:r>
            </a:p>
            <a:p>
              <a:pPr algn="l" marL="388620" indent="-194310" lvl="1">
                <a:lnSpc>
                  <a:spcPts val="3600"/>
                </a:lnSpc>
                <a:buFont typeface="Arial"/>
                <a:buChar char="•"/>
              </a:pPr>
              <a:r>
                <a:rPr lang="en-US" sz="1800">
                  <a:solidFill>
                    <a:srgbClr val="023535"/>
                  </a:solidFill>
                  <a:latin typeface="TT Norms"/>
                  <a:ea typeface="TT Norms"/>
                  <a:cs typeface="TT Norms"/>
                  <a:sym typeface="TT Norms"/>
                </a:rPr>
                <a:t>Other stores have highly volatile sales, where predictions deviate significantly from actual values.</a:t>
              </a:r>
            </a:p>
            <a:p>
              <a:pPr algn="l" marL="388620" indent="-194310" lvl="1">
                <a:lnSpc>
                  <a:spcPts val="3600"/>
                </a:lnSpc>
                <a:buFont typeface="Arial"/>
                <a:buChar char="•"/>
              </a:pPr>
              <a:r>
                <a:rPr lang="en-US" sz="1800">
                  <a:solidFill>
                    <a:srgbClr val="023535"/>
                  </a:solidFill>
                  <a:latin typeface="TT Norms"/>
                  <a:ea typeface="TT Norms"/>
                  <a:cs typeface="TT Norms"/>
                  <a:sym typeface="TT Norms"/>
                </a:rPr>
                <a:t>Predictions align well with actual sales for stores with consistent sales trends.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51188" y="1239139"/>
            <a:ext cx="17185625" cy="8475145"/>
            <a:chOff x="0" y="0"/>
            <a:chExt cx="4526255" cy="2232137"/>
          </a:xfrm>
        </p:grpSpPr>
        <p:sp>
          <p:nvSpPr>
            <p:cNvPr name="Freeform 4" id="4"/>
            <p:cNvSpPr/>
            <p:nvPr/>
          </p:nvSpPr>
          <p:spPr>
            <a:xfrm flipH="false" flipV="false" rot="0">
              <a:off x="0" y="0"/>
              <a:ext cx="4526255" cy="2232137"/>
            </a:xfrm>
            <a:custGeom>
              <a:avLst/>
              <a:gdLst/>
              <a:ahLst/>
              <a:cxnLst/>
              <a:rect r="r" b="b" t="t" l="l"/>
              <a:pathLst>
                <a:path h="2232137" w="4526255">
                  <a:moveTo>
                    <a:pt x="22975" y="0"/>
                  </a:moveTo>
                  <a:lnTo>
                    <a:pt x="4503280" y="0"/>
                  </a:lnTo>
                  <a:cubicBezTo>
                    <a:pt x="4515969" y="0"/>
                    <a:pt x="4526255" y="10286"/>
                    <a:pt x="4526255" y="22975"/>
                  </a:cubicBezTo>
                  <a:lnTo>
                    <a:pt x="4526255" y="2209162"/>
                  </a:lnTo>
                  <a:cubicBezTo>
                    <a:pt x="4526255" y="2215255"/>
                    <a:pt x="4523835" y="2221099"/>
                    <a:pt x="4519526" y="2225408"/>
                  </a:cubicBezTo>
                  <a:cubicBezTo>
                    <a:pt x="4515217" y="2229716"/>
                    <a:pt x="4509374" y="2232137"/>
                    <a:pt x="4503280" y="2232137"/>
                  </a:cubicBezTo>
                  <a:lnTo>
                    <a:pt x="22975" y="2232137"/>
                  </a:lnTo>
                  <a:cubicBezTo>
                    <a:pt x="10286" y="2232137"/>
                    <a:pt x="0" y="2221851"/>
                    <a:pt x="0" y="2209162"/>
                  </a:cubicBezTo>
                  <a:lnTo>
                    <a:pt x="0" y="22975"/>
                  </a:lnTo>
                  <a:cubicBezTo>
                    <a:pt x="0" y="10286"/>
                    <a:pt x="10286" y="0"/>
                    <a:pt x="22975" y="0"/>
                  </a:cubicBezTo>
                  <a:close/>
                </a:path>
              </a:pathLst>
            </a:custGeom>
            <a:solidFill>
              <a:srgbClr val="65A1DD">
                <a:alpha val="42745"/>
              </a:srgbClr>
            </a:solidFill>
          </p:spPr>
        </p:sp>
        <p:sp>
          <p:nvSpPr>
            <p:cNvPr name="TextBox 5" id="5"/>
            <p:cNvSpPr txBox="true"/>
            <p:nvPr/>
          </p:nvSpPr>
          <p:spPr>
            <a:xfrm>
              <a:off x="0" y="-190500"/>
              <a:ext cx="4526255" cy="2422637"/>
            </a:xfrm>
            <a:prstGeom prst="rect">
              <a:avLst/>
            </a:prstGeom>
          </p:spPr>
          <p:txBody>
            <a:bodyPr anchor="ctr" rtlCol="false" tIns="50800" lIns="50800" bIns="50800" rIns="50800"/>
            <a:lstStyle/>
            <a:p>
              <a:pPr algn="ctr">
                <a:lnSpc>
                  <a:spcPts val="5040"/>
                </a:lnSpc>
              </a:pPr>
            </a:p>
          </p:txBody>
        </p:sp>
      </p:grpSp>
      <p:sp>
        <p:nvSpPr>
          <p:cNvPr name="Freeform 6" id="6"/>
          <p:cNvSpPr/>
          <p:nvPr/>
        </p:nvSpPr>
        <p:spPr>
          <a:xfrm flipH="false" flipV="false" rot="-741444">
            <a:off x="-4150859" y="-2869402"/>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438373" y="8863256"/>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6804390">
            <a:off x="16814719" y="-958319"/>
            <a:ext cx="2304785" cy="2333959"/>
          </a:xfrm>
          <a:custGeom>
            <a:avLst/>
            <a:gdLst/>
            <a:ahLst/>
            <a:cxnLst/>
            <a:rect r="r" b="b" t="t" l="l"/>
            <a:pathLst>
              <a:path h="2333959" w="2304785">
                <a:moveTo>
                  <a:pt x="2304785" y="0"/>
                </a:moveTo>
                <a:lnTo>
                  <a:pt x="0" y="0"/>
                </a:lnTo>
                <a:lnTo>
                  <a:pt x="0" y="2333960"/>
                </a:lnTo>
                <a:lnTo>
                  <a:pt x="2304785" y="2333960"/>
                </a:lnTo>
                <a:lnTo>
                  <a:pt x="2304785" y="0"/>
                </a:lnTo>
                <a:close/>
              </a:path>
            </a:pathLst>
          </a:custGeom>
          <a:blipFill>
            <a:blip r:embed="rId5">
              <a:alphaModFix amt="12000"/>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965712" y="9029809"/>
            <a:ext cx="1491022" cy="952391"/>
          </a:xfrm>
          <a:custGeom>
            <a:avLst/>
            <a:gdLst/>
            <a:ahLst/>
            <a:cxnLst/>
            <a:rect r="r" b="b" t="t" l="l"/>
            <a:pathLst>
              <a:path h="952391" w="1491022">
                <a:moveTo>
                  <a:pt x="0" y="0"/>
                </a:moveTo>
                <a:lnTo>
                  <a:pt x="1491022" y="0"/>
                </a:lnTo>
                <a:lnTo>
                  <a:pt x="1491022" y="952391"/>
                </a:lnTo>
                <a:lnTo>
                  <a:pt x="0" y="952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7710935" y="-2429598"/>
            <a:ext cx="1411048" cy="2914385"/>
          </a:xfrm>
          <a:custGeom>
            <a:avLst/>
            <a:gdLst/>
            <a:ahLst/>
            <a:cxnLst/>
            <a:rect r="r" b="b" t="t" l="l"/>
            <a:pathLst>
              <a:path h="2914385" w="1411048">
                <a:moveTo>
                  <a:pt x="0" y="0"/>
                </a:moveTo>
                <a:lnTo>
                  <a:pt x="1411048" y="0"/>
                </a:lnTo>
                <a:lnTo>
                  <a:pt x="1411048" y="2914385"/>
                </a:lnTo>
                <a:lnTo>
                  <a:pt x="0" y="29143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true" flipV="true" rot="0">
            <a:off x="-819123" y="-723900"/>
            <a:ext cx="1638246" cy="1447800"/>
          </a:xfrm>
          <a:custGeom>
            <a:avLst/>
            <a:gdLst/>
            <a:ahLst/>
            <a:cxnLst/>
            <a:rect r="r" b="b" t="t" l="l"/>
            <a:pathLst>
              <a:path h="1447800" w="1638246">
                <a:moveTo>
                  <a:pt x="1638246" y="1447800"/>
                </a:moveTo>
                <a:lnTo>
                  <a:pt x="0" y="1447800"/>
                </a:lnTo>
                <a:lnTo>
                  <a:pt x="0" y="0"/>
                </a:lnTo>
                <a:lnTo>
                  <a:pt x="1638246" y="0"/>
                </a:lnTo>
                <a:lnTo>
                  <a:pt x="1638246" y="144780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7597336" y="9563100"/>
            <a:ext cx="1638246" cy="1447800"/>
          </a:xfrm>
          <a:custGeom>
            <a:avLst/>
            <a:gdLst/>
            <a:ahLst/>
            <a:cxnLst/>
            <a:rect r="r" b="b" t="t" l="l"/>
            <a:pathLst>
              <a:path h="1447800" w="1638246">
                <a:moveTo>
                  <a:pt x="0" y="0"/>
                </a:moveTo>
                <a:lnTo>
                  <a:pt x="1638246" y="0"/>
                </a:lnTo>
                <a:lnTo>
                  <a:pt x="1638246" y="1447800"/>
                </a:lnTo>
                <a:lnTo>
                  <a:pt x="0" y="1447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3" id="13"/>
          <p:cNvSpPr txBox="true"/>
          <p:nvPr/>
        </p:nvSpPr>
        <p:spPr>
          <a:xfrm rot="0">
            <a:off x="4376332" y="199136"/>
            <a:ext cx="9535336" cy="1040003"/>
          </a:xfrm>
          <a:prstGeom prst="rect">
            <a:avLst/>
          </a:prstGeom>
        </p:spPr>
        <p:txBody>
          <a:bodyPr anchor="t" rtlCol="false" tIns="0" lIns="0" bIns="0" rIns="0">
            <a:spAutoFit/>
          </a:bodyPr>
          <a:lstStyle/>
          <a:p>
            <a:pPr algn="ctr">
              <a:lnSpc>
                <a:spcPts val="8295"/>
              </a:lnSpc>
            </a:pPr>
            <a:r>
              <a:rPr lang="en-US" sz="6799" b="true">
                <a:solidFill>
                  <a:srgbClr val="253850"/>
                </a:solidFill>
                <a:latin typeface="TT Norms Bold"/>
                <a:ea typeface="TT Norms Bold"/>
                <a:cs typeface="TT Norms Bold"/>
                <a:sym typeface="TT Norms Bold"/>
              </a:rPr>
              <a:t>Conclusion</a:t>
            </a:r>
          </a:p>
        </p:txBody>
      </p:sp>
      <p:sp>
        <p:nvSpPr>
          <p:cNvPr name="TextBox 14" id="14"/>
          <p:cNvSpPr txBox="true"/>
          <p:nvPr/>
        </p:nvSpPr>
        <p:spPr>
          <a:xfrm rot="0">
            <a:off x="819123" y="1371293"/>
            <a:ext cx="16409925" cy="9222211"/>
          </a:xfrm>
          <a:prstGeom prst="rect">
            <a:avLst/>
          </a:prstGeom>
        </p:spPr>
        <p:txBody>
          <a:bodyPr anchor="t" rtlCol="false" tIns="0" lIns="0" bIns="0" rIns="0">
            <a:spAutoFit/>
          </a:bodyPr>
          <a:lstStyle/>
          <a:p>
            <a:pPr algn="l" marL="668963" indent="-334481" lvl="1">
              <a:lnSpc>
                <a:spcPts val="4337"/>
              </a:lnSpc>
              <a:buFont typeface="Arial"/>
              <a:buChar char="•"/>
            </a:pPr>
            <a:r>
              <a:rPr lang="en-US" sz="3098">
                <a:solidFill>
                  <a:srgbClr val="253850"/>
                </a:solidFill>
                <a:latin typeface="TT Norms"/>
                <a:ea typeface="TT Norms"/>
                <a:cs typeface="TT Norms"/>
                <a:sym typeface="TT Norms"/>
              </a:rPr>
              <a:t>Our Walmart sales forecasting model using Linear Regression achieves an R² of 96.9%, with an average prediction error of 49,557 sales units. PCA reveals that 3 components capture 90% variance, aiding dimensionality reduction. Higher CPI areas show increased sales, while lower CPI areas see reduced sales. K-Means clustering suggests optimizing pricing—premium products for high-CPI areas and discounts for low-CPI areas.</a:t>
            </a:r>
          </a:p>
          <a:p>
            <a:pPr algn="l">
              <a:lnSpc>
                <a:spcPts val="4337"/>
              </a:lnSpc>
            </a:pPr>
          </a:p>
          <a:p>
            <a:pPr algn="l" marL="668630" indent="-334315" lvl="1">
              <a:lnSpc>
                <a:spcPts val="4335"/>
              </a:lnSpc>
              <a:buFont typeface="Arial"/>
              <a:buChar char="•"/>
            </a:pPr>
            <a:r>
              <a:rPr lang="en-US" sz="3096">
                <a:solidFill>
                  <a:srgbClr val="253850"/>
                </a:solidFill>
                <a:latin typeface="TT Norms"/>
                <a:ea typeface="TT Norms"/>
                <a:cs typeface="TT Norms"/>
                <a:sym typeface="TT Norms"/>
              </a:rPr>
              <a:t>Holidays boost sales (time-series analysis), aiding promotions and inventory planning. Box plots show temperature-based sales variations, guiding weather-specific marketing. K-Means clustering identifies seasonal sales patterns, enabling data-driven forecasting and tailored store strategies.</a:t>
            </a:r>
          </a:p>
          <a:p>
            <a:pPr algn="l">
              <a:lnSpc>
                <a:spcPts val="4335"/>
              </a:lnSpc>
            </a:pPr>
          </a:p>
          <a:p>
            <a:pPr algn="l" marL="668630" indent="-334315" lvl="1">
              <a:lnSpc>
                <a:spcPts val="4335"/>
              </a:lnSpc>
              <a:buFont typeface="Arial"/>
              <a:buChar char="•"/>
            </a:pPr>
            <a:r>
              <a:rPr lang="en-US" sz="3096">
                <a:solidFill>
                  <a:srgbClr val="253850"/>
                </a:solidFill>
                <a:latin typeface="TT Norms"/>
                <a:ea typeface="TT Norms"/>
                <a:cs typeface="TT Norms"/>
                <a:sym typeface="TT Norms"/>
              </a:rPr>
              <a:t>Using PCA and K-Means Clustering, we streamlined sales and economic data, revealing key store performance patterns. Cluster 1 represents the most successful stores with high sales and stable conditions, Cluster 2 has average sales, and Cluster 0 includes struggling stores with lower sales and economic instability.</a:t>
            </a:r>
          </a:p>
          <a:p>
            <a:pPr algn="l">
              <a:lnSpc>
                <a:spcPts val="4335"/>
              </a:lnSpc>
            </a:pPr>
          </a:p>
          <a:p>
            <a:pPr algn="l">
              <a:lnSpc>
                <a:spcPts val="4335"/>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1034169"/>
            <a:ext cx="18288000" cy="5143500"/>
            <a:chOff x="0" y="0"/>
            <a:chExt cx="4816593" cy="1354667"/>
          </a:xfrm>
        </p:grpSpPr>
        <p:sp>
          <p:nvSpPr>
            <p:cNvPr name="Freeform 4" id="4"/>
            <p:cNvSpPr/>
            <p:nvPr/>
          </p:nvSpPr>
          <p:spPr>
            <a:xfrm flipH="false" flipV="false" rot="0">
              <a:off x="0" y="0"/>
              <a:ext cx="4816592" cy="1354667"/>
            </a:xfrm>
            <a:custGeom>
              <a:avLst/>
              <a:gdLst/>
              <a:ahLst/>
              <a:cxnLst/>
              <a:rect r="r" b="b" t="t" l="l"/>
              <a:pathLst>
                <a:path h="1354667" w="4816592">
                  <a:moveTo>
                    <a:pt x="0" y="0"/>
                  </a:moveTo>
                  <a:lnTo>
                    <a:pt x="4816592" y="0"/>
                  </a:lnTo>
                  <a:lnTo>
                    <a:pt x="4816592" y="1354667"/>
                  </a:lnTo>
                  <a:lnTo>
                    <a:pt x="0" y="1354667"/>
                  </a:lnTo>
                  <a:close/>
                </a:path>
              </a:pathLst>
            </a:custGeom>
            <a:solidFill>
              <a:srgbClr val="65A1DD"/>
            </a:solidFill>
          </p:spPr>
        </p:sp>
        <p:sp>
          <p:nvSpPr>
            <p:cNvPr name="TextBox 5" id="5"/>
            <p:cNvSpPr txBox="true"/>
            <p:nvPr/>
          </p:nvSpPr>
          <p:spPr>
            <a:xfrm>
              <a:off x="0" y="-190500"/>
              <a:ext cx="4816593" cy="1545167"/>
            </a:xfrm>
            <a:prstGeom prst="rect">
              <a:avLst/>
            </a:prstGeom>
          </p:spPr>
          <p:txBody>
            <a:bodyPr anchor="ctr" rtlCol="false" tIns="50800" lIns="50800" bIns="50800" rIns="50800"/>
            <a:lstStyle/>
            <a:p>
              <a:pPr algn="ctr">
                <a:lnSpc>
                  <a:spcPts val="5040"/>
                </a:lnSpc>
              </a:pPr>
            </a:p>
          </p:txBody>
        </p:sp>
      </p:grpSp>
      <p:sp>
        <p:nvSpPr>
          <p:cNvPr name="Freeform 6" id="6"/>
          <p:cNvSpPr/>
          <p:nvPr/>
        </p:nvSpPr>
        <p:spPr>
          <a:xfrm flipH="false" flipV="false" rot="0">
            <a:off x="0" y="-1034169"/>
            <a:ext cx="4696392" cy="5815965"/>
          </a:xfrm>
          <a:custGeom>
            <a:avLst/>
            <a:gdLst/>
            <a:ahLst/>
            <a:cxnLst/>
            <a:rect r="r" b="b" t="t" l="l"/>
            <a:pathLst>
              <a:path h="5815965" w="4696392">
                <a:moveTo>
                  <a:pt x="0" y="0"/>
                </a:moveTo>
                <a:lnTo>
                  <a:pt x="4696392" y="0"/>
                </a:lnTo>
                <a:lnTo>
                  <a:pt x="4696392" y="5815965"/>
                </a:lnTo>
                <a:lnTo>
                  <a:pt x="0" y="5815965"/>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7" id="7"/>
          <p:cNvSpPr/>
          <p:nvPr/>
        </p:nvSpPr>
        <p:spPr>
          <a:xfrm flipH="false" flipV="false" rot="0">
            <a:off x="2305904" y="2748667"/>
            <a:ext cx="2695894" cy="2695894"/>
          </a:xfrm>
          <a:custGeom>
            <a:avLst/>
            <a:gdLst/>
            <a:ahLst/>
            <a:cxnLst/>
            <a:rect r="r" b="b" t="t" l="l"/>
            <a:pathLst>
              <a:path h="2695894" w="2695894">
                <a:moveTo>
                  <a:pt x="0" y="0"/>
                </a:moveTo>
                <a:lnTo>
                  <a:pt x="2695894" y="0"/>
                </a:lnTo>
                <a:lnTo>
                  <a:pt x="2695894" y="2695894"/>
                </a:lnTo>
                <a:lnTo>
                  <a:pt x="0" y="26958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796053" y="2748667"/>
            <a:ext cx="2695894" cy="2695894"/>
          </a:xfrm>
          <a:custGeom>
            <a:avLst/>
            <a:gdLst/>
            <a:ahLst/>
            <a:cxnLst/>
            <a:rect r="r" b="b" t="t" l="l"/>
            <a:pathLst>
              <a:path h="2695894" w="2695894">
                <a:moveTo>
                  <a:pt x="0" y="0"/>
                </a:moveTo>
                <a:lnTo>
                  <a:pt x="2695894" y="0"/>
                </a:lnTo>
                <a:lnTo>
                  <a:pt x="2695894" y="2695894"/>
                </a:lnTo>
                <a:lnTo>
                  <a:pt x="0" y="26958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3286202" y="2748667"/>
            <a:ext cx="2695894" cy="2695894"/>
          </a:xfrm>
          <a:custGeom>
            <a:avLst/>
            <a:gdLst/>
            <a:ahLst/>
            <a:cxnLst/>
            <a:rect r="r" b="b" t="t" l="l"/>
            <a:pathLst>
              <a:path h="2695894" w="2695894">
                <a:moveTo>
                  <a:pt x="0" y="0"/>
                </a:moveTo>
                <a:lnTo>
                  <a:pt x="2695894" y="0"/>
                </a:lnTo>
                <a:lnTo>
                  <a:pt x="2695894" y="2695894"/>
                </a:lnTo>
                <a:lnTo>
                  <a:pt x="0" y="26958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2476456" y="2748667"/>
            <a:ext cx="2354791" cy="235479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a:ln w="142875" cap="sq">
              <a:solidFill>
                <a:srgbClr val="FFFFFF"/>
              </a:solidFill>
              <a:prstDash val="solid"/>
              <a:miter/>
            </a:ln>
          </p:spPr>
        </p:sp>
        <p:sp>
          <p:nvSpPr>
            <p:cNvPr name="TextBox 12" id="12"/>
            <p:cNvSpPr txBox="true"/>
            <p:nvPr/>
          </p:nvSpPr>
          <p:spPr>
            <a:xfrm>
              <a:off x="76200" y="-114300"/>
              <a:ext cx="660400" cy="850900"/>
            </a:xfrm>
            <a:prstGeom prst="rect">
              <a:avLst/>
            </a:prstGeom>
          </p:spPr>
          <p:txBody>
            <a:bodyPr anchor="ctr" rtlCol="false" tIns="50800" lIns="50800" bIns="50800" rIns="50800"/>
            <a:lstStyle/>
            <a:p>
              <a:pPr algn="ctr">
                <a:lnSpc>
                  <a:spcPts val="5040"/>
                </a:lnSpc>
              </a:pPr>
            </a:p>
          </p:txBody>
        </p:sp>
      </p:grpSp>
      <p:grpSp>
        <p:nvGrpSpPr>
          <p:cNvPr name="Group 13" id="13"/>
          <p:cNvGrpSpPr/>
          <p:nvPr/>
        </p:nvGrpSpPr>
        <p:grpSpPr>
          <a:xfrm rot="0">
            <a:off x="7966605" y="2748667"/>
            <a:ext cx="2354791" cy="235479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a:ln w="142875" cap="sq">
              <a:solidFill>
                <a:srgbClr val="FFFFFF"/>
              </a:solidFill>
              <a:prstDash val="solid"/>
              <a:miter/>
            </a:ln>
          </p:spPr>
        </p:sp>
        <p:sp>
          <p:nvSpPr>
            <p:cNvPr name="TextBox 15" id="15"/>
            <p:cNvSpPr txBox="true"/>
            <p:nvPr/>
          </p:nvSpPr>
          <p:spPr>
            <a:xfrm>
              <a:off x="76200" y="-114300"/>
              <a:ext cx="660400" cy="850900"/>
            </a:xfrm>
            <a:prstGeom prst="rect">
              <a:avLst/>
            </a:prstGeom>
          </p:spPr>
          <p:txBody>
            <a:bodyPr anchor="ctr" rtlCol="false" tIns="50800" lIns="50800" bIns="50800" rIns="50800"/>
            <a:lstStyle/>
            <a:p>
              <a:pPr algn="ctr">
                <a:lnSpc>
                  <a:spcPts val="5040"/>
                </a:lnSpc>
              </a:pPr>
            </a:p>
          </p:txBody>
        </p:sp>
      </p:grpSp>
      <p:grpSp>
        <p:nvGrpSpPr>
          <p:cNvPr name="Group 16" id="16"/>
          <p:cNvGrpSpPr/>
          <p:nvPr/>
        </p:nvGrpSpPr>
        <p:grpSpPr>
          <a:xfrm rot="0">
            <a:off x="13456754" y="2748667"/>
            <a:ext cx="2354791" cy="2354791"/>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a:ln w="142875" cap="sq">
              <a:solidFill>
                <a:srgbClr val="FFFFFF"/>
              </a:solidFill>
              <a:prstDash val="solid"/>
              <a:miter/>
            </a:ln>
          </p:spPr>
        </p:sp>
        <p:sp>
          <p:nvSpPr>
            <p:cNvPr name="TextBox 18" id="18"/>
            <p:cNvSpPr txBox="true"/>
            <p:nvPr/>
          </p:nvSpPr>
          <p:spPr>
            <a:xfrm>
              <a:off x="76200" y="-114300"/>
              <a:ext cx="660400" cy="850900"/>
            </a:xfrm>
            <a:prstGeom prst="rect">
              <a:avLst/>
            </a:prstGeom>
          </p:spPr>
          <p:txBody>
            <a:bodyPr anchor="ctr" rtlCol="false" tIns="50800" lIns="50800" bIns="50800" rIns="50800"/>
            <a:lstStyle/>
            <a:p>
              <a:pPr algn="ctr">
                <a:lnSpc>
                  <a:spcPts val="5040"/>
                </a:lnSpc>
              </a:pPr>
            </a:p>
          </p:txBody>
        </p:sp>
      </p:grpSp>
      <p:sp>
        <p:nvSpPr>
          <p:cNvPr name="Freeform 19" id="19"/>
          <p:cNvSpPr/>
          <p:nvPr/>
        </p:nvSpPr>
        <p:spPr>
          <a:xfrm flipH="true" flipV="true" rot="-741444">
            <a:off x="14659673" y="8304608"/>
            <a:ext cx="7256654" cy="5738804"/>
          </a:xfrm>
          <a:custGeom>
            <a:avLst/>
            <a:gdLst/>
            <a:ahLst/>
            <a:cxnLst/>
            <a:rect r="r" b="b" t="t" l="l"/>
            <a:pathLst>
              <a:path h="5738804" w="7256654">
                <a:moveTo>
                  <a:pt x="7256654" y="5738803"/>
                </a:moveTo>
                <a:lnTo>
                  <a:pt x="0" y="5738803"/>
                </a:lnTo>
                <a:lnTo>
                  <a:pt x="0" y="0"/>
                </a:lnTo>
                <a:lnTo>
                  <a:pt x="7256654" y="0"/>
                </a:lnTo>
                <a:lnTo>
                  <a:pt x="7256654" y="5738803"/>
                </a:lnTo>
                <a:close/>
              </a:path>
            </a:pathLst>
          </a:custGeom>
          <a:blipFill>
            <a:blip r:embed="rId7">
              <a:alphaModFix amt="12000"/>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7">
              <a:alphaModFix amt="12000"/>
              <a:extLst>
                <a:ext uri="{96DAC541-7B7A-43D3-8B79-37D633B846F1}">
                  <asvg:svgBlip xmlns:asvg="http://schemas.microsoft.com/office/drawing/2016/SVG/main" r:embed="rId8"/>
                </a:ext>
              </a:extLst>
            </a:blip>
            <a:stretch>
              <a:fillRect l="0" t="0" r="0" b="0"/>
            </a:stretch>
          </a:blipFill>
        </p:spPr>
      </p:sp>
      <p:sp>
        <p:nvSpPr>
          <p:cNvPr name="AutoShape 21" id="21"/>
          <p:cNvSpPr/>
          <p:nvPr/>
        </p:nvSpPr>
        <p:spPr>
          <a:xfrm flipV="true">
            <a:off x="6312803" y="5143561"/>
            <a:ext cx="0" cy="4114739"/>
          </a:xfrm>
          <a:prstGeom prst="line">
            <a:avLst/>
          </a:prstGeom>
          <a:ln cap="flat" w="19050">
            <a:solidFill>
              <a:srgbClr val="023535">
                <a:alpha val="49804"/>
              </a:srgbClr>
            </a:solidFill>
            <a:prstDash val="solid"/>
            <a:headEnd type="none" len="sm" w="sm"/>
            <a:tailEnd type="none" len="sm" w="sm"/>
          </a:ln>
        </p:spPr>
      </p:sp>
      <p:sp>
        <p:nvSpPr>
          <p:cNvPr name="AutoShape 22" id="22"/>
          <p:cNvSpPr/>
          <p:nvPr/>
        </p:nvSpPr>
        <p:spPr>
          <a:xfrm flipH="true" flipV="true">
            <a:off x="11927753" y="5143561"/>
            <a:ext cx="0" cy="4114739"/>
          </a:xfrm>
          <a:prstGeom prst="line">
            <a:avLst/>
          </a:prstGeom>
          <a:ln cap="flat" w="19050">
            <a:solidFill>
              <a:srgbClr val="023535">
                <a:alpha val="49804"/>
              </a:srgbClr>
            </a:solidFill>
            <a:prstDash val="solid"/>
            <a:headEnd type="none" len="sm" w="sm"/>
            <a:tailEnd type="none" len="sm" w="sm"/>
          </a:ln>
        </p:spPr>
      </p:sp>
      <p:sp>
        <p:nvSpPr>
          <p:cNvPr name="Freeform 23" id="23"/>
          <p:cNvSpPr/>
          <p:nvPr/>
        </p:nvSpPr>
        <p:spPr>
          <a:xfrm flipH="false" flipV="false" rot="0">
            <a:off x="17789121" y="9481948"/>
            <a:ext cx="1699256" cy="1019554"/>
          </a:xfrm>
          <a:custGeom>
            <a:avLst/>
            <a:gdLst/>
            <a:ahLst/>
            <a:cxnLst/>
            <a:rect r="r" b="b" t="t" l="l"/>
            <a:pathLst>
              <a:path h="1019554" w="1699256">
                <a:moveTo>
                  <a:pt x="0" y="0"/>
                </a:moveTo>
                <a:lnTo>
                  <a:pt x="1699257" y="0"/>
                </a:lnTo>
                <a:lnTo>
                  <a:pt x="1699257" y="1019554"/>
                </a:lnTo>
                <a:lnTo>
                  <a:pt x="0" y="10195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4" id="24"/>
          <p:cNvSpPr/>
          <p:nvPr/>
        </p:nvSpPr>
        <p:spPr>
          <a:xfrm flipH="false" flipV="false" rot="-5400000">
            <a:off x="17018073" y="-1166980"/>
            <a:ext cx="2304785" cy="2333959"/>
          </a:xfrm>
          <a:custGeom>
            <a:avLst/>
            <a:gdLst/>
            <a:ahLst/>
            <a:cxnLst/>
            <a:rect r="r" b="b" t="t" l="l"/>
            <a:pathLst>
              <a:path h="2333959" w="2304785">
                <a:moveTo>
                  <a:pt x="0" y="0"/>
                </a:moveTo>
                <a:lnTo>
                  <a:pt x="2304785" y="0"/>
                </a:lnTo>
                <a:lnTo>
                  <a:pt x="2304785" y="2333960"/>
                </a:lnTo>
                <a:lnTo>
                  <a:pt x="0" y="233396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5" id="25"/>
          <p:cNvSpPr/>
          <p:nvPr/>
        </p:nvSpPr>
        <p:spPr>
          <a:xfrm flipH="false" flipV="false" rot="0">
            <a:off x="-1027496" y="8529558"/>
            <a:ext cx="1491022" cy="952391"/>
          </a:xfrm>
          <a:custGeom>
            <a:avLst/>
            <a:gdLst/>
            <a:ahLst/>
            <a:cxnLst/>
            <a:rect r="r" b="b" t="t" l="l"/>
            <a:pathLst>
              <a:path h="952391" w="1491022">
                <a:moveTo>
                  <a:pt x="0" y="0"/>
                </a:moveTo>
                <a:lnTo>
                  <a:pt x="1491022" y="0"/>
                </a:lnTo>
                <a:lnTo>
                  <a:pt x="1491022" y="952390"/>
                </a:lnTo>
                <a:lnTo>
                  <a:pt x="0" y="95239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6" id="26"/>
          <p:cNvSpPr/>
          <p:nvPr/>
        </p:nvSpPr>
        <p:spPr>
          <a:xfrm flipH="false" flipV="false" rot="0">
            <a:off x="3653851" y="9982200"/>
            <a:ext cx="10952506" cy="1880464"/>
          </a:xfrm>
          <a:custGeom>
            <a:avLst/>
            <a:gdLst/>
            <a:ahLst/>
            <a:cxnLst/>
            <a:rect r="r" b="b" t="t" l="l"/>
            <a:pathLst>
              <a:path h="1880464" w="10952506">
                <a:moveTo>
                  <a:pt x="0" y="0"/>
                </a:moveTo>
                <a:lnTo>
                  <a:pt x="10952506" y="0"/>
                </a:lnTo>
                <a:lnTo>
                  <a:pt x="10952506" y="1880464"/>
                </a:lnTo>
                <a:lnTo>
                  <a:pt x="0" y="1880464"/>
                </a:lnTo>
                <a:lnTo>
                  <a:pt x="0" y="0"/>
                </a:lnTo>
                <a:close/>
              </a:path>
            </a:pathLst>
          </a:custGeom>
          <a:blipFill>
            <a:blip r:embed="rId15">
              <a:extLst>
                <a:ext uri="{96DAC541-7B7A-43D3-8B79-37D633B846F1}">
                  <asvg:svgBlip xmlns:asvg="http://schemas.microsoft.com/office/drawing/2016/SVG/main" r:embed="rId16"/>
                </a:ext>
              </a:extLst>
            </a:blip>
            <a:stretch>
              <a:fillRect l="-2157" t="-59556" r="-2202" b="0"/>
            </a:stretch>
          </a:blipFill>
        </p:spPr>
      </p:sp>
      <p:sp>
        <p:nvSpPr>
          <p:cNvPr name="TextBox 27" id="27"/>
          <p:cNvSpPr txBox="true"/>
          <p:nvPr/>
        </p:nvSpPr>
        <p:spPr>
          <a:xfrm rot="0">
            <a:off x="4648200" y="1104900"/>
            <a:ext cx="8991600" cy="896239"/>
          </a:xfrm>
          <a:prstGeom prst="rect">
            <a:avLst/>
          </a:prstGeom>
        </p:spPr>
        <p:txBody>
          <a:bodyPr anchor="t" rtlCol="false" tIns="0" lIns="0" bIns="0" rIns="0">
            <a:spAutoFit/>
          </a:bodyPr>
          <a:lstStyle/>
          <a:p>
            <a:pPr algn="ctr">
              <a:lnSpc>
                <a:spcPts val="6847"/>
              </a:lnSpc>
            </a:pPr>
            <a:r>
              <a:rPr lang="en-US" sz="6399" b="true">
                <a:solidFill>
                  <a:srgbClr val="000000"/>
                </a:solidFill>
                <a:latin typeface="TT Norms Bold"/>
                <a:ea typeface="TT Norms Bold"/>
                <a:cs typeface="TT Norms Bold"/>
                <a:sym typeface="TT Norms Bold"/>
              </a:rPr>
              <a:t>Guardians of the Data</a:t>
            </a:r>
          </a:p>
        </p:txBody>
      </p:sp>
      <p:sp>
        <p:nvSpPr>
          <p:cNvPr name="TextBox 28" id="28"/>
          <p:cNvSpPr txBox="true"/>
          <p:nvPr/>
        </p:nvSpPr>
        <p:spPr>
          <a:xfrm rot="0">
            <a:off x="1211934" y="6135088"/>
            <a:ext cx="4338451" cy="3509010"/>
          </a:xfrm>
          <a:prstGeom prst="rect">
            <a:avLst/>
          </a:prstGeom>
        </p:spPr>
        <p:txBody>
          <a:bodyPr anchor="t" rtlCol="false" tIns="0" lIns="0" bIns="0" rIns="0">
            <a:spAutoFit/>
          </a:bodyPr>
          <a:lstStyle/>
          <a:p>
            <a:pPr algn="l">
              <a:lnSpc>
                <a:spcPts val="3104"/>
              </a:lnSpc>
            </a:pPr>
            <a:r>
              <a:rPr lang="en-US" sz="2299" spc="22" b="true">
                <a:solidFill>
                  <a:srgbClr val="023535"/>
                </a:solidFill>
                <a:latin typeface="TT Norms Bold"/>
                <a:ea typeface="TT Norms Bold"/>
                <a:cs typeface="TT Norms Bold"/>
                <a:sym typeface="TT Norms Bold"/>
              </a:rPr>
              <a:t>Use Case: </a:t>
            </a:r>
            <a:r>
              <a:rPr lang="en-US" sz="2299" spc="22">
                <a:solidFill>
                  <a:srgbClr val="023535"/>
                </a:solidFill>
                <a:latin typeface="TT Norms"/>
                <a:ea typeface="TT Norms"/>
                <a:cs typeface="TT Norms"/>
                <a:sym typeface="TT Norms"/>
              </a:rPr>
              <a:t>Analyzing the Impact of Economic Factors on Sales</a:t>
            </a:r>
          </a:p>
          <a:p>
            <a:pPr algn="l">
              <a:lnSpc>
                <a:spcPts val="3104"/>
              </a:lnSpc>
            </a:pPr>
          </a:p>
          <a:p>
            <a:pPr algn="l">
              <a:lnSpc>
                <a:spcPts val="3104"/>
              </a:lnSpc>
            </a:pPr>
            <a:r>
              <a:rPr lang="en-US" sz="2299" spc="22" b="true">
                <a:solidFill>
                  <a:srgbClr val="023535"/>
                </a:solidFill>
                <a:latin typeface="TT Norms Bold"/>
                <a:ea typeface="TT Norms Bold"/>
                <a:cs typeface="TT Norms Bold"/>
                <a:sym typeface="TT Norms Bold"/>
              </a:rPr>
              <a:t>Techniques Applied:</a:t>
            </a:r>
            <a:r>
              <a:rPr lang="en-US" sz="2299" spc="22">
                <a:solidFill>
                  <a:srgbClr val="023535"/>
                </a:solidFill>
                <a:latin typeface="TT Norms"/>
                <a:ea typeface="TT Norms"/>
                <a:cs typeface="TT Norms"/>
                <a:sym typeface="TT Norms"/>
              </a:rPr>
              <a:t> Exploratory Data Analysis (EDA), Principal Component Analysis (PCA), K-Means Clustering, and Regression Model.</a:t>
            </a:r>
          </a:p>
        </p:txBody>
      </p:sp>
      <p:sp>
        <p:nvSpPr>
          <p:cNvPr name="TextBox 29" id="29"/>
          <p:cNvSpPr txBox="true"/>
          <p:nvPr/>
        </p:nvSpPr>
        <p:spPr>
          <a:xfrm rot="0">
            <a:off x="1757318" y="5360741"/>
            <a:ext cx="3793067" cy="466725"/>
          </a:xfrm>
          <a:prstGeom prst="rect">
            <a:avLst/>
          </a:prstGeom>
        </p:spPr>
        <p:txBody>
          <a:bodyPr anchor="t" rtlCol="false" tIns="0" lIns="0" bIns="0" rIns="0">
            <a:spAutoFit/>
          </a:bodyPr>
          <a:lstStyle/>
          <a:p>
            <a:pPr algn="ctr">
              <a:lnSpc>
                <a:spcPts val="3600"/>
              </a:lnSpc>
            </a:pPr>
            <a:r>
              <a:rPr lang="en-US" sz="3000" b="true">
                <a:solidFill>
                  <a:srgbClr val="023535"/>
                </a:solidFill>
                <a:latin typeface="TT Norms Bold"/>
                <a:ea typeface="TT Norms Bold"/>
                <a:cs typeface="TT Norms Bold"/>
                <a:sym typeface="TT Norms Bold"/>
              </a:rPr>
              <a:t>Sonakshi Julka</a:t>
            </a:r>
          </a:p>
        </p:txBody>
      </p:sp>
      <p:sp>
        <p:nvSpPr>
          <p:cNvPr name="TextBox 30" id="30"/>
          <p:cNvSpPr txBox="true"/>
          <p:nvPr/>
        </p:nvSpPr>
        <p:spPr>
          <a:xfrm rot="0">
            <a:off x="7247467" y="5360741"/>
            <a:ext cx="3793067" cy="466725"/>
          </a:xfrm>
          <a:prstGeom prst="rect">
            <a:avLst/>
          </a:prstGeom>
        </p:spPr>
        <p:txBody>
          <a:bodyPr anchor="t" rtlCol="false" tIns="0" lIns="0" bIns="0" rIns="0">
            <a:spAutoFit/>
          </a:bodyPr>
          <a:lstStyle/>
          <a:p>
            <a:pPr algn="ctr">
              <a:lnSpc>
                <a:spcPts val="3600"/>
              </a:lnSpc>
            </a:pPr>
            <a:r>
              <a:rPr lang="en-US" sz="3000" b="true">
                <a:solidFill>
                  <a:srgbClr val="023535"/>
                </a:solidFill>
                <a:latin typeface="TT Norms Bold"/>
                <a:ea typeface="TT Norms Bold"/>
                <a:cs typeface="TT Norms Bold"/>
                <a:sym typeface="TT Norms Bold"/>
              </a:rPr>
              <a:t>Srushti Kalambe</a:t>
            </a:r>
          </a:p>
        </p:txBody>
      </p:sp>
      <p:sp>
        <p:nvSpPr>
          <p:cNvPr name="TextBox 31" id="31"/>
          <p:cNvSpPr txBox="true"/>
          <p:nvPr/>
        </p:nvSpPr>
        <p:spPr>
          <a:xfrm rot="0">
            <a:off x="12709824" y="5360741"/>
            <a:ext cx="3793067" cy="466725"/>
          </a:xfrm>
          <a:prstGeom prst="rect">
            <a:avLst/>
          </a:prstGeom>
        </p:spPr>
        <p:txBody>
          <a:bodyPr anchor="t" rtlCol="false" tIns="0" lIns="0" bIns="0" rIns="0">
            <a:spAutoFit/>
          </a:bodyPr>
          <a:lstStyle/>
          <a:p>
            <a:pPr algn="ctr">
              <a:lnSpc>
                <a:spcPts val="3600"/>
              </a:lnSpc>
            </a:pPr>
            <a:r>
              <a:rPr lang="en-US" sz="3000" b="true">
                <a:solidFill>
                  <a:srgbClr val="023535"/>
                </a:solidFill>
                <a:latin typeface="TT Norms Bold"/>
                <a:ea typeface="TT Norms Bold"/>
                <a:cs typeface="TT Norms Bold"/>
                <a:sym typeface="TT Norms Bold"/>
              </a:rPr>
              <a:t>Shravani Khadye</a:t>
            </a:r>
          </a:p>
        </p:txBody>
      </p:sp>
      <p:sp>
        <p:nvSpPr>
          <p:cNvPr name="Freeform 32" id="32"/>
          <p:cNvSpPr/>
          <p:nvPr/>
        </p:nvSpPr>
        <p:spPr>
          <a:xfrm flipH="false" flipV="false" rot="0">
            <a:off x="17824534" y="-2486017"/>
            <a:ext cx="1411048" cy="2914385"/>
          </a:xfrm>
          <a:custGeom>
            <a:avLst/>
            <a:gdLst/>
            <a:ahLst/>
            <a:cxnLst/>
            <a:rect r="r" b="b" t="t" l="l"/>
            <a:pathLst>
              <a:path h="2914385" w="1411048">
                <a:moveTo>
                  <a:pt x="0" y="0"/>
                </a:moveTo>
                <a:lnTo>
                  <a:pt x="1411048" y="0"/>
                </a:lnTo>
                <a:lnTo>
                  <a:pt x="1411048" y="2914385"/>
                </a:lnTo>
                <a:lnTo>
                  <a:pt x="0" y="291438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33" id="33"/>
          <p:cNvSpPr txBox="true"/>
          <p:nvPr/>
        </p:nvSpPr>
        <p:spPr>
          <a:xfrm rot="0">
            <a:off x="1757318" y="3722227"/>
            <a:ext cx="3793067" cy="436245"/>
          </a:xfrm>
          <a:prstGeom prst="rect">
            <a:avLst/>
          </a:prstGeom>
        </p:spPr>
        <p:txBody>
          <a:bodyPr anchor="t" rtlCol="false" tIns="0" lIns="0" bIns="0" rIns="0">
            <a:spAutoFit/>
          </a:bodyPr>
          <a:lstStyle/>
          <a:p>
            <a:pPr algn="ctr">
              <a:lnSpc>
                <a:spcPts val="3509"/>
              </a:lnSpc>
            </a:pPr>
            <a:r>
              <a:rPr lang="en-US" b="true" sz="2599" spc="25">
                <a:solidFill>
                  <a:srgbClr val="023535"/>
                </a:solidFill>
                <a:latin typeface="TT Norms Bold"/>
                <a:ea typeface="TT Norms Bold"/>
                <a:cs typeface="TT Norms Bold"/>
                <a:sym typeface="TT Norms Bold"/>
              </a:rPr>
              <a:t>24MBD008</a:t>
            </a:r>
          </a:p>
        </p:txBody>
      </p:sp>
      <p:sp>
        <p:nvSpPr>
          <p:cNvPr name="TextBox 34" id="34"/>
          <p:cNvSpPr txBox="true"/>
          <p:nvPr/>
        </p:nvSpPr>
        <p:spPr>
          <a:xfrm rot="0">
            <a:off x="7247467" y="3673086"/>
            <a:ext cx="3793067" cy="436245"/>
          </a:xfrm>
          <a:prstGeom prst="rect">
            <a:avLst/>
          </a:prstGeom>
        </p:spPr>
        <p:txBody>
          <a:bodyPr anchor="t" rtlCol="false" tIns="0" lIns="0" bIns="0" rIns="0">
            <a:spAutoFit/>
          </a:bodyPr>
          <a:lstStyle/>
          <a:p>
            <a:pPr algn="ctr">
              <a:lnSpc>
                <a:spcPts val="3509"/>
              </a:lnSpc>
            </a:pPr>
            <a:r>
              <a:rPr lang="en-US" b="true" sz="2599" spc="25">
                <a:solidFill>
                  <a:srgbClr val="023535"/>
                </a:solidFill>
                <a:latin typeface="TT Norms Bold"/>
                <a:ea typeface="TT Norms Bold"/>
                <a:cs typeface="TT Norms Bold"/>
                <a:sym typeface="TT Norms Bold"/>
              </a:rPr>
              <a:t>24MBD009</a:t>
            </a:r>
          </a:p>
        </p:txBody>
      </p:sp>
      <p:sp>
        <p:nvSpPr>
          <p:cNvPr name="TextBox 35" id="35"/>
          <p:cNvSpPr txBox="true"/>
          <p:nvPr/>
        </p:nvSpPr>
        <p:spPr>
          <a:xfrm rot="0">
            <a:off x="12737616" y="3623945"/>
            <a:ext cx="3793067" cy="436245"/>
          </a:xfrm>
          <a:prstGeom prst="rect">
            <a:avLst/>
          </a:prstGeom>
        </p:spPr>
        <p:txBody>
          <a:bodyPr anchor="t" rtlCol="false" tIns="0" lIns="0" bIns="0" rIns="0">
            <a:spAutoFit/>
          </a:bodyPr>
          <a:lstStyle/>
          <a:p>
            <a:pPr algn="ctr">
              <a:lnSpc>
                <a:spcPts val="3509"/>
              </a:lnSpc>
            </a:pPr>
            <a:r>
              <a:rPr lang="en-US" b="true" sz="2599" spc="25">
                <a:solidFill>
                  <a:srgbClr val="023535"/>
                </a:solidFill>
                <a:latin typeface="TT Norms Bold"/>
                <a:ea typeface="TT Norms Bold"/>
                <a:cs typeface="TT Norms Bold"/>
                <a:sym typeface="TT Norms Bold"/>
              </a:rPr>
              <a:t>24MBD010</a:t>
            </a:r>
          </a:p>
        </p:txBody>
      </p:sp>
      <p:sp>
        <p:nvSpPr>
          <p:cNvPr name="TextBox 36" id="36"/>
          <p:cNvSpPr txBox="true"/>
          <p:nvPr/>
        </p:nvSpPr>
        <p:spPr>
          <a:xfrm rot="0">
            <a:off x="6974775" y="6056066"/>
            <a:ext cx="4338451" cy="3509010"/>
          </a:xfrm>
          <a:prstGeom prst="rect">
            <a:avLst/>
          </a:prstGeom>
        </p:spPr>
        <p:txBody>
          <a:bodyPr anchor="t" rtlCol="false" tIns="0" lIns="0" bIns="0" rIns="0">
            <a:spAutoFit/>
          </a:bodyPr>
          <a:lstStyle/>
          <a:p>
            <a:pPr algn="l">
              <a:lnSpc>
                <a:spcPts val="3104"/>
              </a:lnSpc>
            </a:pPr>
            <a:r>
              <a:rPr lang="en-US" sz="2299" spc="22" b="true">
                <a:solidFill>
                  <a:srgbClr val="023535"/>
                </a:solidFill>
                <a:latin typeface="TT Norms Bold"/>
                <a:ea typeface="TT Norms Bold"/>
                <a:cs typeface="TT Norms Bold"/>
                <a:sym typeface="TT Norms Bold"/>
              </a:rPr>
              <a:t>Use Case: </a:t>
            </a:r>
            <a:r>
              <a:rPr lang="en-US" sz="2299" spc="22">
                <a:solidFill>
                  <a:srgbClr val="023535"/>
                </a:solidFill>
                <a:latin typeface="TT Norms"/>
                <a:ea typeface="TT Norms"/>
                <a:cs typeface="TT Norms"/>
                <a:sym typeface="TT Norms"/>
              </a:rPr>
              <a:t>Analyzing Walmart’s Store Performance.</a:t>
            </a:r>
          </a:p>
          <a:p>
            <a:pPr algn="l">
              <a:lnSpc>
                <a:spcPts val="3104"/>
              </a:lnSpc>
            </a:pPr>
          </a:p>
          <a:p>
            <a:pPr algn="l">
              <a:lnSpc>
                <a:spcPts val="3104"/>
              </a:lnSpc>
            </a:pPr>
            <a:r>
              <a:rPr lang="en-US" sz="2299" spc="22" b="true">
                <a:solidFill>
                  <a:srgbClr val="023535"/>
                </a:solidFill>
                <a:latin typeface="TT Norms Bold"/>
                <a:ea typeface="TT Norms Bold"/>
                <a:cs typeface="TT Norms Bold"/>
                <a:sym typeface="TT Norms Bold"/>
              </a:rPr>
              <a:t>Techniques Applied: </a:t>
            </a:r>
          </a:p>
          <a:p>
            <a:pPr algn="l">
              <a:lnSpc>
                <a:spcPts val="3104"/>
              </a:lnSpc>
            </a:pPr>
            <a:r>
              <a:rPr lang="en-US" sz="2299" spc="22">
                <a:solidFill>
                  <a:srgbClr val="023535"/>
                </a:solidFill>
                <a:latin typeface="TT Norms"/>
                <a:ea typeface="TT Norms"/>
                <a:cs typeface="TT Norms"/>
                <a:sym typeface="TT Norms"/>
              </a:rPr>
              <a:t>Exploratory Data Analysis (EDA), Principal Component Analysis (PCA), K-Means Clustering algorithm, and </a:t>
            </a:r>
          </a:p>
          <a:p>
            <a:pPr algn="l">
              <a:lnSpc>
                <a:spcPts val="3104"/>
              </a:lnSpc>
            </a:pPr>
            <a:r>
              <a:rPr lang="en-US" sz="2299" spc="22">
                <a:solidFill>
                  <a:srgbClr val="023535"/>
                </a:solidFill>
                <a:latin typeface="TT Norms"/>
                <a:ea typeface="TT Norms"/>
                <a:cs typeface="TT Norms"/>
                <a:sym typeface="TT Norms"/>
              </a:rPr>
              <a:t>ANOVA.</a:t>
            </a:r>
          </a:p>
        </p:txBody>
      </p:sp>
      <p:sp>
        <p:nvSpPr>
          <p:cNvPr name="TextBox 37" id="37"/>
          <p:cNvSpPr txBox="true"/>
          <p:nvPr/>
        </p:nvSpPr>
        <p:spPr>
          <a:xfrm rot="0">
            <a:off x="12709824" y="6056066"/>
            <a:ext cx="4338451" cy="3509010"/>
          </a:xfrm>
          <a:prstGeom prst="rect">
            <a:avLst/>
          </a:prstGeom>
        </p:spPr>
        <p:txBody>
          <a:bodyPr anchor="t" rtlCol="false" tIns="0" lIns="0" bIns="0" rIns="0">
            <a:spAutoFit/>
          </a:bodyPr>
          <a:lstStyle/>
          <a:p>
            <a:pPr algn="l">
              <a:lnSpc>
                <a:spcPts val="3104"/>
              </a:lnSpc>
            </a:pPr>
            <a:r>
              <a:rPr lang="en-US" sz="2299" spc="22" b="true">
                <a:solidFill>
                  <a:srgbClr val="023535"/>
                </a:solidFill>
                <a:latin typeface="TT Norms Bold"/>
                <a:ea typeface="TT Norms Bold"/>
                <a:cs typeface="TT Norms Bold"/>
                <a:sym typeface="TT Norms Bold"/>
              </a:rPr>
              <a:t>Use Case: </a:t>
            </a:r>
            <a:r>
              <a:rPr lang="en-US" sz="2299" spc="22">
                <a:solidFill>
                  <a:srgbClr val="023535"/>
                </a:solidFill>
                <a:latin typeface="TT Norms"/>
                <a:ea typeface="TT Norms"/>
                <a:cs typeface="TT Norms"/>
                <a:sym typeface="TT Norms"/>
              </a:rPr>
              <a:t>Analysing Impact of Temperature , Holidays and Seasonal Trends </a:t>
            </a:r>
          </a:p>
          <a:p>
            <a:pPr algn="l">
              <a:lnSpc>
                <a:spcPts val="3104"/>
              </a:lnSpc>
            </a:pPr>
          </a:p>
          <a:p>
            <a:pPr algn="l">
              <a:lnSpc>
                <a:spcPts val="3104"/>
              </a:lnSpc>
            </a:pPr>
            <a:r>
              <a:rPr lang="en-US" sz="2299" spc="22" b="true">
                <a:solidFill>
                  <a:srgbClr val="023535"/>
                </a:solidFill>
                <a:latin typeface="TT Norms Bold"/>
                <a:ea typeface="TT Norms Bold"/>
                <a:cs typeface="TT Norms Bold"/>
                <a:sym typeface="TT Norms Bold"/>
              </a:rPr>
              <a:t>Techniques Applied:</a:t>
            </a:r>
            <a:r>
              <a:rPr lang="en-US" sz="2299" spc="22">
                <a:solidFill>
                  <a:srgbClr val="023535"/>
                </a:solidFill>
                <a:latin typeface="TT Norms"/>
                <a:ea typeface="TT Norms"/>
                <a:cs typeface="TT Norms"/>
                <a:sym typeface="TT Norms"/>
              </a:rPr>
              <a:t> Exploratory Data Analysis (EDA), KDD,K-Means Clustering, Sesonal Trend Analysis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25310" y="1239139"/>
            <a:ext cx="17185625" cy="8475145"/>
            <a:chOff x="0" y="0"/>
            <a:chExt cx="4526255" cy="2232137"/>
          </a:xfrm>
        </p:grpSpPr>
        <p:sp>
          <p:nvSpPr>
            <p:cNvPr name="Freeform 4" id="4"/>
            <p:cNvSpPr/>
            <p:nvPr/>
          </p:nvSpPr>
          <p:spPr>
            <a:xfrm flipH="false" flipV="false" rot="0">
              <a:off x="0" y="0"/>
              <a:ext cx="4526255" cy="2232137"/>
            </a:xfrm>
            <a:custGeom>
              <a:avLst/>
              <a:gdLst/>
              <a:ahLst/>
              <a:cxnLst/>
              <a:rect r="r" b="b" t="t" l="l"/>
              <a:pathLst>
                <a:path h="2232137" w="4526255">
                  <a:moveTo>
                    <a:pt x="22975" y="0"/>
                  </a:moveTo>
                  <a:lnTo>
                    <a:pt x="4503280" y="0"/>
                  </a:lnTo>
                  <a:cubicBezTo>
                    <a:pt x="4515969" y="0"/>
                    <a:pt x="4526255" y="10286"/>
                    <a:pt x="4526255" y="22975"/>
                  </a:cubicBezTo>
                  <a:lnTo>
                    <a:pt x="4526255" y="2209162"/>
                  </a:lnTo>
                  <a:cubicBezTo>
                    <a:pt x="4526255" y="2215255"/>
                    <a:pt x="4523835" y="2221099"/>
                    <a:pt x="4519526" y="2225408"/>
                  </a:cubicBezTo>
                  <a:cubicBezTo>
                    <a:pt x="4515217" y="2229716"/>
                    <a:pt x="4509374" y="2232137"/>
                    <a:pt x="4503280" y="2232137"/>
                  </a:cubicBezTo>
                  <a:lnTo>
                    <a:pt x="22975" y="2232137"/>
                  </a:lnTo>
                  <a:cubicBezTo>
                    <a:pt x="10286" y="2232137"/>
                    <a:pt x="0" y="2221851"/>
                    <a:pt x="0" y="2209162"/>
                  </a:cubicBezTo>
                  <a:lnTo>
                    <a:pt x="0" y="22975"/>
                  </a:lnTo>
                  <a:cubicBezTo>
                    <a:pt x="0" y="10286"/>
                    <a:pt x="10286" y="0"/>
                    <a:pt x="22975" y="0"/>
                  </a:cubicBezTo>
                  <a:close/>
                </a:path>
              </a:pathLst>
            </a:custGeom>
            <a:solidFill>
              <a:srgbClr val="65A1DD">
                <a:alpha val="42745"/>
              </a:srgbClr>
            </a:solidFill>
          </p:spPr>
        </p:sp>
        <p:sp>
          <p:nvSpPr>
            <p:cNvPr name="TextBox 5" id="5"/>
            <p:cNvSpPr txBox="true"/>
            <p:nvPr/>
          </p:nvSpPr>
          <p:spPr>
            <a:xfrm>
              <a:off x="0" y="-190500"/>
              <a:ext cx="4526255" cy="2422637"/>
            </a:xfrm>
            <a:prstGeom prst="rect">
              <a:avLst/>
            </a:prstGeom>
          </p:spPr>
          <p:txBody>
            <a:bodyPr anchor="ctr" rtlCol="false" tIns="50800" lIns="50800" bIns="50800" rIns="50800"/>
            <a:lstStyle/>
            <a:p>
              <a:pPr algn="ctr">
                <a:lnSpc>
                  <a:spcPts val="5040"/>
                </a:lnSpc>
              </a:pPr>
            </a:p>
          </p:txBody>
        </p:sp>
      </p:grpSp>
      <p:sp>
        <p:nvSpPr>
          <p:cNvPr name="Freeform 6" id="6"/>
          <p:cNvSpPr/>
          <p:nvPr/>
        </p:nvSpPr>
        <p:spPr>
          <a:xfrm flipH="false" flipV="false" rot="-741444">
            <a:off x="-4150859" y="-2869402"/>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6438373" y="8863256"/>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6804390">
            <a:off x="16814719" y="-958319"/>
            <a:ext cx="2304785" cy="2333959"/>
          </a:xfrm>
          <a:custGeom>
            <a:avLst/>
            <a:gdLst/>
            <a:ahLst/>
            <a:cxnLst/>
            <a:rect r="r" b="b" t="t" l="l"/>
            <a:pathLst>
              <a:path h="2333959" w="2304785">
                <a:moveTo>
                  <a:pt x="2304785" y="0"/>
                </a:moveTo>
                <a:lnTo>
                  <a:pt x="0" y="0"/>
                </a:lnTo>
                <a:lnTo>
                  <a:pt x="0" y="2333960"/>
                </a:lnTo>
                <a:lnTo>
                  <a:pt x="2304785" y="2333960"/>
                </a:lnTo>
                <a:lnTo>
                  <a:pt x="2304785" y="0"/>
                </a:lnTo>
                <a:close/>
              </a:path>
            </a:pathLst>
          </a:custGeom>
          <a:blipFill>
            <a:blip r:embed="rId5">
              <a:alphaModFix amt="12000"/>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965712" y="9029809"/>
            <a:ext cx="1491022" cy="952391"/>
          </a:xfrm>
          <a:custGeom>
            <a:avLst/>
            <a:gdLst/>
            <a:ahLst/>
            <a:cxnLst/>
            <a:rect r="r" b="b" t="t" l="l"/>
            <a:pathLst>
              <a:path h="952391" w="1491022">
                <a:moveTo>
                  <a:pt x="0" y="0"/>
                </a:moveTo>
                <a:lnTo>
                  <a:pt x="1491022" y="0"/>
                </a:lnTo>
                <a:lnTo>
                  <a:pt x="1491022" y="952391"/>
                </a:lnTo>
                <a:lnTo>
                  <a:pt x="0" y="952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7710935" y="-2429598"/>
            <a:ext cx="1411048" cy="2914385"/>
          </a:xfrm>
          <a:custGeom>
            <a:avLst/>
            <a:gdLst/>
            <a:ahLst/>
            <a:cxnLst/>
            <a:rect r="r" b="b" t="t" l="l"/>
            <a:pathLst>
              <a:path h="2914385" w="1411048">
                <a:moveTo>
                  <a:pt x="0" y="0"/>
                </a:moveTo>
                <a:lnTo>
                  <a:pt x="1411048" y="0"/>
                </a:lnTo>
                <a:lnTo>
                  <a:pt x="1411048" y="2914385"/>
                </a:lnTo>
                <a:lnTo>
                  <a:pt x="0" y="291438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true" flipV="true" rot="0">
            <a:off x="-819123" y="-723900"/>
            <a:ext cx="1638246" cy="1447800"/>
          </a:xfrm>
          <a:custGeom>
            <a:avLst/>
            <a:gdLst/>
            <a:ahLst/>
            <a:cxnLst/>
            <a:rect r="r" b="b" t="t" l="l"/>
            <a:pathLst>
              <a:path h="1447800" w="1638246">
                <a:moveTo>
                  <a:pt x="1638246" y="1447800"/>
                </a:moveTo>
                <a:lnTo>
                  <a:pt x="0" y="1447800"/>
                </a:lnTo>
                <a:lnTo>
                  <a:pt x="0" y="0"/>
                </a:lnTo>
                <a:lnTo>
                  <a:pt x="1638246" y="0"/>
                </a:lnTo>
                <a:lnTo>
                  <a:pt x="1638246" y="144780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7597336" y="9563100"/>
            <a:ext cx="1638246" cy="1447800"/>
          </a:xfrm>
          <a:custGeom>
            <a:avLst/>
            <a:gdLst/>
            <a:ahLst/>
            <a:cxnLst/>
            <a:rect r="r" b="b" t="t" l="l"/>
            <a:pathLst>
              <a:path h="1447800" w="1638246">
                <a:moveTo>
                  <a:pt x="0" y="0"/>
                </a:moveTo>
                <a:lnTo>
                  <a:pt x="1638246" y="0"/>
                </a:lnTo>
                <a:lnTo>
                  <a:pt x="1638246" y="1447800"/>
                </a:lnTo>
                <a:lnTo>
                  <a:pt x="0" y="1447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12748174" y="5698141"/>
            <a:ext cx="4962761" cy="4033563"/>
          </a:xfrm>
          <a:custGeom>
            <a:avLst/>
            <a:gdLst/>
            <a:ahLst/>
            <a:cxnLst/>
            <a:rect r="r" b="b" t="t" l="l"/>
            <a:pathLst>
              <a:path h="4033563" w="4962761">
                <a:moveTo>
                  <a:pt x="0" y="0"/>
                </a:moveTo>
                <a:lnTo>
                  <a:pt x="4962761" y="0"/>
                </a:lnTo>
                <a:lnTo>
                  <a:pt x="4962761" y="4033563"/>
                </a:lnTo>
                <a:lnTo>
                  <a:pt x="0" y="4033563"/>
                </a:lnTo>
                <a:lnTo>
                  <a:pt x="0" y="0"/>
                </a:lnTo>
                <a:close/>
              </a:path>
            </a:pathLst>
          </a:custGeom>
          <a:blipFill>
            <a:blip r:embed="rId13"/>
            <a:stretch>
              <a:fillRect l="0" t="0" r="0" b="0"/>
            </a:stretch>
          </a:blipFill>
          <a:ln w="19050" cap="sq">
            <a:solidFill>
              <a:srgbClr val="000000"/>
            </a:solidFill>
            <a:prstDash val="solid"/>
            <a:miter/>
          </a:ln>
        </p:spPr>
      </p:sp>
      <p:sp>
        <p:nvSpPr>
          <p:cNvPr name="TextBox 14" id="14"/>
          <p:cNvSpPr txBox="true"/>
          <p:nvPr/>
        </p:nvSpPr>
        <p:spPr>
          <a:xfrm rot="0">
            <a:off x="4376332" y="199136"/>
            <a:ext cx="9535336" cy="1040003"/>
          </a:xfrm>
          <a:prstGeom prst="rect">
            <a:avLst/>
          </a:prstGeom>
        </p:spPr>
        <p:txBody>
          <a:bodyPr anchor="t" rtlCol="false" tIns="0" lIns="0" bIns="0" rIns="0">
            <a:spAutoFit/>
          </a:bodyPr>
          <a:lstStyle/>
          <a:p>
            <a:pPr algn="ctr">
              <a:lnSpc>
                <a:spcPts val="8295"/>
              </a:lnSpc>
            </a:pPr>
            <a:r>
              <a:rPr lang="en-US" sz="6799" b="true">
                <a:solidFill>
                  <a:srgbClr val="253850"/>
                </a:solidFill>
                <a:latin typeface="TT Norms Bold"/>
                <a:ea typeface="TT Norms Bold"/>
                <a:cs typeface="TT Norms Bold"/>
                <a:sym typeface="TT Norms Bold"/>
              </a:rPr>
              <a:t>Introduction</a:t>
            </a:r>
          </a:p>
        </p:txBody>
      </p:sp>
      <p:sp>
        <p:nvSpPr>
          <p:cNvPr name="TextBox 15" id="15"/>
          <p:cNvSpPr txBox="true"/>
          <p:nvPr/>
        </p:nvSpPr>
        <p:spPr>
          <a:xfrm rot="0">
            <a:off x="571180" y="1520257"/>
            <a:ext cx="15459258" cy="3304743"/>
          </a:xfrm>
          <a:prstGeom prst="rect">
            <a:avLst/>
          </a:prstGeom>
        </p:spPr>
        <p:txBody>
          <a:bodyPr anchor="t" rtlCol="false" tIns="0" lIns="0" bIns="0" rIns="0">
            <a:spAutoFit/>
          </a:bodyPr>
          <a:lstStyle/>
          <a:p>
            <a:pPr algn="l" marL="573794" indent="-286897" lvl="1">
              <a:lnSpc>
                <a:spcPts val="5315"/>
              </a:lnSpc>
              <a:spcBef>
                <a:spcPct val="0"/>
              </a:spcBef>
              <a:buFont typeface="Arial"/>
              <a:buChar char="•"/>
            </a:pPr>
            <a:r>
              <a:rPr lang="en-US" sz="2657">
                <a:solidFill>
                  <a:srgbClr val="253850"/>
                </a:solidFill>
                <a:latin typeface="TT Norms"/>
                <a:ea typeface="TT Norms"/>
                <a:cs typeface="TT Norms"/>
                <a:sym typeface="TT Norms"/>
              </a:rPr>
              <a:t>Retail success depends on multiple factors, including economic indicators, seasonal trends, and external influences such as temperature and holidays. Understanding these patterns allows businesses to make informed decisions for better sales forecasting and resource management. </a:t>
            </a:r>
          </a:p>
          <a:p>
            <a:pPr algn="l" marL="573794" indent="-286897" lvl="1">
              <a:lnSpc>
                <a:spcPts val="5315"/>
              </a:lnSpc>
              <a:spcBef>
                <a:spcPct val="0"/>
              </a:spcBef>
              <a:buFont typeface="Arial"/>
              <a:buChar char="•"/>
            </a:pPr>
            <a:r>
              <a:rPr lang="en-US" sz="2657">
                <a:solidFill>
                  <a:srgbClr val="253850"/>
                </a:solidFill>
                <a:latin typeface="TT Norms"/>
                <a:ea typeface="TT Norms"/>
                <a:cs typeface="TT Norms"/>
                <a:sym typeface="TT Norms"/>
              </a:rPr>
              <a:t>This project focuses on predicting Walmart store sales using regression analysis while also analyzing the impact of temperature, holidays, and seasonal trends.</a:t>
            </a:r>
          </a:p>
        </p:txBody>
      </p:sp>
      <p:sp>
        <p:nvSpPr>
          <p:cNvPr name="TextBox 16" id="16"/>
          <p:cNvSpPr txBox="true"/>
          <p:nvPr/>
        </p:nvSpPr>
        <p:spPr>
          <a:xfrm rot="0">
            <a:off x="571180" y="4995135"/>
            <a:ext cx="16030437" cy="1210818"/>
          </a:xfrm>
          <a:prstGeom prst="rect">
            <a:avLst/>
          </a:prstGeom>
        </p:spPr>
        <p:txBody>
          <a:bodyPr anchor="t" rtlCol="false" tIns="0" lIns="0" bIns="0" rIns="0">
            <a:spAutoFit/>
          </a:bodyPr>
          <a:lstStyle/>
          <a:p>
            <a:pPr algn="l" marL="544068" indent="-272034" lvl="1">
              <a:lnSpc>
                <a:spcPts val="5040"/>
              </a:lnSpc>
              <a:buFont typeface="Arial"/>
              <a:buChar char="•"/>
            </a:pPr>
            <a:r>
              <a:rPr lang="en-US" sz="2520">
                <a:solidFill>
                  <a:srgbClr val="253850"/>
                </a:solidFill>
                <a:latin typeface="TT Norms"/>
                <a:ea typeface="TT Norms"/>
                <a:cs typeface="TT Norms"/>
                <a:sym typeface="TT Norms"/>
              </a:rPr>
              <a:t>By applying Exploratory Data Analysis (EDA), Knowledge Discovery in Databases (KDD), K-Means Clustering, and Seasonal Trend Analysis, we aim to uncover hidden patterns in sales data. </a:t>
            </a:r>
          </a:p>
        </p:txBody>
      </p:sp>
      <p:sp>
        <p:nvSpPr>
          <p:cNvPr name="TextBox 17" id="17"/>
          <p:cNvSpPr txBox="true"/>
          <p:nvPr/>
        </p:nvSpPr>
        <p:spPr>
          <a:xfrm rot="0">
            <a:off x="571180" y="6376088"/>
            <a:ext cx="12758933" cy="2487168"/>
          </a:xfrm>
          <a:prstGeom prst="rect">
            <a:avLst/>
          </a:prstGeom>
        </p:spPr>
        <p:txBody>
          <a:bodyPr anchor="t" rtlCol="false" tIns="0" lIns="0" bIns="0" rIns="0">
            <a:spAutoFit/>
          </a:bodyPr>
          <a:lstStyle/>
          <a:p>
            <a:pPr algn="l" marL="544068" indent="-272034" lvl="1">
              <a:lnSpc>
                <a:spcPts val="5040"/>
              </a:lnSpc>
              <a:buFont typeface="Arial"/>
              <a:buChar char="•"/>
            </a:pPr>
            <a:r>
              <a:rPr lang="en-US" sz="2520">
                <a:solidFill>
                  <a:srgbClr val="253850"/>
                </a:solidFill>
                <a:latin typeface="TT Norms"/>
                <a:ea typeface="TT Norms"/>
                <a:cs typeface="TT Norms"/>
                <a:sym typeface="TT Norms"/>
              </a:rPr>
              <a:t>Additionally, Principal Component Analysis (PCA) is used for dimensionality reduction, and clustering helps identify store performance trends.</a:t>
            </a:r>
          </a:p>
          <a:p>
            <a:pPr algn="l" marL="544068" indent="-272034" lvl="1">
              <a:lnSpc>
                <a:spcPts val="5040"/>
              </a:lnSpc>
              <a:buFont typeface="Arial"/>
              <a:buChar char="•"/>
            </a:pPr>
            <a:r>
              <a:rPr lang="en-US" sz="2520">
                <a:solidFill>
                  <a:srgbClr val="253850"/>
                </a:solidFill>
                <a:latin typeface="TT Norms"/>
                <a:ea typeface="TT Norms"/>
                <a:cs typeface="TT Norms"/>
                <a:sym typeface="TT Norms"/>
              </a:rPr>
              <a:t> These insights can help Walmart optimize inventory planning, staffing, and promotions based on seasonal demand shifts.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741444">
            <a:off x="14659673" y="8304608"/>
            <a:ext cx="7256654" cy="5738804"/>
          </a:xfrm>
          <a:custGeom>
            <a:avLst/>
            <a:gdLst/>
            <a:ahLst/>
            <a:cxnLst/>
            <a:rect r="r" b="b" t="t" l="l"/>
            <a:pathLst>
              <a:path h="5738804" w="7256654">
                <a:moveTo>
                  <a:pt x="7256654" y="5738803"/>
                </a:moveTo>
                <a:lnTo>
                  <a:pt x="0" y="5738803"/>
                </a:lnTo>
                <a:lnTo>
                  <a:pt x="0" y="0"/>
                </a:lnTo>
                <a:lnTo>
                  <a:pt x="7256654" y="0"/>
                </a:lnTo>
                <a:lnTo>
                  <a:pt x="7256654" y="5738803"/>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553384" y="-2453753"/>
            <a:ext cx="9975955" cy="2758553"/>
          </a:xfrm>
          <a:custGeom>
            <a:avLst/>
            <a:gdLst/>
            <a:ahLst/>
            <a:cxnLst/>
            <a:rect r="r" b="b" t="t" l="l"/>
            <a:pathLst>
              <a:path h="2758553" w="9975955">
                <a:moveTo>
                  <a:pt x="0" y="0"/>
                </a:moveTo>
                <a:lnTo>
                  <a:pt x="9975955" y="0"/>
                </a:lnTo>
                <a:lnTo>
                  <a:pt x="9975955" y="2758553"/>
                </a:lnTo>
                <a:lnTo>
                  <a:pt x="0" y="2758553"/>
                </a:lnTo>
                <a:lnTo>
                  <a:pt x="0" y="0"/>
                </a:lnTo>
                <a:close/>
              </a:path>
            </a:pathLst>
          </a:custGeom>
          <a:blipFill>
            <a:blip r:embed="rId5">
              <a:extLst>
                <a:ext uri="{96DAC541-7B7A-43D3-8B79-37D633B846F1}">
                  <asvg:svgBlip xmlns:asvg="http://schemas.microsoft.com/office/drawing/2016/SVG/main" r:embed="rId6"/>
                </a:ext>
              </a:extLst>
            </a:blip>
            <a:stretch>
              <a:fillRect l="0" t="-81722" r="0" b="0"/>
            </a:stretch>
          </a:blipFill>
        </p:spPr>
      </p:sp>
      <p:sp>
        <p:nvSpPr>
          <p:cNvPr name="Freeform 6" id="6"/>
          <p:cNvSpPr/>
          <p:nvPr/>
        </p:nvSpPr>
        <p:spPr>
          <a:xfrm flipH="false" flipV="false" rot="5400000">
            <a:off x="17135608" y="3603489"/>
            <a:ext cx="2304785" cy="2333959"/>
          </a:xfrm>
          <a:custGeom>
            <a:avLst/>
            <a:gdLst/>
            <a:ahLst/>
            <a:cxnLst/>
            <a:rect r="r" b="b" t="t" l="l"/>
            <a:pathLst>
              <a:path h="2333959" w="2304785">
                <a:moveTo>
                  <a:pt x="0" y="0"/>
                </a:moveTo>
                <a:lnTo>
                  <a:pt x="2304784" y="0"/>
                </a:lnTo>
                <a:lnTo>
                  <a:pt x="2304784" y="2333959"/>
                </a:lnTo>
                <a:lnTo>
                  <a:pt x="0" y="2333959"/>
                </a:lnTo>
                <a:lnTo>
                  <a:pt x="0" y="0"/>
                </a:lnTo>
                <a:close/>
              </a:path>
            </a:pathLst>
          </a:custGeom>
          <a:blipFill>
            <a:blip r:embed="rId7">
              <a:alphaModFix amt="59000"/>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7755723" y="9481948"/>
            <a:ext cx="1699256" cy="1019554"/>
          </a:xfrm>
          <a:custGeom>
            <a:avLst/>
            <a:gdLst/>
            <a:ahLst/>
            <a:cxnLst/>
            <a:rect r="r" b="b" t="t" l="l"/>
            <a:pathLst>
              <a:path h="1019554" w="1699256">
                <a:moveTo>
                  <a:pt x="0" y="0"/>
                </a:moveTo>
                <a:lnTo>
                  <a:pt x="1699257" y="0"/>
                </a:lnTo>
                <a:lnTo>
                  <a:pt x="1699257" y="1019554"/>
                </a:lnTo>
                <a:lnTo>
                  <a:pt x="0" y="10195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027496" y="8782105"/>
            <a:ext cx="1491022" cy="952391"/>
          </a:xfrm>
          <a:custGeom>
            <a:avLst/>
            <a:gdLst/>
            <a:ahLst/>
            <a:cxnLst/>
            <a:rect r="r" b="b" t="t" l="l"/>
            <a:pathLst>
              <a:path h="952391" w="1491022">
                <a:moveTo>
                  <a:pt x="0" y="0"/>
                </a:moveTo>
                <a:lnTo>
                  <a:pt x="1491022" y="0"/>
                </a:lnTo>
                <a:lnTo>
                  <a:pt x="1491022" y="952390"/>
                </a:lnTo>
                <a:lnTo>
                  <a:pt x="0" y="9523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463526" y="1466432"/>
            <a:ext cx="5019125" cy="377110"/>
            <a:chOff x="0" y="0"/>
            <a:chExt cx="6692167" cy="502814"/>
          </a:xfrm>
        </p:grpSpPr>
        <p:grpSp>
          <p:nvGrpSpPr>
            <p:cNvPr name="Group 10" id="10"/>
            <p:cNvGrpSpPr/>
            <p:nvPr/>
          </p:nvGrpSpPr>
          <p:grpSpPr>
            <a:xfrm rot="0">
              <a:off x="0" y="0"/>
              <a:ext cx="502814" cy="50281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01</a:t>
                </a:r>
              </a:p>
            </p:txBody>
          </p:sp>
        </p:grpSp>
        <p:sp>
          <p:nvSpPr>
            <p:cNvPr name="TextBox 13" id="13"/>
            <p:cNvSpPr txBox="true"/>
            <p:nvPr/>
          </p:nvSpPr>
          <p:spPr>
            <a:xfrm rot="0">
              <a:off x="753565" y="-318"/>
              <a:ext cx="5938602" cy="503132"/>
            </a:xfrm>
            <a:prstGeom prst="rect">
              <a:avLst/>
            </a:prstGeom>
          </p:spPr>
          <p:txBody>
            <a:bodyPr anchor="t" rtlCol="false" tIns="0" lIns="0" bIns="0" rIns="0">
              <a:spAutoFit/>
            </a:bodyPr>
            <a:lstStyle/>
            <a:p>
              <a:pPr algn="l">
                <a:lnSpc>
                  <a:spcPts val="3219"/>
                </a:lnSpc>
              </a:pPr>
              <a:r>
                <a:rPr lang="en-US" sz="2299" spc="22">
                  <a:solidFill>
                    <a:srgbClr val="023535"/>
                  </a:solidFill>
                  <a:latin typeface="TT Norms"/>
                  <a:ea typeface="TT Norms"/>
                  <a:cs typeface="TT Norms"/>
                  <a:sym typeface="TT Norms"/>
                </a:rPr>
                <a:t>Exploratory Data Analysis (EDA)</a:t>
              </a:r>
            </a:p>
          </p:txBody>
        </p:sp>
      </p:grpSp>
      <p:sp>
        <p:nvSpPr>
          <p:cNvPr name="TextBox 14" id="14"/>
          <p:cNvSpPr txBox="true"/>
          <p:nvPr/>
        </p:nvSpPr>
        <p:spPr>
          <a:xfrm rot="0">
            <a:off x="2281259" y="375179"/>
            <a:ext cx="13725482" cy="896239"/>
          </a:xfrm>
          <a:prstGeom prst="rect">
            <a:avLst/>
          </a:prstGeom>
        </p:spPr>
        <p:txBody>
          <a:bodyPr anchor="t" rtlCol="false" tIns="0" lIns="0" bIns="0" rIns="0">
            <a:spAutoFit/>
          </a:bodyPr>
          <a:lstStyle/>
          <a:p>
            <a:pPr algn="l">
              <a:lnSpc>
                <a:spcPts val="6847"/>
              </a:lnSpc>
            </a:pPr>
            <a:r>
              <a:rPr lang="en-US" sz="6399" b="true">
                <a:solidFill>
                  <a:srgbClr val="023535"/>
                </a:solidFill>
                <a:latin typeface="TT Norms Bold"/>
                <a:ea typeface="TT Norms Bold"/>
                <a:cs typeface="TT Norms Bold"/>
                <a:sym typeface="TT Norms Bold"/>
              </a:rPr>
              <a:t>Effect of Economic Factors on Sales</a:t>
            </a:r>
          </a:p>
        </p:txBody>
      </p:sp>
      <p:grpSp>
        <p:nvGrpSpPr>
          <p:cNvPr name="Group 15" id="15"/>
          <p:cNvGrpSpPr/>
          <p:nvPr/>
        </p:nvGrpSpPr>
        <p:grpSpPr>
          <a:xfrm rot="0">
            <a:off x="8895726" y="1442868"/>
            <a:ext cx="8363574" cy="400674"/>
            <a:chOff x="0" y="0"/>
            <a:chExt cx="11151432" cy="534232"/>
          </a:xfrm>
        </p:grpSpPr>
        <p:grpSp>
          <p:nvGrpSpPr>
            <p:cNvPr name="Group 16" id="16"/>
            <p:cNvGrpSpPr/>
            <p:nvPr/>
          </p:nvGrpSpPr>
          <p:grpSpPr>
            <a:xfrm rot="0">
              <a:off x="0" y="0"/>
              <a:ext cx="534232" cy="53423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02</a:t>
                </a:r>
              </a:p>
            </p:txBody>
          </p:sp>
        </p:grpSp>
        <p:sp>
          <p:nvSpPr>
            <p:cNvPr name="TextBox 19" id="19"/>
            <p:cNvSpPr txBox="true"/>
            <p:nvPr/>
          </p:nvSpPr>
          <p:spPr>
            <a:xfrm rot="0">
              <a:off x="788232" y="-8262"/>
              <a:ext cx="10363200" cy="503132"/>
            </a:xfrm>
            <a:prstGeom prst="rect">
              <a:avLst/>
            </a:prstGeom>
          </p:spPr>
          <p:txBody>
            <a:bodyPr anchor="t" rtlCol="false" tIns="0" lIns="0" bIns="0" rIns="0">
              <a:spAutoFit/>
            </a:bodyPr>
            <a:lstStyle/>
            <a:p>
              <a:pPr algn="l">
                <a:lnSpc>
                  <a:spcPts val="3219"/>
                </a:lnSpc>
              </a:pPr>
              <a:r>
                <a:rPr lang="en-US" sz="2299" spc="22">
                  <a:solidFill>
                    <a:srgbClr val="000000"/>
                  </a:solidFill>
                  <a:latin typeface="TT Norms"/>
                  <a:ea typeface="TT Norms"/>
                  <a:cs typeface="TT Norms"/>
                  <a:sym typeface="TT Norms"/>
                </a:rPr>
                <a:t>Principal Component Analysis (PCA) on Economic Factors</a:t>
              </a:r>
            </a:p>
          </p:txBody>
        </p:sp>
      </p:grpSp>
      <p:sp>
        <p:nvSpPr>
          <p:cNvPr name="Freeform 20" id="20"/>
          <p:cNvSpPr/>
          <p:nvPr/>
        </p:nvSpPr>
        <p:spPr>
          <a:xfrm flipH="false" flipV="false" rot="0">
            <a:off x="1288154" y="5256204"/>
            <a:ext cx="5800651" cy="4676775"/>
          </a:xfrm>
          <a:custGeom>
            <a:avLst/>
            <a:gdLst/>
            <a:ahLst/>
            <a:cxnLst/>
            <a:rect r="r" b="b" t="t" l="l"/>
            <a:pathLst>
              <a:path h="4676775" w="5800651">
                <a:moveTo>
                  <a:pt x="0" y="0"/>
                </a:moveTo>
                <a:lnTo>
                  <a:pt x="5800651" y="0"/>
                </a:lnTo>
                <a:lnTo>
                  <a:pt x="5800651" y="4676775"/>
                </a:lnTo>
                <a:lnTo>
                  <a:pt x="0" y="4676775"/>
                </a:lnTo>
                <a:lnTo>
                  <a:pt x="0" y="0"/>
                </a:lnTo>
                <a:close/>
              </a:path>
            </a:pathLst>
          </a:custGeom>
          <a:blipFill>
            <a:blip r:embed="rId13"/>
            <a:stretch>
              <a:fillRect l="0" t="0" r="0" b="0"/>
            </a:stretch>
          </a:blipFill>
          <a:ln w="19050" cap="sq">
            <a:solidFill>
              <a:srgbClr val="000000"/>
            </a:solidFill>
            <a:prstDash val="solid"/>
            <a:miter/>
          </a:ln>
        </p:spPr>
      </p:sp>
      <p:sp>
        <p:nvSpPr>
          <p:cNvPr name="Freeform 21" id="21"/>
          <p:cNvSpPr/>
          <p:nvPr/>
        </p:nvSpPr>
        <p:spPr>
          <a:xfrm flipH="false" flipV="false" rot="0">
            <a:off x="206870" y="2135600"/>
            <a:ext cx="8574163" cy="2808038"/>
          </a:xfrm>
          <a:custGeom>
            <a:avLst/>
            <a:gdLst/>
            <a:ahLst/>
            <a:cxnLst/>
            <a:rect r="r" b="b" t="t" l="l"/>
            <a:pathLst>
              <a:path h="2808038" w="8574163">
                <a:moveTo>
                  <a:pt x="0" y="0"/>
                </a:moveTo>
                <a:lnTo>
                  <a:pt x="8574162" y="0"/>
                </a:lnTo>
                <a:lnTo>
                  <a:pt x="8574162" y="2808039"/>
                </a:lnTo>
                <a:lnTo>
                  <a:pt x="0" y="2808039"/>
                </a:lnTo>
                <a:lnTo>
                  <a:pt x="0" y="0"/>
                </a:lnTo>
                <a:close/>
              </a:path>
            </a:pathLst>
          </a:custGeom>
          <a:blipFill>
            <a:blip r:embed="rId14"/>
            <a:stretch>
              <a:fillRect l="0" t="0" r="0" b="0"/>
            </a:stretch>
          </a:blipFill>
          <a:ln w="19050" cap="sq">
            <a:solidFill>
              <a:srgbClr val="000000"/>
            </a:solidFill>
            <a:prstDash val="solid"/>
            <a:miter/>
          </a:ln>
        </p:spPr>
      </p:sp>
      <p:sp>
        <p:nvSpPr>
          <p:cNvPr name="Freeform 22" id="22"/>
          <p:cNvSpPr/>
          <p:nvPr/>
        </p:nvSpPr>
        <p:spPr>
          <a:xfrm flipH="false" flipV="false" rot="0">
            <a:off x="9540505" y="2049121"/>
            <a:ext cx="8215218" cy="5339892"/>
          </a:xfrm>
          <a:custGeom>
            <a:avLst/>
            <a:gdLst/>
            <a:ahLst/>
            <a:cxnLst/>
            <a:rect r="r" b="b" t="t" l="l"/>
            <a:pathLst>
              <a:path h="5339892" w="8215218">
                <a:moveTo>
                  <a:pt x="0" y="0"/>
                </a:moveTo>
                <a:lnTo>
                  <a:pt x="8215218" y="0"/>
                </a:lnTo>
                <a:lnTo>
                  <a:pt x="8215218" y="5339892"/>
                </a:lnTo>
                <a:lnTo>
                  <a:pt x="0" y="5339892"/>
                </a:lnTo>
                <a:lnTo>
                  <a:pt x="0" y="0"/>
                </a:lnTo>
                <a:close/>
              </a:path>
            </a:pathLst>
          </a:custGeom>
          <a:blipFill>
            <a:blip r:embed="rId15"/>
            <a:stretch>
              <a:fillRect l="0" t="0" r="0" b="0"/>
            </a:stretch>
          </a:blipFill>
          <a:ln w="19050" cap="sq">
            <a:solidFill>
              <a:srgbClr val="000000"/>
            </a:solidFill>
            <a:prstDash val="solid"/>
            <a:miter/>
          </a:ln>
        </p:spPr>
      </p:sp>
      <p:grpSp>
        <p:nvGrpSpPr>
          <p:cNvPr name="Group 23" id="23"/>
          <p:cNvGrpSpPr/>
          <p:nvPr/>
        </p:nvGrpSpPr>
        <p:grpSpPr>
          <a:xfrm rot="0">
            <a:off x="9540505" y="7598563"/>
            <a:ext cx="8215218" cy="2334416"/>
            <a:chOff x="0" y="0"/>
            <a:chExt cx="2163679" cy="614826"/>
          </a:xfrm>
        </p:grpSpPr>
        <p:sp>
          <p:nvSpPr>
            <p:cNvPr name="Freeform 24" id="24"/>
            <p:cNvSpPr/>
            <p:nvPr/>
          </p:nvSpPr>
          <p:spPr>
            <a:xfrm flipH="false" flipV="false" rot="0">
              <a:off x="0" y="0"/>
              <a:ext cx="2163679" cy="614826"/>
            </a:xfrm>
            <a:custGeom>
              <a:avLst/>
              <a:gdLst/>
              <a:ahLst/>
              <a:cxnLst/>
              <a:rect r="r" b="b" t="t" l="l"/>
              <a:pathLst>
                <a:path h="614826" w="2163679">
                  <a:moveTo>
                    <a:pt x="48062" y="0"/>
                  </a:moveTo>
                  <a:lnTo>
                    <a:pt x="2115617" y="0"/>
                  </a:lnTo>
                  <a:cubicBezTo>
                    <a:pt x="2142161" y="0"/>
                    <a:pt x="2163679" y="21518"/>
                    <a:pt x="2163679" y="48062"/>
                  </a:cubicBezTo>
                  <a:lnTo>
                    <a:pt x="2163679" y="566764"/>
                  </a:lnTo>
                  <a:cubicBezTo>
                    <a:pt x="2163679" y="593308"/>
                    <a:pt x="2142161" y="614826"/>
                    <a:pt x="2115617" y="614826"/>
                  </a:cubicBezTo>
                  <a:lnTo>
                    <a:pt x="48062" y="614826"/>
                  </a:lnTo>
                  <a:cubicBezTo>
                    <a:pt x="21518" y="614826"/>
                    <a:pt x="0" y="593308"/>
                    <a:pt x="0" y="566764"/>
                  </a:cubicBezTo>
                  <a:lnTo>
                    <a:pt x="0" y="48062"/>
                  </a:lnTo>
                  <a:cubicBezTo>
                    <a:pt x="0" y="21518"/>
                    <a:pt x="21518" y="0"/>
                    <a:pt x="48062" y="0"/>
                  </a:cubicBezTo>
                  <a:close/>
                </a:path>
              </a:pathLst>
            </a:custGeom>
            <a:solidFill>
              <a:srgbClr val="65A1DD"/>
            </a:solidFill>
          </p:spPr>
        </p:sp>
        <p:sp>
          <p:nvSpPr>
            <p:cNvPr name="TextBox 25" id="25"/>
            <p:cNvSpPr txBox="true"/>
            <p:nvPr/>
          </p:nvSpPr>
          <p:spPr>
            <a:xfrm>
              <a:off x="0" y="-190500"/>
              <a:ext cx="2163679" cy="805326"/>
            </a:xfrm>
            <a:prstGeom prst="rect">
              <a:avLst/>
            </a:prstGeom>
          </p:spPr>
          <p:txBody>
            <a:bodyPr anchor="ctr" rtlCol="false" tIns="50800" lIns="50800" bIns="50800" rIns="50800"/>
            <a:lstStyle/>
            <a:p>
              <a:pPr algn="ctr">
                <a:lnSpc>
                  <a:spcPts val="5040"/>
                </a:lnSpc>
              </a:pPr>
            </a:p>
          </p:txBody>
        </p:sp>
      </p:grpSp>
      <p:sp>
        <p:nvSpPr>
          <p:cNvPr name="TextBox 26" id="26"/>
          <p:cNvSpPr txBox="true"/>
          <p:nvPr/>
        </p:nvSpPr>
        <p:spPr>
          <a:xfrm rot="0">
            <a:off x="9776745" y="7571337"/>
            <a:ext cx="7742739" cy="2245994"/>
          </a:xfrm>
          <a:prstGeom prst="rect">
            <a:avLst/>
          </a:prstGeom>
        </p:spPr>
        <p:txBody>
          <a:bodyPr anchor="t" rtlCol="false" tIns="0" lIns="0" bIns="0" rIns="0">
            <a:spAutoFit/>
          </a:bodyPr>
          <a:lstStyle/>
          <a:p>
            <a:pPr algn="just">
              <a:lnSpc>
                <a:spcPts val="3600"/>
              </a:lnSpc>
              <a:spcBef>
                <a:spcPct val="0"/>
              </a:spcBef>
            </a:pPr>
            <a:r>
              <a:rPr lang="en-US" sz="1800">
                <a:solidFill>
                  <a:srgbClr val="000000"/>
                </a:solidFill>
                <a:latin typeface="TT Norms"/>
                <a:ea typeface="TT Norms"/>
                <a:cs typeface="TT Norms"/>
                <a:sym typeface="TT Norms"/>
              </a:rPr>
              <a:t>This plot helps in dimensionality reduction by identifying the minimum number of components required to capture most of the information in the dataset. In this case, keeping 3 principal components would be a reasonable choice as it explains around 90% of the variance while reducing the data dimensions.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741444">
            <a:off x="14659673" y="8304608"/>
            <a:ext cx="7256654" cy="5738804"/>
          </a:xfrm>
          <a:custGeom>
            <a:avLst/>
            <a:gdLst/>
            <a:ahLst/>
            <a:cxnLst/>
            <a:rect r="r" b="b" t="t" l="l"/>
            <a:pathLst>
              <a:path h="5738804" w="7256654">
                <a:moveTo>
                  <a:pt x="7256654" y="5738803"/>
                </a:moveTo>
                <a:lnTo>
                  <a:pt x="0" y="5738803"/>
                </a:lnTo>
                <a:lnTo>
                  <a:pt x="0" y="0"/>
                </a:lnTo>
                <a:lnTo>
                  <a:pt x="7256654" y="0"/>
                </a:lnTo>
                <a:lnTo>
                  <a:pt x="7256654" y="5738803"/>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553384" y="-2453753"/>
            <a:ext cx="9975955" cy="2758553"/>
          </a:xfrm>
          <a:custGeom>
            <a:avLst/>
            <a:gdLst/>
            <a:ahLst/>
            <a:cxnLst/>
            <a:rect r="r" b="b" t="t" l="l"/>
            <a:pathLst>
              <a:path h="2758553" w="9975955">
                <a:moveTo>
                  <a:pt x="0" y="0"/>
                </a:moveTo>
                <a:lnTo>
                  <a:pt x="9975955" y="0"/>
                </a:lnTo>
                <a:lnTo>
                  <a:pt x="9975955" y="2758553"/>
                </a:lnTo>
                <a:lnTo>
                  <a:pt x="0" y="2758553"/>
                </a:lnTo>
                <a:lnTo>
                  <a:pt x="0" y="0"/>
                </a:lnTo>
                <a:close/>
              </a:path>
            </a:pathLst>
          </a:custGeom>
          <a:blipFill>
            <a:blip r:embed="rId5">
              <a:extLst>
                <a:ext uri="{96DAC541-7B7A-43D3-8B79-37D633B846F1}">
                  <asvg:svgBlip xmlns:asvg="http://schemas.microsoft.com/office/drawing/2016/SVG/main" r:embed="rId6"/>
                </a:ext>
              </a:extLst>
            </a:blip>
            <a:stretch>
              <a:fillRect l="0" t="-81722" r="0" b="0"/>
            </a:stretch>
          </a:blipFill>
        </p:spPr>
      </p:sp>
      <p:sp>
        <p:nvSpPr>
          <p:cNvPr name="Freeform 6" id="6"/>
          <p:cNvSpPr/>
          <p:nvPr/>
        </p:nvSpPr>
        <p:spPr>
          <a:xfrm flipH="false" flipV="false" rot="5400000">
            <a:off x="17135608" y="3603489"/>
            <a:ext cx="2304785" cy="2333959"/>
          </a:xfrm>
          <a:custGeom>
            <a:avLst/>
            <a:gdLst/>
            <a:ahLst/>
            <a:cxnLst/>
            <a:rect r="r" b="b" t="t" l="l"/>
            <a:pathLst>
              <a:path h="2333959" w="2304785">
                <a:moveTo>
                  <a:pt x="0" y="0"/>
                </a:moveTo>
                <a:lnTo>
                  <a:pt x="2304784" y="0"/>
                </a:lnTo>
                <a:lnTo>
                  <a:pt x="2304784" y="2333959"/>
                </a:lnTo>
                <a:lnTo>
                  <a:pt x="0" y="2333959"/>
                </a:lnTo>
                <a:lnTo>
                  <a:pt x="0" y="0"/>
                </a:lnTo>
                <a:close/>
              </a:path>
            </a:pathLst>
          </a:custGeom>
          <a:blipFill>
            <a:blip r:embed="rId7">
              <a:alphaModFix amt="59000"/>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7755723" y="9481948"/>
            <a:ext cx="1699256" cy="1019554"/>
          </a:xfrm>
          <a:custGeom>
            <a:avLst/>
            <a:gdLst/>
            <a:ahLst/>
            <a:cxnLst/>
            <a:rect r="r" b="b" t="t" l="l"/>
            <a:pathLst>
              <a:path h="1019554" w="1699256">
                <a:moveTo>
                  <a:pt x="0" y="0"/>
                </a:moveTo>
                <a:lnTo>
                  <a:pt x="1699257" y="0"/>
                </a:lnTo>
                <a:lnTo>
                  <a:pt x="1699257" y="1019554"/>
                </a:lnTo>
                <a:lnTo>
                  <a:pt x="0" y="10195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027496" y="8782105"/>
            <a:ext cx="1491022" cy="952391"/>
          </a:xfrm>
          <a:custGeom>
            <a:avLst/>
            <a:gdLst/>
            <a:ahLst/>
            <a:cxnLst/>
            <a:rect r="r" b="b" t="t" l="l"/>
            <a:pathLst>
              <a:path h="952391" w="1491022">
                <a:moveTo>
                  <a:pt x="0" y="0"/>
                </a:moveTo>
                <a:lnTo>
                  <a:pt x="1491022" y="0"/>
                </a:lnTo>
                <a:lnTo>
                  <a:pt x="1491022" y="952390"/>
                </a:lnTo>
                <a:lnTo>
                  <a:pt x="0" y="9523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028700" y="2249578"/>
            <a:ext cx="6615655" cy="4871123"/>
          </a:xfrm>
          <a:custGeom>
            <a:avLst/>
            <a:gdLst/>
            <a:ahLst/>
            <a:cxnLst/>
            <a:rect r="r" b="b" t="t" l="l"/>
            <a:pathLst>
              <a:path h="4871123" w="6615655">
                <a:moveTo>
                  <a:pt x="0" y="0"/>
                </a:moveTo>
                <a:lnTo>
                  <a:pt x="6615655" y="0"/>
                </a:lnTo>
                <a:lnTo>
                  <a:pt x="6615655" y="4871123"/>
                </a:lnTo>
                <a:lnTo>
                  <a:pt x="0" y="4871123"/>
                </a:lnTo>
                <a:lnTo>
                  <a:pt x="0" y="0"/>
                </a:lnTo>
                <a:close/>
              </a:path>
            </a:pathLst>
          </a:custGeom>
          <a:blipFill>
            <a:blip r:embed="rId13"/>
            <a:stretch>
              <a:fillRect l="-953" t="-1294" r="-1667" b="-970"/>
            </a:stretch>
          </a:blipFill>
          <a:ln w="19050" cap="sq">
            <a:solidFill>
              <a:srgbClr val="000000"/>
            </a:solidFill>
            <a:prstDash val="solid"/>
            <a:miter/>
          </a:ln>
        </p:spPr>
      </p:sp>
      <p:sp>
        <p:nvSpPr>
          <p:cNvPr name="Freeform 10" id="10"/>
          <p:cNvSpPr/>
          <p:nvPr/>
        </p:nvSpPr>
        <p:spPr>
          <a:xfrm flipH="false" flipV="false" rot="0">
            <a:off x="10457932" y="1622136"/>
            <a:ext cx="6663088" cy="5230524"/>
          </a:xfrm>
          <a:custGeom>
            <a:avLst/>
            <a:gdLst/>
            <a:ahLst/>
            <a:cxnLst/>
            <a:rect r="r" b="b" t="t" l="l"/>
            <a:pathLst>
              <a:path h="5230524" w="6663088">
                <a:moveTo>
                  <a:pt x="0" y="0"/>
                </a:moveTo>
                <a:lnTo>
                  <a:pt x="6663088" y="0"/>
                </a:lnTo>
                <a:lnTo>
                  <a:pt x="6663088" y="5230524"/>
                </a:lnTo>
                <a:lnTo>
                  <a:pt x="0" y="5230524"/>
                </a:lnTo>
                <a:lnTo>
                  <a:pt x="0" y="0"/>
                </a:lnTo>
                <a:close/>
              </a:path>
            </a:pathLst>
          </a:custGeom>
          <a:blipFill>
            <a:blip r:embed="rId14"/>
            <a:stretch>
              <a:fillRect l="0" t="0" r="0" b="0"/>
            </a:stretch>
          </a:blipFill>
          <a:ln w="19050" cap="sq">
            <a:solidFill>
              <a:srgbClr val="000000"/>
            </a:solidFill>
            <a:prstDash val="solid"/>
            <a:miter/>
          </a:ln>
        </p:spPr>
      </p:sp>
      <p:sp>
        <p:nvSpPr>
          <p:cNvPr name="TextBox 11" id="11"/>
          <p:cNvSpPr txBox="true"/>
          <p:nvPr/>
        </p:nvSpPr>
        <p:spPr>
          <a:xfrm rot="0">
            <a:off x="2578222" y="285750"/>
            <a:ext cx="13131556" cy="864026"/>
          </a:xfrm>
          <a:prstGeom prst="rect">
            <a:avLst/>
          </a:prstGeom>
        </p:spPr>
        <p:txBody>
          <a:bodyPr anchor="t" rtlCol="false" tIns="0" lIns="0" bIns="0" rIns="0">
            <a:spAutoFit/>
          </a:bodyPr>
          <a:lstStyle/>
          <a:p>
            <a:pPr algn="l">
              <a:lnSpc>
                <a:spcPts val="6612"/>
              </a:lnSpc>
            </a:pPr>
            <a:r>
              <a:rPr lang="en-US" sz="6179" b="true">
                <a:solidFill>
                  <a:srgbClr val="023535"/>
                </a:solidFill>
                <a:latin typeface="TT Norms Bold"/>
                <a:ea typeface="TT Norms Bold"/>
                <a:cs typeface="TT Norms Bold"/>
                <a:sym typeface="TT Norms Bold"/>
              </a:rPr>
              <a:t>Effect of Economic Factors on Sales</a:t>
            </a:r>
          </a:p>
        </p:txBody>
      </p:sp>
      <p:grpSp>
        <p:nvGrpSpPr>
          <p:cNvPr name="Group 12" id="12"/>
          <p:cNvGrpSpPr/>
          <p:nvPr/>
        </p:nvGrpSpPr>
        <p:grpSpPr>
          <a:xfrm rot="0">
            <a:off x="620618" y="1245026"/>
            <a:ext cx="4445633" cy="377110"/>
            <a:chOff x="0" y="0"/>
            <a:chExt cx="5927511" cy="502814"/>
          </a:xfrm>
        </p:grpSpPr>
        <p:grpSp>
          <p:nvGrpSpPr>
            <p:cNvPr name="Group 13" id="13"/>
            <p:cNvGrpSpPr/>
            <p:nvPr/>
          </p:nvGrpSpPr>
          <p:grpSpPr>
            <a:xfrm rot="0">
              <a:off x="0" y="0"/>
              <a:ext cx="502814" cy="50281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03</a:t>
                </a:r>
              </a:p>
            </p:txBody>
          </p:sp>
        </p:grpSp>
        <p:sp>
          <p:nvSpPr>
            <p:cNvPr name="TextBox 16" id="16"/>
            <p:cNvSpPr txBox="true"/>
            <p:nvPr/>
          </p:nvSpPr>
          <p:spPr>
            <a:xfrm rot="0">
              <a:off x="714187" y="-318"/>
              <a:ext cx="5213324" cy="503132"/>
            </a:xfrm>
            <a:prstGeom prst="rect">
              <a:avLst/>
            </a:prstGeom>
          </p:spPr>
          <p:txBody>
            <a:bodyPr anchor="t" rtlCol="false" tIns="0" lIns="0" bIns="0" rIns="0">
              <a:spAutoFit/>
            </a:bodyPr>
            <a:lstStyle/>
            <a:p>
              <a:pPr algn="l">
                <a:lnSpc>
                  <a:spcPts val="3220"/>
                </a:lnSpc>
              </a:pPr>
              <a:r>
                <a:rPr lang="en-US" sz="2300">
                  <a:solidFill>
                    <a:srgbClr val="023535"/>
                  </a:solidFill>
                  <a:latin typeface="TT Norms"/>
                  <a:ea typeface="TT Norms"/>
                  <a:cs typeface="TT Norms"/>
                  <a:sym typeface="TT Norms"/>
                </a:rPr>
                <a:t>K-Means Clustering</a:t>
              </a:r>
            </a:p>
          </p:txBody>
        </p:sp>
      </p:grpSp>
      <p:sp>
        <p:nvSpPr>
          <p:cNvPr name="TextBox 17" id="17"/>
          <p:cNvSpPr txBox="true"/>
          <p:nvPr/>
        </p:nvSpPr>
        <p:spPr>
          <a:xfrm rot="0">
            <a:off x="1028700" y="1843179"/>
            <a:ext cx="3196679" cy="349250"/>
          </a:xfrm>
          <a:prstGeom prst="rect">
            <a:avLst/>
          </a:prstGeom>
        </p:spPr>
        <p:txBody>
          <a:bodyPr anchor="t" rtlCol="false" tIns="0" lIns="0" bIns="0" rIns="0">
            <a:spAutoFit/>
          </a:bodyPr>
          <a:lstStyle/>
          <a:p>
            <a:pPr algn="ctr">
              <a:lnSpc>
                <a:spcPts val="2800"/>
              </a:lnSpc>
              <a:spcBef>
                <a:spcPct val="0"/>
              </a:spcBef>
            </a:pPr>
            <a:r>
              <a:rPr lang="en-US" sz="2000" spc="20">
                <a:solidFill>
                  <a:srgbClr val="023535"/>
                </a:solidFill>
                <a:latin typeface="TT Norms"/>
                <a:ea typeface="TT Norms"/>
                <a:cs typeface="TT Norms"/>
                <a:sym typeface="TT Norms"/>
              </a:rPr>
              <a:t>(A) The Elbow Method Plot </a:t>
            </a:r>
          </a:p>
        </p:txBody>
      </p:sp>
      <p:sp>
        <p:nvSpPr>
          <p:cNvPr name="TextBox 18" id="18"/>
          <p:cNvSpPr txBox="true"/>
          <p:nvPr/>
        </p:nvSpPr>
        <p:spPr>
          <a:xfrm rot="0">
            <a:off x="10339774" y="1102151"/>
            <a:ext cx="4642804" cy="349250"/>
          </a:xfrm>
          <a:prstGeom prst="rect">
            <a:avLst/>
          </a:prstGeom>
        </p:spPr>
        <p:txBody>
          <a:bodyPr anchor="t" rtlCol="false" tIns="0" lIns="0" bIns="0" rIns="0">
            <a:spAutoFit/>
          </a:bodyPr>
          <a:lstStyle/>
          <a:p>
            <a:pPr algn="ctr">
              <a:lnSpc>
                <a:spcPts val="2800"/>
              </a:lnSpc>
              <a:spcBef>
                <a:spcPct val="0"/>
              </a:spcBef>
            </a:pPr>
            <a:r>
              <a:rPr lang="en-US" sz="2000" spc="20">
                <a:solidFill>
                  <a:srgbClr val="023535"/>
                </a:solidFill>
                <a:latin typeface="TT Norms"/>
                <a:ea typeface="TT Norms"/>
                <a:cs typeface="TT Norms"/>
                <a:sym typeface="TT Norms"/>
              </a:rPr>
              <a:t>(B) The K-Means Clustered Scatter Plot</a:t>
            </a:r>
          </a:p>
        </p:txBody>
      </p:sp>
      <p:grpSp>
        <p:nvGrpSpPr>
          <p:cNvPr name="Group 19" id="19"/>
          <p:cNvGrpSpPr/>
          <p:nvPr/>
        </p:nvGrpSpPr>
        <p:grpSpPr>
          <a:xfrm rot="0">
            <a:off x="1028700" y="7322631"/>
            <a:ext cx="6615655" cy="1291666"/>
            <a:chOff x="0" y="0"/>
            <a:chExt cx="1742395" cy="340192"/>
          </a:xfrm>
        </p:grpSpPr>
        <p:sp>
          <p:nvSpPr>
            <p:cNvPr name="Freeform 20" id="20"/>
            <p:cNvSpPr/>
            <p:nvPr/>
          </p:nvSpPr>
          <p:spPr>
            <a:xfrm flipH="false" flipV="false" rot="0">
              <a:off x="0" y="0"/>
              <a:ext cx="1742395" cy="340192"/>
            </a:xfrm>
            <a:custGeom>
              <a:avLst/>
              <a:gdLst/>
              <a:ahLst/>
              <a:cxnLst/>
              <a:rect r="r" b="b" t="t" l="l"/>
              <a:pathLst>
                <a:path h="340192" w="1742395">
                  <a:moveTo>
                    <a:pt x="59682" y="0"/>
                  </a:moveTo>
                  <a:lnTo>
                    <a:pt x="1682712" y="0"/>
                  </a:lnTo>
                  <a:cubicBezTo>
                    <a:pt x="1698541" y="0"/>
                    <a:pt x="1713721" y="6288"/>
                    <a:pt x="1724914" y="17481"/>
                  </a:cubicBezTo>
                  <a:cubicBezTo>
                    <a:pt x="1736107" y="28673"/>
                    <a:pt x="1742395" y="43854"/>
                    <a:pt x="1742395" y="59682"/>
                  </a:cubicBezTo>
                  <a:lnTo>
                    <a:pt x="1742395" y="280510"/>
                  </a:lnTo>
                  <a:cubicBezTo>
                    <a:pt x="1742395" y="296338"/>
                    <a:pt x="1736107" y="311519"/>
                    <a:pt x="1724914" y="322711"/>
                  </a:cubicBezTo>
                  <a:cubicBezTo>
                    <a:pt x="1713721" y="333904"/>
                    <a:pt x="1698541" y="340192"/>
                    <a:pt x="1682712" y="340192"/>
                  </a:cubicBezTo>
                  <a:lnTo>
                    <a:pt x="59682" y="340192"/>
                  </a:lnTo>
                  <a:cubicBezTo>
                    <a:pt x="43854" y="340192"/>
                    <a:pt x="28673" y="333904"/>
                    <a:pt x="17481" y="322711"/>
                  </a:cubicBezTo>
                  <a:cubicBezTo>
                    <a:pt x="6288" y="311519"/>
                    <a:pt x="0" y="296338"/>
                    <a:pt x="0" y="280510"/>
                  </a:cubicBezTo>
                  <a:lnTo>
                    <a:pt x="0" y="59682"/>
                  </a:lnTo>
                  <a:cubicBezTo>
                    <a:pt x="0" y="43854"/>
                    <a:pt x="6288" y="28673"/>
                    <a:pt x="17481" y="17481"/>
                  </a:cubicBezTo>
                  <a:cubicBezTo>
                    <a:pt x="28673" y="6288"/>
                    <a:pt x="43854" y="0"/>
                    <a:pt x="59682" y="0"/>
                  </a:cubicBezTo>
                  <a:close/>
                </a:path>
              </a:pathLst>
            </a:custGeom>
            <a:solidFill>
              <a:srgbClr val="65A1DD"/>
            </a:solidFill>
          </p:spPr>
        </p:sp>
        <p:sp>
          <p:nvSpPr>
            <p:cNvPr name="TextBox 21" id="21"/>
            <p:cNvSpPr txBox="true"/>
            <p:nvPr/>
          </p:nvSpPr>
          <p:spPr>
            <a:xfrm>
              <a:off x="0" y="-190500"/>
              <a:ext cx="1742395" cy="530692"/>
            </a:xfrm>
            <a:prstGeom prst="rect">
              <a:avLst/>
            </a:prstGeom>
          </p:spPr>
          <p:txBody>
            <a:bodyPr anchor="ctr" rtlCol="false" tIns="50800" lIns="50800" bIns="50800" rIns="50800"/>
            <a:lstStyle/>
            <a:p>
              <a:pPr algn="ctr">
                <a:lnSpc>
                  <a:spcPts val="5040"/>
                </a:lnSpc>
              </a:pPr>
            </a:p>
          </p:txBody>
        </p:sp>
      </p:grpSp>
      <p:grpSp>
        <p:nvGrpSpPr>
          <p:cNvPr name="Group 22" id="22"/>
          <p:cNvGrpSpPr/>
          <p:nvPr/>
        </p:nvGrpSpPr>
        <p:grpSpPr>
          <a:xfrm rot="0">
            <a:off x="10339774" y="7082601"/>
            <a:ext cx="6919526" cy="3075632"/>
            <a:chOff x="0" y="0"/>
            <a:chExt cx="1822427" cy="810043"/>
          </a:xfrm>
        </p:grpSpPr>
        <p:sp>
          <p:nvSpPr>
            <p:cNvPr name="Freeform 23" id="23"/>
            <p:cNvSpPr/>
            <p:nvPr/>
          </p:nvSpPr>
          <p:spPr>
            <a:xfrm flipH="false" flipV="false" rot="0">
              <a:off x="0" y="0"/>
              <a:ext cx="1822427" cy="810043"/>
            </a:xfrm>
            <a:custGeom>
              <a:avLst/>
              <a:gdLst/>
              <a:ahLst/>
              <a:cxnLst/>
              <a:rect r="r" b="b" t="t" l="l"/>
              <a:pathLst>
                <a:path h="810043" w="1822427">
                  <a:moveTo>
                    <a:pt x="57061" y="0"/>
                  </a:moveTo>
                  <a:lnTo>
                    <a:pt x="1765365" y="0"/>
                  </a:lnTo>
                  <a:cubicBezTo>
                    <a:pt x="1780499" y="0"/>
                    <a:pt x="1795013" y="6012"/>
                    <a:pt x="1805714" y="16713"/>
                  </a:cubicBezTo>
                  <a:cubicBezTo>
                    <a:pt x="1816415" y="27414"/>
                    <a:pt x="1822427" y="41928"/>
                    <a:pt x="1822427" y="57061"/>
                  </a:cubicBezTo>
                  <a:lnTo>
                    <a:pt x="1822427" y="752982"/>
                  </a:lnTo>
                  <a:cubicBezTo>
                    <a:pt x="1822427" y="768115"/>
                    <a:pt x="1816415" y="782629"/>
                    <a:pt x="1805714" y="793330"/>
                  </a:cubicBezTo>
                  <a:cubicBezTo>
                    <a:pt x="1795013" y="804031"/>
                    <a:pt x="1780499" y="810043"/>
                    <a:pt x="1765365" y="810043"/>
                  </a:cubicBezTo>
                  <a:lnTo>
                    <a:pt x="57061" y="810043"/>
                  </a:lnTo>
                  <a:cubicBezTo>
                    <a:pt x="41928" y="810043"/>
                    <a:pt x="27414" y="804031"/>
                    <a:pt x="16713" y="793330"/>
                  </a:cubicBezTo>
                  <a:cubicBezTo>
                    <a:pt x="6012" y="782629"/>
                    <a:pt x="0" y="768115"/>
                    <a:pt x="0" y="752982"/>
                  </a:cubicBezTo>
                  <a:lnTo>
                    <a:pt x="0" y="57061"/>
                  </a:lnTo>
                  <a:cubicBezTo>
                    <a:pt x="0" y="41928"/>
                    <a:pt x="6012" y="27414"/>
                    <a:pt x="16713" y="16713"/>
                  </a:cubicBezTo>
                  <a:cubicBezTo>
                    <a:pt x="27414" y="6012"/>
                    <a:pt x="41928" y="0"/>
                    <a:pt x="57061" y="0"/>
                  </a:cubicBezTo>
                  <a:close/>
                </a:path>
              </a:pathLst>
            </a:custGeom>
            <a:solidFill>
              <a:srgbClr val="65A1DD"/>
            </a:solidFill>
          </p:spPr>
        </p:sp>
        <p:sp>
          <p:nvSpPr>
            <p:cNvPr name="TextBox 24" id="24"/>
            <p:cNvSpPr txBox="true"/>
            <p:nvPr/>
          </p:nvSpPr>
          <p:spPr>
            <a:xfrm>
              <a:off x="0" y="-190500"/>
              <a:ext cx="1822427" cy="1000543"/>
            </a:xfrm>
            <a:prstGeom prst="rect">
              <a:avLst/>
            </a:prstGeom>
          </p:spPr>
          <p:txBody>
            <a:bodyPr anchor="ctr" rtlCol="false" tIns="50800" lIns="50800" bIns="50800" rIns="50800"/>
            <a:lstStyle/>
            <a:p>
              <a:pPr algn="ctr">
                <a:lnSpc>
                  <a:spcPts val="5040"/>
                </a:lnSpc>
              </a:pPr>
            </a:p>
          </p:txBody>
        </p:sp>
      </p:grpSp>
      <p:grpSp>
        <p:nvGrpSpPr>
          <p:cNvPr name="Group 25" id="25"/>
          <p:cNvGrpSpPr/>
          <p:nvPr/>
        </p:nvGrpSpPr>
        <p:grpSpPr>
          <a:xfrm rot="0">
            <a:off x="1028700" y="8836087"/>
            <a:ext cx="6615655" cy="1291666"/>
            <a:chOff x="0" y="0"/>
            <a:chExt cx="1742395" cy="340192"/>
          </a:xfrm>
        </p:grpSpPr>
        <p:sp>
          <p:nvSpPr>
            <p:cNvPr name="Freeform 26" id="26"/>
            <p:cNvSpPr/>
            <p:nvPr/>
          </p:nvSpPr>
          <p:spPr>
            <a:xfrm flipH="false" flipV="false" rot="0">
              <a:off x="0" y="0"/>
              <a:ext cx="1742395" cy="340192"/>
            </a:xfrm>
            <a:custGeom>
              <a:avLst/>
              <a:gdLst/>
              <a:ahLst/>
              <a:cxnLst/>
              <a:rect r="r" b="b" t="t" l="l"/>
              <a:pathLst>
                <a:path h="340192" w="1742395">
                  <a:moveTo>
                    <a:pt x="59682" y="0"/>
                  </a:moveTo>
                  <a:lnTo>
                    <a:pt x="1682712" y="0"/>
                  </a:lnTo>
                  <a:cubicBezTo>
                    <a:pt x="1698541" y="0"/>
                    <a:pt x="1713721" y="6288"/>
                    <a:pt x="1724914" y="17481"/>
                  </a:cubicBezTo>
                  <a:cubicBezTo>
                    <a:pt x="1736107" y="28673"/>
                    <a:pt x="1742395" y="43854"/>
                    <a:pt x="1742395" y="59682"/>
                  </a:cubicBezTo>
                  <a:lnTo>
                    <a:pt x="1742395" y="280510"/>
                  </a:lnTo>
                  <a:cubicBezTo>
                    <a:pt x="1742395" y="296338"/>
                    <a:pt x="1736107" y="311519"/>
                    <a:pt x="1724914" y="322711"/>
                  </a:cubicBezTo>
                  <a:cubicBezTo>
                    <a:pt x="1713721" y="333904"/>
                    <a:pt x="1698541" y="340192"/>
                    <a:pt x="1682712" y="340192"/>
                  </a:cubicBezTo>
                  <a:lnTo>
                    <a:pt x="59682" y="340192"/>
                  </a:lnTo>
                  <a:cubicBezTo>
                    <a:pt x="43854" y="340192"/>
                    <a:pt x="28673" y="333904"/>
                    <a:pt x="17481" y="322711"/>
                  </a:cubicBezTo>
                  <a:cubicBezTo>
                    <a:pt x="6288" y="311519"/>
                    <a:pt x="0" y="296338"/>
                    <a:pt x="0" y="280510"/>
                  </a:cubicBezTo>
                  <a:lnTo>
                    <a:pt x="0" y="59682"/>
                  </a:lnTo>
                  <a:cubicBezTo>
                    <a:pt x="0" y="43854"/>
                    <a:pt x="6288" y="28673"/>
                    <a:pt x="17481" y="17481"/>
                  </a:cubicBezTo>
                  <a:cubicBezTo>
                    <a:pt x="28673" y="6288"/>
                    <a:pt x="43854" y="0"/>
                    <a:pt x="59682" y="0"/>
                  </a:cubicBezTo>
                  <a:close/>
                </a:path>
              </a:pathLst>
            </a:custGeom>
            <a:solidFill>
              <a:srgbClr val="65A1DD"/>
            </a:solidFill>
          </p:spPr>
        </p:sp>
        <p:sp>
          <p:nvSpPr>
            <p:cNvPr name="TextBox 27" id="27"/>
            <p:cNvSpPr txBox="true"/>
            <p:nvPr/>
          </p:nvSpPr>
          <p:spPr>
            <a:xfrm>
              <a:off x="0" y="-190500"/>
              <a:ext cx="1742395" cy="530692"/>
            </a:xfrm>
            <a:prstGeom prst="rect">
              <a:avLst/>
            </a:prstGeom>
          </p:spPr>
          <p:txBody>
            <a:bodyPr anchor="ctr" rtlCol="false" tIns="50800" lIns="50800" bIns="50800" rIns="50800"/>
            <a:lstStyle/>
            <a:p>
              <a:pPr algn="ctr">
                <a:lnSpc>
                  <a:spcPts val="5040"/>
                </a:lnSpc>
              </a:pPr>
            </a:p>
          </p:txBody>
        </p:sp>
      </p:grpSp>
      <p:sp>
        <p:nvSpPr>
          <p:cNvPr name="TextBox 28" id="28"/>
          <p:cNvSpPr txBox="true"/>
          <p:nvPr/>
        </p:nvSpPr>
        <p:spPr>
          <a:xfrm rot="0">
            <a:off x="1410258" y="7231230"/>
            <a:ext cx="5852540" cy="1331595"/>
          </a:xfrm>
          <a:prstGeom prst="rect">
            <a:avLst/>
          </a:prstGeom>
        </p:spPr>
        <p:txBody>
          <a:bodyPr anchor="t" rtlCol="false" tIns="0" lIns="0" bIns="0" rIns="0">
            <a:spAutoFit/>
          </a:bodyPr>
          <a:lstStyle/>
          <a:p>
            <a:pPr algn="l">
              <a:lnSpc>
                <a:spcPts val="3600"/>
              </a:lnSpc>
              <a:spcBef>
                <a:spcPct val="0"/>
              </a:spcBef>
            </a:pPr>
            <a:r>
              <a:rPr lang="en-US" sz="1800">
                <a:solidFill>
                  <a:srgbClr val="023535"/>
                </a:solidFill>
                <a:latin typeface="TT Norms"/>
                <a:ea typeface="TT Norms"/>
                <a:cs typeface="TT Norms"/>
                <a:sym typeface="TT Norms"/>
              </a:rPr>
              <a:t>The "elbow point" is where the inertia stops decreasing sharply, indicating the best choice for k. In this case the value for k = 3.</a:t>
            </a:r>
          </a:p>
        </p:txBody>
      </p:sp>
      <p:sp>
        <p:nvSpPr>
          <p:cNvPr name="TextBox 29" id="29"/>
          <p:cNvSpPr txBox="true"/>
          <p:nvPr/>
        </p:nvSpPr>
        <p:spPr>
          <a:xfrm rot="0">
            <a:off x="10612409" y="6997838"/>
            <a:ext cx="6508611" cy="3160395"/>
          </a:xfrm>
          <a:prstGeom prst="rect">
            <a:avLst/>
          </a:prstGeom>
        </p:spPr>
        <p:txBody>
          <a:bodyPr anchor="t" rtlCol="false" tIns="0" lIns="0" bIns="0" rIns="0">
            <a:spAutoFit/>
          </a:bodyPr>
          <a:lstStyle/>
          <a:p>
            <a:pPr algn="l">
              <a:lnSpc>
                <a:spcPts val="3600"/>
              </a:lnSpc>
              <a:spcBef>
                <a:spcPct val="0"/>
              </a:spcBef>
            </a:pPr>
            <a:r>
              <a:rPr lang="en-US" b="true" sz="1800">
                <a:solidFill>
                  <a:srgbClr val="023535"/>
                </a:solidFill>
                <a:latin typeface="TT Norms Bold"/>
                <a:ea typeface="TT Norms Bold"/>
                <a:cs typeface="TT Norms Bold"/>
                <a:sym typeface="TT Norms Bold"/>
              </a:rPr>
              <a:t>Potential Business Strategy Based on Clusters</a:t>
            </a:r>
          </a:p>
          <a:p>
            <a:pPr algn="l" marL="388620" indent="-194310" lvl="1">
              <a:lnSpc>
                <a:spcPts val="3600"/>
              </a:lnSpc>
              <a:buFont typeface="Arial"/>
              <a:buChar char="•"/>
            </a:pPr>
            <a:r>
              <a:rPr lang="en-US" sz="1800">
                <a:solidFill>
                  <a:srgbClr val="023535"/>
                </a:solidFill>
                <a:latin typeface="TT Norms"/>
                <a:ea typeface="TT Norms"/>
                <a:cs typeface="TT Norms"/>
                <a:sym typeface="TT Norms"/>
              </a:rPr>
              <a:t>Walmart can optimize pricing and marketing strategies for different locations based on CPI.</a:t>
            </a:r>
          </a:p>
          <a:p>
            <a:pPr algn="l" marL="388620" indent="-194310" lvl="1">
              <a:lnSpc>
                <a:spcPts val="3600"/>
              </a:lnSpc>
              <a:buFont typeface="Arial"/>
              <a:buChar char="•"/>
            </a:pPr>
            <a:r>
              <a:rPr lang="en-US" sz="1800">
                <a:solidFill>
                  <a:srgbClr val="023535"/>
                </a:solidFill>
                <a:latin typeface="TT Norms"/>
                <a:ea typeface="TT Norms"/>
                <a:cs typeface="TT Norms"/>
                <a:sym typeface="TT Norms"/>
              </a:rPr>
              <a:t>Stores in high-CPI areas might need premium product strategies.</a:t>
            </a:r>
          </a:p>
          <a:p>
            <a:pPr algn="l" marL="388620" indent="-194310" lvl="1">
              <a:lnSpc>
                <a:spcPts val="3600"/>
              </a:lnSpc>
              <a:buFont typeface="Arial"/>
              <a:buChar char="•"/>
            </a:pPr>
            <a:r>
              <a:rPr lang="en-US" sz="1800">
                <a:solidFill>
                  <a:srgbClr val="023535"/>
                </a:solidFill>
                <a:latin typeface="TT Norms"/>
                <a:ea typeface="TT Norms"/>
                <a:cs typeface="TT Norms"/>
                <a:sym typeface="TT Norms"/>
              </a:rPr>
              <a:t>Stores in low-CPI areas might benefit from discounts and bulk sales promotions.</a:t>
            </a:r>
          </a:p>
        </p:txBody>
      </p:sp>
      <p:sp>
        <p:nvSpPr>
          <p:cNvPr name="TextBox 30" id="30"/>
          <p:cNvSpPr txBox="true"/>
          <p:nvPr/>
        </p:nvSpPr>
        <p:spPr>
          <a:xfrm rot="0">
            <a:off x="1434594" y="8744713"/>
            <a:ext cx="5852540" cy="1331595"/>
          </a:xfrm>
          <a:prstGeom prst="rect">
            <a:avLst/>
          </a:prstGeom>
        </p:spPr>
        <p:txBody>
          <a:bodyPr anchor="t" rtlCol="false" tIns="0" lIns="0" bIns="0" rIns="0">
            <a:spAutoFit/>
          </a:bodyPr>
          <a:lstStyle/>
          <a:p>
            <a:pPr algn="l">
              <a:lnSpc>
                <a:spcPts val="3600"/>
              </a:lnSpc>
              <a:spcBef>
                <a:spcPct val="0"/>
              </a:spcBef>
            </a:pPr>
            <a:r>
              <a:rPr lang="en-US" b="true" sz="1800">
                <a:solidFill>
                  <a:srgbClr val="023535"/>
                </a:solidFill>
                <a:latin typeface="TT Norms Bold"/>
                <a:ea typeface="TT Norms Bold"/>
                <a:cs typeface="TT Norms Bold"/>
                <a:sym typeface="TT Norms Bold"/>
              </a:rPr>
              <a:t>Sales Behavior Differs by CPI</a:t>
            </a:r>
          </a:p>
          <a:p>
            <a:pPr algn="l" marL="388620" indent="-194310" lvl="1">
              <a:lnSpc>
                <a:spcPts val="3600"/>
              </a:lnSpc>
              <a:buFont typeface="Arial"/>
              <a:buChar char="•"/>
            </a:pPr>
            <a:r>
              <a:rPr lang="en-US" sz="1800">
                <a:solidFill>
                  <a:srgbClr val="023535"/>
                </a:solidFill>
                <a:latin typeface="TT Norms"/>
                <a:ea typeface="TT Norms"/>
                <a:cs typeface="TT Norms"/>
                <a:sym typeface="TT Norms"/>
              </a:rPr>
              <a:t>Stores in lower CPI areas have lower sales.</a:t>
            </a:r>
          </a:p>
          <a:p>
            <a:pPr algn="l" marL="388620" indent="-194310" lvl="1">
              <a:lnSpc>
                <a:spcPts val="3600"/>
              </a:lnSpc>
              <a:buFont typeface="Arial"/>
              <a:buChar char="•"/>
            </a:pPr>
            <a:r>
              <a:rPr lang="en-US" sz="1800">
                <a:solidFill>
                  <a:srgbClr val="023535"/>
                </a:solidFill>
                <a:latin typeface="TT Norms"/>
                <a:ea typeface="TT Norms"/>
                <a:cs typeface="TT Norms"/>
                <a:sym typeface="TT Norms"/>
              </a:rPr>
              <a:t>Stores in high CPI areas tend to have higher sales.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741444">
            <a:off x="14659673" y="8304608"/>
            <a:ext cx="7256654" cy="5738804"/>
          </a:xfrm>
          <a:custGeom>
            <a:avLst/>
            <a:gdLst/>
            <a:ahLst/>
            <a:cxnLst/>
            <a:rect r="r" b="b" t="t" l="l"/>
            <a:pathLst>
              <a:path h="5738804" w="7256654">
                <a:moveTo>
                  <a:pt x="7256654" y="5738803"/>
                </a:moveTo>
                <a:lnTo>
                  <a:pt x="0" y="5738803"/>
                </a:lnTo>
                <a:lnTo>
                  <a:pt x="0" y="0"/>
                </a:lnTo>
                <a:lnTo>
                  <a:pt x="7256654" y="0"/>
                </a:lnTo>
                <a:lnTo>
                  <a:pt x="7256654" y="5738803"/>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553384" y="-2453753"/>
            <a:ext cx="9975955" cy="2758553"/>
          </a:xfrm>
          <a:custGeom>
            <a:avLst/>
            <a:gdLst/>
            <a:ahLst/>
            <a:cxnLst/>
            <a:rect r="r" b="b" t="t" l="l"/>
            <a:pathLst>
              <a:path h="2758553" w="9975955">
                <a:moveTo>
                  <a:pt x="0" y="0"/>
                </a:moveTo>
                <a:lnTo>
                  <a:pt x="9975955" y="0"/>
                </a:lnTo>
                <a:lnTo>
                  <a:pt x="9975955" y="2758553"/>
                </a:lnTo>
                <a:lnTo>
                  <a:pt x="0" y="2758553"/>
                </a:lnTo>
                <a:lnTo>
                  <a:pt x="0" y="0"/>
                </a:lnTo>
                <a:close/>
              </a:path>
            </a:pathLst>
          </a:custGeom>
          <a:blipFill>
            <a:blip r:embed="rId5">
              <a:extLst>
                <a:ext uri="{96DAC541-7B7A-43D3-8B79-37D633B846F1}">
                  <asvg:svgBlip xmlns:asvg="http://schemas.microsoft.com/office/drawing/2016/SVG/main" r:embed="rId6"/>
                </a:ext>
              </a:extLst>
            </a:blip>
            <a:stretch>
              <a:fillRect l="0" t="-81722" r="0" b="0"/>
            </a:stretch>
          </a:blipFill>
        </p:spPr>
      </p:sp>
      <p:sp>
        <p:nvSpPr>
          <p:cNvPr name="Freeform 6" id="6"/>
          <p:cNvSpPr/>
          <p:nvPr/>
        </p:nvSpPr>
        <p:spPr>
          <a:xfrm flipH="false" flipV="false" rot="0">
            <a:off x="17755723" y="9481948"/>
            <a:ext cx="1699256" cy="1019554"/>
          </a:xfrm>
          <a:custGeom>
            <a:avLst/>
            <a:gdLst/>
            <a:ahLst/>
            <a:cxnLst/>
            <a:rect r="r" b="b" t="t" l="l"/>
            <a:pathLst>
              <a:path h="1019554" w="1699256">
                <a:moveTo>
                  <a:pt x="0" y="0"/>
                </a:moveTo>
                <a:lnTo>
                  <a:pt x="1699257" y="0"/>
                </a:lnTo>
                <a:lnTo>
                  <a:pt x="1699257" y="1019554"/>
                </a:lnTo>
                <a:lnTo>
                  <a:pt x="0" y="10195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27496" y="8782105"/>
            <a:ext cx="1491022" cy="952391"/>
          </a:xfrm>
          <a:custGeom>
            <a:avLst/>
            <a:gdLst/>
            <a:ahLst/>
            <a:cxnLst/>
            <a:rect r="r" b="b" t="t" l="l"/>
            <a:pathLst>
              <a:path h="952391" w="1491022">
                <a:moveTo>
                  <a:pt x="0" y="0"/>
                </a:moveTo>
                <a:lnTo>
                  <a:pt x="1491022" y="0"/>
                </a:lnTo>
                <a:lnTo>
                  <a:pt x="1491022" y="952390"/>
                </a:lnTo>
                <a:lnTo>
                  <a:pt x="0" y="95239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32249" y="1874121"/>
            <a:ext cx="9357013" cy="3903653"/>
          </a:xfrm>
          <a:custGeom>
            <a:avLst/>
            <a:gdLst/>
            <a:ahLst/>
            <a:cxnLst/>
            <a:rect r="r" b="b" t="t" l="l"/>
            <a:pathLst>
              <a:path h="3903653" w="9357013">
                <a:moveTo>
                  <a:pt x="0" y="0"/>
                </a:moveTo>
                <a:lnTo>
                  <a:pt x="9357013" y="0"/>
                </a:lnTo>
                <a:lnTo>
                  <a:pt x="9357013" y="3903653"/>
                </a:lnTo>
                <a:lnTo>
                  <a:pt x="0" y="3903653"/>
                </a:lnTo>
                <a:lnTo>
                  <a:pt x="0" y="0"/>
                </a:lnTo>
                <a:close/>
              </a:path>
            </a:pathLst>
          </a:custGeom>
          <a:blipFill>
            <a:blip r:embed="rId11"/>
            <a:stretch>
              <a:fillRect l="-2695" t="-770" r="0" b="-770"/>
            </a:stretch>
          </a:blipFill>
          <a:ln w="19050" cap="sq">
            <a:solidFill>
              <a:srgbClr val="000000"/>
            </a:solidFill>
            <a:prstDash val="solid"/>
            <a:miter/>
          </a:ln>
        </p:spPr>
      </p:sp>
      <p:sp>
        <p:nvSpPr>
          <p:cNvPr name="Freeform 9" id="9"/>
          <p:cNvSpPr/>
          <p:nvPr/>
        </p:nvSpPr>
        <p:spPr>
          <a:xfrm flipH="false" flipV="false" rot="0">
            <a:off x="9899130" y="1504895"/>
            <a:ext cx="6494729" cy="4197035"/>
          </a:xfrm>
          <a:custGeom>
            <a:avLst/>
            <a:gdLst/>
            <a:ahLst/>
            <a:cxnLst/>
            <a:rect r="r" b="b" t="t" l="l"/>
            <a:pathLst>
              <a:path h="4197035" w="6494729">
                <a:moveTo>
                  <a:pt x="0" y="0"/>
                </a:moveTo>
                <a:lnTo>
                  <a:pt x="6494729" y="0"/>
                </a:lnTo>
                <a:lnTo>
                  <a:pt x="6494729" y="4197035"/>
                </a:lnTo>
                <a:lnTo>
                  <a:pt x="0" y="4197035"/>
                </a:lnTo>
                <a:lnTo>
                  <a:pt x="0" y="0"/>
                </a:lnTo>
                <a:close/>
              </a:path>
            </a:pathLst>
          </a:custGeom>
          <a:blipFill>
            <a:blip r:embed="rId12"/>
            <a:stretch>
              <a:fillRect l="-2351" t="0" r="-10532" b="0"/>
            </a:stretch>
          </a:blipFill>
          <a:ln w="19050" cap="sq">
            <a:solidFill>
              <a:srgbClr val="000000"/>
            </a:solidFill>
            <a:prstDash val="solid"/>
            <a:miter/>
          </a:ln>
        </p:spPr>
      </p:sp>
      <p:grpSp>
        <p:nvGrpSpPr>
          <p:cNvPr name="Group 10" id="10"/>
          <p:cNvGrpSpPr/>
          <p:nvPr/>
        </p:nvGrpSpPr>
        <p:grpSpPr>
          <a:xfrm rot="0">
            <a:off x="296379" y="1316340"/>
            <a:ext cx="5019125" cy="377110"/>
            <a:chOff x="0" y="0"/>
            <a:chExt cx="6692167" cy="502814"/>
          </a:xfrm>
        </p:grpSpPr>
        <p:grpSp>
          <p:nvGrpSpPr>
            <p:cNvPr name="Group 11" id="11"/>
            <p:cNvGrpSpPr/>
            <p:nvPr/>
          </p:nvGrpSpPr>
          <p:grpSpPr>
            <a:xfrm rot="0">
              <a:off x="0" y="0"/>
              <a:ext cx="502814" cy="50281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3" id="13"/>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01</a:t>
                </a:r>
              </a:p>
            </p:txBody>
          </p:sp>
        </p:grpSp>
        <p:sp>
          <p:nvSpPr>
            <p:cNvPr name="TextBox 14" id="14"/>
            <p:cNvSpPr txBox="true"/>
            <p:nvPr/>
          </p:nvSpPr>
          <p:spPr>
            <a:xfrm rot="0">
              <a:off x="753565" y="-318"/>
              <a:ext cx="5938602" cy="503132"/>
            </a:xfrm>
            <a:prstGeom prst="rect">
              <a:avLst/>
            </a:prstGeom>
          </p:spPr>
          <p:txBody>
            <a:bodyPr anchor="t" rtlCol="false" tIns="0" lIns="0" bIns="0" rIns="0">
              <a:spAutoFit/>
            </a:bodyPr>
            <a:lstStyle/>
            <a:p>
              <a:pPr algn="l">
                <a:lnSpc>
                  <a:spcPts val="3219"/>
                </a:lnSpc>
              </a:pPr>
              <a:r>
                <a:rPr lang="en-US" sz="2299" spc="22">
                  <a:solidFill>
                    <a:srgbClr val="023535"/>
                  </a:solidFill>
                  <a:latin typeface="TT Norms"/>
                  <a:ea typeface="TT Norms"/>
                  <a:cs typeface="TT Norms"/>
                  <a:sym typeface="TT Norms"/>
                </a:rPr>
                <a:t>Exploratory Data Analysis (EDA)</a:t>
              </a:r>
            </a:p>
          </p:txBody>
        </p:sp>
      </p:grpSp>
      <p:sp>
        <p:nvSpPr>
          <p:cNvPr name="Freeform 15" id="15"/>
          <p:cNvSpPr/>
          <p:nvPr/>
        </p:nvSpPr>
        <p:spPr>
          <a:xfrm flipH="false" flipV="false" rot="0">
            <a:off x="463526" y="6530873"/>
            <a:ext cx="6081832" cy="3569575"/>
          </a:xfrm>
          <a:custGeom>
            <a:avLst/>
            <a:gdLst/>
            <a:ahLst/>
            <a:cxnLst/>
            <a:rect r="r" b="b" t="t" l="l"/>
            <a:pathLst>
              <a:path h="3569575" w="6081832">
                <a:moveTo>
                  <a:pt x="0" y="0"/>
                </a:moveTo>
                <a:lnTo>
                  <a:pt x="6081833" y="0"/>
                </a:lnTo>
                <a:lnTo>
                  <a:pt x="6081833" y="3569575"/>
                </a:lnTo>
                <a:lnTo>
                  <a:pt x="0" y="3569575"/>
                </a:lnTo>
                <a:lnTo>
                  <a:pt x="0" y="0"/>
                </a:lnTo>
                <a:close/>
              </a:path>
            </a:pathLst>
          </a:custGeom>
          <a:blipFill>
            <a:blip r:embed="rId13"/>
            <a:stretch>
              <a:fillRect l="0" t="0" r="0" b="0"/>
            </a:stretch>
          </a:blipFill>
          <a:ln w="19050" cap="sq">
            <a:solidFill>
              <a:srgbClr val="000000"/>
            </a:solidFill>
            <a:prstDash val="solid"/>
            <a:miter/>
          </a:ln>
        </p:spPr>
      </p:sp>
      <p:grpSp>
        <p:nvGrpSpPr>
          <p:cNvPr name="Group 16" id="16"/>
          <p:cNvGrpSpPr/>
          <p:nvPr/>
        </p:nvGrpSpPr>
        <p:grpSpPr>
          <a:xfrm rot="0">
            <a:off x="321725" y="5949224"/>
            <a:ext cx="8363574" cy="400674"/>
            <a:chOff x="0" y="0"/>
            <a:chExt cx="11151432" cy="534232"/>
          </a:xfrm>
        </p:grpSpPr>
        <p:grpSp>
          <p:nvGrpSpPr>
            <p:cNvPr name="Group 17" id="17"/>
            <p:cNvGrpSpPr/>
            <p:nvPr/>
          </p:nvGrpSpPr>
          <p:grpSpPr>
            <a:xfrm rot="0">
              <a:off x="0" y="0"/>
              <a:ext cx="534232" cy="53423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02</a:t>
                </a:r>
              </a:p>
            </p:txBody>
          </p:sp>
        </p:grpSp>
        <p:sp>
          <p:nvSpPr>
            <p:cNvPr name="TextBox 20" id="20"/>
            <p:cNvSpPr txBox="true"/>
            <p:nvPr/>
          </p:nvSpPr>
          <p:spPr>
            <a:xfrm rot="0">
              <a:off x="788232" y="-8262"/>
              <a:ext cx="10363200" cy="503132"/>
            </a:xfrm>
            <a:prstGeom prst="rect">
              <a:avLst/>
            </a:prstGeom>
          </p:spPr>
          <p:txBody>
            <a:bodyPr anchor="t" rtlCol="false" tIns="0" lIns="0" bIns="0" rIns="0">
              <a:spAutoFit/>
            </a:bodyPr>
            <a:lstStyle/>
            <a:p>
              <a:pPr algn="l">
                <a:lnSpc>
                  <a:spcPts val="3219"/>
                </a:lnSpc>
              </a:pPr>
              <a:r>
                <a:rPr lang="en-US" sz="2299" spc="22">
                  <a:solidFill>
                    <a:srgbClr val="000000"/>
                  </a:solidFill>
                  <a:latin typeface="TT Norms"/>
                  <a:ea typeface="TT Norms"/>
                  <a:cs typeface="TT Norms"/>
                  <a:sym typeface="TT Norms"/>
                </a:rPr>
                <a:t>Clustering based on Holidays and Seasonality</a:t>
              </a:r>
            </a:p>
          </p:txBody>
        </p:sp>
      </p:grpSp>
      <p:sp>
        <p:nvSpPr>
          <p:cNvPr name="Freeform 21" id="21"/>
          <p:cNvSpPr/>
          <p:nvPr/>
        </p:nvSpPr>
        <p:spPr>
          <a:xfrm flipH="false" flipV="false" rot="0">
            <a:off x="10829839" y="5846351"/>
            <a:ext cx="6925884" cy="4254097"/>
          </a:xfrm>
          <a:custGeom>
            <a:avLst/>
            <a:gdLst/>
            <a:ahLst/>
            <a:cxnLst/>
            <a:rect r="r" b="b" t="t" l="l"/>
            <a:pathLst>
              <a:path h="4254097" w="6925884">
                <a:moveTo>
                  <a:pt x="0" y="0"/>
                </a:moveTo>
                <a:lnTo>
                  <a:pt x="6925884" y="0"/>
                </a:lnTo>
                <a:lnTo>
                  <a:pt x="6925884" y="4254097"/>
                </a:lnTo>
                <a:lnTo>
                  <a:pt x="0" y="4254097"/>
                </a:lnTo>
                <a:lnTo>
                  <a:pt x="0" y="0"/>
                </a:lnTo>
                <a:close/>
              </a:path>
            </a:pathLst>
          </a:custGeom>
          <a:blipFill>
            <a:blip r:embed="rId14"/>
            <a:stretch>
              <a:fillRect l="-2485" t="0" r="-2485" b="0"/>
            </a:stretch>
          </a:blipFill>
          <a:ln w="19050" cap="sq">
            <a:solidFill>
              <a:srgbClr val="000000"/>
            </a:solidFill>
            <a:prstDash val="solid"/>
            <a:miter/>
          </a:ln>
        </p:spPr>
      </p:sp>
      <p:sp>
        <p:nvSpPr>
          <p:cNvPr name="Freeform 22" id="22"/>
          <p:cNvSpPr/>
          <p:nvPr/>
        </p:nvSpPr>
        <p:spPr>
          <a:xfrm flipH="false" flipV="false" rot="0">
            <a:off x="6868510" y="7045223"/>
            <a:ext cx="3638178" cy="1709505"/>
          </a:xfrm>
          <a:custGeom>
            <a:avLst/>
            <a:gdLst/>
            <a:ahLst/>
            <a:cxnLst/>
            <a:rect r="r" b="b" t="t" l="l"/>
            <a:pathLst>
              <a:path h="1709505" w="3638178">
                <a:moveTo>
                  <a:pt x="0" y="0"/>
                </a:moveTo>
                <a:lnTo>
                  <a:pt x="3638178" y="0"/>
                </a:lnTo>
                <a:lnTo>
                  <a:pt x="3638178" y="1709506"/>
                </a:lnTo>
                <a:lnTo>
                  <a:pt x="0" y="1709506"/>
                </a:lnTo>
                <a:lnTo>
                  <a:pt x="0" y="0"/>
                </a:lnTo>
                <a:close/>
              </a:path>
            </a:pathLst>
          </a:custGeom>
          <a:blipFill>
            <a:blip r:embed="rId15"/>
            <a:stretch>
              <a:fillRect l="0" t="0" r="0" b="0"/>
            </a:stretch>
          </a:blipFill>
          <a:ln w="19050" cap="sq">
            <a:solidFill>
              <a:srgbClr val="000000"/>
            </a:solidFill>
            <a:prstDash val="solid"/>
            <a:miter/>
          </a:ln>
        </p:spPr>
      </p:sp>
      <p:sp>
        <p:nvSpPr>
          <p:cNvPr name="TextBox 23" id="23"/>
          <p:cNvSpPr txBox="true"/>
          <p:nvPr/>
        </p:nvSpPr>
        <p:spPr>
          <a:xfrm rot="0">
            <a:off x="132249" y="529097"/>
            <a:ext cx="18473103" cy="653790"/>
          </a:xfrm>
          <a:prstGeom prst="rect">
            <a:avLst/>
          </a:prstGeom>
        </p:spPr>
        <p:txBody>
          <a:bodyPr anchor="t" rtlCol="false" tIns="0" lIns="0" bIns="0" rIns="0">
            <a:spAutoFit/>
          </a:bodyPr>
          <a:lstStyle/>
          <a:p>
            <a:pPr algn="l">
              <a:lnSpc>
                <a:spcPts val="5006"/>
              </a:lnSpc>
            </a:pPr>
            <a:r>
              <a:rPr lang="en-US" sz="4678" b="true">
                <a:solidFill>
                  <a:srgbClr val="023535"/>
                </a:solidFill>
                <a:latin typeface="TT Norms Bold"/>
                <a:ea typeface="TT Norms Bold"/>
                <a:cs typeface="TT Norms Bold"/>
                <a:sym typeface="TT Norms Bold"/>
              </a:rPr>
              <a:t>Sales Analysis Based on Holiday, Non-Holiday and  Temperature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741444">
            <a:off x="14659673" y="8304608"/>
            <a:ext cx="7256654" cy="5738804"/>
          </a:xfrm>
          <a:custGeom>
            <a:avLst/>
            <a:gdLst/>
            <a:ahLst/>
            <a:cxnLst/>
            <a:rect r="r" b="b" t="t" l="l"/>
            <a:pathLst>
              <a:path h="5738804" w="7256654">
                <a:moveTo>
                  <a:pt x="7256654" y="5738803"/>
                </a:moveTo>
                <a:lnTo>
                  <a:pt x="0" y="5738803"/>
                </a:lnTo>
                <a:lnTo>
                  <a:pt x="0" y="0"/>
                </a:lnTo>
                <a:lnTo>
                  <a:pt x="7256654" y="0"/>
                </a:lnTo>
                <a:lnTo>
                  <a:pt x="7256654" y="5738803"/>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197983" y="-2190672"/>
            <a:ext cx="9680635" cy="2676891"/>
          </a:xfrm>
          <a:custGeom>
            <a:avLst/>
            <a:gdLst/>
            <a:ahLst/>
            <a:cxnLst/>
            <a:rect r="r" b="b" t="t" l="l"/>
            <a:pathLst>
              <a:path h="2676891" w="9680635">
                <a:moveTo>
                  <a:pt x="0" y="0"/>
                </a:moveTo>
                <a:lnTo>
                  <a:pt x="9680634" y="0"/>
                </a:lnTo>
                <a:lnTo>
                  <a:pt x="9680634" y="2676891"/>
                </a:lnTo>
                <a:lnTo>
                  <a:pt x="0" y="2676891"/>
                </a:lnTo>
                <a:lnTo>
                  <a:pt x="0" y="0"/>
                </a:lnTo>
                <a:close/>
              </a:path>
            </a:pathLst>
          </a:custGeom>
          <a:blipFill>
            <a:blip r:embed="rId5">
              <a:extLst>
                <a:ext uri="{96DAC541-7B7A-43D3-8B79-37D633B846F1}">
                  <asvg:svgBlip xmlns:asvg="http://schemas.microsoft.com/office/drawing/2016/SVG/main" r:embed="rId6"/>
                </a:ext>
              </a:extLst>
            </a:blip>
            <a:stretch>
              <a:fillRect l="0" t="-81722" r="0" b="0"/>
            </a:stretch>
          </a:blipFill>
        </p:spPr>
      </p:sp>
      <p:sp>
        <p:nvSpPr>
          <p:cNvPr name="Freeform 6" id="6"/>
          <p:cNvSpPr/>
          <p:nvPr/>
        </p:nvSpPr>
        <p:spPr>
          <a:xfrm flipH="false" flipV="false" rot="0">
            <a:off x="17755723" y="9481948"/>
            <a:ext cx="1699256" cy="1019554"/>
          </a:xfrm>
          <a:custGeom>
            <a:avLst/>
            <a:gdLst/>
            <a:ahLst/>
            <a:cxnLst/>
            <a:rect r="r" b="b" t="t" l="l"/>
            <a:pathLst>
              <a:path h="1019554" w="1699256">
                <a:moveTo>
                  <a:pt x="0" y="0"/>
                </a:moveTo>
                <a:lnTo>
                  <a:pt x="1699257" y="0"/>
                </a:lnTo>
                <a:lnTo>
                  <a:pt x="1699257" y="1019554"/>
                </a:lnTo>
                <a:lnTo>
                  <a:pt x="0" y="10195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27496" y="8782105"/>
            <a:ext cx="1491022" cy="952391"/>
          </a:xfrm>
          <a:custGeom>
            <a:avLst/>
            <a:gdLst/>
            <a:ahLst/>
            <a:cxnLst/>
            <a:rect r="r" b="b" t="t" l="l"/>
            <a:pathLst>
              <a:path h="952391" w="1491022">
                <a:moveTo>
                  <a:pt x="0" y="0"/>
                </a:moveTo>
                <a:lnTo>
                  <a:pt x="1491022" y="0"/>
                </a:lnTo>
                <a:lnTo>
                  <a:pt x="1491022" y="952390"/>
                </a:lnTo>
                <a:lnTo>
                  <a:pt x="0" y="95239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0" y="1491688"/>
            <a:ext cx="7399065" cy="4053121"/>
          </a:xfrm>
          <a:custGeom>
            <a:avLst/>
            <a:gdLst/>
            <a:ahLst/>
            <a:cxnLst/>
            <a:rect r="r" b="b" t="t" l="l"/>
            <a:pathLst>
              <a:path h="4053121" w="7399065">
                <a:moveTo>
                  <a:pt x="0" y="0"/>
                </a:moveTo>
                <a:lnTo>
                  <a:pt x="7399065" y="0"/>
                </a:lnTo>
                <a:lnTo>
                  <a:pt x="7399065" y="4053121"/>
                </a:lnTo>
                <a:lnTo>
                  <a:pt x="0" y="4053121"/>
                </a:lnTo>
                <a:lnTo>
                  <a:pt x="0" y="0"/>
                </a:lnTo>
                <a:close/>
              </a:path>
            </a:pathLst>
          </a:custGeom>
          <a:blipFill>
            <a:blip r:embed="rId11"/>
            <a:stretch>
              <a:fillRect l="-2220" t="0" r="-5831" b="0"/>
            </a:stretch>
          </a:blipFill>
          <a:ln w="19050" cap="sq">
            <a:solidFill>
              <a:srgbClr val="000000"/>
            </a:solidFill>
            <a:prstDash val="solid"/>
            <a:miter/>
          </a:ln>
        </p:spPr>
      </p:sp>
      <p:sp>
        <p:nvSpPr>
          <p:cNvPr name="Freeform 9" id="9"/>
          <p:cNvSpPr/>
          <p:nvPr/>
        </p:nvSpPr>
        <p:spPr>
          <a:xfrm flipH="false" flipV="false" rot="0">
            <a:off x="0" y="6771938"/>
            <a:ext cx="7231797" cy="3028315"/>
          </a:xfrm>
          <a:custGeom>
            <a:avLst/>
            <a:gdLst/>
            <a:ahLst/>
            <a:cxnLst/>
            <a:rect r="r" b="b" t="t" l="l"/>
            <a:pathLst>
              <a:path h="3028315" w="7231797">
                <a:moveTo>
                  <a:pt x="0" y="0"/>
                </a:moveTo>
                <a:lnTo>
                  <a:pt x="7231797" y="0"/>
                </a:lnTo>
                <a:lnTo>
                  <a:pt x="7231797" y="3028315"/>
                </a:lnTo>
                <a:lnTo>
                  <a:pt x="0" y="3028315"/>
                </a:lnTo>
                <a:lnTo>
                  <a:pt x="0" y="0"/>
                </a:lnTo>
                <a:close/>
              </a:path>
            </a:pathLst>
          </a:custGeom>
          <a:blipFill>
            <a:blip r:embed="rId12"/>
            <a:stretch>
              <a:fillRect l="0" t="0" r="0" b="0"/>
            </a:stretch>
          </a:blipFill>
          <a:ln w="19050" cap="sq">
            <a:solidFill>
              <a:srgbClr val="000000"/>
            </a:solidFill>
            <a:prstDash val="solid"/>
            <a:miter/>
          </a:ln>
        </p:spPr>
      </p:sp>
      <p:sp>
        <p:nvSpPr>
          <p:cNvPr name="TextBox 10" id="10"/>
          <p:cNvSpPr txBox="true"/>
          <p:nvPr/>
        </p:nvSpPr>
        <p:spPr>
          <a:xfrm rot="0">
            <a:off x="3765517" y="274249"/>
            <a:ext cx="12800453" cy="831968"/>
          </a:xfrm>
          <a:prstGeom prst="rect">
            <a:avLst/>
          </a:prstGeom>
        </p:spPr>
        <p:txBody>
          <a:bodyPr anchor="t" rtlCol="false" tIns="0" lIns="0" bIns="0" rIns="0">
            <a:spAutoFit/>
          </a:bodyPr>
          <a:lstStyle/>
          <a:p>
            <a:pPr algn="ctr">
              <a:lnSpc>
                <a:spcPts val="6386"/>
              </a:lnSpc>
            </a:pPr>
            <a:r>
              <a:rPr lang="en-US" sz="5968" b="true">
                <a:solidFill>
                  <a:srgbClr val="023535"/>
                </a:solidFill>
                <a:latin typeface="TT Norms Bold"/>
                <a:ea typeface="TT Norms Bold"/>
                <a:cs typeface="TT Norms Bold"/>
                <a:sym typeface="TT Norms Bold"/>
              </a:rPr>
              <a:t>Seasonal Trend Analysis</a:t>
            </a:r>
          </a:p>
        </p:txBody>
      </p:sp>
      <p:grpSp>
        <p:nvGrpSpPr>
          <p:cNvPr name="Group 11" id="11"/>
          <p:cNvGrpSpPr/>
          <p:nvPr/>
        </p:nvGrpSpPr>
        <p:grpSpPr>
          <a:xfrm rot="0">
            <a:off x="136369" y="5958036"/>
            <a:ext cx="8363574" cy="400674"/>
            <a:chOff x="0" y="0"/>
            <a:chExt cx="11151432" cy="534232"/>
          </a:xfrm>
        </p:grpSpPr>
        <p:grpSp>
          <p:nvGrpSpPr>
            <p:cNvPr name="Group 12" id="12"/>
            <p:cNvGrpSpPr/>
            <p:nvPr/>
          </p:nvGrpSpPr>
          <p:grpSpPr>
            <a:xfrm rot="0">
              <a:off x="0" y="0"/>
              <a:ext cx="534232" cy="53423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04</a:t>
                </a:r>
              </a:p>
            </p:txBody>
          </p:sp>
        </p:grpSp>
        <p:sp>
          <p:nvSpPr>
            <p:cNvPr name="TextBox 15" id="15"/>
            <p:cNvSpPr txBox="true"/>
            <p:nvPr/>
          </p:nvSpPr>
          <p:spPr>
            <a:xfrm rot="0">
              <a:off x="788232" y="-8262"/>
              <a:ext cx="10363200" cy="503132"/>
            </a:xfrm>
            <a:prstGeom prst="rect">
              <a:avLst/>
            </a:prstGeom>
          </p:spPr>
          <p:txBody>
            <a:bodyPr anchor="t" rtlCol="false" tIns="0" lIns="0" bIns="0" rIns="0">
              <a:spAutoFit/>
            </a:bodyPr>
            <a:lstStyle/>
            <a:p>
              <a:pPr algn="l">
                <a:lnSpc>
                  <a:spcPts val="3219"/>
                </a:lnSpc>
              </a:pPr>
              <a:r>
                <a:rPr lang="en-US" sz="2299" spc="22">
                  <a:solidFill>
                    <a:srgbClr val="000000"/>
                  </a:solidFill>
                  <a:latin typeface="TT Norms"/>
                  <a:ea typeface="TT Norms"/>
                  <a:cs typeface="TT Norms"/>
                  <a:sym typeface="TT Norms"/>
                </a:rPr>
                <a:t>Business Intelligence &amp; Strategy</a:t>
              </a:r>
            </a:p>
          </p:txBody>
        </p:sp>
      </p:grpSp>
      <p:grpSp>
        <p:nvGrpSpPr>
          <p:cNvPr name="Group 16" id="16"/>
          <p:cNvGrpSpPr/>
          <p:nvPr/>
        </p:nvGrpSpPr>
        <p:grpSpPr>
          <a:xfrm rot="0">
            <a:off x="136369" y="917662"/>
            <a:ext cx="4445633" cy="377110"/>
            <a:chOff x="0" y="0"/>
            <a:chExt cx="5927511" cy="502814"/>
          </a:xfrm>
        </p:grpSpPr>
        <p:grpSp>
          <p:nvGrpSpPr>
            <p:cNvPr name="Group 17" id="17"/>
            <p:cNvGrpSpPr/>
            <p:nvPr/>
          </p:nvGrpSpPr>
          <p:grpSpPr>
            <a:xfrm rot="0">
              <a:off x="0" y="0"/>
              <a:ext cx="502814" cy="50281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9" id="19"/>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03</a:t>
                </a:r>
              </a:p>
            </p:txBody>
          </p:sp>
        </p:grpSp>
        <p:sp>
          <p:nvSpPr>
            <p:cNvPr name="TextBox 20" id="20"/>
            <p:cNvSpPr txBox="true"/>
            <p:nvPr/>
          </p:nvSpPr>
          <p:spPr>
            <a:xfrm rot="0">
              <a:off x="714187" y="9207"/>
              <a:ext cx="5213324" cy="484293"/>
            </a:xfrm>
            <a:prstGeom prst="rect">
              <a:avLst/>
            </a:prstGeom>
          </p:spPr>
          <p:txBody>
            <a:bodyPr anchor="t" rtlCol="false" tIns="0" lIns="0" bIns="0" rIns="0">
              <a:spAutoFit/>
            </a:bodyPr>
            <a:lstStyle/>
            <a:p>
              <a:pPr algn="l">
                <a:lnSpc>
                  <a:spcPts val="3080"/>
                </a:lnSpc>
              </a:pPr>
              <a:r>
                <a:rPr lang="en-US" sz="2200">
                  <a:solidFill>
                    <a:srgbClr val="023535"/>
                  </a:solidFill>
                  <a:latin typeface="TT Norms"/>
                  <a:ea typeface="TT Norms"/>
                  <a:cs typeface="TT Norms"/>
                  <a:sym typeface="TT Norms"/>
                </a:rPr>
                <a:t>Time Series Analysis</a:t>
              </a:r>
            </a:p>
          </p:txBody>
        </p:sp>
      </p:grpSp>
      <p:sp>
        <p:nvSpPr>
          <p:cNvPr name="Freeform 21" id="21"/>
          <p:cNvSpPr/>
          <p:nvPr/>
        </p:nvSpPr>
        <p:spPr>
          <a:xfrm flipH="false" flipV="false" rot="0">
            <a:off x="7625002" y="1028700"/>
            <a:ext cx="9114329" cy="4516109"/>
          </a:xfrm>
          <a:custGeom>
            <a:avLst/>
            <a:gdLst/>
            <a:ahLst/>
            <a:cxnLst/>
            <a:rect r="r" b="b" t="t" l="l"/>
            <a:pathLst>
              <a:path h="4516109" w="9114329">
                <a:moveTo>
                  <a:pt x="0" y="0"/>
                </a:moveTo>
                <a:lnTo>
                  <a:pt x="9114329" y="0"/>
                </a:lnTo>
                <a:lnTo>
                  <a:pt x="9114329" y="4516109"/>
                </a:lnTo>
                <a:lnTo>
                  <a:pt x="0" y="4516109"/>
                </a:lnTo>
                <a:lnTo>
                  <a:pt x="0" y="0"/>
                </a:lnTo>
                <a:close/>
              </a:path>
            </a:pathLst>
          </a:custGeom>
          <a:blipFill>
            <a:blip r:embed="rId13"/>
            <a:stretch>
              <a:fillRect l="0" t="0" r="0" b="0"/>
            </a:stretch>
          </a:blipFill>
          <a:ln w="19050" cap="sq">
            <a:solidFill>
              <a:srgbClr val="000000"/>
            </a:solidFill>
            <a:prstDash val="solid"/>
            <a:miter/>
          </a:ln>
        </p:spPr>
      </p:sp>
      <p:grpSp>
        <p:nvGrpSpPr>
          <p:cNvPr name="Group 22" id="22"/>
          <p:cNvGrpSpPr/>
          <p:nvPr/>
        </p:nvGrpSpPr>
        <p:grpSpPr>
          <a:xfrm rot="0">
            <a:off x="7625002" y="5827668"/>
            <a:ext cx="9634298" cy="3972585"/>
            <a:chOff x="0" y="0"/>
            <a:chExt cx="2537428" cy="1046277"/>
          </a:xfrm>
        </p:grpSpPr>
        <p:sp>
          <p:nvSpPr>
            <p:cNvPr name="Freeform 23" id="23"/>
            <p:cNvSpPr/>
            <p:nvPr/>
          </p:nvSpPr>
          <p:spPr>
            <a:xfrm flipH="false" flipV="false" rot="0">
              <a:off x="0" y="0"/>
              <a:ext cx="2537428" cy="1046277"/>
            </a:xfrm>
            <a:custGeom>
              <a:avLst/>
              <a:gdLst/>
              <a:ahLst/>
              <a:cxnLst/>
              <a:rect r="r" b="b" t="t" l="l"/>
              <a:pathLst>
                <a:path h="1046277" w="2537428">
                  <a:moveTo>
                    <a:pt x="40983" y="0"/>
                  </a:moveTo>
                  <a:lnTo>
                    <a:pt x="2496446" y="0"/>
                  </a:lnTo>
                  <a:cubicBezTo>
                    <a:pt x="2507315" y="0"/>
                    <a:pt x="2517739" y="4318"/>
                    <a:pt x="2525425" y="12004"/>
                  </a:cubicBezTo>
                  <a:cubicBezTo>
                    <a:pt x="2533111" y="19689"/>
                    <a:pt x="2537428" y="30113"/>
                    <a:pt x="2537428" y="40983"/>
                  </a:cubicBezTo>
                  <a:lnTo>
                    <a:pt x="2537428" y="1005295"/>
                  </a:lnTo>
                  <a:cubicBezTo>
                    <a:pt x="2537428" y="1027929"/>
                    <a:pt x="2519080" y="1046277"/>
                    <a:pt x="2496446" y="1046277"/>
                  </a:cubicBezTo>
                  <a:lnTo>
                    <a:pt x="40983" y="1046277"/>
                  </a:lnTo>
                  <a:cubicBezTo>
                    <a:pt x="30113" y="1046277"/>
                    <a:pt x="19689" y="1041960"/>
                    <a:pt x="12004" y="1034274"/>
                  </a:cubicBezTo>
                  <a:cubicBezTo>
                    <a:pt x="4318" y="1026588"/>
                    <a:pt x="0" y="1016164"/>
                    <a:pt x="0" y="1005295"/>
                  </a:cubicBezTo>
                  <a:lnTo>
                    <a:pt x="0" y="40983"/>
                  </a:lnTo>
                  <a:cubicBezTo>
                    <a:pt x="0" y="30113"/>
                    <a:pt x="4318" y="19689"/>
                    <a:pt x="12004" y="12004"/>
                  </a:cubicBezTo>
                  <a:cubicBezTo>
                    <a:pt x="19689" y="4318"/>
                    <a:pt x="30113" y="0"/>
                    <a:pt x="40983" y="0"/>
                  </a:cubicBezTo>
                  <a:close/>
                </a:path>
              </a:pathLst>
            </a:custGeom>
            <a:solidFill>
              <a:srgbClr val="65A1DD"/>
            </a:solidFill>
          </p:spPr>
        </p:sp>
        <p:sp>
          <p:nvSpPr>
            <p:cNvPr name="TextBox 24" id="24"/>
            <p:cNvSpPr txBox="true"/>
            <p:nvPr/>
          </p:nvSpPr>
          <p:spPr>
            <a:xfrm>
              <a:off x="0" y="-152400"/>
              <a:ext cx="2537428" cy="1198677"/>
            </a:xfrm>
            <a:prstGeom prst="rect">
              <a:avLst/>
            </a:prstGeom>
          </p:spPr>
          <p:txBody>
            <a:bodyPr anchor="ctr" rtlCol="false" tIns="50800" lIns="50800" bIns="50800" rIns="50800"/>
            <a:lstStyle/>
            <a:p>
              <a:pPr algn="l" marL="436121" indent="-218060" lvl="1">
                <a:lnSpc>
                  <a:spcPts val="4040"/>
                </a:lnSpc>
                <a:buFont typeface="Arial"/>
                <a:buChar char="•"/>
              </a:pPr>
              <a:r>
                <a:rPr lang="en-US" sz="2020">
                  <a:solidFill>
                    <a:srgbClr val="000000"/>
                  </a:solidFill>
                  <a:latin typeface="TT Norms"/>
                  <a:ea typeface="TT Norms"/>
                  <a:cs typeface="TT Norms"/>
                  <a:sym typeface="TT Norms"/>
                </a:rPr>
                <a:t>Different seasons show distinct buying patterns, suggesting that Walmart could optimize marketing strategies based on seasonal demand.</a:t>
              </a:r>
            </a:p>
            <a:p>
              <a:pPr algn="l" marL="436121" indent="-218060" lvl="1">
                <a:lnSpc>
                  <a:spcPts val="4040"/>
                </a:lnSpc>
                <a:buFont typeface="Arial"/>
                <a:buChar char="•"/>
              </a:pPr>
              <a:r>
                <a:rPr lang="en-US" sz="2020">
                  <a:solidFill>
                    <a:srgbClr val="000000"/>
                  </a:solidFill>
                  <a:latin typeface="TT Norms"/>
                  <a:ea typeface="TT Norms"/>
                  <a:cs typeface="TT Norms"/>
                  <a:sym typeface="TT Norms"/>
                </a:rPr>
                <a:t>Sales peak in the monsoon season, crossing ₹220 Cr, indicating a significant increase in consumer demand.</a:t>
              </a:r>
            </a:p>
            <a:p>
              <a:pPr algn="l" marL="436121" indent="-218060" lvl="1">
                <a:lnSpc>
                  <a:spcPts val="4040"/>
                </a:lnSpc>
                <a:buFont typeface="Arial"/>
                <a:buChar char="•"/>
              </a:pPr>
              <a:r>
                <a:rPr lang="en-US" sz="2020">
                  <a:solidFill>
                    <a:srgbClr val="000000"/>
                  </a:solidFill>
                  <a:latin typeface="TT Norms"/>
                  <a:ea typeface="TT Norms"/>
                  <a:cs typeface="TT Norms"/>
                  <a:sym typeface="TT Norms"/>
                </a:rPr>
                <a:t>Sales drop drastically in the post-monsoon season, reaching the lowest at ~₹90 Cr, suggesting reduced shopping activity.</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741444">
            <a:off x="14659673" y="8304608"/>
            <a:ext cx="7256654" cy="5738804"/>
          </a:xfrm>
          <a:custGeom>
            <a:avLst/>
            <a:gdLst/>
            <a:ahLst/>
            <a:cxnLst/>
            <a:rect r="r" b="b" t="t" l="l"/>
            <a:pathLst>
              <a:path h="5738804" w="7256654">
                <a:moveTo>
                  <a:pt x="7256654" y="5738803"/>
                </a:moveTo>
                <a:lnTo>
                  <a:pt x="0" y="5738803"/>
                </a:lnTo>
                <a:lnTo>
                  <a:pt x="0" y="0"/>
                </a:lnTo>
                <a:lnTo>
                  <a:pt x="7256654" y="0"/>
                </a:lnTo>
                <a:lnTo>
                  <a:pt x="7256654" y="5738803"/>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553384" y="-2453753"/>
            <a:ext cx="9975955" cy="2758553"/>
          </a:xfrm>
          <a:custGeom>
            <a:avLst/>
            <a:gdLst/>
            <a:ahLst/>
            <a:cxnLst/>
            <a:rect r="r" b="b" t="t" l="l"/>
            <a:pathLst>
              <a:path h="2758553" w="9975955">
                <a:moveTo>
                  <a:pt x="0" y="0"/>
                </a:moveTo>
                <a:lnTo>
                  <a:pt x="9975955" y="0"/>
                </a:lnTo>
                <a:lnTo>
                  <a:pt x="9975955" y="2758553"/>
                </a:lnTo>
                <a:lnTo>
                  <a:pt x="0" y="2758553"/>
                </a:lnTo>
                <a:lnTo>
                  <a:pt x="0" y="0"/>
                </a:lnTo>
                <a:close/>
              </a:path>
            </a:pathLst>
          </a:custGeom>
          <a:blipFill>
            <a:blip r:embed="rId5">
              <a:extLst>
                <a:ext uri="{96DAC541-7B7A-43D3-8B79-37D633B846F1}">
                  <asvg:svgBlip xmlns:asvg="http://schemas.microsoft.com/office/drawing/2016/SVG/main" r:embed="rId6"/>
                </a:ext>
              </a:extLst>
            </a:blip>
            <a:stretch>
              <a:fillRect l="0" t="-81722" r="0" b="0"/>
            </a:stretch>
          </a:blipFill>
        </p:spPr>
      </p:sp>
      <p:sp>
        <p:nvSpPr>
          <p:cNvPr name="Freeform 6" id="6"/>
          <p:cNvSpPr/>
          <p:nvPr/>
        </p:nvSpPr>
        <p:spPr>
          <a:xfrm flipH="false" flipV="false" rot="5400000">
            <a:off x="17135608" y="3603489"/>
            <a:ext cx="2304785" cy="2333959"/>
          </a:xfrm>
          <a:custGeom>
            <a:avLst/>
            <a:gdLst/>
            <a:ahLst/>
            <a:cxnLst/>
            <a:rect r="r" b="b" t="t" l="l"/>
            <a:pathLst>
              <a:path h="2333959" w="2304785">
                <a:moveTo>
                  <a:pt x="0" y="0"/>
                </a:moveTo>
                <a:lnTo>
                  <a:pt x="2304784" y="0"/>
                </a:lnTo>
                <a:lnTo>
                  <a:pt x="2304784" y="2333959"/>
                </a:lnTo>
                <a:lnTo>
                  <a:pt x="0" y="2333959"/>
                </a:lnTo>
                <a:lnTo>
                  <a:pt x="0" y="0"/>
                </a:lnTo>
                <a:close/>
              </a:path>
            </a:pathLst>
          </a:custGeom>
          <a:blipFill>
            <a:blip r:embed="rId7">
              <a:alphaModFix amt="59000"/>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7755723" y="9481948"/>
            <a:ext cx="1699256" cy="1019554"/>
          </a:xfrm>
          <a:custGeom>
            <a:avLst/>
            <a:gdLst/>
            <a:ahLst/>
            <a:cxnLst/>
            <a:rect r="r" b="b" t="t" l="l"/>
            <a:pathLst>
              <a:path h="1019554" w="1699256">
                <a:moveTo>
                  <a:pt x="0" y="0"/>
                </a:moveTo>
                <a:lnTo>
                  <a:pt x="1699257" y="0"/>
                </a:lnTo>
                <a:lnTo>
                  <a:pt x="1699257" y="1019554"/>
                </a:lnTo>
                <a:lnTo>
                  <a:pt x="0" y="10195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027496" y="8782105"/>
            <a:ext cx="1491022" cy="952391"/>
          </a:xfrm>
          <a:custGeom>
            <a:avLst/>
            <a:gdLst/>
            <a:ahLst/>
            <a:cxnLst/>
            <a:rect r="r" b="b" t="t" l="l"/>
            <a:pathLst>
              <a:path h="952391" w="1491022">
                <a:moveTo>
                  <a:pt x="0" y="0"/>
                </a:moveTo>
                <a:lnTo>
                  <a:pt x="1491022" y="0"/>
                </a:lnTo>
                <a:lnTo>
                  <a:pt x="1491022" y="952390"/>
                </a:lnTo>
                <a:lnTo>
                  <a:pt x="0" y="9523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9017833" y="1461605"/>
            <a:ext cx="526312" cy="52631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02</a:t>
              </a:r>
            </a:p>
          </p:txBody>
        </p:sp>
      </p:grpSp>
      <p:grpSp>
        <p:nvGrpSpPr>
          <p:cNvPr name="Group 12" id="12"/>
          <p:cNvGrpSpPr/>
          <p:nvPr/>
        </p:nvGrpSpPr>
        <p:grpSpPr>
          <a:xfrm rot="0">
            <a:off x="284800" y="1461605"/>
            <a:ext cx="526312" cy="5263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01</a:t>
              </a:r>
            </a:p>
          </p:txBody>
        </p:sp>
      </p:grpSp>
      <p:sp>
        <p:nvSpPr>
          <p:cNvPr name="Freeform 15" id="15"/>
          <p:cNvSpPr/>
          <p:nvPr/>
        </p:nvSpPr>
        <p:spPr>
          <a:xfrm flipH="false" flipV="false" rot="0">
            <a:off x="463526" y="2256649"/>
            <a:ext cx="7376001" cy="3110520"/>
          </a:xfrm>
          <a:custGeom>
            <a:avLst/>
            <a:gdLst/>
            <a:ahLst/>
            <a:cxnLst/>
            <a:rect r="r" b="b" t="t" l="l"/>
            <a:pathLst>
              <a:path h="3110520" w="7376001">
                <a:moveTo>
                  <a:pt x="0" y="0"/>
                </a:moveTo>
                <a:lnTo>
                  <a:pt x="7376001" y="0"/>
                </a:lnTo>
                <a:lnTo>
                  <a:pt x="7376001" y="3110520"/>
                </a:lnTo>
                <a:lnTo>
                  <a:pt x="0" y="3110520"/>
                </a:lnTo>
                <a:lnTo>
                  <a:pt x="0" y="0"/>
                </a:lnTo>
                <a:close/>
              </a:path>
            </a:pathLst>
          </a:custGeom>
          <a:blipFill>
            <a:blip r:embed="rId13"/>
            <a:stretch>
              <a:fillRect l="0" t="0" r="0" b="0"/>
            </a:stretch>
          </a:blipFill>
          <a:ln w="19050" cap="sq">
            <a:solidFill>
              <a:srgbClr val="000000"/>
            </a:solidFill>
            <a:prstDash val="solid"/>
            <a:miter/>
          </a:ln>
        </p:spPr>
      </p:sp>
      <p:sp>
        <p:nvSpPr>
          <p:cNvPr name="Freeform 16" id="16"/>
          <p:cNvSpPr/>
          <p:nvPr/>
        </p:nvSpPr>
        <p:spPr>
          <a:xfrm flipH="false" flipV="false" rot="0">
            <a:off x="15097943" y="2797869"/>
            <a:ext cx="3054072" cy="2028080"/>
          </a:xfrm>
          <a:custGeom>
            <a:avLst/>
            <a:gdLst/>
            <a:ahLst/>
            <a:cxnLst/>
            <a:rect r="r" b="b" t="t" l="l"/>
            <a:pathLst>
              <a:path h="2028080" w="3054072">
                <a:moveTo>
                  <a:pt x="0" y="0"/>
                </a:moveTo>
                <a:lnTo>
                  <a:pt x="3054073" y="0"/>
                </a:lnTo>
                <a:lnTo>
                  <a:pt x="3054073" y="2028080"/>
                </a:lnTo>
                <a:lnTo>
                  <a:pt x="0" y="2028080"/>
                </a:lnTo>
                <a:lnTo>
                  <a:pt x="0" y="0"/>
                </a:lnTo>
                <a:close/>
              </a:path>
            </a:pathLst>
          </a:custGeom>
          <a:blipFill>
            <a:blip r:embed="rId14"/>
            <a:stretch>
              <a:fillRect l="0" t="-1376" r="-6556" b="-1376"/>
            </a:stretch>
          </a:blipFill>
          <a:ln w="19050" cap="sq">
            <a:solidFill>
              <a:srgbClr val="000000"/>
            </a:solidFill>
            <a:prstDash val="solid"/>
            <a:miter/>
          </a:ln>
        </p:spPr>
      </p:sp>
      <p:sp>
        <p:nvSpPr>
          <p:cNvPr name="Freeform 17" id="17"/>
          <p:cNvSpPr/>
          <p:nvPr/>
        </p:nvSpPr>
        <p:spPr>
          <a:xfrm flipH="false" flipV="false" rot="0">
            <a:off x="10401704" y="5529094"/>
            <a:ext cx="7026147" cy="4693539"/>
          </a:xfrm>
          <a:custGeom>
            <a:avLst/>
            <a:gdLst/>
            <a:ahLst/>
            <a:cxnLst/>
            <a:rect r="r" b="b" t="t" l="l"/>
            <a:pathLst>
              <a:path h="4693539" w="7026147">
                <a:moveTo>
                  <a:pt x="0" y="0"/>
                </a:moveTo>
                <a:lnTo>
                  <a:pt x="7026147" y="0"/>
                </a:lnTo>
                <a:lnTo>
                  <a:pt x="7026147" y="4693539"/>
                </a:lnTo>
                <a:lnTo>
                  <a:pt x="0" y="4693539"/>
                </a:lnTo>
                <a:lnTo>
                  <a:pt x="0" y="0"/>
                </a:lnTo>
                <a:close/>
              </a:path>
            </a:pathLst>
          </a:custGeom>
          <a:blipFill>
            <a:blip r:embed="rId15"/>
            <a:stretch>
              <a:fillRect l="0" t="-803" r="0" b="-803"/>
            </a:stretch>
          </a:blipFill>
          <a:ln w="19050" cap="sq">
            <a:solidFill>
              <a:srgbClr val="000000"/>
            </a:solidFill>
            <a:prstDash val="solid"/>
            <a:miter/>
          </a:ln>
        </p:spPr>
      </p:sp>
      <p:sp>
        <p:nvSpPr>
          <p:cNvPr name="Freeform 18" id="18"/>
          <p:cNvSpPr/>
          <p:nvPr/>
        </p:nvSpPr>
        <p:spPr>
          <a:xfrm flipH="false" flipV="false" rot="0">
            <a:off x="2361711" y="7286518"/>
            <a:ext cx="2710168" cy="1153559"/>
          </a:xfrm>
          <a:custGeom>
            <a:avLst/>
            <a:gdLst/>
            <a:ahLst/>
            <a:cxnLst/>
            <a:rect r="r" b="b" t="t" l="l"/>
            <a:pathLst>
              <a:path h="1153559" w="2710168">
                <a:moveTo>
                  <a:pt x="0" y="0"/>
                </a:moveTo>
                <a:lnTo>
                  <a:pt x="2710168" y="0"/>
                </a:lnTo>
                <a:lnTo>
                  <a:pt x="2710168" y="1153559"/>
                </a:lnTo>
                <a:lnTo>
                  <a:pt x="0" y="1153559"/>
                </a:lnTo>
                <a:lnTo>
                  <a:pt x="0" y="0"/>
                </a:lnTo>
                <a:close/>
              </a:path>
            </a:pathLst>
          </a:custGeom>
          <a:blipFill>
            <a:blip r:embed="rId16"/>
            <a:stretch>
              <a:fillRect l="0" t="0" r="0" b="0"/>
            </a:stretch>
          </a:blipFill>
          <a:ln w="19050" cap="sq">
            <a:solidFill>
              <a:srgbClr val="000000"/>
            </a:solidFill>
            <a:prstDash val="solid"/>
            <a:miter/>
          </a:ln>
        </p:spPr>
      </p:sp>
      <p:grpSp>
        <p:nvGrpSpPr>
          <p:cNvPr name="Group 19" id="19"/>
          <p:cNvGrpSpPr/>
          <p:nvPr/>
        </p:nvGrpSpPr>
        <p:grpSpPr>
          <a:xfrm rot="0">
            <a:off x="185448" y="5848128"/>
            <a:ext cx="7932157" cy="957431"/>
            <a:chOff x="0" y="0"/>
            <a:chExt cx="2089128" cy="252163"/>
          </a:xfrm>
        </p:grpSpPr>
        <p:sp>
          <p:nvSpPr>
            <p:cNvPr name="Freeform 20" id="20"/>
            <p:cNvSpPr/>
            <p:nvPr/>
          </p:nvSpPr>
          <p:spPr>
            <a:xfrm flipH="false" flipV="false" rot="0">
              <a:off x="0" y="0"/>
              <a:ext cx="2089128" cy="252163"/>
            </a:xfrm>
            <a:custGeom>
              <a:avLst/>
              <a:gdLst/>
              <a:ahLst/>
              <a:cxnLst/>
              <a:rect r="r" b="b" t="t" l="l"/>
              <a:pathLst>
                <a:path h="252163" w="2089128">
                  <a:moveTo>
                    <a:pt x="49777" y="0"/>
                  </a:moveTo>
                  <a:lnTo>
                    <a:pt x="2039351" y="0"/>
                  </a:lnTo>
                  <a:cubicBezTo>
                    <a:pt x="2052553" y="0"/>
                    <a:pt x="2065214" y="5244"/>
                    <a:pt x="2074549" y="14579"/>
                  </a:cubicBezTo>
                  <a:cubicBezTo>
                    <a:pt x="2083884" y="23914"/>
                    <a:pt x="2089128" y="36575"/>
                    <a:pt x="2089128" y="49777"/>
                  </a:cubicBezTo>
                  <a:lnTo>
                    <a:pt x="2089128" y="202386"/>
                  </a:lnTo>
                  <a:cubicBezTo>
                    <a:pt x="2089128" y="215588"/>
                    <a:pt x="2083884" y="228249"/>
                    <a:pt x="2074549" y="237584"/>
                  </a:cubicBezTo>
                  <a:cubicBezTo>
                    <a:pt x="2065214" y="246919"/>
                    <a:pt x="2052553" y="252163"/>
                    <a:pt x="2039351" y="252163"/>
                  </a:cubicBezTo>
                  <a:lnTo>
                    <a:pt x="49777" y="252163"/>
                  </a:lnTo>
                  <a:cubicBezTo>
                    <a:pt x="36575" y="252163"/>
                    <a:pt x="23914" y="246919"/>
                    <a:pt x="14579" y="237584"/>
                  </a:cubicBezTo>
                  <a:cubicBezTo>
                    <a:pt x="5244" y="228249"/>
                    <a:pt x="0" y="215588"/>
                    <a:pt x="0" y="202386"/>
                  </a:cubicBezTo>
                  <a:lnTo>
                    <a:pt x="0" y="49777"/>
                  </a:lnTo>
                  <a:cubicBezTo>
                    <a:pt x="0" y="36575"/>
                    <a:pt x="5244" y="23914"/>
                    <a:pt x="14579" y="14579"/>
                  </a:cubicBezTo>
                  <a:cubicBezTo>
                    <a:pt x="23914" y="5244"/>
                    <a:pt x="36575" y="0"/>
                    <a:pt x="49777" y="0"/>
                  </a:cubicBezTo>
                  <a:close/>
                </a:path>
              </a:pathLst>
            </a:custGeom>
            <a:solidFill>
              <a:srgbClr val="65A1DD"/>
            </a:solidFill>
          </p:spPr>
        </p:sp>
        <p:sp>
          <p:nvSpPr>
            <p:cNvPr name="TextBox 21" id="21"/>
            <p:cNvSpPr txBox="true"/>
            <p:nvPr/>
          </p:nvSpPr>
          <p:spPr>
            <a:xfrm>
              <a:off x="0" y="-190500"/>
              <a:ext cx="2089128" cy="442663"/>
            </a:xfrm>
            <a:prstGeom prst="rect">
              <a:avLst/>
            </a:prstGeom>
          </p:spPr>
          <p:txBody>
            <a:bodyPr anchor="ctr" rtlCol="false" tIns="50800" lIns="50800" bIns="50800" rIns="50800"/>
            <a:lstStyle/>
            <a:p>
              <a:pPr algn="ctr">
                <a:lnSpc>
                  <a:spcPts val="5040"/>
                </a:lnSpc>
              </a:pPr>
            </a:p>
          </p:txBody>
        </p:sp>
      </p:grpSp>
      <p:grpSp>
        <p:nvGrpSpPr>
          <p:cNvPr name="Group 22" id="22"/>
          <p:cNvGrpSpPr/>
          <p:nvPr/>
        </p:nvGrpSpPr>
        <p:grpSpPr>
          <a:xfrm rot="0">
            <a:off x="9280989" y="2181592"/>
            <a:ext cx="5619070" cy="3153828"/>
            <a:chOff x="0" y="0"/>
            <a:chExt cx="1479920" cy="830638"/>
          </a:xfrm>
        </p:grpSpPr>
        <p:sp>
          <p:nvSpPr>
            <p:cNvPr name="Freeform 23" id="23"/>
            <p:cNvSpPr/>
            <p:nvPr/>
          </p:nvSpPr>
          <p:spPr>
            <a:xfrm flipH="false" flipV="false" rot="0">
              <a:off x="0" y="0"/>
              <a:ext cx="1479920" cy="830638"/>
            </a:xfrm>
            <a:custGeom>
              <a:avLst/>
              <a:gdLst/>
              <a:ahLst/>
              <a:cxnLst/>
              <a:rect r="r" b="b" t="t" l="l"/>
              <a:pathLst>
                <a:path h="830638" w="1479920">
                  <a:moveTo>
                    <a:pt x="70267" y="0"/>
                  </a:moveTo>
                  <a:lnTo>
                    <a:pt x="1409652" y="0"/>
                  </a:lnTo>
                  <a:cubicBezTo>
                    <a:pt x="1428288" y="0"/>
                    <a:pt x="1446161" y="7403"/>
                    <a:pt x="1459339" y="20581"/>
                  </a:cubicBezTo>
                  <a:cubicBezTo>
                    <a:pt x="1472516" y="33759"/>
                    <a:pt x="1479920" y="51631"/>
                    <a:pt x="1479920" y="70267"/>
                  </a:cubicBezTo>
                  <a:lnTo>
                    <a:pt x="1479920" y="760370"/>
                  </a:lnTo>
                  <a:cubicBezTo>
                    <a:pt x="1479920" y="779006"/>
                    <a:pt x="1472516" y="796879"/>
                    <a:pt x="1459339" y="810057"/>
                  </a:cubicBezTo>
                  <a:cubicBezTo>
                    <a:pt x="1446161" y="823235"/>
                    <a:pt x="1428288" y="830638"/>
                    <a:pt x="1409652" y="830638"/>
                  </a:cubicBezTo>
                  <a:lnTo>
                    <a:pt x="70267" y="830638"/>
                  </a:lnTo>
                  <a:cubicBezTo>
                    <a:pt x="51631" y="830638"/>
                    <a:pt x="33759" y="823235"/>
                    <a:pt x="20581" y="810057"/>
                  </a:cubicBezTo>
                  <a:cubicBezTo>
                    <a:pt x="7403" y="796879"/>
                    <a:pt x="0" y="779006"/>
                    <a:pt x="0" y="760370"/>
                  </a:cubicBezTo>
                  <a:lnTo>
                    <a:pt x="0" y="70267"/>
                  </a:lnTo>
                  <a:cubicBezTo>
                    <a:pt x="0" y="51631"/>
                    <a:pt x="7403" y="33759"/>
                    <a:pt x="20581" y="20581"/>
                  </a:cubicBezTo>
                  <a:cubicBezTo>
                    <a:pt x="33759" y="7403"/>
                    <a:pt x="51631" y="0"/>
                    <a:pt x="70267" y="0"/>
                  </a:cubicBezTo>
                  <a:close/>
                </a:path>
              </a:pathLst>
            </a:custGeom>
            <a:solidFill>
              <a:srgbClr val="65A1DD"/>
            </a:solidFill>
          </p:spPr>
        </p:sp>
        <p:sp>
          <p:nvSpPr>
            <p:cNvPr name="TextBox 24" id="24"/>
            <p:cNvSpPr txBox="true"/>
            <p:nvPr/>
          </p:nvSpPr>
          <p:spPr>
            <a:xfrm>
              <a:off x="0" y="-190500"/>
              <a:ext cx="1479920" cy="1021138"/>
            </a:xfrm>
            <a:prstGeom prst="rect">
              <a:avLst/>
            </a:prstGeom>
          </p:spPr>
          <p:txBody>
            <a:bodyPr anchor="ctr" rtlCol="false" tIns="50800" lIns="50800" bIns="50800" rIns="50800"/>
            <a:lstStyle/>
            <a:p>
              <a:pPr algn="ctr">
                <a:lnSpc>
                  <a:spcPts val="5040"/>
                </a:lnSpc>
              </a:pPr>
            </a:p>
          </p:txBody>
        </p:sp>
      </p:grpSp>
      <p:sp>
        <p:nvSpPr>
          <p:cNvPr name="TextBox 25" id="25"/>
          <p:cNvSpPr txBox="true"/>
          <p:nvPr/>
        </p:nvSpPr>
        <p:spPr>
          <a:xfrm rot="0">
            <a:off x="565784" y="5930469"/>
            <a:ext cx="7376001" cy="789305"/>
          </a:xfrm>
          <a:prstGeom prst="rect">
            <a:avLst/>
          </a:prstGeom>
        </p:spPr>
        <p:txBody>
          <a:bodyPr anchor="t" rtlCol="false" tIns="0" lIns="0" bIns="0" rIns="0">
            <a:spAutoFit/>
          </a:bodyPr>
          <a:lstStyle/>
          <a:p>
            <a:pPr algn="l">
              <a:lnSpc>
                <a:spcPts val="3219"/>
              </a:lnSpc>
            </a:pPr>
            <a:r>
              <a:rPr lang="en-US" sz="2299" spc="22">
                <a:solidFill>
                  <a:srgbClr val="000000"/>
                </a:solidFill>
                <a:latin typeface="TT Norms"/>
                <a:ea typeface="TT Norms"/>
                <a:cs typeface="TT Norms"/>
                <a:sym typeface="TT Norms"/>
              </a:rPr>
              <a:t>Data is converted into standardized dataset, meaning all the features are scaled to have mean=0 &amp; variance=1</a:t>
            </a:r>
            <a:r>
              <a:rPr lang="en-US" sz="2299" spc="22">
                <a:solidFill>
                  <a:srgbClr val="000000"/>
                </a:solidFill>
                <a:latin typeface="TT Norms"/>
                <a:ea typeface="TT Norms"/>
                <a:cs typeface="TT Norms"/>
                <a:sym typeface="TT Norms"/>
              </a:rPr>
              <a:t> </a:t>
            </a:r>
          </a:p>
        </p:txBody>
      </p:sp>
      <p:sp>
        <p:nvSpPr>
          <p:cNvPr name="TextBox 26" id="26"/>
          <p:cNvSpPr txBox="true"/>
          <p:nvPr/>
        </p:nvSpPr>
        <p:spPr>
          <a:xfrm rot="0">
            <a:off x="463526" y="403441"/>
            <a:ext cx="18014022" cy="896239"/>
          </a:xfrm>
          <a:prstGeom prst="rect">
            <a:avLst/>
          </a:prstGeom>
        </p:spPr>
        <p:txBody>
          <a:bodyPr anchor="t" rtlCol="false" tIns="0" lIns="0" bIns="0" rIns="0">
            <a:spAutoFit/>
          </a:bodyPr>
          <a:lstStyle/>
          <a:p>
            <a:pPr algn="l">
              <a:lnSpc>
                <a:spcPts val="6847"/>
              </a:lnSpc>
            </a:pPr>
            <a:r>
              <a:rPr lang="en-US" sz="6399" b="true">
                <a:solidFill>
                  <a:srgbClr val="023535"/>
                </a:solidFill>
                <a:latin typeface="TT Norms Bold"/>
                <a:ea typeface="TT Norms Bold"/>
                <a:cs typeface="TT Norms Bold"/>
                <a:sym typeface="TT Norms Bold"/>
              </a:rPr>
              <a:t>Clustering stores into successful vs. struggling</a:t>
            </a:r>
            <a:r>
              <a:rPr lang="en-US" sz="6399" b="true">
                <a:solidFill>
                  <a:srgbClr val="023535"/>
                </a:solidFill>
                <a:latin typeface="TT Norms Bold"/>
                <a:ea typeface="TT Norms Bold"/>
                <a:cs typeface="TT Norms Bold"/>
                <a:sym typeface="TT Norms Bold"/>
              </a:rPr>
              <a:t> </a:t>
            </a:r>
          </a:p>
        </p:txBody>
      </p:sp>
      <p:sp>
        <p:nvSpPr>
          <p:cNvPr name="TextBox 27" id="27"/>
          <p:cNvSpPr txBox="true"/>
          <p:nvPr/>
        </p:nvSpPr>
        <p:spPr>
          <a:xfrm rot="0">
            <a:off x="9742524" y="1506321"/>
            <a:ext cx="5026681" cy="389255"/>
          </a:xfrm>
          <a:prstGeom prst="rect">
            <a:avLst/>
          </a:prstGeom>
        </p:spPr>
        <p:txBody>
          <a:bodyPr anchor="t" rtlCol="false" tIns="0" lIns="0" bIns="0" rIns="0">
            <a:spAutoFit/>
          </a:bodyPr>
          <a:lstStyle/>
          <a:p>
            <a:pPr algn="l">
              <a:lnSpc>
                <a:spcPts val="3219"/>
              </a:lnSpc>
            </a:pPr>
            <a:r>
              <a:rPr lang="en-US" sz="2299" spc="22">
                <a:solidFill>
                  <a:srgbClr val="023535"/>
                </a:solidFill>
                <a:latin typeface="TT Norms"/>
                <a:ea typeface="TT Norms"/>
                <a:cs typeface="TT Norms"/>
                <a:sym typeface="TT Norms"/>
              </a:rPr>
              <a:t>Principal Component Analysis (PCA) </a:t>
            </a:r>
          </a:p>
        </p:txBody>
      </p:sp>
      <p:sp>
        <p:nvSpPr>
          <p:cNvPr name="TextBox 28" id="28"/>
          <p:cNvSpPr txBox="true"/>
          <p:nvPr/>
        </p:nvSpPr>
        <p:spPr>
          <a:xfrm rot="0">
            <a:off x="9280989" y="2231539"/>
            <a:ext cx="5286066" cy="31356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000000"/>
                </a:solidFill>
                <a:latin typeface="TT Norms"/>
                <a:ea typeface="TT Norms"/>
                <a:cs typeface="TT Norms"/>
                <a:sym typeface="TT Norms"/>
              </a:rPr>
              <a:t>PC1 captures the most variance in store success patterns.</a:t>
            </a:r>
          </a:p>
          <a:p>
            <a:pPr algn="l">
              <a:lnSpc>
                <a:spcPts val="2520"/>
              </a:lnSpc>
            </a:pPr>
          </a:p>
          <a:p>
            <a:pPr algn="l" marL="388620" indent="-194310" lvl="1">
              <a:lnSpc>
                <a:spcPts val="2520"/>
              </a:lnSpc>
              <a:buFont typeface="Arial"/>
              <a:buChar char="•"/>
            </a:pPr>
            <a:r>
              <a:rPr lang="en-US" sz="1800">
                <a:solidFill>
                  <a:srgbClr val="000000"/>
                </a:solidFill>
                <a:latin typeface="TT Norms"/>
                <a:ea typeface="TT Norms"/>
                <a:cs typeface="TT Norms"/>
                <a:sym typeface="TT Norms"/>
              </a:rPr>
              <a:t>PC2 captures the second-most variance, uncorrelated to PC1.</a:t>
            </a:r>
          </a:p>
          <a:p>
            <a:pPr algn="l">
              <a:lnSpc>
                <a:spcPts val="2520"/>
              </a:lnSpc>
            </a:pPr>
          </a:p>
          <a:p>
            <a:pPr algn="l" marL="388620" indent="-194310" lvl="1">
              <a:lnSpc>
                <a:spcPts val="2520"/>
              </a:lnSpc>
              <a:buFont typeface="Arial"/>
              <a:buChar char="•"/>
            </a:pPr>
            <a:r>
              <a:rPr lang="en-US" sz="1800">
                <a:solidFill>
                  <a:srgbClr val="000000"/>
                </a:solidFill>
                <a:latin typeface="TT Norms"/>
                <a:ea typeface="TT Norms"/>
                <a:cs typeface="TT Norms"/>
                <a:sym typeface="TT Norms"/>
              </a:rPr>
              <a:t>Helps in K-Means clustering, as stores are now grouped based on PC1 and PC2 rather than many original variables.</a:t>
            </a:r>
          </a:p>
          <a:p>
            <a:pPr algn="ctr">
              <a:lnSpc>
                <a:spcPts val="2520"/>
              </a:lnSpc>
            </a:pPr>
          </a:p>
        </p:txBody>
      </p:sp>
      <p:sp>
        <p:nvSpPr>
          <p:cNvPr name="TextBox 29" id="29"/>
          <p:cNvSpPr txBox="true"/>
          <p:nvPr/>
        </p:nvSpPr>
        <p:spPr>
          <a:xfrm rot="0">
            <a:off x="1028700" y="1506321"/>
            <a:ext cx="3097857" cy="389255"/>
          </a:xfrm>
          <a:prstGeom prst="rect">
            <a:avLst/>
          </a:prstGeom>
        </p:spPr>
        <p:txBody>
          <a:bodyPr anchor="t" rtlCol="false" tIns="0" lIns="0" bIns="0" rIns="0">
            <a:spAutoFit/>
          </a:bodyPr>
          <a:lstStyle/>
          <a:p>
            <a:pPr algn="l" marL="0" indent="0" lvl="0">
              <a:lnSpc>
                <a:spcPts val="3219"/>
              </a:lnSpc>
              <a:spcBef>
                <a:spcPct val="0"/>
              </a:spcBef>
            </a:pPr>
            <a:r>
              <a:rPr lang="en-US" sz="2299" spc="22" strike="noStrike">
                <a:solidFill>
                  <a:srgbClr val="023535"/>
                </a:solidFill>
                <a:latin typeface="TT Norms"/>
                <a:ea typeface="TT Norms"/>
                <a:cs typeface="TT Norms"/>
                <a:sym typeface="TT Norms"/>
              </a:rPr>
              <a:t>Standardization of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true" flipV="true" rot="-741444">
            <a:off x="14659673" y="8304608"/>
            <a:ext cx="7256654" cy="5738804"/>
          </a:xfrm>
          <a:custGeom>
            <a:avLst/>
            <a:gdLst/>
            <a:ahLst/>
            <a:cxnLst/>
            <a:rect r="r" b="b" t="t" l="l"/>
            <a:pathLst>
              <a:path h="5738804" w="7256654">
                <a:moveTo>
                  <a:pt x="7256654" y="5738803"/>
                </a:moveTo>
                <a:lnTo>
                  <a:pt x="0" y="5738803"/>
                </a:lnTo>
                <a:lnTo>
                  <a:pt x="0" y="0"/>
                </a:lnTo>
                <a:lnTo>
                  <a:pt x="7256654" y="0"/>
                </a:lnTo>
                <a:lnTo>
                  <a:pt x="7256654" y="5738803"/>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274641" y="8836087"/>
            <a:ext cx="7256654" cy="5738804"/>
          </a:xfrm>
          <a:custGeom>
            <a:avLst/>
            <a:gdLst/>
            <a:ahLst/>
            <a:cxnLst/>
            <a:rect r="r" b="b" t="t" l="l"/>
            <a:pathLst>
              <a:path h="5738804" w="7256654">
                <a:moveTo>
                  <a:pt x="0" y="0"/>
                </a:moveTo>
                <a:lnTo>
                  <a:pt x="7256654" y="0"/>
                </a:lnTo>
                <a:lnTo>
                  <a:pt x="7256654" y="5738804"/>
                </a:lnTo>
                <a:lnTo>
                  <a:pt x="0" y="573880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553384" y="-2453753"/>
            <a:ext cx="9975955" cy="2758553"/>
          </a:xfrm>
          <a:custGeom>
            <a:avLst/>
            <a:gdLst/>
            <a:ahLst/>
            <a:cxnLst/>
            <a:rect r="r" b="b" t="t" l="l"/>
            <a:pathLst>
              <a:path h="2758553" w="9975955">
                <a:moveTo>
                  <a:pt x="0" y="0"/>
                </a:moveTo>
                <a:lnTo>
                  <a:pt x="9975955" y="0"/>
                </a:lnTo>
                <a:lnTo>
                  <a:pt x="9975955" y="2758553"/>
                </a:lnTo>
                <a:lnTo>
                  <a:pt x="0" y="2758553"/>
                </a:lnTo>
                <a:lnTo>
                  <a:pt x="0" y="0"/>
                </a:lnTo>
                <a:close/>
              </a:path>
            </a:pathLst>
          </a:custGeom>
          <a:blipFill>
            <a:blip r:embed="rId5">
              <a:extLst>
                <a:ext uri="{96DAC541-7B7A-43D3-8B79-37D633B846F1}">
                  <asvg:svgBlip xmlns:asvg="http://schemas.microsoft.com/office/drawing/2016/SVG/main" r:embed="rId6"/>
                </a:ext>
              </a:extLst>
            </a:blip>
            <a:stretch>
              <a:fillRect l="0" t="-81722" r="0" b="0"/>
            </a:stretch>
          </a:blipFill>
        </p:spPr>
      </p:sp>
      <p:sp>
        <p:nvSpPr>
          <p:cNvPr name="Freeform 6" id="6"/>
          <p:cNvSpPr/>
          <p:nvPr/>
        </p:nvSpPr>
        <p:spPr>
          <a:xfrm flipH="false" flipV="false" rot="5400000">
            <a:off x="17135608" y="3603489"/>
            <a:ext cx="2304785" cy="2333959"/>
          </a:xfrm>
          <a:custGeom>
            <a:avLst/>
            <a:gdLst/>
            <a:ahLst/>
            <a:cxnLst/>
            <a:rect r="r" b="b" t="t" l="l"/>
            <a:pathLst>
              <a:path h="2333959" w="2304785">
                <a:moveTo>
                  <a:pt x="0" y="0"/>
                </a:moveTo>
                <a:lnTo>
                  <a:pt x="2304784" y="0"/>
                </a:lnTo>
                <a:lnTo>
                  <a:pt x="2304784" y="2333959"/>
                </a:lnTo>
                <a:lnTo>
                  <a:pt x="0" y="2333959"/>
                </a:lnTo>
                <a:lnTo>
                  <a:pt x="0" y="0"/>
                </a:lnTo>
                <a:close/>
              </a:path>
            </a:pathLst>
          </a:custGeom>
          <a:blipFill>
            <a:blip r:embed="rId7">
              <a:alphaModFix amt="59000"/>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17755723" y="9481948"/>
            <a:ext cx="1699256" cy="1019554"/>
          </a:xfrm>
          <a:custGeom>
            <a:avLst/>
            <a:gdLst/>
            <a:ahLst/>
            <a:cxnLst/>
            <a:rect r="r" b="b" t="t" l="l"/>
            <a:pathLst>
              <a:path h="1019554" w="1699256">
                <a:moveTo>
                  <a:pt x="0" y="0"/>
                </a:moveTo>
                <a:lnTo>
                  <a:pt x="1699257" y="0"/>
                </a:lnTo>
                <a:lnTo>
                  <a:pt x="1699257" y="1019554"/>
                </a:lnTo>
                <a:lnTo>
                  <a:pt x="0" y="10195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027496" y="8782105"/>
            <a:ext cx="1491022" cy="952391"/>
          </a:xfrm>
          <a:custGeom>
            <a:avLst/>
            <a:gdLst/>
            <a:ahLst/>
            <a:cxnLst/>
            <a:rect r="r" b="b" t="t" l="l"/>
            <a:pathLst>
              <a:path h="952391" w="1491022">
                <a:moveTo>
                  <a:pt x="0" y="0"/>
                </a:moveTo>
                <a:lnTo>
                  <a:pt x="1491022" y="0"/>
                </a:lnTo>
                <a:lnTo>
                  <a:pt x="1491022" y="952390"/>
                </a:lnTo>
                <a:lnTo>
                  <a:pt x="0" y="9523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463526" y="1294347"/>
            <a:ext cx="377110" cy="37711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03</a:t>
              </a:r>
            </a:p>
          </p:txBody>
        </p:sp>
      </p:grpSp>
      <p:grpSp>
        <p:nvGrpSpPr>
          <p:cNvPr name="Group 12" id="12"/>
          <p:cNvGrpSpPr/>
          <p:nvPr/>
        </p:nvGrpSpPr>
        <p:grpSpPr>
          <a:xfrm rot="0">
            <a:off x="9392149" y="1243757"/>
            <a:ext cx="8363574" cy="400674"/>
            <a:chOff x="0" y="0"/>
            <a:chExt cx="11151432" cy="534232"/>
          </a:xfrm>
        </p:grpSpPr>
        <p:grpSp>
          <p:nvGrpSpPr>
            <p:cNvPr name="Group 13" id="13"/>
            <p:cNvGrpSpPr/>
            <p:nvPr/>
          </p:nvGrpSpPr>
          <p:grpSpPr>
            <a:xfrm rot="0">
              <a:off x="0" y="0"/>
              <a:ext cx="534232" cy="53423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5A1DD"/>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1540"/>
                  </a:lnSpc>
                </a:pPr>
                <a:r>
                  <a:rPr lang="en-US" b="true" sz="1100">
                    <a:solidFill>
                      <a:srgbClr val="000000"/>
                    </a:solidFill>
                    <a:latin typeface="TT Norms Bold"/>
                    <a:ea typeface="TT Norms Bold"/>
                    <a:cs typeface="TT Norms Bold"/>
                    <a:sym typeface="TT Norms Bold"/>
                  </a:rPr>
                  <a:t>04</a:t>
                </a:r>
              </a:p>
            </p:txBody>
          </p:sp>
        </p:grpSp>
        <p:sp>
          <p:nvSpPr>
            <p:cNvPr name="TextBox 16" id="16"/>
            <p:cNvSpPr txBox="true"/>
            <p:nvPr/>
          </p:nvSpPr>
          <p:spPr>
            <a:xfrm rot="0">
              <a:off x="788232" y="-8262"/>
              <a:ext cx="10363200" cy="503132"/>
            </a:xfrm>
            <a:prstGeom prst="rect">
              <a:avLst/>
            </a:prstGeom>
          </p:spPr>
          <p:txBody>
            <a:bodyPr anchor="t" rtlCol="false" tIns="0" lIns="0" bIns="0" rIns="0">
              <a:spAutoFit/>
            </a:bodyPr>
            <a:lstStyle/>
            <a:p>
              <a:pPr algn="l">
                <a:lnSpc>
                  <a:spcPts val="3219"/>
                </a:lnSpc>
              </a:pPr>
              <a:r>
                <a:rPr lang="en-US" sz="2299" spc="22">
                  <a:solidFill>
                    <a:srgbClr val="000000"/>
                  </a:solidFill>
                  <a:latin typeface="TT Norms"/>
                  <a:ea typeface="TT Norms"/>
                  <a:cs typeface="TT Norms"/>
                  <a:sym typeface="TT Norms"/>
                </a:rPr>
                <a:t>KMeans Clustering</a:t>
              </a:r>
            </a:p>
          </p:txBody>
        </p:sp>
      </p:grpSp>
      <p:sp>
        <p:nvSpPr>
          <p:cNvPr name="Freeform 17" id="17"/>
          <p:cNvSpPr/>
          <p:nvPr/>
        </p:nvSpPr>
        <p:spPr>
          <a:xfrm flipH="false" flipV="false" rot="0">
            <a:off x="2626650" y="8931337"/>
            <a:ext cx="5096549" cy="1205167"/>
          </a:xfrm>
          <a:custGeom>
            <a:avLst/>
            <a:gdLst/>
            <a:ahLst/>
            <a:cxnLst/>
            <a:rect r="r" b="b" t="t" l="l"/>
            <a:pathLst>
              <a:path h="1205167" w="5096549">
                <a:moveTo>
                  <a:pt x="0" y="0"/>
                </a:moveTo>
                <a:lnTo>
                  <a:pt x="5096550" y="0"/>
                </a:lnTo>
                <a:lnTo>
                  <a:pt x="5096550" y="1205167"/>
                </a:lnTo>
                <a:lnTo>
                  <a:pt x="0" y="1205167"/>
                </a:lnTo>
                <a:lnTo>
                  <a:pt x="0" y="0"/>
                </a:lnTo>
                <a:close/>
              </a:path>
            </a:pathLst>
          </a:custGeom>
          <a:blipFill>
            <a:blip r:embed="rId13"/>
            <a:stretch>
              <a:fillRect l="0" t="0" r="0" b="0"/>
            </a:stretch>
          </a:blipFill>
          <a:ln w="19050" cap="sq">
            <a:solidFill>
              <a:srgbClr val="000000"/>
            </a:solidFill>
            <a:prstDash val="solid"/>
            <a:miter/>
          </a:ln>
        </p:spPr>
      </p:sp>
      <p:sp>
        <p:nvSpPr>
          <p:cNvPr name="Freeform 18" id="18"/>
          <p:cNvSpPr/>
          <p:nvPr/>
        </p:nvSpPr>
        <p:spPr>
          <a:xfrm flipH="false" flipV="false" rot="0">
            <a:off x="9706804" y="1800637"/>
            <a:ext cx="7083055" cy="5451560"/>
          </a:xfrm>
          <a:custGeom>
            <a:avLst/>
            <a:gdLst/>
            <a:ahLst/>
            <a:cxnLst/>
            <a:rect r="r" b="b" t="t" l="l"/>
            <a:pathLst>
              <a:path h="5451560" w="7083055">
                <a:moveTo>
                  <a:pt x="0" y="0"/>
                </a:moveTo>
                <a:lnTo>
                  <a:pt x="7083055" y="0"/>
                </a:lnTo>
                <a:lnTo>
                  <a:pt x="7083055" y="5451559"/>
                </a:lnTo>
                <a:lnTo>
                  <a:pt x="0" y="5451559"/>
                </a:lnTo>
                <a:lnTo>
                  <a:pt x="0" y="0"/>
                </a:lnTo>
                <a:close/>
              </a:path>
            </a:pathLst>
          </a:custGeom>
          <a:blipFill>
            <a:blip r:embed="rId14"/>
            <a:stretch>
              <a:fillRect l="0" t="-833" r="0" b="-833"/>
            </a:stretch>
          </a:blipFill>
          <a:ln w="19050" cap="sq">
            <a:solidFill>
              <a:srgbClr val="000000"/>
            </a:solidFill>
            <a:prstDash val="solid"/>
            <a:miter/>
          </a:ln>
        </p:spPr>
      </p:sp>
      <p:sp>
        <p:nvSpPr>
          <p:cNvPr name="Freeform 19" id="19"/>
          <p:cNvSpPr/>
          <p:nvPr/>
        </p:nvSpPr>
        <p:spPr>
          <a:xfrm flipH="false" flipV="false" rot="0">
            <a:off x="9455323" y="7408402"/>
            <a:ext cx="8035950" cy="2749599"/>
          </a:xfrm>
          <a:custGeom>
            <a:avLst/>
            <a:gdLst/>
            <a:ahLst/>
            <a:cxnLst/>
            <a:rect r="r" b="b" t="t" l="l"/>
            <a:pathLst>
              <a:path h="2749599" w="8035950">
                <a:moveTo>
                  <a:pt x="0" y="0"/>
                </a:moveTo>
                <a:lnTo>
                  <a:pt x="8035950" y="0"/>
                </a:lnTo>
                <a:lnTo>
                  <a:pt x="8035950" y="2749599"/>
                </a:lnTo>
                <a:lnTo>
                  <a:pt x="0" y="2749599"/>
                </a:lnTo>
                <a:lnTo>
                  <a:pt x="0" y="0"/>
                </a:lnTo>
                <a:close/>
              </a:path>
            </a:pathLst>
          </a:custGeom>
          <a:blipFill>
            <a:blip r:embed="rId15"/>
            <a:stretch>
              <a:fillRect l="-763" t="-420" r="0" b="-420"/>
            </a:stretch>
          </a:blipFill>
          <a:ln w="19050" cap="sq">
            <a:solidFill>
              <a:srgbClr val="000000"/>
            </a:solidFill>
            <a:prstDash val="solid"/>
            <a:miter/>
          </a:ln>
        </p:spPr>
      </p:sp>
      <p:sp>
        <p:nvSpPr>
          <p:cNvPr name="Freeform 20" id="20"/>
          <p:cNvSpPr/>
          <p:nvPr/>
        </p:nvSpPr>
        <p:spPr>
          <a:xfrm flipH="false" flipV="false" rot="0">
            <a:off x="380305" y="2036027"/>
            <a:ext cx="7471434" cy="5908849"/>
          </a:xfrm>
          <a:custGeom>
            <a:avLst/>
            <a:gdLst/>
            <a:ahLst/>
            <a:cxnLst/>
            <a:rect r="r" b="b" t="t" l="l"/>
            <a:pathLst>
              <a:path h="5908849" w="7471434">
                <a:moveTo>
                  <a:pt x="0" y="0"/>
                </a:moveTo>
                <a:lnTo>
                  <a:pt x="7471435" y="0"/>
                </a:lnTo>
                <a:lnTo>
                  <a:pt x="7471435" y="5908849"/>
                </a:lnTo>
                <a:lnTo>
                  <a:pt x="0" y="5908849"/>
                </a:lnTo>
                <a:lnTo>
                  <a:pt x="0" y="0"/>
                </a:lnTo>
                <a:close/>
              </a:path>
            </a:pathLst>
          </a:custGeom>
          <a:blipFill>
            <a:blip r:embed="rId16"/>
            <a:stretch>
              <a:fillRect l="0" t="0" r="0" b="0"/>
            </a:stretch>
          </a:blipFill>
          <a:ln w="19050" cap="sq">
            <a:solidFill>
              <a:srgbClr val="000000"/>
            </a:solidFill>
            <a:prstDash val="solid"/>
            <a:miter/>
          </a:ln>
        </p:spPr>
      </p:sp>
      <p:sp>
        <p:nvSpPr>
          <p:cNvPr name="TextBox 21" id="21"/>
          <p:cNvSpPr txBox="true"/>
          <p:nvPr/>
        </p:nvSpPr>
        <p:spPr>
          <a:xfrm rot="0">
            <a:off x="463526" y="333375"/>
            <a:ext cx="17983594" cy="862757"/>
          </a:xfrm>
          <a:prstGeom prst="rect">
            <a:avLst/>
          </a:prstGeom>
        </p:spPr>
        <p:txBody>
          <a:bodyPr anchor="t" rtlCol="false" tIns="0" lIns="0" bIns="0" rIns="0">
            <a:spAutoFit/>
          </a:bodyPr>
          <a:lstStyle/>
          <a:p>
            <a:pPr algn="l">
              <a:lnSpc>
                <a:spcPts val="6612"/>
              </a:lnSpc>
            </a:pPr>
            <a:r>
              <a:rPr lang="en-US" sz="6179" b="true">
                <a:solidFill>
                  <a:srgbClr val="023535"/>
                </a:solidFill>
                <a:latin typeface="TT Norms Bold"/>
                <a:ea typeface="TT Norms Bold"/>
                <a:cs typeface="TT Norms Bold"/>
                <a:sym typeface="TT Norms Bold"/>
              </a:rPr>
              <a:t>Clustering stores into successful vs. struggling</a:t>
            </a:r>
            <a:r>
              <a:rPr lang="en-US" sz="6179" b="true">
                <a:solidFill>
                  <a:srgbClr val="023535"/>
                </a:solidFill>
                <a:latin typeface="TT Norms Bold"/>
                <a:ea typeface="TT Norms Bold"/>
                <a:cs typeface="TT Norms Bold"/>
                <a:sym typeface="TT Norms Bold"/>
              </a:rPr>
              <a:t> </a:t>
            </a:r>
          </a:p>
        </p:txBody>
      </p:sp>
      <p:sp>
        <p:nvSpPr>
          <p:cNvPr name="TextBox 22" id="22"/>
          <p:cNvSpPr txBox="true"/>
          <p:nvPr/>
        </p:nvSpPr>
        <p:spPr>
          <a:xfrm rot="0">
            <a:off x="1027858" y="1148507"/>
            <a:ext cx="3908310" cy="788986"/>
          </a:xfrm>
          <a:prstGeom prst="rect">
            <a:avLst/>
          </a:prstGeom>
        </p:spPr>
        <p:txBody>
          <a:bodyPr anchor="t" rtlCol="false" tIns="0" lIns="0" bIns="0" rIns="0">
            <a:spAutoFit/>
          </a:bodyPr>
          <a:lstStyle/>
          <a:p>
            <a:pPr algn="l" marL="0" indent="0" lvl="0">
              <a:lnSpc>
                <a:spcPts val="3218"/>
              </a:lnSpc>
              <a:spcBef>
                <a:spcPct val="0"/>
              </a:spcBef>
            </a:pPr>
            <a:r>
              <a:rPr lang="en-US" sz="2299" spc="22" strike="noStrike" u="none">
                <a:solidFill>
                  <a:srgbClr val="023535"/>
                </a:solidFill>
                <a:latin typeface="TT Norms"/>
                <a:ea typeface="TT Norms"/>
                <a:cs typeface="TT Norms"/>
                <a:sym typeface="TT Norms"/>
              </a:rPr>
              <a:t>Elbow method</a:t>
            </a:r>
          </a:p>
          <a:p>
            <a:pPr algn="l" marL="0" indent="0" lvl="0">
              <a:lnSpc>
                <a:spcPts val="3218"/>
              </a:lnSpc>
              <a:spcBef>
                <a:spcPct val="0"/>
              </a:spcBef>
            </a:pPr>
            <a:r>
              <a:rPr lang="en-US" sz="2299" spc="22" strike="noStrike" u="none">
                <a:solidFill>
                  <a:srgbClr val="023535"/>
                </a:solidFill>
                <a:latin typeface="TT Norms"/>
                <a:ea typeface="TT Norms"/>
                <a:cs typeface="TT Norms"/>
                <a:sym typeface="TT Norms"/>
              </a:rPr>
              <a:t>for ideal no. of clusters</a:t>
            </a:r>
          </a:p>
        </p:txBody>
      </p:sp>
      <p:sp>
        <p:nvSpPr>
          <p:cNvPr name="TextBox 23" id="23"/>
          <p:cNvSpPr txBox="true"/>
          <p:nvPr/>
        </p:nvSpPr>
        <p:spPr>
          <a:xfrm rot="0">
            <a:off x="209826" y="7954922"/>
            <a:ext cx="7812393" cy="363527"/>
          </a:xfrm>
          <a:prstGeom prst="rect">
            <a:avLst/>
          </a:prstGeom>
        </p:spPr>
        <p:txBody>
          <a:bodyPr anchor="t" rtlCol="false" tIns="0" lIns="0" bIns="0" rIns="0">
            <a:spAutoFit/>
          </a:bodyPr>
          <a:lstStyle/>
          <a:p>
            <a:pPr algn="l">
              <a:lnSpc>
                <a:spcPts val="3015"/>
              </a:lnSpc>
            </a:pPr>
            <a:r>
              <a:rPr lang="en-US" sz="2153">
                <a:solidFill>
                  <a:srgbClr val="023535"/>
                </a:solidFill>
                <a:latin typeface="TT Norms"/>
                <a:ea typeface="TT Norms"/>
                <a:cs typeface="TT Norms"/>
                <a:sym typeface="TT Norms"/>
              </a:rPr>
              <a:t>As per this graph the ideal no. of clusters to be made are 3.</a:t>
            </a:r>
          </a:p>
        </p:txBody>
      </p:sp>
      <p:sp>
        <p:nvSpPr>
          <p:cNvPr name="TextBox 24" id="24"/>
          <p:cNvSpPr txBox="true"/>
          <p:nvPr/>
        </p:nvSpPr>
        <p:spPr>
          <a:xfrm rot="0">
            <a:off x="0" y="8455625"/>
            <a:ext cx="3652496" cy="380462"/>
          </a:xfrm>
          <a:prstGeom prst="rect">
            <a:avLst/>
          </a:prstGeom>
        </p:spPr>
        <p:txBody>
          <a:bodyPr anchor="t" rtlCol="false" tIns="0" lIns="0" bIns="0" rIns="0">
            <a:spAutoFit/>
          </a:bodyPr>
          <a:lstStyle/>
          <a:p>
            <a:pPr algn="ctr">
              <a:lnSpc>
                <a:spcPts val="3179"/>
              </a:lnSpc>
            </a:pPr>
            <a:r>
              <a:rPr lang="en-US" sz="2271" b="true">
                <a:solidFill>
                  <a:srgbClr val="023535"/>
                </a:solidFill>
                <a:latin typeface="TT Norms Bold"/>
                <a:ea typeface="TT Norms Bold"/>
                <a:cs typeface="TT Norms Bold"/>
                <a:sym typeface="TT Norms Bold"/>
              </a:rPr>
              <a:t>Centroid of the cluster: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DAGgUwlqVh4</dc:identifier>
  <dcterms:modified xsi:type="dcterms:W3CDTF">2011-08-01T06:04:30Z</dcterms:modified>
  <cp:revision>1</cp:revision>
  <dc:title>ETDS GROUP PROJECT</dc:title>
</cp:coreProperties>
</file>