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42"/>
  </p:notesMasterIdLst>
  <p:sldIdLst>
    <p:sldId id="356" r:id="rId13"/>
    <p:sldId id="357" r:id="rId14"/>
    <p:sldId id="353" r:id="rId15"/>
    <p:sldId id="336" r:id="rId16"/>
    <p:sldId id="347" r:id="rId17"/>
    <p:sldId id="349" r:id="rId18"/>
    <p:sldId id="394" r:id="rId19"/>
    <p:sldId id="358" r:id="rId20"/>
    <p:sldId id="360" r:id="rId21"/>
    <p:sldId id="362" r:id="rId22"/>
    <p:sldId id="364" r:id="rId23"/>
    <p:sldId id="431" r:id="rId24"/>
    <p:sldId id="432" r:id="rId25"/>
    <p:sldId id="451" r:id="rId26"/>
    <p:sldId id="366" r:id="rId27"/>
    <p:sldId id="367" r:id="rId28"/>
    <p:sldId id="369" r:id="rId29"/>
    <p:sldId id="269" r:id="rId30"/>
    <p:sldId id="338" r:id="rId31"/>
    <p:sldId id="371" r:id="rId32"/>
    <p:sldId id="325" r:id="rId33"/>
    <p:sldId id="377" r:id="rId34"/>
    <p:sldId id="455" r:id="rId35"/>
    <p:sldId id="457" r:id="rId36"/>
    <p:sldId id="456" r:id="rId37"/>
    <p:sldId id="345" r:id="rId38"/>
    <p:sldId id="327" r:id="rId39"/>
    <p:sldId id="351" r:id="rId40"/>
    <p:sldId id="339" r:id="rId4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 showGuides="1">
      <p:cViewPr varScale="1">
        <p:scale>
          <a:sx n="85" d="100"/>
          <a:sy n="85" d="100"/>
        </p:scale>
        <p:origin x="1301" y="62"/>
      </p:cViewPr>
      <p:guideLst>
        <p:guide orient="horz" pos="2167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C9B00DF-D0CD-42BD-A9A6-A9927F9DA07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03475E3-FDC5-4C2E-93FA-614291BC47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be the title slide for all corporate presentations pertaining to the overall university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1FC74-779B-D247-B77E-EE4A4441F059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title slide for respective colleges/institutions while we retain the DMIHER logo on top always.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1FC74-779B-D247-B77E-EE4A4441F059}" type="slidenum">
              <a:rPr 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475E3-FDC5-4C2E-93FA-614291BC476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F0C4F-8C1D-3E4C-8B9F-2675B165C37A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5E3-FDC5-4C2E-93FA-614291BC4764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5E3-FDC5-4C2E-93FA-614291BC4764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F0C4F-8C1D-3E4C-8B9F-2675B165C37A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82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55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51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51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8AB-4F26-6945-98C5-1D153B845FA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A579-ECB5-6141-A6D4-FE04417CF7C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081-89CF-0242-9DF2-F53505A8639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CFE3-5CB4-D74C-95A0-9B698825E79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23CB-94C0-1F49-87E0-FD128CA4681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02D6-2A44-2C46-8E4A-7F2DE7E916B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FAAD-9734-AA40-BF98-769B5339B37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4DFE-7368-8747-9CC4-333D34921BD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B085-BD32-304A-81A0-41E2C99A69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3D0-ABF8-DF42-9E18-94D672692CE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2F1F-995E-BD45-B438-85D54F89118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3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72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72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0D5E-4AD6-434C-94DF-A67270B9C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A1DE-14CF-0F43-804E-9B6915F7C2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5A71-6EAB-0B4B-9581-936EEBCAFA3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28-02-2025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28/08/2020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   Datta Meghe Institute of Medical Sciences  Deemed to be University,  Sawangi (Meghe)Wardha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749-BBDF-4BA2-ADE0-5331C00EA0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999-44D2-4FF2-BD17-7A505A067A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INCLUDED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442"/>
            <a:ext cx="8229600" cy="48006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aphicFrame>
        <p:nvGraphicFramePr>
          <p:cNvPr id="4" name="Table 4"/>
          <p:cNvGraphicFramePr/>
          <p:nvPr>
            <p:extLst>
              <p:ext uri="{D42A27DB-BD31-4B8C-83A1-F6EECF244321}">
                <p14:modId xmlns:p14="http://schemas.microsoft.com/office/powerpoint/2010/main" val="787274317"/>
              </p:ext>
            </p:extLst>
          </p:nvPr>
        </p:nvGraphicFramePr>
        <p:xfrm>
          <a:off x="990600" y="1295400"/>
          <a:ext cx="7848600" cy="2819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Article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MA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6"/>
          <p:cNvGraphicFramePr/>
          <p:nvPr/>
        </p:nvGraphicFramePr>
        <p:xfrm>
          <a:off x="625078" y="1162484"/>
          <a:ext cx="8426777" cy="52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,journal,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 of publication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Nerve Segmentation in Ultrasound Images: A Review," by Sarah Lee, Medical Imaging Review, 2022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Review paper.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 Objective: To summarize advancements in ultrasound nerve segmentation.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 Method: Literature review of 50 studies.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Concluded that CNNs and UNet models are the most effective, but emphasized the need for more standardized datasets</a:t>
                      </a:r>
                      <a:r>
                        <a:rPr lang="en-US" altLang="en-US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endParaRPr lang="en-US" altLang="en-US" sz="1100" kern="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IN" sz="1100" kern="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Lack of practical implementation cases for clinical settings was highlighted.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"Deep Learning-Based Ultrasound Image Segmentation for Nerve Localization," by John Smith et al., IEEE Transactions on Medical Imaging, 2021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Experimental study using deep learning models.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Objective: To develop a neural network for segmenting nerve regions in ultrasound images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Method: CNN-based segmentation (UNet) with 10,000 annotated images.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The study achieved an accuracy of 95% in nerve segmentation and improved nerve detection efficiency during surgical planning.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Limited by the diversity of ultrasound images; dataset was from a single medical institution.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05729" y="333011"/>
            <a:ext cx="7229006" cy="6505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6"/>
          <p:cNvGraphicFramePr/>
          <p:nvPr>
            <p:custDataLst>
              <p:tags r:id="rId1"/>
            </p:custDataLst>
          </p:nvPr>
        </p:nvGraphicFramePr>
        <p:xfrm>
          <a:off x="457438" y="975794"/>
          <a:ext cx="8426777" cy="567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3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,journal,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 of publication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"AI in Ultrasound Image Analysis for Nerve Identification," by Michael Green, AI in Medicine Journal, 2021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Experimental study</a:t>
                      </a:r>
                      <a:r>
                        <a:rPr lang="en-IN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 Objective: To compare the effectiveness of different deep learning models in nerve identification.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Method: UNet, VGG, and Inception models on 8,000 ultrasound images.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UNet achieved the best accuracy (94%), followed by Inception (91%), with faster processing times than traditional methods.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Limited to retrospective data analysis; requires prospective validation in clinical settings</a:t>
                      </a:r>
                      <a:r>
                        <a:rPr lang="en-IN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endParaRPr lang="en-IN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"Automated Nerve Detection in Ultrasound Imaging with AI," by Jane Doe, Journal of Medical Imaging, 2020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Comparative analysis of traditional vs deep learning methods.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Objective: To evaluate the efficiency of deep learning in nerve detection.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 Method: ResNet architecture with 5,000 image samples.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Demonstrated that deep learning models outperformed traditional methods with 90% precision in nerve localization.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Model performance may degrade on unseen datasets due to limited training on varied image sources.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6"/>
          <p:cNvGraphicFramePr/>
          <p:nvPr>
            <p:custDataLst>
              <p:tags r:id="rId1"/>
            </p:custDataLst>
          </p:nvPr>
        </p:nvGraphicFramePr>
        <p:xfrm>
          <a:off x="533400" y="1143000"/>
          <a:ext cx="842677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,journal,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 of publication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"Machine Learning for Ultrasound-Guided Nerve Blocks," by Alex Brown, Neural Computing Journal, 20</a:t>
                      </a:r>
                      <a:r>
                        <a:rPr lang="en-IN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20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Prototype development using ML.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Objective: To automate nerve block localization using ML models.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 Method: SVM and CNN hybrid with 2,500 training images.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Found that hybrid models improved sensitivity by 12%, but required extensive computational resources.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mall dataset size limited generalizability; real-time application challenges noted.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"Ultrasound Image Segmentation Using Deep Neural Networks for Nerve Block Guidance," by Emily Watson et al., Journal of Biomedical Engineering, 2020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Experimental deep learning study.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Objective: To improve nerve block accuracy by segmenting nerve structures in ultrasound images.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Method: Used UNet architecture on a dataset of 6,500 annotated ultrasound images.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Achieved a Dice coefficient of 0.89, indicating high accuracy in nerve segmentation. Significantly reduced false negatives, aiding in safer nerve block procedures.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Dataset was limited to a specific patient demographic, which could reduce generalizability across broader populations. Also, model training required high computational power.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4A894-D906-0D86-102C-694F793C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8F1-F1E3-E121-80C6-84242B19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24DE3550-1652-D7A2-A957-FC7773A4D2A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1020962"/>
              </p:ext>
            </p:extLst>
          </p:nvPr>
        </p:nvGraphicFramePr>
        <p:xfrm>
          <a:off x="533400" y="1143000"/>
          <a:ext cx="842677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Article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 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,journal,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 of publication</a:t>
                      </a:r>
                      <a:r>
                        <a:rPr lang="en-IN" alt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 of Study, Design, Objectives , Method used and Sample size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Findings of the study and their conclusions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Remarks of the Scholar on limitations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"Machine Learning for Ultrasound-Guided Nerve Blocks," by Alex Brown, Neural Computing Journal, 20</a:t>
                      </a:r>
                      <a:r>
                        <a:rPr lang="en-IN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20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Prototype development using ML.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Objective: To automate nerve block localization using ML models.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 Method: SVM and CNN hybrid with 2,500 training images.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Found that hybrid models improved sensitivity by 12%, but required extensive computational resources.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mall dataset size limited generalizability; real-time application challenges noted.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"Ultrasound Image Segmentation Using Deep Neural Networks for Nerve Block Guidance," by Emily Watson et al., Journal of Biomedical Engineering, 2020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Design: Experimental deep learning study.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Objective: To improve nerve block accuracy by segmenting nerve structures in ultrasound images. </a:t>
                      </a: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Method: Used UNet architecture on a dataset of 6,500 annotated ultrasound images.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Achieved a Dice coefficient of 0.89, indicating high accuracy in nerve segmentation. Significantly reduced false negatives, aiding in safer nerve block procedures.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Dataset was limited to a specific patient demographic, which could reduce generalizability across broader populations. Also, model training required high computational power.</a:t>
                      </a: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7" y="457214"/>
            <a:ext cx="8337967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GAP SUMMARY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070" y="1219200"/>
            <a:ext cx="8284845" cy="50298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"Deep Learning-Based Ultrasound Image Segmentation for Nerve Localization," Author: John Smith, IEEE Transactions on Medical Imaging, 2021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Gap: Limited dataset from a single institution.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"Automated Nerve Detection in Ultrasound Imaging with AI," Author: Jane Doe, Journal of Medical Imaging, 2020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Gap: Performance drops on unseen datasets. 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"Machine Learning for Ultrasound-Guided Nerve Blocks," Author: Alex Brown, Neural Computing Journal, 2019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Gap: Small dataset size and computational resource demands.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IN" sz="2400" kern="1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7200" y="838200"/>
            <a:ext cx="802703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"Nerve Segmentation in Ultrasound Images: A Review," Author: Sarah Lee, Medical Imaging Review, 2022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ap: Lack of standardized datasets and real-time clinical validation.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"AI in Ultrasound Image Analysis for Nerve Identification," Author: Michael Green, AI in Medicine Journal, 2021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Gap: Retrospective data analysis only.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85" y="1264604"/>
            <a:ext cx="6092222" cy="40272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KNOWLEDGE GAP IDENTIFIED</a:t>
            </a:r>
            <a:endParaRPr lang="en-US" sz="1575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425" y="2443163"/>
            <a:ext cx="4629150" cy="2143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7155" y="1943101"/>
          <a:ext cx="7188506" cy="3981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9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 Types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research gap used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3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Gap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4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Methodological Gap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alt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ack of standardized and universally validated frameworks for integrating diverse ultrasound datasets with deep learning models to ensure accurate and generalizable nerve segmentation across varied clinical settings.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–knowledge Gap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I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imited availability of clinically validated, real-time ultrasound nerve segmentation tools that seamlessly integrate with existing medical workflows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Gap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5043"/>
            <a:ext cx="8358186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deep learning techniques be optimized to achieve accurate and real-time segmentation of nerves in ultrasound images?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644226"/>
            <a:ext cx="8001000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AIM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deep learning-based model for accurate and real-time segmentation of nerves in ultrasound images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30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3429000"/>
            <a:ext cx="7034893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Faculty of Engineering and Technology</a:t>
            </a:r>
          </a:p>
          <a:p>
            <a:pPr algn="ctr"/>
            <a:r>
              <a:rPr lang="en-US" sz="2100" dirty="0">
                <a:solidFill>
                  <a:prstClr val="white"/>
                </a:solidFill>
              </a:rPr>
              <a:t>Department of </a:t>
            </a:r>
            <a:r>
              <a:rPr lang="en-IN" altLang="en-US" sz="2100" dirty="0">
                <a:solidFill>
                  <a:prstClr val="white"/>
                </a:solidFill>
              </a:rPr>
              <a:t> Artificial Intelligence And Data Science</a:t>
            </a:r>
            <a:endParaRPr lang="en-US" sz="21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71"/>
            <a:ext cx="7886700" cy="44926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8176137" cy="16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Accurate Nerve Segmentation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Dataset Diversity and Model Performance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Web Application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1C437-CE39-B60E-4E04-33BB3E78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89916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6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076440" cy="30289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image datasets with annotated nerve regions.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 for model development and image preprocessing.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Convolutional Neural Network (CNN) for image segmentation.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1850" y="5151692"/>
            <a:ext cx="2686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0DF673-B274-DD7D-7131-785E9157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6543"/>
            <a:ext cx="8458200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8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FDAD0-9BD2-4AAB-0592-28074C0A1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B38FB1-3BD0-91C8-F83A-D15D284A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6943"/>
            <a:ext cx="7924800" cy="4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1E51B-4860-5A07-3C48-4E70BEF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1D95E5-AC9B-F685-3C96-91096019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06943"/>
            <a:ext cx="8077200" cy="4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365142"/>
            <a:ext cx="7886700" cy="703263"/>
          </a:xfrm>
        </p:spPr>
        <p:txBody>
          <a:bodyPr/>
          <a:lstStyle/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PLAN</a:t>
            </a:r>
          </a:p>
        </p:txBody>
      </p:sp>
      <p:sp>
        <p:nvSpPr>
          <p:cNvPr id="2052" name="TextBox 7"/>
          <p:cNvSpPr txBox="1">
            <a:spLocks noChangeArrowheads="1"/>
          </p:cNvSpPr>
          <p:nvPr/>
        </p:nvSpPr>
        <p:spPr bwMode="auto">
          <a:xfrm>
            <a:off x="3371850" y="5707080"/>
            <a:ext cx="268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10771"/>
              </p:ext>
            </p:extLst>
          </p:nvPr>
        </p:nvGraphicFramePr>
        <p:xfrm>
          <a:off x="628652" y="1255716"/>
          <a:ext cx="7811691" cy="402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and Year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24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(Review Paper) in</a:t>
                      </a: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SCOPUS index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Conference.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Feb/March2025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79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Presentation and Publication in Reputed IEEE/AIP /Web of Science Conferences </a:t>
                      </a:r>
                      <a:r>
                        <a:rPr lang="en-I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2025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5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Patent 01 if required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Copyright at least 01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April 2025</a:t>
                      </a:r>
                      <a:endParaRPr lang="en-I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20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142999"/>
          <a:ext cx="8324880" cy="39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3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research gap identified?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research question is in tune with research gap?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4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hypothesis in tune with the research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study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 commensurate with the research question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study feasible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research lead to generation of new knowledge 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 higher level of evidence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609600"/>
            <a:ext cx="3783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SUMMARY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" y="18168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22529"/>
            <a:ext cx="853440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r>
              <a:rPr lang="en-US" altLang="en-US" sz="12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J. Long, E. Shelhamer, and T. Darrell, "Fully convolutional networks for semantic segmentation," IEEE Transactions on Pattern Analysis and Machine Intelligence, vol. 39, no. 4, pp. 640–651, Apr. 2017.</a:t>
            </a: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endParaRPr lang="en-US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r>
              <a:rPr lang="en-US" altLang="en-US" sz="12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O. Ronneberger, P. Fischer, and T. Brox, "U-Net: Convolutional networks for biomedical image segmentation," in Proc. Medical Image Computing and Computer-Assisted Intervention (MICCAI), Munich, Germany, 2015, pp. 234–241.</a:t>
            </a: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endParaRPr lang="en-US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r>
              <a:rPr lang="en-US" altLang="en-US" sz="12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K. He, X. Zhang, S. Ren, and J. Sun, "Deep residual learning for image recognition," in Proc. IEEE Conf. Computer Vision and Pattern Recognition (CVPR), Las Vegas, NV, USA, 2016, pp. 770–778.</a:t>
            </a: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endParaRPr lang="en-US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r>
              <a:rPr lang="en-US" altLang="en-US" sz="12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F. Milletari, N. Navab, and S. Ahmadi, "V-Net: Fully convolutional neural networks for volumetric medical image segmentation," in Proc. IEEE 3D Vision (3DV), Stanford, CA, USA, 2016, pp. 565–571.</a:t>
            </a: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endParaRPr lang="en-US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r>
              <a:rPr lang="en-US" altLang="en-US" sz="12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A. Esteva et al., "A guide to deep learning in healthcare," Nature Medicine, vol. 25, no. 1, pp. 24–29, Jan. 2019.</a:t>
            </a: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endParaRPr lang="en-US" altLang="en-US" sz="12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22580" marR="101600" indent="-228600">
              <a:lnSpc>
                <a:spcPct val="150000"/>
              </a:lnSpc>
              <a:buAutoNum type="arabicPeriod"/>
              <a:tabLst>
                <a:tab pos="562610" algn="l"/>
              </a:tabLst>
            </a:pPr>
            <a:r>
              <a:rPr lang="en-US" altLang="en-US" sz="12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L. Wang, Y. Wang, and D. Li, "Deep learning for lung ultrasound image analysis and classification," Computers in Biology and Medicine, vol. 136, pp. 1–9, Sep. 2021.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5725923"/>
            <a:ext cx="3581400" cy="113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752600"/>
            <a:ext cx="8077200" cy="3429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pic>
        <p:nvPicPr>
          <p:cNvPr id="4" name="Picture 3" descr="DMIHER New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2400"/>
            <a:ext cx="1123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52400"/>
            <a:ext cx="838200" cy="914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609580"/>
            <a:ext cx="7772400" cy="14477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63" y="2019279"/>
            <a:ext cx="8141273" cy="29241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STUDENT: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Srushti N. Vaidya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SUPERVISOR: 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Utkarsha Pacharaney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I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SAWANGI (MEGHE) , WARDHA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/02/2025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52400"/>
            <a:ext cx="8375936" cy="199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MAJOR PROJECT</a:t>
            </a:r>
          </a:p>
          <a:p>
            <a:pPr algn="ctr"/>
            <a:r>
              <a:rPr lang="en-I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Automated Nerve Detection in </a:t>
            </a:r>
            <a:r>
              <a:rPr lang="en-US" sz="240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Ultrasou</a:t>
            </a:r>
            <a:r>
              <a:rPr lang="en-IN" altLang="en-US" sz="240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Imaging Using Deep Learning Technique.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 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Chart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Prisma-S Extension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/Research gap analysis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Knowledge/Research Gap Summary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Knowledge Gap Identified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Scheduling of Research Work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Schedule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Background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primarily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machine learning (ML)-based project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involves developing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can accurately segment nerve structures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ultrasound images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indent="0">
              <a:buFont typeface="+mj-lt"/>
              <a:buNone/>
            </a:pP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Importance of Ultrasound Nerve Segmentation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Ultrasound imaging can help identify nerve structures responsible for pain.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Accurate segmentation ensures targeted intervention, reducing risks during catheter insertion.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23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Comparison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Automated and Precise Nerve Segmentation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project utilizes machine learning algorithms to accurately segment nerve structures in ultrasound images, reducing human error and providing a higher level of precision than manual methods.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Targeted Pain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Instead of relying on medications that only alleviate symptoms, this project enables precise targeting of pain sources by segmenting nerves involved in pain.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084" y="306476"/>
            <a:ext cx="6256724" cy="522997"/>
          </a:xfrm>
        </p:spPr>
        <p:txBody>
          <a:bodyPr>
            <a:noAutofit/>
          </a:bodyPr>
          <a:lstStyle/>
          <a:p>
            <a:pPr algn="ctr"/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 OF LITERATURE </a:t>
            </a:r>
            <a:b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(PRISMA FLOW DIAGRAM)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5281" y="1200150"/>
            <a:ext cx="307782" cy="11765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80" y="1460794"/>
            <a:ext cx="2343149" cy="474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identifies through IEEE searching (n=</a:t>
            </a:r>
            <a:r>
              <a:rPr lang="en-I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3325" y="1113082"/>
            <a:ext cx="2628770" cy="764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identified through other sources SCOPUS (n=</a:t>
            </a:r>
            <a:r>
              <a:rPr lang="en-I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2922254" y="1935090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75757" y="2124696"/>
            <a:ext cx="4153643" cy="219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after duplicates removal (n=</a:t>
            </a:r>
            <a:r>
              <a:rPr lang="en-IN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0680" y="2568691"/>
            <a:ext cx="2656027" cy="387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screened for removal(n=</a:t>
            </a:r>
            <a:r>
              <a:rPr lang="en-IN" alt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5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3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 flipV="1">
            <a:off x="4401505" y="2739628"/>
            <a:ext cx="766407" cy="2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67913" y="2552180"/>
            <a:ext cx="2656027" cy="37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 excluded:(n=</a:t>
            </a:r>
            <a:r>
              <a:rPr lang="en-IN" alt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36777" y="3542831"/>
            <a:ext cx="3431135" cy="1057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Full text articles assessed for eligibility (n=</a:t>
            </a:r>
            <a:r>
              <a:rPr lang="en-IN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35928" y="4981102"/>
            <a:ext cx="2353379" cy="688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Studies included in Qualitative and Quantitative  (n</a:t>
            </a:r>
            <a:r>
              <a:rPr lang="en-I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51484" y="4656515"/>
            <a:ext cx="1963716" cy="1085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articles-</a:t>
            </a: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articles-</a:t>
            </a:r>
            <a:r>
              <a:rPr lang="en-IN" altLang="en-US" sz="12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b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Book-00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20063" y="2478824"/>
            <a:ext cx="323005" cy="10575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r>
              <a:rPr lang="en-US" sz="13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20060" y="3757488"/>
            <a:ext cx="290855" cy="965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5286" y="4864573"/>
            <a:ext cx="245740" cy="11440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736" y="3351436"/>
            <a:ext cx="2463329" cy="108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excluded(n=</a:t>
            </a:r>
            <a:r>
              <a:rPr lang="en-I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text articles excluded with reasons: Objective is not matching.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50899" y="3666047"/>
            <a:ext cx="285750" cy="11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203908" y="1919598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2254" y="2347083"/>
            <a:ext cx="1" cy="20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64415" y="2982352"/>
            <a:ext cx="1" cy="535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89307" y="5339344"/>
            <a:ext cx="1208429" cy="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1" y="4620128"/>
            <a:ext cx="0" cy="360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172200" cy="5488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PRISMA-S EXTENSION 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253094" y="1370583"/>
          <a:ext cx="8499022" cy="4585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Checklist item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PubMed,</a:t>
                      </a:r>
                      <a:r>
                        <a:rPr lang="en-CA" sz="15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 IEEE, Elsevier, Research Gate, Google Scholar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esh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Ultrasonography</a:t>
                      </a:r>
                      <a:r>
                        <a:rPr lang="en-IN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Nerve Block</a:t>
                      </a:r>
                      <a:r>
                        <a:rPr lang="en-IN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en-US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Deep Learning</a:t>
                      </a:r>
                      <a:r>
                        <a:rPr lang="en-IN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en-US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Artificial Intelligence</a:t>
                      </a:r>
                      <a:r>
                        <a:rPr lang="en-IN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en-US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Nerve Fibers</a:t>
                      </a:r>
                      <a:r>
                        <a:rPr lang="en-IN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en-US" altLang="en-US" sz="1500" dirty="0"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Neural Networks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Search strategies</a:t>
                      </a:r>
                      <a:endParaRPr lang="en-I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Mesh terms, Keywords, phrases, headlines, terms and citations are used as search strategies to collaborate the data</a:t>
                      </a:r>
                      <a:endParaRPr lang="en-IN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Selection process</a:t>
                      </a:r>
                      <a:endParaRPr lang="en-IN" sz="1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Selected the CASP dataset for protein secondary structure prediction due to its comprehensive annotation and diversity in protein sequences. We opted for a CNN architecture inspired by ResNet due to its proven effectiveness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Limits and restrictions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CA" sz="15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Prominence is given to the studies conducted within the </a:t>
                      </a:r>
                      <a:r>
                        <a:rPr lang="en-IN" altLang="en-CA" sz="15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last </a:t>
                      </a:r>
                      <a:r>
                        <a:rPr lang="en-CA" sz="15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CA" sz="1500" u="non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sz="150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years. Studies before this period were used to describe the historical</a:t>
                      </a:r>
                      <a:r>
                        <a:rPr lang="en-CA" sz="1500" u="none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 evidences.</a:t>
                      </a:r>
                      <a:endParaRPr lang="en-IN" sz="15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Search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altLang="en-US" sz="15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Studies include ml and dl tqchniques and nerve structurestructure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Total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A total of  </a:t>
                      </a:r>
                      <a:r>
                        <a:rPr lang="en-IN" alt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research paper </a:t>
                      </a:r>
                      <a:r>
                        <a:rPr 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is the part of the study</a:t>
                      </a:r>
                      <a:r>
                        <a:rPr lang="en-IN" alt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 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en-CA" sz="1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 Journal articles, research articles.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2240</Words>
  <Application>Microsoft Office PowerPoint</Application>
  <PresentationFormat>On-screen Show (4:3)</PresentationFormat>
  <Paragraphs>305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6_Office Theme</vt:lpstr>
      <vt:lpstr>1_Office Theme</vt:lpstr>
      <vt:lpstr>2_Office Theme</vt:lpstr>
      <vt:lpstr>3_Office Theme</vt:lpstr>
      <vt:lpstr>4_Office Theme</vt:lpstr>
      <vt:lpstr>5_Office Theme</vt:lpstr>
      <vt:lpstr>8_Office Theme</vt:lpstr>
      <vt:lpstr>9_Office Theme</vt:lpstr>
      <vt:lpstr>10_Office Theme</vt:lpstr>
      <vt:lpstr>7_Office Theme</vt:lpstr>
      <vt:lpstr>15_Office Theme</vt:lpstr>
      <vt:lpstr>PowerPoint Presentation</vt:lpstr>
      <vt:lpstr>PowerPoint Presentation</vt:lpstr>
      <vt:lpstr>Presentation for Major Project</vt:lpstr>
      <vt:lpstr>    </vt:lpstr>
      <vt:lpstr>CONTENTS </vt:lpstr>
      <vt:lpstr>INTRODUCTION </vt:lpstr>
      <vt:lpstr>PowerPoint Presentation</vt:lpstr>
      <vt:lpstr>SYSTEMATIC REVIEW OF LITERATURE  (PRISMA FLOW DIAGRAM) </vt:lpstr>
      <vt:lpstr> PRISMA-S EXTENSION </vt:lpstr>
      <vt:lpstr>RESEARCH ARTICLES INCLUDED</vt:lpstr>
      <vt:lpstr>KNOWLEDGE GAP</vt:lpstr>
      <vt:lpstr>PowerPoint Presentation</vt:lpstr>
      <vt:lpstr>PowerPoint Presentation</vt:lpstr>
      <vt:lpstr>PowerPoint Presentation</vt:lpstr>
      <vt:lpstr>KNOWLEDGE GAP SUMMARY</vt:lpstr>
      <vt:lpstr>PowerPoint Presentation</vt:lpstr>
      <vt:lpstr>NATURE OF THE KNOWLEDGE GAP IDENTIFIED</vt:lpstr>
      <vt:lpstr>RESEARCH QUESTION</vt:lpstr>
      <vt:lpstr>PowerPoint Presentation</vt:lpstr>
      <vt:lpstr>OBJECTIVES</vt:lpstr>
      <vt:lpstr>PowerPoint Presentation</vt:lpstr>
      <vt:lpstr>MATERIALS AND METHOD   </vt:lpstr>
      <vt:lpstr>PowerPoint Presentation</vt:lpstr>
      <vt:lpstr>PowerPoint Presentation</vt:lpstr>
      <vt:lpstr>PowerPoint Presentation</vt:lpstr>
      <vt:lpstr>PUBLICATION PLAN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PRESENTATION</dc:title>
  <dc:creator>Acer</dc:creator>
  <cp:lastModifiedBy>Srushti Vaidya</cp:lastModifiedBy>
  <cp:revision>425</cp:revision>
  <cp:lastPrinted>2023-02-04T19:54:00Z</cp:lastPrinted>
  <dcterms:created xsi:type="dcterms:W3CDTF">2006-08-16T00:00:00Z</dcterms:created>
  <dcterms:modified xsi:type="dcterms:W3CDTF">2025-02-28T04:14:52Z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79D805B3E4254512A05EEA0B58584C06_13</vt:lpwstr>
  </property>
  <property fmtid="{D5CDD505-2E9C-101B-9397-08002B2CF9AE}" pid="3" name="KSOProductBuildVer">
    <vt:lpwstr>1033-12.2.0.18911</vt:lpwstr>
  </property>
</Properties>
</file>