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3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5760">
          <p15:clr>
            <a:srgbClr val="A4A3A4"/>
          </p15:clr>
        </p15:guide>
        <p15:guide id="5" pos="6144">
          <p15:clr>
            <a:srgbClr val="A4A3A4"/>
          </p15:clr>
        </p15:guide>
        <p15:guide id="6" orient="horz" pos="276">
          <p15:clr>
            <a:srgbClr val="A4A3A4"/>
          </p15:clr>
        </p15:guide>
        <p15:guide id="7" pos="2736">
          <p15:clr>
            <a:srgbClr val="A4A3A4"/>
          </p15:clr>
        </p15:guide>
        <p15:guide id="8" pos="5688">
          <p15:clr>
            <a:srgbClr val="A4A3A4"/>
          </p15:clr>
        </p15:guide>
        <p15:guide id="9" orient="horz" pos="1956">
          <p15:clr>
            <a:srgbClr val="A4A3A4"/>
          </p15:clr>
        </p15:guide>
        <p15:guide id="10" orient="horz" pos="3036">
          <p15:clr>
            <a:srgbClr val="A4A3A4"/>
          </p15:clr>
        </p15:guide>
        <p15:guide id="11" orient="horz" pos="1644">
          <p15:clr>
            <a:srgbClr val="A4A3A4"/>
          </p15:clr>
        </p15:guide>
        <p15:guide id="12" orient="horz" pos="1860">
          <p15:clr>
            <a:srgbClr val="A4A3A4"/>
          </p15:clr>
        </p15:guide>
        <p15:guide id="13" pos="2880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448">
          <p15:clr>
            <a:srgbClr val="A4A3A4"/>
          </p15:clr>
        </p15:guide>
        <p15:guide id="16" pos="480">
          <p15:clr>
            <a:srgbClr val="A4A3A4"/>
          </p15:clr>
        </p15:guide>
        <p15:guide id="17" pos="336">
          <p15:clr>
            <a:srgbClr val="A4A3A4"/>
          </p15:clr>
        </p15:guide>
        <p15:guide id="18" orient="horz" pos="348">
          <p15:clr>
            <a:srgbClr val="A4A3A4"/>
          </p15:clr>
        </p15:guide>
        <p15:guide id="19" orient="horz" pos="2169">
          <p15:clr>
            <a:srgbClr val="A4A3A4"/>
          </p15:clr>
        </p15:guide>
        <p15:guide id="20" orient="horz" pos="3239">
          <p15:clr>
            <a:srgbClr val="A4A3A4"/>
          </p15:clr>
        </p15:guide>
        <p15:guide id="21" orient="horz" pos="606">
          <p15:clr>
            <a:srgbClr val="A4A3A4"/>
          </p15:clr>
        </p15:guide>
        <p15:guide id="22" orient="horz" pos="2772">
          <p15:clr>
            <a:srgbClr val="A4A3A4"/>
          </p15:clr>
        </p15:guide>
        <p15:guide id="23" pos="5759">
          <p15:clr>
            <a:srgbClr val="A4A3A4"/>
          </p15:clr>
        </p15:guide>
        <p15:guide id="24" pos="5700">
          <p15:clr>
            <a:srgbClr val="A4A3A4"/>
          </p15:clr>
        </p15:guide>
        <p15:guide id="25" pos="2944">
          <p15:clr>
            <a:srgbClr val="A4A3A4"/>
          </p15:clr>
        </p15:guide>
        <p15:guide id="26" pos="468">
          <p15:clr>
            <a:srgbClr val="A4A3A4"/>
          </p15:clr>
        </p15:guide>
      </p15:sldGuideLst>
    </p:ext>
    <p:ext uri="{2D200454-40CA-4A62-9FC3-DE9A4176ACB9}">
      <p15:notesGuideLst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g8JpIcHRzsMk6QnvJPDz6F/1/E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2" orient="horz"/>
        <p:guide pos="2748" orient="horz"/>
        <p:guide pos="3888" orient="horz"/>
        <p:guide pos="5760"/>
        <p:guide pos="6144"/>
        <p:guide pos="276" orient="horz"/>
        <p:guide pos="2736"/>
        <p:guide pos="5688"/>
        <p:guide pos="1956" orient="horz"/>
        <p:guide pos="3036" orient="horz"/>
        <p:guide pos="1644" orient="horz"/>
        <p:guide pos="1860" orient="horz"/>
        <p:guide pos="2880"/>
        <p:guide pos="804" orient="horz"/>
        <p:guide pos="5448"/>
        <p:guide pos="480"/>
        <p:guide pos="336"/>
        <p:guide pos="348" orient="horz"/>
        <p:guide pos="2169" orient="horz"/>
        <p:guide pos="3239" orient="horz"/>
        <p:guide pos="606" orient="horz"/>
        <p:guide pos="2772" orient="horz"/>
        <p:guide pos="5759"/>
        <p:guide pos="5700"/>
        <p:guide pos="2944"/>
        <p:guide pos="4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eb6cbe3c_0_25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7eb6cbe3c_0_25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7eb6cbe3c_0_25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eb6cbe3c_0_32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eb6cbe3c_0_32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7eb6cbe3c_0_32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eb6cbe3c_0_39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eb6cbe3c_0_39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7eb6cbe3c_0_39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7eb6cbe3c_0_46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7eb6cbe3c_0_46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a7eb6cbe3c_0_46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427038" y="693738"/>
            <a:ext cx="61563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eb6cbe3c_0_4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eb6cbe3c_0_4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7eb6cbe3c_0_4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eb6cbe3c_0_11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eb6cbe3c_0_11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7eb6cbe3c_0_11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eb6cbe3c_0_18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eb6cbe3c_0_18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7eb6cbe3c_0_18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07f4966e_0_10:notes"/>
          <p:cNvSpPr/>
          <p:nvPr>
            <p:ph idx="2" type="sldImg"/>
          </p:nvPr>
        </p:nvSpPr>
        <p:spPr>
          <a:xfrm>
            <a:off x="427038" y="693738"/>
            <a:ext cx="61563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07f4966e_0_10:notes"/>
          <p:cNvSpPr txBox="1"/>
          <p:nvPr>
            <p:ph idx="1" type="body"/>
          </p:nvPr>
        </p:nvSpPr>
        <p:spPr>
          <a:xfrm>
            <a:off x="699407" y="4387248"/>
            <a:ext cx="5611500" cy="4154100"/>
          </a:xfrm>
          <a:prstGeom prst="rect">
            <a:avLst/>
          </a:prstGeom>
        </p:spPr>
        <p:txBody>
          <a:bodyPr anchorCtr="0" anchor="t" bIns="44475" lIns="88975" spcFirstLastPara="1" rIns="88975" wrap="square" tIns="444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a907f4966e_0_10:notes"/>
          <p:cNvSpPr txBox="1"/>
          <p:nvPr>
            <p:ph idx="12" type="sldNum"/>
          </p:nvPr>
        </p:nvSpPr>
        <p:spPr>
          <a:xfrm>
            <a:off x="3972563" y="8775968"/>
            <a:ext cx="3036300" cy="458700"/>
          </a:xfrm>
          <a:prstGeom prst="rect">
            <a:avLst/>
          </a:prstGeom>
        </p:spPr>
        <p:txBody>
          <a:bodyPr anchorCtr="0" anchor="b" bIns="44475" lIns="88975" spcFirstLastPara="1" rIns="88975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099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348105" y="3230193"/>
            <a:ext cx="5556738" cy="221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rgbClr val="ED8B00"/>
              </a:buClr>
              <a:buSzPts val="1600"/>
              <a:buFont typeface="Noto Sans Symbols"/>
              <a:buNone/>
              <a:defRPr b="0" i="0" sz="1600">
                <a:solidFill>
                  <a:srgbClr val="ED8B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817" y="4577667"/>
            <a:ext cx="1369306" cy="25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142" y="208916"/>
            <a:ext cx="833532" cy="65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58189" y="940222"/>
            <a:ext cx="8615227" cy="372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  <a:defRPr/>
            </a:lvl1pPr>
            <a:lvl2pPr indent="-320040" lvl="1" marL="9144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corners (3)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28" name="Google Shape;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>
            <p:ph idx="2" type="body"/>
          </p:nvPr>
        </p:nvSpPr>
        <p:spPr>
          <a:xfrm>
            <a:off x="343291" y="681005"/>
            <a:ext cx="7964402" cy="188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rgbClr val="ED8B00"/>
              </a:buClr>
              <a:buSzPts val="1200"/>
              <a:buNone/>
              <a:defRPr b="0" sz="1200">
                <a:solidFill>
                  <a:srgbClr val="ED8B00"/>
                </a:solidFill>
              </a:defRPr>
            </a:lvl1pPr>
            <a:lvl2pPr indent="-320040" lvl="1" marL="9144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40"/>
              <a:buChar char="▪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60"/>
              <a:buChar char="▪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30" name="Google Shape;30;p9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31" name="Google Shape;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65" y="4703235"/>
            <a:ext cx="516534" cy="4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40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indent="-299719" lvl="1" marL="9144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indent="-290830" lvl="2" marL="13716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indent="-317500" lvl="3" marL="18288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indent="-323850" lvl="5" marL="27432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indent="-323850" lvl="6" marL="32004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indent="-323850" lvl="7" marL="36576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indent="-323850" lvl="8" marL="41148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712677" y="971550"/>
            <a:ext cx="429064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 sz="1400"/>
            </a:lvl1pPr>
            <a:lvl2pPr indent="-299719" lvl="1" marL="9144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120"/>
              <a:buChar char="▪"/>
              <a:defRPr sz="1400"/>
            </a:lvl2pPr>
            <a:lvl3pPr indent="-290830" lvl="2" marL="13716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980"/>
              <a:buChar char="▪"/>
              <a:defRPr sz="1400"/>
            </a:lvl3pPr>
            <a:lvl4pPr indent="-317500" lvl="3" marL="18288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4pPr>
            <a:lvl5pPr indent="-317500" lvl="4" marL="228600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5pPr>
            <a:lvl6pPr indent="-323850" lvl="5" marL="27432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6pPr>
            <a:lvl7pPr indent="-323850" lvl="6" marL="32004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7pPr>
            <a:lvl8pPr indent="-323850" lvl="7" marL="36576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8pPr>
            <a:lvl9pPr indent="-323850" lvl="8" marL="4114800" algn="l">
              <a:spcBef>
                <a:spcPts val="375"/>
              </a:spcBef>
              <a:spcAft>
                <a:spcPts val="0"/>
              </a:spcAft>
              <a:buSzPts val="1500"/>
              <a:buChar char="∙"/>
              <a:defRPr sz="1500"/>
            </a:lvl9pPr>
          </a:lstStyle>
          <a:p/>
        </p:txBody>
      </p:sp>
      <p:pic>
        <p:nvPicPr>
          <p:cNvPr descr="C:\Users\10630824\Desktop\Microot template\corners (3).png" id="36" name="Google Shape;3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2"/>
          <p:cNvSpPr/>
          <p:nvPr/>
        </p:nvSpPr>
        <p:spPr>
          <a:xfrm>
            <a:off x="8499435" y="4824116"/>
            <a:ext cx="3647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38" name="Google Shape;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40" name="Google Shape;4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65" y="4703235"/>
            <a:ext cx="516534" cy="4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rgbClr val="F2F2F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10630824\Desktop\Microot template\poly.emf" id="42" name="Google Shape;4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32" y="456328"/>
            <a:ext cx="9153332" cy="4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>
            <p:ph type="ctrTitle"/>
          </p:nvPr>
        </p:nvSpPr>
        <p:spPr>
          <a:xfrm>
            <a:off x="1348105" y="2269550"/>
            <a:ext cx="55616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C:\Users\10630824\Desktop\Microot template\corners (3).png" id="46" name="Google Shape;4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4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48" name="Google Shape;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5392" y="-30236"/>
            <a:ext cx="688705" cy="69979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id="50" name="Google Shape;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65" y="4703235"/>
            <a:ext cx="516534" cy="4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idx="1" type="body"/>
          </p:nvPr>
        </p:nvSpPr>
        <p:spPr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988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9719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∙"/>
              <a:defRPr b="0" i="0" sz="1200" u="none" cap="none" strike="noStrike">
                <a:solidFill>
                  <a:srgbClr val="53565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269878" y="240427"/>
            <a:ext cx="859426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2C2D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7C7C7C"/>
                </a:solidFill>
                <a:latin typeface="Calibri"/>
                <a:ea typeface="Calibri"/>
                <a:cs typeface="Calibri"/>
                <a:sym typeface="Calibri"/>
              </a:rPr>
              <a:t>©Larsen &amp; Toubro Infotech Ltd. Privileged and Confidential</a:t>
            </a:r>
            <a:endParaRPr/>
          </a:p>
        </p:txBody>
      </p:sp>
      <p:pic>
        <p:nvPicPr>
          <p:cNvPr descr="C:\Users\10630824\Desktop\Microot template\corners (3).png" id="13" name="Google Shape;1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56377" y="3907747"/>
            <a:ext cx="1430176" cy="16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8483655" y="4824116"/>
            <a:ext cx="3962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0630824\Desktop\Microot template\corners (2).png"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8304" y="-37324"/>
            <a:ext cx="688705" cy="69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65" y="4703235"/>
            <a:ext cx="516534" cy="4078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78045" y="1639923"/>
            <a:ext cx="2031269" cy="18496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cd.nic.in/sites/default/files/Revised%20schemeof%20STEP_0.pdf" TargetMode="External"/><Relationship Id="rId4" Type="http://schemas.openxmlformats.org/officeDocument/2006/relationships/hyperlink" Target="https://www.startupindia.gov.in/content/sih/en/government-schemes/support_to_training_and_employment_programme.html" TargetMode="External"/><Relationship Id="rId5" Type="http://schemas.openxmlformats.org/officeDocument/2006/relationships/hyperlink" Target="http://www.nari.nic.in/schemes/vocationalskill-training-support-training-and-employment-programme-step-wome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1562555" y="2537250"/>
            <a:ext cx="556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WOMEN EMPOWERMENT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eb6cbe3c_0_25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7eb6cbe3c_0_25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pic>
        <p:nvPicPr>
          <p:cNvPr id="133" name="Google Shape;133;ga7eb6cbe3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0" y="712500"/>
            <a:ext cx="9144001" cy="3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eb6cbe3c_0_32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a7eb6cbe3c_0_32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NGO</a:t>
            </a:r>
            <a:endParaRPr/>
          </a:p>
        </p:txBody>
      </p:sp>
      <p:pic>
        <p:nvPicPr>
          <p:cNvPr id="141" name="Google Shape;141;ga7eb6cbe3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783575"/>
            <a:ext cx="8869373" cy="38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eb6cbe3c_0_39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a7eb6cbe3c_0_39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</a:t>
            </a:r>
            <a:endParaRPr/>
          </a:p>
        </p:txBody>
      </p:sp>
      <p:pic>
        <p:nvPicPr>
          <p:cNvPr id="149" name="Google Shape;149;ga7eb6cbe3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" y="753450"/>
            <a:ext cx="8762800" cy="39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eb6cbe3c_0_46"/>
          <p:cNvSpPr txBox="1"/>
          <p:nvPr>
            <p:ph idx="1" type="body"/>
          </p:nvPr>
        </p:nvSpPr>
        <p:spPr>
          <a:xfrm>
            <a:off x="258200" y="940225"/>
            <a:ext cx="8615100" cy="238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https://wcd.nic.in/sites/default/files/Revised%20schemeof%20STEP_0.pdf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https://www.startupindia.gov.in/content/sih/en/government-schemes/support_to_training_and_employment_programme.html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35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http://www.nari.nic.in/schemes/vocationalskill-training-support-training-and-employment-programme-step-women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7eb6cbe3c_0_46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>
            <p:ph idx="2" type="body"/>
          </p:nvPr>
        </p:nvSpPr>
        <p:spPr>
          <a:xfrm>
            <a:off x="453825" y="1223192"/>
            <a:ext cx="79644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Srushti Pathak (Team leader)(10672357)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Nikita Jadhav (10672431)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Anchal Tiwari (10672452)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Hardik Rathod	(10672285)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0" y="892603"/>
            <a:ext cx="74256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objective of our project is to  provide a platform for women to make them aware of all schemes and facilities provided by government for their empowerment.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portal will introduce women to schemes like Sukanya Samridhi Yojana and accomodation facilities as per their convenience.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Interested NGOs can register itself to provide a partic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ular course.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Authenticity of NGO will be checked by admin.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These registered courses can be accessed by women under STEP(Support to Training and Employment Programme).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82175" y="1296299"/>
            <a:ext cx="83706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Studied all the eligibility of the schemes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Studied all the training sectors that can be provided of NGOs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Studied the policies and funding norms of the organisations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Studied the guidelines of STEP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Found the hostel details which provide accomodation for working women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269878" y="240427"/>
            <a:ext cx="8024283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182175" y="1296303"/>
            <a:ext cx="83706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Angular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Spring boot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Rest API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JPA Repository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eb6cbe3c_0_4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a7eb6cbe3c_0_4"/>
          <p:cNvSpPr txBox="1"/>
          <p:nvPr>
            <p:ph type="title"/>
          </p:nvPr>
        </p:nvSpPr>
        <p:spPr>
          <a:xfrm>
            <a:off x="661403" y="2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  <p:pic>
        <p:nvPicPr>
          <p:cNvPr id="102" name="Google Shape;102;ga7eb6cbe3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2450"/>
            <a:ext cx="9144001" cy="46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eb6cbe3c_0_11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spcBef>
                <a:spcPts val="13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Home(Register,Login,Sukanya registration,Working women Scheme registration)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STEP(Training Sectors, Registered NGO Details,Registration for STEP,Display application status)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NGO(NGO Login,Registered NGO Details,Registration for NGO, Application status of NGO)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Admin(Admin login,Status approval of NGO and Trainees)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a7eb6cbe3c_0_11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eb6cbe3c_0_18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7eb6cbe3c_0_18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</a:t>
            </a:r>
            <a:endParaRPr/>
          </a:p>
        </p:txBody>
      </p:sp>
      <p:pic>
        <p:nvPicPr>
          <p:cNvPr id="117" name="Google Shape;117;ga7eb6cbe3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793025"/>
            <a:ext cx="9143999" cy="40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07f4966e_0_10"/>
          <p:cNvSpPr txBox="1"/>
          <p:nvPr>
            <p:ph idx="1" type="body"/>
          </p:nvPr>
        </p:nvSpPr>
        <p:spPr>
          <a:xfrm>
            <a:off x="258189" y="940222"/>
            <a:ext cx="86151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907f4966e_0_10"/>
          <p:cNvSpPr txBox="1"/>
          <p:nvPr>
            <p:ph type="title"/>
          </p:nvPr>
        </p:nvSpPr>
        <p:spPr>
          <a:xfrm>
            <a:off x="269878" y="240427"/>
            <a:ext cx="8024400" cy="3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Accomodation and Schemes</a:t>
            </a:r>
            <a:endParaRPr/>
          </a:p>
        </p:txBody>
      </p:sp>
      <p:pic>
        <p:nvPicPr>
          <p:cNvPr id="125" name="Google Shape;125;ga907f4966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50" y="833800"/>
            <a:ext cx="8732650" cy="41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2020-10-08T07:30:30Z</dcterms:created>
  <dc:creator>SRISHTI SINGH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