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91" r:id="rId4"/>
    <p:sldId id="292" r:id="rId5"/>
    <p:sldId id="293" r:id="rId6"/>
    <p:sldId id="294" r:id="rId7"/>
    <p:sldId id="295" r:id="rId8"/>
    <p:sldId id="277" r:id="rId9"/>
    <p:sldId id="261" r:id="rId10"/>
    <p:sldId id="290" r:id="rId11"/>
    <p:sldId id="274" r:id="rId12"/>
    <p:sldId id="296" r:id="rId13"/>
    <p:sldId id="297" r:id="rId14"/>
    <p:sldId id="298" r:id="rId15"/>
    <p:sldId id="299" r:id="rId16"/>
    <p:sldId id="300" r:id="rId17"/>
    <p:sldId id="264" r:id="rId18"/>
    <p:sldId id="272"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058" autoAdjust="0"/>
  </p:normalViewPr>
  <p:slideViewPr>
    <p:cSldViewPr>
      <p:cViewPr varScale="1">
        <p:scale>
          <a:sx n="85" d="100"/>
          <a:sy n="85" d="100"/>
        </p:scale>
        <p:origin x="102"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17-04-2024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9</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CDB933-0DE9-40B0-98FD-4439FF00562A}" type="datetimeFigureOut">
              <a:rPr lang="en-US" smtClean="0"/>
              <a:pPr/>
              <a:t>4/17/2024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B42BB-82BB-4395-97F1-AB434A7A3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5B42BB-82BB-4395-97F1-AB434A7A30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CDB933-0DE9-40B0-98FD-4439FF00562A}" type="datetimeFigureOut">
              <a:rPr lang="en-US" smtClean="0"/>
              <a:pPr/>
              <a:t>4/17/2024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5B42BB-82BB-4395-97F1-AB434A7A3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237" y="1071546"/>
            <a:ext cx="6115777" cy="707886"/>
          </a:xfrm>
          <a:prstGeom prst="rect">
            <a:avLst/>
          </a:prstGeom>
          <a:noFill/>
        </p:spPr>
        <p:txBody>
          <a:bodyPr wrap="none" lIns="91440" tIns="45720" rIns="91440" bIns="45720">
            <a:spAutoFit/>
          </a:bodyPr>
          <a:lstStyle/>
          <a:p>
            <a:r>
              <a:rPr lang="en-AU" sz="2000" dirty="0"/>
              <a:t>GENETIC BASED DISEASE IDENTIFICATION WITH </a:t>
            </a:r>
          </a:p>
          <a:p>
            <a:r>
              <a:rPr lang="en-AU" sz="2000" dirty="0"/>
              <a:t>DEEP LEARNING ON NEURAL NETWORKS</a:t>
            </a:r>
            <a:endParaRPr lang="en-IN" sz="2000" dirty="0"/>
          </a:p>
        </p:txBody>
      </p:sp>
      <p:sp>
        <p:nvSpPr>
          <p:cNvPr id="4" name="Subtitle 2">
            <a:extLst>
              <a:ext uri="{FF2B5EF4-FFF2-40B4-BE49-F238E27FC236}">
                <a16:creationId xmlns:a16="http://schemas.microsoft.com/office/drawing/2014/main" id="{E1DED516-4385-4D8C-8410-488E9870A031}"/>
              </a:ext>
            </a:extLst>
          </p:cNvPr>
          <p:cNvSpPr txBox="1">
            <a:spLocks/>
          </p:cNvSpPr>
          <p:nvPr/>
        </p:nvSpPr>
        <p:spPr>
          <a:xfrm>
            <a:off x="571472" y="3714752"/>
            <a:ext cx="4233168" cy="1765339"/>
          </a:xfrm>
          <a:prstGeom prst="rect">
            <a:avLst/>
          </a:prstGeom>
        </p:spPr>
        <p:txBody>
          <a:bodyPr vert="horz" lIns="91440" tIns="45720" rIns="91440" bIns="45720" rtlCol="0">
            <a:normAutofit/>
          </a:bodyPr>
          <a:lstStyle>
            <a:lvl1pPr marL="0" indent="0" algn="ctr" defTabSz="914400" rtl="0" eaLnBrk="1" latinLnBrk="0" hangingPunct="1">
              <a:spcBef>
                <a:spcPct val="20000"/>
              </a:spcBef>
              <a:spcAft>
                <a:spcPts val="0"/>
              </a:spcAft>
              <a:buClr>
                <a:schemeClr val="accent1"/>
              </a:buClr>
              <a:buSzPct val="68000"/>
              <a:buFont typeface="Arial" panose="020B0604020202020204" pitchFamily="34" charset="0"/>
              <a:buNone/>
              <a:defRPr kumimoji="0"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1"/>
              </a:buClr>
              <a:buFont typeface="Arial" panose="020B0604020202020204" pitchFamily="34" charset="0"/>
              <a:buNone/>
              <a:defRPr kumimoji="0"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100000"/>
              <a:buFont typeface="Arial" panose="020B0604020202020204" pitchFamily="34" charset="0"/>
              <a:buNone/>
              <a:defRPr kumimoji="0"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kumimoji="0" sz="2000" kern="1200" baseline="0">
                <a:solidFill>
                  <a:schemeClr val="tx1">
                    <a:tint val="75000"/>
                  </a:schemeClr>
                </a:solidFill>
                <a:latin typeface="+mn-lt"/>
                <a:ea typeface="+mn-ea"/>
                <a:cs typeface="+mn-cs"/>
              </a:defRPr>
            </a:lvl9pPr>
            <a:extLst/>
          </a:lstStyle>
          <a:p>
            <a:pPr algn="just">
              <a:spcBef>
                <a:spcPts val="0"/>
              </a:spcBef>
            </a:pPr>
            <a:r>
              <a:rPr lang="en-US" sz="1600" dirty="0">
                <a:solidFill>
                  <a:schemeClr val="tx1"/>
                </a:solidFill>
                <a:latin typeface="Times New Roman" pitchFamily="18" charset="0"/>
                <a:cs typeface="Times New Roman" pitchFamily="18" charset="0"/>
              </a:rPr>
              <a:t>	</a:t>
            </a:r>
            <a:r>
              <a:rPr lang="en-US" sz="1800" dirty="0">
                <a:solidFill>
                  <a:schemeClr val="tx1"/>
                </a:solidFill>
                <a:latin typeface="Calibri" pitchFamily="34" charset="0"/>
                <a:cs typeface="Calibri" pitchFamily="34" charset="0"/>
              </a:rPr>
              <a:t>			 </a:t>
            </a:r>
          </a:p>
          <a:p>
            <a:pPr algn="l"/>
            <a:endParaRPr lang="en-US" sz="2000" dirty="0">
              <a:solidFill>
                <a:schemeClr val="tx1"/>
              </a:solidFill>
              <a:latin typeface="Calibri" pitchFamily="34" charset="0"/>
              <a:cs typeface="Calibri" pitchFamily="34" charset="0"/>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4804640" y="3689683"/>
            <a:ext cx="3868862" cy="1446550"/>
          </a:xfrm>
          <a:prstGeom prst="rect">
            <a:avLst/>
          </a:prstGeom>
          <a:noFill/>
        </p:spPr>
        <p:txBody>
          <a:bodyPr wrap="square" rtlCol="0">
            <a:spAutoFit/>
          </a:bodyPr>
          <a:lstStyle/>
          <a:p>
            <a:pPr fontAlgn="auto">
              <a:lnSpc>
                <a:spcPct val="100000"/>
              </a:lnSpc>
            </a:pPr>
            <a:r>
              <a:rPr lang="en-US" sz="1600" b="1" dirty="0">
                <a:latin typeface="Times New Roman" pitchFamily="18" charset="0"/>
                <a:cs typeface="Times New Roman" pitchFamily="18" charset="0"/>
                <a:sym typeface="+mn-ea"/>
              </a:rPr>
              <a:t>PRESENTED BY :</a:t>
            </a:r>
          </a:p>
          <a:p>
            <a:pPr algn="just"/>
            <a:r>
              <a:rPr lang="en-IN" altLang="en-US" dirty="0" err="1">
                <a:latin typeface="Calibri" pitchFamily="34" charset="0"/>
                <a:cs typeface="Calibri" pitchFamily="34" charset="0"/>
              </a:rPr>
              <a:t>Akhilandeswari</a:t>
            </a:r>
            <a:r>
              <a:rPr lang="en-IN" altLang="en-US" dirty="0">
                <a:latin typeface="Calibri" pitchFamily="34" charset="0"/>
                <a:cs typeface="Calibri" pitchFamily="34" charset="0"/>
              </a:rPr>
              <a:t> </a:t>
            </a:r>
            <a:r>
              <a:rPr lang="en-IN" altLang="en-US" dirty="0" err="1">
                <a:latin typeface="Calibri" pitchFamily="34" charset="0"/>
                <a:cs typeface="Calibri" pitchFamily="34" charset="0"/>
              </a:rPr>
              <a:t>Vegi</a:t>
            </a:r>
            <a:r>
              <a:rPr lang="en-IN" altLang="en-US" dirty="0">
                <a:latin typeface="Calibri" pitchFamily="34" charset="0"/>
                <a:cs typeface="Calibri" pitchFamily="34" charset="0"/>
              </a:rPr>
              <a:t>:  700758173</a:t>
            </a:r>
          </a:p>
          <a:p>
            <a:pPr algn="just"/>
            <a:r>
              <a:rPr lang="en-IN" altLang="en-US" dirty="0" err="1">
                <a:latin typeface="Calibri" pitchFamily="34" charset="0"/>
                <a:cs typeface="Calibri" pitchFamily="34" charset="0"/>
              </a:rPr>
              <a:t>Srusti</a:t>
            </a:r>
            <a:r>
              <a:rPr lang="en-IN" altLang="en-US" dirty="0">
                <a:latin typeface="Calibri" pitchFamily="34" charset="0"/>
                <a:cs typeface="Calibri" pitchFamily="34" charset="0"/>
              </a:rPr>
              <a:t> Katla : 700717867</a:t>
            </a:r>
          </a:p>
          <a:p>
            <a:pPr algn="just"/>
            <a:r>
              <a:rPr lang="en-IN" altLang="en-US" dirty="0">
                <a:latin typeface="Calibri" pitchFamily="34" charset="0"/>
                <a:cs typeface="Calibri" pitchFamily="34" charset="0"/>
              </a:rPr>
              <a:t>Nikhil Reddy Kethireddy: 700739505</a:t>
            </a:r>
          </a:p>
          <a:p>
            <a:pPr algn="just"/>
            <a:r>
              <a:rPr lang="en-IN" altLang="en-US">
                <a:latin typeface="Calibri" pitchFamily="34" charset="0"/>
                <a:cs typeface="Calibri" pitchFamily="34" charset="0"/>
              </a:rPr>
              <a:t>Madhulika Dayal : 7007543206</a:t>
            </a:r>
            <a:endParaRPr lang="en-IN" altLang="en-US"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HIGH Performance </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Good Accuracy level.</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Can predict the Genetic disease  with more accuracy</a:t>
            </a:r>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2249744" y="428604"/>
            <a:ext cx="5867120"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work flow of the execution process.</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981" y="2276872"/>
            <a:ext cx="282416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80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Load the dataset from the Google </a:t>
            </a:r>
            <a:r>
              <a:rPr lang="en-IN" sz="1800" dirty="0" err="1">
                <a:latin typeface="Times New Roman" pitchFamily="18" charset="0"/>
                <a:cs typeface="Times New Roman" pitchFamily="18" charset="0"/>
              </a:rPr>
              <a:t>colab</a:t>
            </a:r>
            <a:r>
              <a:rPr lang="en-IN" sz="1800" dirty="0">
                <a:latin typeface="Times New Roman" pitchFamily="18" charset="0"/>
                <a:cs typeface="Times New Roman" pitchFamily="18" charset="0"/>
              </a:rPr>
              <a:t> drive and mount into the application. .</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05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49" y="2564903"/>
            <a:ext cx="6157111" cy="184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33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image is re-shaped with the following the protocol of making the size of the image to 255 pixel range in any format types. .</a:t>
            </a: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636912"/>
            <a:ext cx="4806403" cy="40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1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24944"/>
            <a:ext cx="427990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final results based on the similarity and top utility items based on the profit are displayed.</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6525" algn="l" defTabSz="914400" rtl="0" eaLnBrk="1" fontAlgn="base" latinLnBrk="0" hangingPunct="1">
              <a:lnSpc>
                <a:spcPct val="100000"/>
              </a:lnSpc>
              <a:spcBef>
                <a:spcPct val="0"/>
              </a:spcBef>
              <a:spcAft>
                <a:spcPct val="0"/>
              </a:spcAft>
              <a:buClrTx/>
              <a:buSzTx/>
              <a:buFontTx/>
              <a:buNone/>
              <a:tabLst/>
            </a:pPr>
            <a:r>
              <a:rPr kumimoji="0" lang="en-AU" altLang="zh-CN" sz="1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final results based on the similarity and top utility items based on the profit are displayed.</a:t>
            </a:r>
            <a:endParaRPr kumimoji="0" lang="en-AU" altLang="zh-CN" sz="800" b="0" i="0" u="none" strike="noStrike" cap="none" normalizeH="0" baseline="0">
              <a:ln>
                <a:noFill/>
              </a:ln>
              <a:solidFill>
                <a:schemeClr val="tx1"/>
              </a:solidFill>
              <a:effectLst/>
              <a:latin typeface="Arial" pitchFamily="34" charset="0"/>
              <a:cs typeface="Arial" pitchFamily="34" charset="0"/>
            </a:endParaRPr>
          </a:p>
          <a:p>
            <a:pPr marL="0" marR="0" lvl="0" indent="136525"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189" y="2348880"/>
            <a:ext cx="3189288"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15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A cutting-edge framework for detecting genetic diseases has been developed using deep neural networks and diverse medical data. </a:t>
            </a:r>
          </a:p>
          <a:p>
            <a:pPr algn="just" fontAlgn="base">
              <a:lnSpc>
                <a:spcPct val="15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The framework employs all X-ray images with genetic information for model training and data classification.</a:t>
            </a:r>
          </a:p>
          <a:p>
            <a:pPr algn="just" fontAlgn="base">
              <a:lnSpc>
                <a:spcPct val="15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 By constructing functional intellectual networks based on signal correlation, the neural network formation is optimized using correlation coefficient information. </a:t>
            </a:r>
          </a:p>
          <a:p>
            <a:pPr algn="just" fontAlgn="base">
              <a:lnSpc>
                <a:spcPct val="15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This methodology greatly enhances diagnostic accuracy compared to traditional approaches, demonstrating that integrating advanced deep learning with medical expertise is an effective way to diagnose neurological disorders.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25157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5078313"/>
          </a:xfrm>
          <a:prstGeom prst="rect">
            <a:avLst/>
          </a:prstGeom>
        </p:spPr>
        <p:txBody>
          <a:bodyPr wrap="square">
            <a:spAutoFit/>
          </a:bodyPr>
          <a:lstStyle/>
          <a:p>
            <a:pPr lvl="0"/>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Nour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eldeen</a:t>
            </a:r>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khalifa</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mohamed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hamed</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taha</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dalia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ezzat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ali</a:t>
            </a:r>
            <a:r>
              <a:rPr lang="en-US" dirty="0">
                <a:latin typeface="Times New Roman" pitchFamily="18" charset="0"/>
                <a:cs typeface="Times New Roman" pitchFamily="18" charset="0"/>
              </a:rPr>
              <a:t> 1, </a:t>
            </a:r>
            <a:r>
              <a:rPr lang="en-US" dirty="0" err="1">
                <a:latin typeface="Times New Roman" pitchFamily="18" charset="0"/>
                <a:cs typeface="Times New Roman" pitchFamily="18" charset="0"/>
              </a:rPr>
              <a:t>adam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slowik</a:t>
            </a:r>
            <a:r>
              <a:rPr lang="en-US" dirty="0">
                <a:latin typeface="Times New Roman" pitchFamily="18" charset="0"/>
                <a:cs typeface="Times New Roman" pitchFamily="18" charset="0"/>
              </a:rPr>
              <a:t> 2, (senior member, </a:t>
            </a:r>
            <a:r>
              <a:rPr lang="en-US" dirty="0" err="1">
                <a:latin typeface="Times New Roman" pitchFamily="18" charset="0"/>
                <a:cs typeface="Times New Roman" pitchFamily="18" charset="0"/>
              </a:rPr>
              <a:t>ieee</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aboul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ella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hassanien</a:t>
            </a:r>
            <a:r>
              <a:rPr lang="en-US" dirty="0">
                <a:latin typeface="Times New Roman" pitchFamily="18" charset="0"/>
                <a:cs typeface="Times New Roman" pitchFamily="18" charset="0"/>
              </a:rPr>
              <a:t> “Artificial Intelligence Technique for Gene Expression by Tumor RNA-</a:t>
            </a:r>
            <a:r>
              <a:rPr lang="en-US" dirty="0" err="1">
                <a:latin typeface="Times New Roman" pitchFamily="18" charset="0"/>
                <a:cs typeface="Times New Roman" pitchFamily="18" charset="0"/>
              </a:rPr>
              <a:t>Seq</a:t>
            </a:r>
            <a:r>
              <a:rPr lang="en-US" dirty="0">
                <a:latin typeface="Times New Roman" pitchFamily="18" charset="0"/>
                <a:cs typeface="Times New Roman" pitchFamily="18" charset="0"/>
              </a:rPr>
              <a:t> Data: A Novel Optimized Deep Learning Approach”. February 6, 2020.Digital Object Identifier 10.1109/IEEE ACCESS.2020.2970210</a:t>
            </a:r>
          </a:p>
          <a:p>
            <a:pPr lvl="0"/>
            <a:r>
              <a:rPr lang="en-US" dirty="0">
                <a:latin typeface="Times New Roman" pitchFamily="18" charset="0"/>
                <a:cs typeface="Times New Roman" pitchFamily="18" charset="0"/>
              </a:rPr>
              <a:t>[2]	</a:t>
            </a:r>
            <a:r>
              <a:rPr lang="en-US" dirty="0" err="1">
                <a:latin typeface="Times New Roman" pitchFamily="18" charset="0"/>
                <a:cs typeface="Times New Roman" pitchFamily="18" charset="0"/>
              </a:rPr>
              <a:t>Xiangxiang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Zeng</a:t>
            </a:r>
            <a:r>
              <a:rPr lang="en-US" dirty="0">
                <a:latin typeface="Times New Roman" pitchFamily="18" charset="0"/>
                <a:cs typeface="Times New Roman" pitchFamily="18" charset="0"/>
              </a:rPr>
              <a:t>, Senior Member, IEEE, </a:t>
            </a:r>
            <a:r>
              <a:rPr lang="en-US" dirty="0" err="1">
                <a:latin typeface="Times New Roman" pitchFamily="18" charset="0"/>
                <a:cs typeface="Times New Roman" pitchFamily="18" charset="0"/>
              </a:rPr>
              <a:t>Yinglai</a:t>
            </a:r>
            <a:r>
              <a:rPr lang="en-US" dirty="0">
                <a:latin typeface="Times New Roman" pitchFamily="18" charset="0"/>
                <a:cs typeface="Times New Roman" pitchFamily="18" charset="0"/>
              </a:rPr>
              <a:t> Lin, </a:t>
            </a:r>
            <a:r>
              <a:rPr lang="en-US" dirty="0" err="1">
                <a:latin typeface="Times New Roman" pitchFamily="18" charset="0"/>
                <a:cs typeface="Times New Roman" pitchFamily="18" charset="0"/>
              </a:rPr>
              <a:t>Yuying</a:t>
            </a:r>
            <a:r>
              <a:rPr lang="en-US" dirty="0">
                <a:latin typeface="Times New Roman" pitchFamily="18" charset="0"/>
                <a:cs typeface="Times New Roman" pitchFamily="18" charset="0"/>
              </a:rPr>
              <a:t> He, </a:t>
            </a:r>
            <a:r>
              <a:rPr lang="en-US" dirty="0" err="1">
                <a:latin typeface="Times New Roman" pitchFamily="18" charset="0"/>
                <a:cs typeface="Times New Roman" pitchFamily="18" charset="0"/>
              </a:rPr>
              <a:t>Linyuan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a:t>
            </a:r>
            <a:r>
              <a:rPr lang="en-US" dirty="0">
                <a:latin typeface="Times New Roman" pitchFamily="18" charset="0"/>
                <a:cs typeface="Times New Roman" pitchFamily="18" charset="0"/>
              </a:rPr>
              <a:t>, Xiaoping Min∗, and Alfonso </a:t>
            </a:r>
            <a:r>
              <a:rPr lang="en-US" dirty="0" err="1">
                <a:latin typeface="Times New Roman" pitchFamily="18" charset="0"/>
                <a:cs typeface="Times New Roman" pitchFamily="18" charset="0"/>
              </a:rPr>
              <a:t>Rodr´ıguez-Pat´on</a:t>
            </a:r>
            <a:r>
              <a:rPr lang="en-US" dirty="0">
                <a:latin typeface="Times New Roman" pitchFamily="18" charset="0"/>
                <a:cs typeface="Times New Roman" pitchFamily="18" charset="0"/>
              </a:rPr>
              <a:t>” Deep collaborative ﬁltering for prediction of disease genes”. DOI 10.1109/TCBB.2019.2907536, IEEE/ACM Transactions on Computational Biology and Bioinformatics.</a:t>
            </a:r>
          </a:p>
          <a:p>
            <a:pPr lvl="0"/>
            <a:r>
              <a:rPr lang="en-US" dirty="0">
                <a:latin typeface="Times New Roman" pitchFamily="18" charset="0"/>
                <a:cs typeface="Times New Roman" pitchFamily="18" charset="0"/>
              </a:rPr>
              <a:t>[3]	W. R. J. Taylor and N. J. White, “Antimalarial drug toxicity: a review,” Drug </a:t>
            </a:r>
            <a:r>
              <a:rPr lang="en-US" dirty="0" err="1">
                <a:latin typeface="Times New Roman" pitchFamily="18" charset="0"/>
                <a:cs typeface="Times New Roman" pitchFamily="18" charset="0"/>
              </a:rPr>
              <a:t>Saf</a:t>
            </a:r>
            <a:r>
              <a:rPr lang="en-US" dirty="0">
                <a:latin typeface="Times New Roman" pitchFamily="18" charset="0"/>
                <a:cs typeface="Times New Roman" pitchFamily="18" charset="0"/>
              </a:rPr>
              <a:t>., vol. 27, no. 1, pp. 25–61, 2004,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10.2165/00002018200427010-00003. </a:t>
            </a:r>
          </a:p>
          <a:p>
            <a:pPr lvl="0"/>
            <a:r>
              <a:rPr lang="en-US" dirty="0">
                <a:latin typeface="Times New Roman" pitchFamily="18" charset="0"/>
                <a:cs typeface="Times New Roman" pitchFamily="18" charset="0"/>
              </a:rPr>
              <a:t>[4]	E. A. Ashley et al., “Spread of </a:t>
            </a:r>
            <a:r>
              <a:rPr lang="en-US" dirty="0" err="1">
                <a:latin typeface="Times New Roman" pitchFamily="18" charset="0"/>
                <a:cs typeface="Times New Roman" pitchFamily="18" charset="0"/>
              </a:rPr>
              <a:t>artemisinin</a:t>
            </a:r>
            <a:r>
              <a:rPr lang="en-US" dirty="0">
                <a:latin typeface="Times New Roman" pitchFamily="18" charset="0"/>
                <a:cs typeface="Times New Roman" pitchFamily="18" charset="0"/>
              </a:rPr>
              <a:t> resistance in Plasmodium falciparum malaria,” N. Engl. J. Med., vol. 371, no. 5, pp. 411–423, Jul. 2014,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10.1056/NEJMoa1314981. </a:t>
            </a:r>
          </a:p>
          <a:p>
            <a:pPr lvl="0"/>
            <a:r>
              <a:rPr lang="en-US" dirty="0">
                <a:latin typeface="Times New Roman" pitchFamily="18" charset="0"/>
                <a:cs typeface="Times New Roman" pitchFamily="18" charset="0"/>
              </a:rPr>
              <a:t>[5]	E. </a:t>
            </a:r>
            <a:r>
              <a:rPr lang="en-US" dirty="0" err="1">
                <a:latin typeface="Times New Roman" pitchFamily="18" charset="0"/>
                <a:cs typeface="Times New Roman" pitchFamily="18" charset="0"/>
              </a:rPr>
              <a:t>Tjitra</a:t>
            </a:r>
            <a:r>
              <a:rPr lang="en-US" dirty="0">
                <a:latin typeface="Times New Roman" pitchFamily="18" charset="0"/>
                <a:cs typeface="Times New Roman" pitchFamily="18" charset="0"/>
              </a:rPr>
              <a:t> et al., “Multidrug-resistant Plasmodium </a:t>
            </a:r>
            <a:r>
              <a:rPr lang="en-US" dirty="0" err="1">
                <a:latin typeface="Times New Roman" pitchFamily="18" charset="0"/>
                <a:cs typeface="Times New Roman" pitchFamily="18" charset="0"/>
              </a:rPr>
              <a:t>vivax</a:t>
            </a:r>
            <a:r>
              <a:rPr lang="en-US" dirty="0">
                <a:latin typeface="Times New Roman" pitchFamily="18" charset="0"/>
                <a:cs typeface="Times New Roman" pitchFamily="18" charset="0"/>
              </a:rPr>
              <a:t> associated with severe and fatal malaria: a prospective study in Papua, Indonesia,”. </a:t>
            </a:r>
            <a:r>
              <a:rPr lang="en-US" dirty="0" err="1">
                <a:latin typeface="Times New Roman" pitchFamily="18" charset="0"/>
                <a:cs typeface="Times New Roman" pitchFamily="18" charset="0"/>
              </a:rPr>
              <a:t>PLoS</a:t>
            </a:r>
            <a:r>
              <a:rPr lang="en-US" dirty="0">
                <a:latin typeface="Times New Roman" pitchFamily="18" charset="0"/>
                <a:cs typeface="Times New Roman" pitchFamily="18" charset="0"/>
              </a:rPr>
              <a:t> Med., vol. 5, no. 6, p. e128, Jun. 2008,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10.1371/journal.pmed.0050128.</a:t>
            </a:r>
          </a:p>
          <a:p>
            <a:pPr lvl="0"/>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5078313"/>
          </a:xfrm>
          <a:prstGeom prst="rect">
            <a:avLst/>
          </a:prstGeom>
        </p:spPr>
        <p:txBody>
          <a:bodyPr wrap="square">
            <a:spAutoFit/>
          </a:bodyPr>
          <a:lstStyle/>
          <a:p>
            <a:pPr lvl="0"/>
            <a:r>
              <a:rPr lang="en-US" dirty="0">
                <a:latin typeface="Times New Roman" pitchFamily="18" charset="0"/>
                <a:cs typeface="Times New Roman" pitchFamily="18" charset="0"/>
              </a:rPr>
              <a:t> [6]	A. M. </a:t>
            </a:r>
            <a:r>
              <a:rPr lang="en-US" dirty="0" err="1">
                <a:latin typeface="Times New Roman" pitchFamily="18" charset="0"/>
                <a:cs typeface="Times New Roman" pitchFamily="18" charset="0"/>
              </a:rPr>
              <a:t>Dondorp</a:t>
            </a:r>
            <a:r>
              <a:rPr lang="en-US" dirty="0">
                <a:latin typeface="Times New Roman" pitchFamily="18" charset="0"/>
                <a:cs typeface="Times New Roman" pitchFamily="18" charset="0"/>
              </a:rPr>
              <a:t> et al., “</a:t>
            </a:r>
            <a:r>
              <a:rPr lang="en-US" dirty="0" err="1">
                <a:latin typeface="Times New Roman" pitchFamily="18" charset="0"/>
                <a:cs typeface="Times New Roman" pitchFamily="18" charset="0"/>
              </a:rPr>
              <a:t>Artemisinin</a:t>
            </a:r>
            <a:r>
              <a:rPr lang="en-US" dirty="0">
                <a:latin typeface="Times New Roman" pitchFamily="18" charset="0"/>
                <a:cs typeface="Times New Roman" pitchFamily="18" charset="0"/>
              </a:rPr>
              <a:t> Resistance in Plasmodium falciparum Malaria,” N. Engl. J. Med., vol. 361, no. 5, pp. 455–467, Jul. 2009,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10.1056/NEJMoa0808859.</a:t>
            </a:r>
          </a:p>
          <a:p>
            <a:pPr lvl="0"/>
            <a:r>
              <a:rPr lang="en-US" dirty="0">
                <a:latin typeface="Times New Roman" pitchFamily="18" charset="0"/>
                <a:cs typeface="Times New Roman" pitchFamily="18" charset="0"/>
              </a:rPr>
              <a:t>[7]	 W. O. </a:t>
            </a:r>
            <a:r>
              <a:rPr lang="en-US" dirty="0" err="1">
                <a:latin typeface="Times New Roman" pitchFamily="18" charset="0"/>
                <a:cs typeface="Times New Roman" pitchFamily="18" charset="0"/>
              </a:rPr>
              <a:t>Godtfredsen</a:t>
            </a:r>
            <a:r>
              <a:rPr lang="en-US" dirty="0">
                <a:latin typeface="Times New Roman" pitchFamily="18" charset="0"/>
                <a:cs typeface="Times New Roman" pitchFamily="18" charset="0"/>
              </a:rPr>
              <a:t>, W. von </a:t>
            </a:r>
            <a:r>
              <a:rPr lang="en-US" dirty="0" err="1">
                <a:latin typeface="Times New Roman" pitchFamily="18" charset="0"/>
                <a:cs typeface="Times New Roman" pitchFamily="18" charset="0"/>
              </a:rPr>
              <a:t>Daehne</a:t>
            </a:r>
            <a:r>
              <a:rPr lang="en-US" dirty="0">
                <a:latin typeface="Times New Roman" pitchFamily="18" charset="0"/>
                <a:cs typeface="Times New Roman" pitchFamily="18" charset="0"/>
              </a:rPr>
              <a:t>, L. </a:t>
            </a:r>
            <a:r>
              <a:rPr lang="en-US" dirty="0" err="1">
                <a:latin typeface="Times New Roman" pitchFamily="18" charset="0"/>
                <a:cs typeface="Times New Roman" pitchFamily="18" charset="0"/>
              </a:rPr>
              <a:t>Tybring</a:t>
            </a:r>
            <a:r>
              <a:rPr lang="en-US" dirty="0">
                <a:latin typeface="Times New Roman" pitchFamily="18" charset="0"/>
                <a:cs typeface="Times New Roman" pitchFamily="18" charset="0"/>
              </a:rPr>
              <a:t>, and S. </a:t>
            </a:r>
            <a:r>
              <a:rPr lang="en-US" dirty="0" err="1">
                <a:latin typeface="Times New Roman" pitchFamily="18" charset="0"/>
                <a:cs typeface="Times New Roman" pitchFamily="18" charset="0"/>
              </a:rPr>
              <a:t>Vangedal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Fusidic</a:t>
            </a:r>
            <a:r>
              <a:rPr lang="en-US" dirty="0">
                <a:latin typeface="Times New Roman" pitchFamily="18" charset="0"/>
                <a:cs typeface="Times New Roman" pitchFamily="18" charset="0"/>
              </a:rPr>
              <a:t> Acid Derivatives. I. Relationship between Structure and Antibacterial Activity,” J. Med. Chem., vol. 9, no. 1, pp. 15–22, Jan. 1966,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10.1021/jm00319a004. </a:t>
            </a:r>
          </a:p>
          <a:p>
            <a:pPr lvl="0"/>
            <a:r>
              <a:rPr lang="en-US" dirty="0">
                <a:latin typeface="Times New Roman" pitchFamily="18" charset="0"/>
                <a:cs typeface="Times New Roman" pitchFamily="18" charset="0"/>
              </a:rPr>
              <a:t>[8]	G. </a:t>
            </a:r>
            <a:r>
              <a:rPr lang="en-US" dirty="0" err="1">
                <a:latin typeface="Times New Roman" pitchFamily="18" charset="0"/>
                <a:cs typeface="Times New Roman" pitchFamily="18" charset="0"/>
              </a:rPr>
              <a:t>Kaur</a:t>
            </a:r>
            <a:r>
              <a:rPr lang="en-US" dirty="0">
                <a:latin typeface="Times New Roman" pitchFamily="18" charset="0"/>
                <a:cs typeface="Times New Roman" pitchFamily="18" charset="0"/>
              </a:rPr>
              <a:t> et al., “Synthesis of </a:t>
            </a:r>
            <a:r>
              <a:rPr lang="en-US" dirty="0" err="1">
                <a:latin typeface="Times New Roman" pitchFamily="18" charset="0"/>
                <a:cs typeface="Times New Roman" pitchFamily="18" charset="0"/>
              </a:rPr>
              <a:t>fusidic</a:t>
            </a:r>
            <a:r>
              <a:rPr lang="en-US" dirty="0">
                <a:latin typeface="Times New Roman" pitchFamily="18" charset="0"/>
                <a:cs typeface="Times New Roman" pitchFamily="18" charset="0"/>
              </a:rPr>
              <a:t> acid </a:t>
            </a:r>
            <a:r>
              <a:rPr lang="en-US" dirty="0" err="1">
                <a:latin typeface="Times New Roman" pitchFamily="18" charset="0"/>
                <a:cs typeface="Times New Roman" pitchFamily="18" charset="0"/>
              </a:rPr>
              <a:t>bioisosteres</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antiplasmodial</a:t>
            </a:r>
            <a:r>
              <a:rPr lang="en-US" dirty="0">
                <a:latin typeface="Times New Roman" pitchFamily="18" charset="0"/>
                <a:cs typeface="Times New Roman" pitchFamily="18" charset="0"/>
              </a:rPr>
              <a:t> agents and molecular docking studies in the binding site of elongation factor-G,” </a:t>
            </a:r>
            <a:r>
              <a:rPr lang="en-US" dirty="0" err="1">
                <a:latin typeface="Times New Roman" pitchFamily="18" charset="0"/>
                <a:cs typeface="Times New Roman" pitchFamily="18" charset="0"/>
              </a:rPr>
              <a:t>MedChemComm</a:t>
            </a:r>
            <a:r>
              <a:rPr lang="en-US" dirty="0">
                <a:latin typeface="Times New Roman" pitchFamily="18" charset="0"/>
                <a:cs typeface="Times New Roman" pitchFamily="18" charset="0"/>
              </a:rPr>
              <a:t>, vol. 6, no. 11, pp. 2023–2028, 2015,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10.1039/C5MD00343A.</a:t>
            </a:r>
          </a:p>
          <a:p>
            <a:pPr lvl="0"/>
            <a:r>
              <a:rPr lang="en-US" dirty="0">
                <a:latin typeface="Times New Roman" pitchFamily="18" charset="0"/>
                <a:cs typeface="Times New Roman" pitchFamily="18" charset="0"/>
              </a:rPr>
              <a:t>[9]	S. </a:t>
            </a:r>
            <a:r>
              <a:rPr lang="en-US" dirty="0" err="1">
                <a:latin typeface="Times New Roman" pitchFamily="18" charset="0"/>
                <a:cs typeface="Times New Roman" pitchFamily="18" charset="0"/>
              </a:rPr>
              <a:t>Tonmunphean</a:t>
            </a:r>
            <a:r>
              <a:rPr lang="en-US" dirty="0">
                <a:latin typeface="Times New Roman" pitchFamily="18" charset="0"/>
                <a:cs typeface="Times New Roman" pitchFamily="18" charset="0"/>
              </a:rPr>
              <a:t>, V. </a:t>
            </a:r>
            <a:r>
              <a:rPr lang="en-US" dirty="0" err="1">
                <a:latin typeface="Times New Roman" pitchFamily="18" charset="0"/>
                <a:cs typeface="Times New Roman" pitchFamily="18" charset="0"/>
              </a:rPr>
              <a:t>Parasuk</a:t>
            </a:r>
            <a:r>
              <a:rPr lang="en-US" dirty="0">
                <a:latin typeface="Times New Roman" pitchFamily="18" charset="0"/>
                <a:cs typeface="Times New Roman" pitchFamily="18" charset="0"/>
              </a:rPr>
              <a:t>, and S. </a:t>
            </a:r>
            <a:r>
              <a:rPr lang="en-US" dirty="0" err="1">
                <a:latin typeface="Times New Roman" pitchFamily="18" charset="0"/>
                <a:cs typeface="Times New Roman" pitchFamily="18" charset="0"/>
              </a:rPr>
              <a:t>Kokpol</a:t>
            </a:r>
            <a:r>
              <a:rPr lang="en-US" dirty="0">
                <a:latin typeface="Times New Roman" pitchFamily="18" charset="0"/>
                <a:cs typeface="Times New Roman" pitchFamily="18" charset="0"/>
              </a:rPr>
              <a:t>, “QSAR Study of Antimalarial Activities and </a:t>
            </a:r>
            <a:r>
              <a:rPr lang="en-US" dirty="0" err="1">
                <a:latin typeface="Times New Roman" pitchFamily="18" charset="0"/>
                <a:cs typeface="Times New Roman" pitchFamily="18" charset="0"/>
              </a:rPr>
              <a:t>Artemisinin-Heme</a:t>
            </a:r>
            <a:r>
              <a:rPr lang="en-US" dirty="0">
                <a:latin typeface="Times New Roman" pitchFamily="18" charset="0"/>
                <a:cs typeface="Times New Roman" pitchFamily="18" charset="0"/>
              </a:rPr>
              <a:t> Binding Properties Obtained from Docking Calculations,” Quant.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.-Act. </a:t>
            </a:r>
            <a:r>
              <a:rPr lang="en-US" dirty="0" err="1">
                <a:latin typeface="Times New Roman" pitchFamily="18" charset="0"/>
                <a:cs typeface="Times New Roman" pitchFamily="18" charset="0"/>
              </a:rPr>
              <a:t>Relatsh</a:t>
            </a:r>
            <a:r>
              <a:rPr lang="en-US" dirty="0">
                <a:latin typeface="Times New Roman" pitchFamily="18" charset="0"/>
                <a:cs typeface="Times New Roman" pitchFamily="18" charset="0"/>
              </a:rPr>
              <a:t>., vol. 19, no. 5, pp. 475–483, 2000,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10.1002/15213838(200012)19:5&lt;475::AID-QSAR475&gt;3.0.CO;2-3.</a:t>
            </a:r>
          </a:p>
          <a:p>
            <a:pPr lvl="0"/>
            <a:r>
              <a:rPr lang="en-US" dirty="0">
                <a:latin typeface="Times New Roman" pitchFamily="18" charset="0"/>
                <a:cs typeface="Times New Roman" pitchFamily="18" charset="0"/>
              </a:rPr>
              <a:t>[10]	 A. </a:t>
            </a:r>
            <a:r>
              <a:rPr lang="en-US" dirty="0" err="1">
                <a:latin typeface="Times New Roman" pitchFamily="18" charset="0"/>
                <a:cs typeface="Times New Roman" pitchFamily="18" charset="0"/>
              </a:rPr>
              <a:t>Worachartcheewan</a:t>
            </a:r>
            <a:r>
              <a:rPr lang="en-US" dirty="0">
                <a:latin typeface="Times New Roman" pitchFamily="18" charset="0"/>
                <a:cs typeface="Times New Roman" pitchFamily="18" charset="0"/>
              </a:rPr>
              <a:t>, C. </a:t>
            </a:r>
            <a:r>
              <a:rPr lang="en-US" dirty="0" err="1">
                <a:latin typeface="Times New Roman" pitchFamily="18" charset="0"/>
                <a:cs typeface="Times New Roman" pitchFamily="18" charset="0"/>
              </a:rPr>
              <a:t>Nantasenamat</a:t>
            </a:r>
            <a:r>
              <a:rPr lang="en-US" dirty="0">
                <a:latin typeface="Times New Roman" pitchFamily="18" charset="0"/>
                <a:cs typeface="Times New Roman" pitchFamily="18" charset="0"/>
              </a:rPr>
              <a:t>, C. </a:t>
            </a:r>
            <a:r>
              <a:rPr lang="en-US" dirty="0" err="1">
                <a:latin typeface="Times New Roman" pitchFamily="18" charset="0"/>
                <a:cs typeface="Times New Roman" pitchFamily="18" charset="0"/>
              </a:rPr>
              <a:t>Isarankura</a:t>
            </a:r>
            <a:r>
              <a:rPr lang="en-US" dirty="0">
                <a:latin typeface="Times New Roman" pitchFamily="18" charset="0"/>
                <a:cs typeface="Times New Roman" pitchFamily="18" charset="0"/>
              </a:rPr>
              <a:t>-Na-</a:t>
            </a:r>
            <a:r>
              <a:rPr lang="en-US" dirty="0" err="1">
                <a:latin typeface="Times New Roman" pitchFamily="18" charset="0"/>
                <a:cs typeface="Times New Roman" pitchFamily="18" charset="0"/>
              </a:rPr>
              <a:t>Ayudhya</a:t>
            </a:r>
            <a:r>
              <a:rPr lang="en-US" dirty="0">
                <a:latin typeface="Times New Roman" pitchFamily="18" charset="0"/>
                <a:cs typeface="Times New Roman" pitchFamily="18" charset="0"/>
              </a:rPr>
              <a:t>, and V. </a:t>
            </a:r>
            <a:r>
              <a:rPr lang="en-US" dirty="0" err="1">
                <a:latin typeface="Times New Roman" pitchFamily="18" charset="0"/>
                <a:cs typeface="Times New Roman" pitchFamily="18" charset="0"/>
              </a:rPr>
              <a:t>Prachayasittikul</a:t>
            </a:r>
            <a:r>
              <a:rPr lang="en-US" dirty="0">
                <a:latin typeface="Times New Roman" pitchFamily="18" charset="0"/>
                <a:cs typeface="Times New Roman" pitchFamily="18" charset="0"/>
              </a:rPr>
              <a:t>, “QSAR study of </a:t>
            </a:r>
            <a:r>
              <a:rPr lang="en-US" dirty="0" err="1">
                <a:latin typeface="Times New Roman" pitchFamily="18" charset="0"/>
                <a:cs typeface="Times New Roman" pitchFamily="18" charset="0"/>
              </a:rPr>
              <a:t>amidino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bis-benzimidazole</a:t>
            </a:r>
            <a:r>
              <a:rPr lang="en-US" dirty="0">
                <a:latin typeface="Times New Roman" pitchFamily="18" charset="0"/>
                <a:cs typeface="Times New Roman" pitchFamily="18" charset="0"/>
              </a:rPr>
              <a:t> derivatives as potent anti-malarial agents against Plasmodium falciparum,” Chem. Pap., vol. 67, no. 11, pp. 1462–1473, Nov. 2013,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10.2478/s11696-013-0398-5.</a:t>
            </a:r>
          </a:p>
          <a:p>
            <a:pPr lvl="0"/>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254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430" y="2714620"/>
            <a:ext cx="2069926" cy="400110"/>
          </a:xfrm>
          <a:prstGeom prst="rect">
            <a:avLst/>
          </a:prstGeom>
          <a:noFill/>
        </p:spPr>
        <p:txBody>
          <a:bodyPr wrap="none" lIns="91440" tIns="45720" rIns="91440" bIns="45720">
            <a:spAutoFit/>
          </a:bodyPr>
          <a:lstStyle/>
          <a:p>
            <a:pPr algn="ctr"/>
            <a:r>
              <a:rPr lang="en-IN" sz="2000" b="1" cap="all" spc="0" dirty="0" err="1">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THANk</a:t>
            </a:r>
            <a:r>
              <a:rPr lang="en-IN" sz="2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 YOU !!!</a:t>
            </a:r>
            <a:endParaRPr lang="en-US" sz="2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532" y="571480"/>
            <a:ext cx="2209259"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Motivation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412776"/>
            <a:ext cx="8014693" cy="5214974"/>
          </a:xfrm>
          <a:prstGeom prst="rect">
            <a:avLst/>
          </a:prstGeom>
        </p:spPr>
        <p:txBody>
          <a:bodyPr>
            <a:noAutofit/>
          </a:bodyPr>
          <a:lstStyle/>
          <a:p>
            <a:pPr marL="342900" indent="-342900" algn="just">
              <a:lnSpc>
                <a:spcPct val="150000"/>
              </a:lnSpc>
              <a:spcBef>
                <a:spcPct val="20000"/>
              </a:spcBef>
              <a:buFont typeface="Wingdings" pitchFamily="2" charset="2"/>
              <a:buChar char="§"/>
            </a:pPr>
            <a:r>
              <a:rPr lang="en-IN" dirty="0">
                <a:latin typeface="Times New Roman" pitchFamily="18" charset="0"/>
                <a:cs typeface="Times New Roman" pitchFamily="18" charset="0"/>
              </a:rPr>
              <a:t>The primary motivation of Genetic Disease Identification analysis with Deep Learning on Neural Networks is to detect the find out the genetic disease in the hospital dataset. </a:t>
            </a:r>
          </a:p>
          <a:p>
            <a:pPr marL="342900" indent="-342900" algn="just">
              <a:lnSpc>
                <a:spcPct val="150000"/>
              </a:lnSpc>
              <a:spcBef>
                <a:spcPct val="20000"/>
              </a:spcBef>
              <a:buFont typeface="Wingdings" pitchFamily="2" charset="2"/>
              <a:buChar char="§"/>
            </a:pPr>
            <a:r>
              <a:rPr lang="en-IN" dirty="0">
                <a:latin typeface="Times New Roman" pitchFamily="18" charset="0"/>
                <a:cs typeface="Times New Roman" pitchFamily="18" charset="0"/>
              </a:rPr>
              <a:t>In this work, the dataset containing the patient dataset will be taken into consideration. </a:t>
            </a:r>
          </a:p>
          <a:p>
            <a:pPr marL="342900" indent="-342900" algn="just">
              <a:lnSpc>
                <a:spcPct val="150000"/>
              </a:lnSpc>
              <a:spcBef>
                <a:spcPct val="20000"/>
              </a:spcBef>
              <a:buFont typeface="Wingdings" pitchFamily="2" charset="2"/>
              <a:buChar char="§"/>
            </a:pPr>
            <a:r>
              <a:rPr lang="en-IN" dirty="0">
                <a:latin typeface="Times New Roman" pitchFamily="18" charset="0"/>
                <a:cs typeface="Times New Roman" pitchFamily="18" charset="0"/>
              </a:rPr>
              <a:t>The pre-processing will be applied in to the dataset and the noisy and null value data will be removed from the dataset. After the data will be analysed and visualized for further processing. </a:t>
            </a:r>
          </a:p>
          <a:p>
            <a:pPr marL="342900" indent="-342900" algn="just">
              <a:lnSpc>
                <a:spcPct val="150000"/>
              </a:lnSpc>
              <a:spcBef>
                <a:spcPct val="20000"/>
              </a:spcBef>
              <a:buFont typeface="Wingdings" pitchFamily="2" charset="2"/>
              <a:buChar char="§"/>
            </a:pPr>
            <a:r>
              <a:rPr lang="en-IN" dirty="0">
                <a:latin typeface="Times New Roman" pitchFamily="18" charset="0"/>
                <a:cs typeface="Times New Roman" pitchFamily="18" charset="0"/>
              </a:rPr>
              <a:t>The Convolutional Neural Networks algorithm will be chosen to implementation process. The project evaluation can be tested with the deep learning algorithm prediction results. </a:t>
            </a:r>
            <a:endParaRPr lang="en-US" sz="16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9163" y="571480"/>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lvl="0" indent="-285750">
              <a:buFont typeface="Wingdings" pitchFamily="2" charset="2"/>
              <a:buChar char="Ø"/>
            </a:pPr>
            <a:r>
              <a:rPr lang="en-IN" dirty="0">
                <a:latin typeface="Times New Roman" pitchFamily="18" charset="0"/>
                <a:cs typeface="Times New Roman" pitchFamily="18" charset="0"/>
              </a:rPr>
              <a:t>The objective of Genetic disease identification with deep learning is to detect the Genetic disease in the early stage itself with the available attributes.</a:t>
            </a:r>
          </a:p>
          <a:p>
            <a:pPr marL="285750" lvl="0" indent="-285750">
              <a:buFont typeface="Wingdings" pitchFamily="2" charset="2"/>
              <a:buChar char="Ø"/>
            </a:pPr>
            <a:r>
              <a:rPr lang="en-IN" dirty="0">
                <a:latin typeface="Times New Roman" pitchFamily="18" charset="0"/>
                <a:cs typeface="Times New Roman" pitchFamily="18" charset="0"/>
              </a:rPr>
              <a:t>In this work, the dataset containing the hospital patient dataset will be taken into consideration.</a:t>
            </a:r>
          </a:p>
          <a:p>
            <a:pPr marL="285750" lvl="0" indent="-285750">
              <a:buFont typeface="Wingdings" pitchFamily="2" charset="2"/>
              <a:buChar char="Ø"/>
            </a:pPr>
            <a:r>
              <a:rPr lang="en-IN" dirty="0">
                <a:latin typeface="Times New Roman" pitchFamily="18" charset="0"/>
                <a:cs typeface="Times New Roman" pitchFamily="18" charset="0"/>
              </a:rPr>
              <a:t>The primary contribution is to apply the deep learning to detect the genetic disease.</a:t>
            </a:r>
          </a:p>
          <a:p>
            <a:pPr marL="285750" lvl="0" indent="-285750">
              <a:buFont typeface="Wingdings" pitchFamily="2" charset="2"/>
              <a:buChar char="Ø"/>
            </a:pPr>
            <a:r>
              <a:rPr lang="en-IN" dirty="0">
                <a:latin typeface="Times New Roman" pitchFamily="18" charset="0"/>
                <a:cs typeface="Times New Roman" pitchFamily="18" charset="0"/>
              </a:rPr>
              <a:t>The pre-processing will be applied in to the dataset and the noisy and null value data will be removed from the dataset. </a:t>
            </a:r>
          </a:p>
          <a:p>
            <a:pPr marL="285750" lvl="0" indent="-285750">
              <a:buFont typeface="Wingdings" pitchFamily="2" charset="2"/>
              <a:buChar char="Ø"/>
            </a:pPr>
            <a:r>
              <a:rPr lang="en-IN" dirty="0">
                <a:latin typeface="Times New Roman" pitchFamily="18" charset="0"/>
                <a:cs typeface="Times New Roman" pitchFamily="18" charset="0"/>
              </a:rPr>
              <a:t>After the data will be analysed and visualized for further processing.  </a:t>
            </a:r>
          </a:p>
          <a:p>
            <a:pPr marL="285750" lvl="0" indent="-285750">
              <a:buFont typeface="Wingdings" pitchFamily="2" charset="2"/>
              <a:buChar char="Ø"/>
            </a:pPr>
            <a:r>
              <a:rPr lang="en-IN" dirty="0">
                <a:latin typeface="Times New Roman" pitchFamily="18" charset="0"/>
                <a:cs typeface="Times New Roman" pitchFamily="18" charset="0"/>
              </a:rPr>
              <a:t>The Deep Learning neural network algorithm will be chosen to make the good accuracy prediction</a:t>
            </a:r>
          </a:p>
          <a:p>
            <a:pPr lvl="0"/>
            <a:endParaRPr lang="en-IN" dirty="0">
              <a:latin typeface="Times New Roman" pitchFamily="18" charset="0"/>
              <a:cs typeface="Times New Roman" pitchFamily="18" charset="0"/>
            </a:endParaRP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7379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A highlight determination strategy was implemented to decrease the number of atomic descriptors in a fair and unbiased manner.</a:t>
            </a:r>
          </a:p>
          <a:p>
            <a:pPr marL="285750" indent="-285750">
              <a:buFont typeface="Wingdings" pitchFamily="2" charset="2"/>
              <a:buChar char="Ø"/>
            </a:pPr>
            <a:r>
              <a:rPr lang="en-IN" dirty="0">
                <a:latin typeface="Times New Roman" pitchFamily="18" charset="0"/>
                <a:cs typeface="Times New Roman" pitchFamily="18" charset="0"/>
              </a:rPr>
              <a:t> The strategy involved two stages, namely statistical analysis and Genetic Algorithm.</a:t>
            </a:r>
          </a:p>
          <a:p>
            <a:pPr marL="285750" indent="-285750">
              <a:buFont typeface="Wingdings" pitchFamily="2" charset="2"/>
              <a:buChar char="Ø"/>
            </a:pPr>
            <a:r>
              <a:rPr lang="en-IN" dirty="0">
                <a:latin typeface="Times New Roman" pitchFamily="18" charset="0"/>
                <a:cs typeface="Times New Roman" pitchFamily="18" charset="0"/>
              </a:rPr>
              <a:t> In the first stage, descriptors with low standard deviation or containing similar values over half were removed. </a:t>
            </a:r>
          </a:p>
          <a:p>
            <a:pPr marL="285750" indent="-285750">
              <a:buFont typeface="Wingdings" pitchFamily="2" charset="2"/>
              <a:buChar char="Ø"/>
            </a:pPr>
            <a:r>
              <a:rPr lang="en-IN" dirty="0">
                <a:latin typeface="Times New Roman" pitchFamily="18" charset="0"/>
                <a:cs typeface="Times New Roman" pitchFamily="18" charset="0"/>
              </a:rPr>
              <a:t>Subsequently, a Pearson correlation analysis was carried out to determine the relationship among the descriptors and between the descriptor and the target. </a:t>
            </a:r>
          </a:p>
          <a:p>
            <a:pPr marL="285750" indent="-285750">
              <a:buFont typeface="Wingdings" pitchFamily="2" charset="2"/>
              <a:buChar char="Ø"/>
            </a:pPr>
            <a:r>
              <a:rPr lang="en-IN" sz="1600" dirty="0">
                <a:latin typeface="Times New Roman"/>
                <a:ea typeface="SimSun"/>
              </a:rPr>
              <a:t>This step was performed to reduce bias and eliminate descriptors with redundant information</a:t>
            </a:r>
            <a:r>
              <a:rPr lang="en-AU" sz="1600" dirty="0">
                <a:latin typeface="Times New Roman"/>
                <a:ea typeface="SimSun"/>
              </a:rPr>
              <a:t>[5].</a:t>
            </a:r>
            <a:endParaRPr lang="en-IN" sz="1600" dirty="0">
              <a:latin typeface="Times New Roman"/>
              <a:ea typeface="SimSun"/>
            </a:endParaRPr>
          </a:p>
          <a:p>
            <a:pPr marL="285750" indent="-285750">
              <a:buFont typeface="Wingdings" pitchFamily="2" charset="2"/>
              <a:buChar char="Ø"/>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5141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case of overlapping descriptors, the one with a weaker correlation with the target was eliminated. </a:t>
            </a:r>
          </a:p>
          <a:p>
            <a:pPr marL="285750" indent="-285750">
              <a:buFont typeface="Wingdings" pitchFamily="2" charset="2"/>
              <a:buChar char="Ø"/>
            </a:pPr>
            <a:r>
              <a:rPr lang="en-IN" dirty="0">
                <a:latin typeface="Times New Roman" pitchFamily="18" charset="0"/>
                <a:cs typeface="Times New Roman" pitchFamily="18" charset="0"/>
              </a:rPr>
              <a:t>In the second stage, a combination of descriptors was chosen using the Genetic Algorithm technique. </a:t>
            </a:r>
          </a:p>
          <a:p>
            <a:pPr marL="285750" indent="-285750">
              <a:buFont typeface="Wingdings" pitchFamily="2" charset="2"/>
              <a:buChar char="Ø"/>
            </a:pPr>
            <a:r>
              <a:rPr lang="en-IN" dirty="0">
                <a:latin typeface="Times New Roman" pitchFamily="18" charset="0"/>
                <a:cs typeface="Times New Roman" pitchFamily="18" charset="0"/>
              </a:rPr>
              <a:t>This technique follows Darwin's principles of natural evolution and uses random methods to obtain optimal non-random solutions</a:t>
            </a:r>
          </a:p>
          <a:p>
            <a:pPr marL="285750" indent="-285750">
              <a:buFont typeface="Wingdings" pitchFamily="2" charset="2"/>
              <a:buChar char="Ø"/>
            </a:pPr>
            <a:r>
              <a:rPr lang="en-IN" dirty="0">
                <a:latin typeface="Times New Roman" pitchFamily="18" charset="0"/>
                <a:cs typeface="Times New Roman" pitchFamily="18" charset="0"/>
              </a:rPr>
              <a:t>The descriptor selection by GA was performed by defining the solution as a collection of a whole number value in a chromosome.</a:t>
            </a:r>
          </a:p>
          <a:p>
            <a:pPr marL="285750" indent="-285750">
              <a:buFont typeface="Wingdings" pitchFamily="2" charset="2"/>
              <a:buChar char="Ø"/>
            </a:pPr>
            <a:r>
              <a:rPr lang="en-IN" dirty="0">
                <a:latin typeface="Times New Roman" pitchFamily="18" charset="0"/>
                <a:cs typeface="Times New Roman" pitchFamily="18" charset="0"/>
              </a:rPr>
              <a:t> In this case, the number of the value is equal to the number of the selected descriptor, where the value represents the descriptor list.</a:t>
            </a:r>
          </a:p>
          <a:p>
            <a:pPr marL="285750" indent="-285750">
              <a:buFont typeface="Wingdings" pitchFamily="2" charset="2"/>
              <a:buChar char="Ø"/>
            </a:pPr>
            <a:r>
              <a:rPr lang="en-IN" dirty="0">
                <a:latin typeface="Times New Roman" pitchFamily="18" charset="0"/>
                <a:cs typeface="Times New Roman" pitchFamily="18" charset="0"/>
              </a:rPr>
              <a:t> The cross-entropy loss was used as a performance metric during the feature selection[6]</a:t>
            </a:r>
          </a:p>
        </p:txBody>
      </p:sp>
    </p:spTree>
    <p:extLst>
      <p:ext uri="{BB962C8B-B14F-4D97-AF65-F5344CB8AC3E}">
        <p14:creationId xmlns:p14="http://schemas.microsoft.com/office/powerpoint/2010/main" val="179803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The prediction model uses the Genetic Algorithm technique, which resembles the structure and function of the natural neural system. </a:t>
            </a:r>
          </a:p>
          <a:p>
            <a:pPr marL="285750" indent="-285750">
              <a:buFont typeface="Wingdings" pitchFamily="2" charset="2"/>
              <a:buChar char="Ø"/>
            </a:pPr>
            <a:r>
              <a:rPr lang="en-IN" dirty="0">
                <a:latin typeface="Times New Roman" pitchFamily="18" charset="0"/>
                <a:cs typeface="Times New Roman" pitchFamily="18" charset="0"/>
              </a:rPr>
              <a:t>The primary principle of the Genetic Algorithm is the implementation of artificial neurons, which are simple mathematical models. </a:t>
            </a:r>
          </a:p>
          <a:p>
            <a:pPr marL="285750" indent="-285750">
              <a:buFont typeface="Wingdings" pitchFamily="2" charset="2"/>
              <a:buChar char="Ø"/>
            </a:pPr>
            <a:r>
              <a:rPr lang="en-IN" dirty="0">
                <a:latin typeface="Times New Roman" pitchFamily="18" charset="0"/>
                <a:cs typeface="Times New Roman" pitchFamily="18" charset="0"/>
              </a:rPr>
              <a:t>Such a model has three simple sets of rules, namely reproduction, mutation, and activation. </a:t>
            </a:r>
          </a:p>
          <a:p>
            <a:pPr marL="285750" indent="-285750">
              <a:buFont typeface="Wingdings" pitchFamily="2" charset="2"/>
              <a:buChar char="Ø"/>
            </a:pPr>
            <a:r>
              <a:rPr lang="en-IN" dirty="0">
                <a:latin typeface="Times New Roman" pitchFamily="18" charset="0"/>
                <a:cs typeface="Times New Roman" pitchFamily="18" charset="0"/>
              </a:rPr>
              <a:t>The y-scrambling analysis ensures that the performance of the model did not correlate with an accidental relationship. </a:t>
            </a:r>
          </a:p>
          <a:p>
            <a:pPr marL="285750" indent="-285750">
              <a:buFont typeface="Wingdings" pitchFamily="2" charset="2"/>
              <a:buChar char="Ø"/>
            </a:pPr>
            <a:r>
              <a:rPr lang="en-IN" dirty="0">
                <a:latin typeface="Times New Roman" pitchFamily="18" charset="0"/>
                <a:cs typeface="Times New Roman" pitchFamily="18" charset="0"/>
              </a:rPr>
              <a:t>This analysis was conducted by shuffling the class centre while preserving the descriptors multiple times. T</a:t>
            </a:r>
          </a:p>
          <a:p>
            <a:pPr marL="285750" indent="-285750">
              <a:buFont typeface="Wingdings" pitchFamily="2" charset="2"/>
              <a:buChar char="Ø"/>
            </a:pPr>
            <a:r>
              <a:rPr lang="en-IN" dirty="0">
                <a:latin typeface="Times New Roman" pitchFamily="18" charset="0"/>
                <a:cs typeface="Times New Roman" pitchFamily="18" charset="0"/>
              </a:rPr>
              <a:t>he results of the y-scrambling demonstrate by providing the values for shuffled and un-shuffled data [7][8].</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44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124" y="571480"/>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identification of gene-disease links holds immense value in the diagnosis and treatment of human diseases. </a:t>
            </a:r>
          </a:p>
          <a:p>
            <a:pPr marL="285750" indent="-285750">
              <a:buFont typeface="Wingdings" pitchFamily="2" charset="2"/>
              <a:buChar char="Ø"/>
            </a:pPr>
            <a:r>
              <a:rPr lang="en-IN" dirty="0">
                <a:latin typeface="Times New Roman" pitchFamily="18" charset="0"/>
                <a:cs typeface="Times New Roman" pitchFamily="18" charset="0"/>
              </a:rPr>
              <a:t>However, the process is often hindered by the limited number of crossovers in sampled families, resulting in linkage analyses that only identify chromosomal intervals containing numerous candidate genes. </a:t>
            </a:r>
          </a:p>
          <a:p>
            <a:pPr marL="285750" indent="-285750">
              <a:buFont typeface="Wingdings" pitchFamily="2" charset="2"/>
              <a:buChar char="Ø"/>
            </a:pPr>
            <a:r>
              <a:rPr lang="en-IN" dirty="0">
                <a:latin typeface="Times New Roman" pitchFamily="18" charset="0"/>
                <a:cs typeface="Times New Roman" pitchFamily="18" charset="0"/>
              </a:rPr>
              <a:t>The experimental validation of countless candidate genes can prove to be both time-consuming and expensive.</a:t>
            </a:r>
          </a:p>
          <a:p>
            <a:pPr marL="285750" indent="-285750">
              <a:buFont typeface="Wingdings" pitchFamily="2" charset="2"/>
              <a:buChar char="Ø"/>
            </a:pPr>
            <a:r>
              <a:rPr lang="en-IN" dirty="0">
                <a:latin typeface="Times New Roman" pitchFamily="18" charset="0"/>
                <a:cs typeface="Times New Roman" pitchFamily="18" charset="0"/>
              </a:rPr>
              <a:t>Finding the accuracy of genetic disorder detection is very difficult</a:t>
            </a:r>
          </a:p>
          <a:p>
            <a:pPr marL="285750" indent="-285750">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884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Less Performance </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Accuracy is very less.</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2428860" y="428604"/>
            <a:ext cx="5508879"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L</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IMITATION OF EXISTING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8523" y="50004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9552" y="1221364"/>
            <a:ext cx="7992888" cy="5643602"/>
          </a:xfrm>
          <a:prstGeom prst="rect">
            <a:avLst/>
          </a:prstGeom>
        </p:spPr>
        <p:txBody>
          <a:bodyPr>
            <a:noAutofit/>
          </a:bodyPr>
          <a:lstStyle/>
          <a:p>
            <a:pPr marL="285750" indent="-285750" algn="just">
              <a:buFont typeface="Wingdings" pitchFamily="2" charset="2"/>
              <a:buChar char="Ø"/>
            </a:pPr>
            <a:r>
              <a:rPr lang="en-IN" dirty="0">
                <a:latin typeface="Times New Roman" pitchFamily="18" charset="0"/>
                <a:cs typeface="Times New Roman" pitchFamily="18" charset="0"/>
              </a:rPr>
              <a:t>The proposed methods aim to find the genetic disease with higher standard.</a:t>
            </a:r>
          </a:p>
          <a:p>
            <a:pPr marL="285750" indent="-285750" algn="just">
              <a:buFont typeface="Wingdings" pitchFamily="2" charset="2"/>
              <a:buChar char="Ø"/>
            </a:pPr>
            <a:r>
              <a:rPr lang="en-IN" dirty="0">
                <a:latin typeface="Times New Roman" pitchFamily="18" charset="0"/>
                <a:cs typeface="Times New Roman" pitchFamily="18" charset="0"/>
              </a:rPr>
              <a:t> The accuracy levels of the identification of the genetic disease will be improved with the proposed system.</a:t>
            </a:r>
          </a:p>
          <a:p>
            <a:pPr marL="285750" indent="-285750" algn="just">
              <a:buFont typeface="Wingdings" pitchFamily="2" charset="2"/>
              <a:buChar char="Ø"/>
            </a:pPr>
            <a:r>
              <a:rPr lang="en-IN" dirty="0">
                <a:latin typeface="Times New Roman" pitchFamily="18" charset="0"/>
                <a:cs typeface="Times New Roman" pitchFamily="18" charset="0"/>
              </a:rPr>
              <a:t> The deep learning on neural network will provide the better solution to solve the problem of identification of the genetic disease in the real world hospital data. </a:t>
            </a:r>
          </a:p>
          <a:p>
            <a:pPr marL="285750" indent="-285750" algn="just">
              <a:buFont typeface="Wingdings" pitchFamily="2" charset="2"/>
              <a:buChar char="Ø"/>
            </a:pPr>
            <a:r>
              <a:rPr lang="en-IN" dirty="0">
                <a:latin typeface="Times New Roman" pitchFamily="18" charset="0"/>
                <a:cs typeface="Times New Roman" pitchFamily="18" charset="0"/>
              </a:rPr>
              <a:t>The Convolutional Neural Network algorithm will check the data in more compact with training and testing the data.</a:t>
            </a:r>
          </a:p>
          <a:p>
            <a:pPr marL="285750" indent="-285750" algn="just">
              <a:buFont typeface="Wingdings" pitchFamily="2" charset="2"/>
              <a:buChar char="Ø"/>
            </a:pPr>
            <a:r>
              <a:rPr lang="en-IN" dirty="0">
                <a:latin typeface="Times New Roman" pitchFamily="18" charset="0"/>
                <a:cs typeface="Times New Roman" pitchFamily="18" charset="0"/>
              </a:rPr>
              <a:t> It will provide more accuracy as compared with the other type of techniques. </a:t>
            </a:r>
          </a:p>
          <a:p>
            <a:pPr marL="285750" indent="-285750" algn="just">
              <a:buFont typeface="Wingdings" pitchFamily="2" charset="2"/>
              <a:buChar char="Ø"/>
            </a:pPr>
            <a:r>
              <a:rPr lang="en-IN" dirty="0">
                <a:latin typeface="Times New Roman" pitchFamily="18" charset="0"/>
                <a:cs typeface="Times New Roman" pitchFamily="18" charset="0"/>
              </a:rPr>
              <a:t>The genetic patient dataset will be taken as the input to the application and the dataset will be passed into the Convolutional Neural Network algorithm and the data will be analysed with the different visual graphs</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5063</TotalTime>
  <Words>1623</Words>
  <Application>Microsoft Office PowerPoint</Application>
  <PresentationFormat>On-screen Show (4:3)</PresentationFormat>
  <Paragraphs>95</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Nikhil Reddy Kethireddy</cp:lastModifiedBy>
  <cp:revision>244</cp:revision>
  <dcterms:created xsi:type="dcterms:W3CDTF">2020-08-27T15:54:55Z</dcterms:created>
  <dcterms:modified xsi:type="dcterms:W3CDTF">2024-04-17T22:53:02Z</dcterms:modified>
</cp:coreProperties>
</file>