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4" r:id="rId4"/>
    <p:sldId id="263" r:id="rId6"/>
    <p:sldId id="265" r:id="rId7"/>
    <p:sldId id="259" r:id="rId8"/>
    <p:sldId id="260" r:id="rId9"/>
    <p:sldId id="262" r:id="rId10"/>
    <p:sldId id="257" r:id="rId11"/>
    <p:sldId id="258" r:id="rId12"/>
    <p:sldId id="284" r:id="rId13"/>
    <p:sldId id="285" r:id="rId14"/>
    <p:sldId id="274" r:id="rId15"/>
    <p:sldId id="273" r:id="rId16"/>
    <p:sldId id="297" r:id="rId17"/>
    <p:sldId id="272" r:id="rId18"/>
    <p:sldId id="275" r:id="rId19"/>
    <p:sldId id="299" r:id="rId20"/>
    <p:sldId id="307" r:id="rId21"/>
    <p:sldId id="277" r:id="rId22"/>
    <p:sldId id="278" r:id="rId23"/>
    <p:sldId id="279" r:id="rId24"/>
    <p:sldId id="280" r:id="rId25"/>
    <p:sldId id="281" r:id="rId26"/>
    <p:sldId id="282" r:id="rId27"/>
    <p:sldId id="300" r:id="rId28"/>
    <p:sldId id="301" r:id="rId29"/>
    <p:sldId id="302" r:id="rId30"/>
    <p:sldId id="309" r:id="rId31"/>
    <p:sldId id="303" r:id="rId32"/>
    <p:sldId id="305" r:id="rId33"/>
    <p:sldId id="306" r:id="rId34"/>
    <p:sldId id="308" r:id="rId35"/>
    <p:sldId id="310"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37DE75-AC75-4774-8069-7402B35324AD}">
          <p14:sldIdLst>
            <p14:sldId id="256"/>
            <p14:sldId id="264"/>
            <p14:sldId id="263"/>
            <p14:sldId id="265"/>
            <p14:sldId id="259"/>
            <p14:sldId id="260"/>
            <p14:sldId id="262"/>
            <p14:sldId id="257"/>
            <p14:sldId id="258"/>
            <p14:sldId id="284"/>
            <p14:sldId id="285"/>
            <p14:sldId id="274"/>
            <p14:sldId id="273"/>
            <p14:sldId id="297"/>
            <p14:sldId id="272"/>
          </p14:sldIdLst>
        </p14:section>
        <p14:section name="Untitled Section" id="{57F90819-9D17-408A-A3DA-889DA1EEA199}">
          <p14:sldIdLst>
            <p14:sldId id="275"/>
            <p14:sldId id="299"/>
            <p14:sldId id="307"/>
            <p14:sldId id="277"/>
            <p14:sldId id="278"/>
            <p14:sldId id="279"/>
            <p14:sldId id="280"/>
            <p14:sldId id="281"/>
            <p14:sldId id="282"/>
            <p14:sldId id="300"/>
            <p14:sldId id="301"/>
            <p14:sldId id="302"/>
            <p14:sldId id="309"/>
            <p14:sldId id="303"/>
            <p14:sldId id="305"/>
            <p14:sldId id="306"/>
            <p14:sldId id="308"/>
            <p14:sldId id="310"/>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070" y="362585"/>
            <a:ext cx="11182985" cy="1696720"/>
          </a:xfrm>
        </p:spPr>
        <p:txBody>
          <a:bodyPr/>
          <a:lstStyle/>
          <a:p>
            <a:r>
              <a:rPr lang="en-US" u="sng" dirty="0"/>
              <a:t>Currency Recognition System Using ImageProcessing</a:t>
            </a:r>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Implementation of Modules </a:t>
            </a:r>
            <a:r>
              <a:rPr lang="en-US"/>
              <a:t>:</a:t>
            </a:r>
            <a:endParaRPr lang="en-US"/>
          </a:p>
        </p:txBody>
      </p:sp>
      <p:sp>
        <p:nvSpPr>
          <p:cNvPr id="3" name="Content Placeholder 2"/>
          <p:cNvSpPr>
            <a:spLocks noGrp="1"/>
          </p:cNvSpPr>
          <p:nvPr>
            <p:ph idx="1"/>
          </p:nvPr>
        </p:nvSpPr>
        <p:spPr>
          <a:xfrm>
            <a:off x="609600" y="1174750"/>
            <a:ext cx="10170795" cy="4953000"/>
          </a:xfrm>
        </p:spPr>
        <p:txBody>
          <a:bodyPr/>
          <a:lstStyle/>
          <a:p>
            <a:pPr marL="0" indent="0">
              <a:buNone/>
            </a:pPr>
            <a:r>
              <a:rPr lang="en-US"/>
              <a:t>1.UPLOAD CURRENCE DATA :</a:t>
            </a:r>
            <a:endParaRPr lang="en-US"/>
          </a:p>
          <a:p>
            <a:pPr marL="0" indent="0">
              <a:buNone/>
            </a:pPr>
            <a:endParaRPr lang="en-US"/>
          </a:p>
          <a:p>
            <a:pPr marL="0" indent="0" algn="just">
              <a:buNone/>
            </a:pPr>
            <a:r>
              <a:rPr lang="en-US" sz="2800"/>
              <a:t>  The data can be uploaded by admin without any particular scenario but with the details of currency. The most importantly large amount of can be handled in order to do practically. The data that are handling throughout the project can be done in this module. Users have permission to view data but not edit the data in online they can request the user to get the data.</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5" y="764540"/>
            <a:ext cx="11138535" cy="582930"/>
          </a:xfrm>
        </p:spPr>
        <p:txBody>
          <a:bodyPr/>
          <a:lstStyle/>
          <a:p>
            <a:r>
              <a:rPr lang="en-US" sz="3200" u="sng">
                <a:sym typeface="+mn-ea"/>
              </a:rPr>
              <a:t>2</a:t>
            </a:r>
            <a:r>
              <a:rPr lang="en-US" sz="3200">
                <a:sym typeface="+mn-ea"/>
              </a:rPr>
              <a:t>.CLASSIFICATION USING ALGORITHM :</a:t>
            </a:r>
            <a:endParaRPr lang="en-US" sz="3200"/>
          </a:p>
        </p:txBody>
      </p:sp>
      <p:sp>
        <p:nvSpPr>
          <p:cNvPr id="3" name="Content Placeholder 2"/>
          <p:cNvSpPr>
            <a:spLocks noGrp="1"/>
          </p:cNvSpPr>
          <p:nvPr>
            <p:ph idx="1"/>
          </p:nvPr>
        </p:nvSpPr>
        <p:spPr>
          <a:xfrm>
            <a:off x="526415" y="1496695"/>
            <a:ext cx="9900920" cy="4953000"/>
          </a:xfrm>
        </p:spPr>
        <p:txBody>
          <a:bodyPr/>
          <a:lstStyle/>
          <a:p>
            <a:pPr marL="0" indent="0">
              <a:buNone/>
            </a:pPr>
            <a:endParaRPr lang="en-US"/>
          </a:p>
          <a:p>
            <a:pPr marL="0" indent="0" algn="just">
              <a:buNone/>
            </a:pPr>
            <a:r>
              <a:rPr lang="en-US"/>
              <a:t>  </a:t>
            </a:r>
            <a:r>
              <a:rPr lang="en-US" sz="2800"/>
              <a:t>The data can be categorized by the k means clustering algorithm based on the some scenarios. The data can be cluster with various factors in order to get data properly. The k-means clustering algorithm is applied on the large scale data to access the details in perfect manner.</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 Diagram(Admin)</a:t>
            </a:r>
            <a:endParaRPr lang="en-US"/>
          </a:p>
        </p:txBody>
      </p:sp>
      <p:pic>
        <p:nvPicPr>
          <p:cNvPr id="19" name="Picture 19" descr="C:\Users\Home 33\Downloads\cur er.pn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09600" y="1271905"/>
            <a:ext cx="10972165" cy="4968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 Diagram(User)</a:t>
            </a:r>
            <a:endParaRPr lang="en-US"/>
          </a:p>
        </p:txBody>
      </p:sp>
      <p:pic>
        <p:nvPicPr>
          <p:cNvPr id="18" name="Picture 18" descr="C:\Users\Home 33\Downloads\cur er (1).pn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09600" y="1406525"/>
            <a:ext cx="10445115" cy="48679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u="sng"/>
              <a:t>UML Diagrams</a:t>
            </a:r>
            <a:endParaRPr lang="en-US" u="sng"/>
          </a:p>
        </p:txBody>
      </p:sp>
      <p:sp>
        <p:nvSpPr>
          <p:cNvPr id="5" name="Text Box 4"/>
          <p:cNvSpPr txBox="1"/>
          <p:nvPr/>
        </p:nvSpPr>
        <p:spPr>
          <a:xfrm>
            <a:off x="1056005" y="1978025"/>
            <a:ext cx="6480810" cy="3046988"/>
          </a:xfrm>
          <a:prstGeom prst="rect">
            <a:avLst/>
          </a:prstGeom>
          <a:noFill/>
        </p:spPr>
        <p:txBody>
          <a:bodyPr wrap="square" rtlCol="0">
            <a:spAutoFit/>
          </a:bodyPr>
          <a:lstStyle/>
          <a:p>
            <a:pPr marL="342900" indent="-342900">
              <a:buAutoNum type="arabicPeriod"/>
            </a:pPr>
            <a:r>
              <a:rPr lang="en-US" sz="3200" dirty="0"/>
              <a:t>Component Diagrams</a:t>
            </a:r>
            <a:endParaRPr lang="en-US" sz="3200" dirty="0"/>
          </a:p>
          <a:p>
            <a:pPr marL="342900" indent="-342900">
              <a:buAutoNum type="arabicPeriod"/>
            </a:pPr>
            <a:r>
              <a:rPr lang="en-US" sz="3200" dirty="0"/>
              <a:t>Use case Diagrams</a:t>
            </a:r>
            <a:endParaRPr lang="en-US" sz="3200" dirty="0"/>
          </a:p>
          <a:p>
            <a:pPr marL="342900" indent="-342900">
              <a:buAutoNum type="arabicPeriod"/>
            </a:pPr>
            <a:r>
              <a:rPr lang="en-US" sz="3200" dirty="0"/>
              <a:t>Class Diagrams</a:t>
            </a:r>
            <a:endParaRPr lang="en-US" sz="3200" dirty="0"/>
          </a:p>
          <a:p>
            <a:pPr marL="342900" indent="-342900">
              <a:buAutoNum type="arabicPeriod"/>
            </a:pPr>
            <a:r>
              <a:rPr lang="en-US" sz="3200" dirty="0"/>
              <a:t>Data flow Diagrams</a:t>
            </a:r>
            <a:endParaRPr lang="en-US" sz="3200" dirty="0"/>
          </a:p>
          <a:p>
            <a:pPr marL="342900" indent="-342900">
              <a:buAutoNum type="arabicPeriod"/>
            </a:pPr>
            <a:r>
              <a:rPr lang="en-US" sz="3200" dirty="0"/>
              <a:t>Activity Diagrams</a:t>
            </a:r>
            <a:endParaRPr lang="en-US" sz="3200" dirty="0"/>
          </a:p>
          <a:p>
            <a:pPr marL="342900" indent="-342900">
              <a:buAutoNum type="arabicPeriod"/>
            </a:pPr>
            <a:r>
              <a:rPr lang="en-US" sz="3200" dirty="0"/>
              <a:t>Sequence Diagrams</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Component Diagrams</a:t>
            </a:r>
            <a:endParaRPr lang="en-US"/>
          </a:p>
        </p:txBody>
      </p:sp>
      <p:sp>
        <p:nvSpPr>
          <p:cNvPr id="5" name="Text Box 4"/>
          <p:cNvSpPr txBox="1"/>
          <p:nvPr/>
        </p:nvSpPr>
        <p:spPr>
          <a:xfrm>
            <a:off x="8262620" y="1223010"/>
            <a:ext cx="1487170" cy="460375"/>
          </a:xfrm>
          <a:prstGeom prst="rect">
            <a:avLst/>
          </a:prstGeom>
          <a:noFill/>
        </p:spPr>
        <p:txBody>
          <a:bodyPr wrap="square" rtlCol="0">
            <a:spAutoFit/>
          </a:bodyPr>
          <a:lstStyle/>
          <a:p>
            <a:r>
              <a:rPr lang="en-US" sz="2400" b="1"/>
              <a:t>USER</a:t>
            </a:r>
            <a:endParaRPr lang="en-US" sz="2400" b="1"/>
          </a:p>
        </p:txBody>
      </p:sp>
      <p:sp>
        <p:nvSpPr>
          <p:cNvPr id="6" name="Text Box 5"/>
          <p:cNvSpPr txBox="1"/>
          <p:nvPr/>
        </p:nvSpPr>
        <p:spPr>
          <a:xfrm>
            <a:off x="8820785" y="4606925"/>
            <a:ext cx="1677035" cy="460375"/>
          </a:xfrm>
          <a:prstGeom prst="rect">
            <a:avLst/>
          </a:prstGeom>
          <a:noFill/>
        </p:spPr>
        <p:txBody>
          <a:bodyPr wrap="square" rtlCol="0">
            <a:spAutoFit/>
          </a:bodyPr>
          <a:lstStyle/>
          <a:p>
            <a:r>
              <a:rPr lang="en-US" sz="2400" b="1"/>
              <a:t>ADMIN</a:t>
            </a:r>
            <a:endParaRPr lang="en-US" sz="2400" b="1"/>
          </a:p>
        </p:txBody>
      </p:sp>
      <p:pic>
        <p:nvPicPr>
          <p:cNvPr id="8" name="Content Placeholder 7"/>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711200" y="773112"/>
            <a:ext cx="10563604" cy="3303937"/>
          </a:xfrm>
        </p:spPr>
      </p:pic>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55149" y="3429000"/>
            <a:ext cx="9540146" cy="3173136"/>
          </a:xfrm>
        </p:spPr>
      </p:pic>
      <p:sp>
        <p:nvSpPr>
          <p:cNvPr id="13" name="TextBox 12"/>
          <p:cNvSpPr txBox="1"/>
          <p:nvPr/>
        </p:nvSpPr>
        <p:spPr>
          <a:xfrm>
            <a:off x="8389614" y="1289931"/>
            <a:ext cx="1233182" cy="461665"/>
          </a:xfrm>
          <a:prstGeom prst="rect">
            <a:avLst/>
          </a:prstGeom>
          <a:noFill/>
        </p:spPr>
        <p:txBody>
          <a:bodyPr wrap="square" rtlCol="0">
            <a:spAutoFit/>
          </a:bodyPr>
          <a:lstStyle/>
          <a:p>
            <a:r>
              <a:rPr lang="en-US" sz="2400" dirty="0"/>
              <a:t>User</a:t>
            </a:r>
            <a:endParaRPr lang="en-US" sz="2400" dirty="0"/>
          </a:p>
        </p:txBody>
      </p:sp>
      <p:sp>
        <p:nvSpPr>
          <p:cNvPr id="16" name="TextBox 15"/>
          <p:cNvSpPr txBox="1"/>
          <p:nvPr/>
        </p:nvSpPr>
        <p:spPr>
          <a:xfrm>
            <a:off x="8414158" y="4077049"/>
            <a:ext cx="1058303" cy="461665"/>
          </a:xfrm>
          <a:prstGeom prst="rect">
            <a:avLst/>
          </a:prstGeom>
          <a:noFill/>
        </p:spPr>
        <p:txBody>
          <a:bodyPr wrap="none" rtlCol="0">
            <a:spAutoFit/>
          </a:bodyPr>
          <a:lstStyle/>
          <a:p>
            <a:r>
              <a:rPr lang="en-US" sz="2400" dirty="0"/>
              <a:t>Admin</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195" y="-11430"/>
            <a:ext cx="10972800" cy="582613"/>
          </a:xfrm>
        </p:spPr>
        <p:txBody>
          <a:bodyPr/>
          <a:lstStyle/>
          <a:p>
            <a:r>
              <a:rPr lang="en-US" dirty="0"/>
              <a:t> </a:t>
            </a:r>
            <a:r>
              <a:rPr lang="en-US" u="sng" dirty="0" err="1"/>
              <a:t>Usecase</a:t>
            </a:r>
            <a:r>
              <a:rPr lang="en-US" u="sng" dirty="0"/>
              <a:t> Diagram(Admin)</a:t>
            </a:r>
            <a:endParaRPr lang="en-US" u="sng" dirty="0"/>
          </a:p>
        </p:txBody>
      </p:sp>
      <p:sp>
        <p:nvSpPr>
          <p:cNvPr id="7" name="Text Box 6"/>
          <p:cNvSpPr txBox="1"/>
          <p:nvPr/>
        </p:nvSpPr>
        <p:spPr>
          <a:xfrm>
            <a:off x="1124585" y="1171575"/>
            <a:ext cx="972820" cy="521970"/>
          </a:xfrm>
          <a:prstGeom prst="rect">
            <a:avLst/>
          </a:prstGeom>
          <a:noFill/>
        </p:spPr>
        <p:txBody>
          <a:bodyPr wrap="none" rtlCol="0">
            <a:spAutoFit/>
          </a:bodyPr>
          <a:lstStyle/>
          <a:p>
            <a:r>
              <a:rPr lang="en-US" sz="2800" b="1"/>
              <a:t>User</a:t>
            </a:r>
            <a:endParaRPr lang="en-US" sz="2800" b="1"/>
          </a:p>
        </p:txBody>
      </p:sp>
      <p:sp>
        <p:nvSpPr>
          <p:cNvPr id="8" name="Text Box 7"/>
          <p:cNvSpPr txBox="1"/>
          <p:nvPr/>
        </p:nvSpPr>
        <p:spPr>
          <a:xfrm>
            <a:off x="1124585" y="4269105"/>
            <a:ext cx="1817370" cy="521970"/>
          </a:xfrm>
          <a:prstGeom prst="rect">
            <a:avLst/>
          </a:prstGeom>
          <a:noFill/>
        </p:spPr>
        <p:txBody>
          <a:bodyPr wrap="square" rtlCol="0">
            <a:spAutoFit/>
          </a:bodyPr>
          <a:lstStyle/>
          <a:p>
            <a:r>
              <a:rPr lang="en-US" sz="2800" b="1"/>
              <a:t>Admin</a:t>
            </a:r>
            <a:endParaRPr lang="en-US" sz="2800" b="1"/>
          </a:p>
        </p:txBody>
      </p:sp>
      <p:pic>
        <p:nvPicPr>
          <p:cNvPr id="10" name="Content Placeholder 9"/>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21421" y="795906"/>
            <a:ext cx="11062440" cy="505961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t>Usecase</a:t>
            </a:r>
            <a:r>
              <a:rPr lang="en-US" u="sng" dirty="0"/>
              <a:t> Diagram(User)</a:t>
            </a:r>
            <a:endParaRPr lang="en-US" u="sng"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51206" y="1390635"/>
            <a:ext cx="9726643" cy="500177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7113" y="1308683"/>
            <a:ext cx="11383194" cy="525150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Flow Diagram(User)</a:t>
            </a:r>
            <a:endParaRPr lang="en-US"/>
          </a:p>
        </p:txBody>
      </p:sp>
      <p:pic>
        <p:nvPicPr>
          <p:cNvPr id="23" name="Picture 23" descr="C:\Users\Home 33\Downloads\cur data (1).pn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09600" y="1214120"/>
            <a:ext cx="10626725" cy="564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CONTENTS</a:t>
            </a:r>
            <a:endParaRPr lang="en-US" u="sng"/>
          </a:p>
        </p:txBody>
      </p:sp>
      <p:sp>
        <p:nvSpPr>
          <p:cNvPr id="3" name="Content Placeholder 2"/>
          <p:cNvSpPr>
            <a:spLocks noGrp="1"/>
          </p:cNvSpPr>
          <p:nvPr>
            <p:ph sz="half" idx="1"/>
          </p:nvPr>
        </p:nvSpPr>
        <p:spPr>
          <a:xfrm>
            <a:off x="711200" y="781157"/>
            <a:ext cx="6075494" cy="6190093"/>
          </a:xfrm>
        </p:spPr>
        <p:txBody>
          <a:bodyPr/>
          <a:lstStyle/>
          <a:p>
            <a:r>
              <a:rPr lang="en-US" sz="2800" dirty="0"/>
              <a:t>Abstract</a:t>
            </a:r>
            <a:endParaRPr lang="en-US" sz="2800" dirty="0"/>
          </a:p>
          <a:p>
            <a:r>
              <a:rPr lang="en-US" sz="2800" dirty="0"/>
              <a:t>Introduction</a:t>
            </a:r>
            <a:endParaRPr lang="en-US" sz="2800" dirty="0"/>
          </a:p>
          <a:p>
            <a:r>
              <a:rPr lang="en-US" sz="2800" dirty="0"/>
              <a:t>Existed System</a:t>
            </a:r>
            <a:endParaRPr lang="en-US" sz="2800" dirty="0"/>
          </a:p>
          <a:p>
            <a:r>
              <a:rPr lang="en-US" sz="2800" dirty="0"/>
              <a:t>Proposed System</a:t>
            </a:r>
            <a:endParaRPr lang="en-US" sz="2800" dirty="0"/>
          </a:p>
          <a:p>
            <a:r>
              <a:rPr lang="en-US" sz="2800" dirty="0"/>
              <a:t>Architecture</a:t>
            </a:r>
            <a:endParaRPr lang="en-US" sz="2800" dirty="0"/>
          </a:p>
          <a:p>
            <a:r>
              <a:rPr lang="en-US" sz="2800" dirty="0"/>
              <a:t>Modules</a:t>
            </a:r>
            <a:endParaRPr lang="en-US" sz="2800" dirty="0"/>
          </a:p>
          <a:p>
            <a:r>
              <a:rPr lang="en-US" sz="2800" dirty="0"/>
              <a:t>Requirements</a:t>
            </a:r>
            <a:endParaRPr lang="en-US" sz="2800" dirty="0"/>
          </a:p>
          <a:p>
            <a:r>
              <a:rPr lang="en-US" sz="2800" dirty="0"/>
              <a:t>Implementation of Modules</a:t>
            </a:r>
            <a:endParaRPr lang="en-US" sz="2800" dirty="0"/>
          </a:p>
          <a:p>
            <a:r>
              <a:rPr lang="en-US" sz="2800" dirty="0"/>
              <a:t>ER Diagrams</a:t>
            </a:r>
            <a:endParaRPr lang="en-US" sz="2800" dirty="0"/>
          </a:p>
          <a:p>
            <a:r>
              <a:rPr lang="en-US" sz="2800" dirty="0"/>
              <a:t>UML Diagrams</a:t>
            </a:r>
            <a:endParaRPr lang="en-US" sz="2800" dirty="0"/>
          </a:p>
          <a:p>
            <a:r>
              <a:rPr lang="en-US" sz="2800" dirty="0"/>
              <a:t>Screenshots</a:t>
            </a:r>
            <a:endParaRPr lang="en-US" sz="2800" dirty="0"/>
          </a:p>
          <a:p>
            <a:pPr marL="0" indent="0">
              <a:buNone/>
            </a:pPr>
            <a:endParaRPr lang="en-US" sz="2800" dirty="0"/>
          </a:p>
        </p:txBody>
      </p:sp>
      <p:sp>
        <p:nvSpPr>
          <p:cNvPr id="4" name="Text Box 3"/>
          <p:cNvSpPr txBox="1"/>
          <p:nvPr/>
        </p:nvSpPr>
        <p:spPr>
          <a:xfrm>
            <a:off x="7038975" y="1781810"/>
            <a:ext cx="2635250" cy="368300"/>
          </a:xfrm>
          <a:prstGeom prst="rect">
            <a:avLst/>
          </a:prstGeom>
          <a:noFill/>
        </p:spPr>
        <p:txBody>
          <a:bodyPr wrap="square" rtlCol="0">
            <a:spAutoFit/>
          </a:bodyPr>
          <a:lstStyle/>
          <a:p>
            <a:endParaRPr lang="en-US"/>
          </a:p>
        </p:txBody>
      </p:sp>
      <p:sp>
        <p:nvSpPr>
          <p:cNvPr id="5" name="Text Box 4"/>
          <p:cNvSpPr txBox="1"/>
          <p:nvPr/>
        </p:nvSpPr>
        <p:spPr>
          <a:xfrm>
            <a:off x="6495415" y="1419860"/>
            <a:ext cx="4464685" cy="368300"/>
          </a:xfrm>
          <a:prstGeom prst="rect">
            <a:avLst/>
          </a:prstGeom>
          <a:noFill/>
        </p:spPr>
        <p:txBody>
          <a:bodyPr wrap="square" rtlCol="0">
            <a:spAutoFit/>
          </a:bodyPr>
          <a:lstStyle/>
          <a:p>
            <a:endParaRPr lang="en-US"/>
          </a:p>
        </p:txBody>
      </p:sp>
      <p:pic>
        <p:nvPicPr>
          <p:cNvPr id="6" name="Content Placeholder 5" descr="IMG-20200222-WA0000"/>
          <p:cNvPicPr>
            <a:picLocks noGrp="1" noChangeAspect="1"/>
          </p:cNvPicPr>
          <p:nvPr>
            <p:ph sz="half" idx="2"/>
          </p:nvPr>
        </p:nvPicPr>
        <p:blipFill>
          <a:blip r:embed="rId1"/>
          <a:stretch>
            <a:fillRect/>
          </a:stretch>
        </p:blipFill>
        <p:spPr>
          <a:xfrm>
            <a:off x="5895975" y="1174115"/>
            <a:ext cx="6230620" cy="52355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Flow Diagram(Admin)</a:t>
            </a:r>
            <a:endParaRPr lang="en-US"/>
          </a:p>
        </p:txBody>
      </p:sp>
      <p:pic>
        <p:nvPicPr>
          <p:cNvPr id="24" name="Picture 24" descr="C:\Users\Home 33\Downloads\cur data.pn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09600" y="1214120"/>
            <a:ext cx="11080115" cy="561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Diagram(User)</a:t>
            </a:r>
            <a:endParaRPr lang="en-US"/>
          </a:p>
        </p:txBody>
      </p:sp>
      <p:pic>
        <p:nvPicPr>
          <p:cNvPr id="25" name="Picture 25" descr="C:\Users\Home 33\Downloads\cur act (1).pn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609600" y="1798955"/>
            <a:ext cx="10972800" cy="5048250"/>
          </a:xfrm>
          <a:prstGeom prst="rect">
            <a:avLst/>
          </a:prstGeom>
          <a:noFill/>
          <a:ln>
            <a:noFill/>
          </a:ln>
        </p:spPr>
      </p:pic>
      <p:sp>
        <p:nvSpPr>
          <p:cNvPr id="3" name="TextBox 2"/>
          <p:cNvSpPr txBox="1"/>
          <p:nvPr/>
        </p:nvSpPr>
        <p:spPr>
          <a:xfrm>
            <a:off x="6962862" y="1627464"/>
            <a:ext cx="710451" cy="369332"/>
          </a:xfrm>
          <a:prstGeom prst="rect">
            <a:avLst/>
          </a:prstGeom>
          <a:noFill/>
        </p:spPr>
        <p:txBody>
          <a:bodyPr wrap="none" rtlCol="0">
            <a:spAutoFit/>
          </a:bodyPr>
          <a:lstStyle/>
          <a:p>
            <a:r>
              <a:rPr lang="en-US" b="1" dirty="0"/>
              <a:t>Start</a:t>
            </a:r>
            <a:endParaRPr lang="en-US" b="1" dirty="0"/>
          </a:p>
        </p:txBody>
      </p:sp>
      <p:sp>
        <p:nvSpPr>
          <p:cNvPr id="4" name="TextBox 3"/>
          <p:cNvSpPr txBox="1"/>
          <p:nvPr/>
        </p:nvSpPr>
        <p:spPr>
          <a:xfrm>
            <a:off x="7583648" y="6585358"/>
            <a:ext cx="620683" cy="369332"/>
          </a:xfrm>
          <a:prstGeom prst="rect">
            <a:avLst/>
          </a:prstGeom>
          <a:noFill/>
        </p:spPr>
        <p:txBody>
          <a:bodyPr wrap="none" rtlCol="0">
            <a:spAutoFit/>
          </a:bodyPr>
          <a:lstStyle/>
          <a:p>
            <a:r>
              <a:rPr lang="en-US" b="1" dirty="0"/>
              <a:t>End</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Diagram(Admin)</a:t>
            </a:r>
            <a:endParaRPr lang="en-US"/>
          </a:p>
        </p:txBody>
      </p:sp>
      <p:pic>
        <p:nvPicPr>
          <p:cNvPr id="27" name="Picture 27" descr="C:\Users\Home 33\Downloads\cur act.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31800" y="956346"/>
            <a:ext cx="11149965" cy="5847342"/>
          </a:xfrm>
          <a:prstGeom prst="rect">
            <a:avLst/>
          </a:prstGeom>
          <a:noFill/>
          <a:ln>
            <a:noFill/>
          </a:ln>
        </p:spPr>
      </p:pic>
      <p:sp>
        <p:nvSpPr>
          <p:cNvPr id="3" name="TextBox 2"/>
          <p:cNvSpPr txBox="1"/>
          <p:nvPr/>
        </p:nvSpPr>
        <p:spPr>
          <a:xfrm>
            <a:off x="7013196" y="1163955"/>
            <a:ext cx="710451" cy="369332"/>
          </a:xfrm>
          <a:prstGeom prst="rect">
            <a:avLst/>
          </a:prstGeom>
          <a:noFill/>
        </p:spPr>
        <p:txBody>
          <a:bodyPr wrap="none" rtlCol="0">
            <a:spAutoFit/>
          </a:bodyPr>
          <a:lstStyle/>
          <a:p>
            <a:r>
              <a:rPr lang="en-US" b="1" dirty="0"/>
              <a:t>Start</a:t>
            </a:r>
            <a:endParaRPr lang="en-US" b="1" dirty="0"/>
          </a:p>
        </p:txBody>
      </p:sp>
      <p:sp>
        <p:nvSpPr>
          <p:cNvPr id="4" name="TextBox 3"/>
          <p:cNvSpPr txBox="1"/>
          <p:nvPr/>
        </p:nvSpPr>
        <p:spPr>
          <a:xfrm>
            <a:off x="7413305" y="6298168"/>
            <a:ext cx="620683" cy="369332"/>
          </a:xfrm>
          <a:prstGeom prst="rect">
            <a:avLst/>
          </a:prstGeom>
          <a:noFill/>
        </p:spPr>
        <p:txBody>
          <a:bodyPr wrap="none" rtlCol="0">
            <a:spAutoFit/>
          </a:bodyPr>
          <a:lstStyle/>
          <a:p>
            <a:r>
              <a:rPr lang="en-US" b="1" dirty="0"/>
              <a:t>End</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Diagram(User)</a:t>
            </a:r>
            <a:endParaRPr lang="en-US"/>
          </a:p>
        </p:txBody>
      </p:sp>
      <p:pic>
        <p:nvPicPr>
          <p:cNvPr id="28" name="Picture 28" descr="C:\Users\Home 33\Downloads\cur seq (1).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09600" y="1688465"/>
            <a:ext cx="10972165" cy="47701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Diagram(Admin)</a:t>
            </a:r>
            <a:endParaRPr lang="en-US"/>
          </a:p>
        </p:txBody>
      </p:sp>
      <p:pic>
        <p:nvPicPr>
          <p:cNvPr id="29" name="Picture 29" descr="C:\Users\Home 33\Downloads\cur seq.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48615" y="1705243"/>
            <a:ext cx="10995660" cy="4875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LOGIN HERE</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1196905"/>
            <a:ext cx="10972800" cy="490869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REGISTER PAGE</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46204" y="1174750"/>
            <a:ext cx="9899592" cy="4953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CHECK CURRENCY</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9057" y="998290"/>
            <a:ext cx="12301057" cy="566921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SEARCH DETAILS</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8114" y="914400"/>
            <a:ext cx="11652308" cy="57531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UPLOADED CURRENCY DETAILS</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0669" y="1174750"/>
            <a:ext cx="12180814" cy="56832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ABSTRACT</a:t>
            </a:r>
            <a:endParaRPr lang="en-US" u="sng"/>
          </a:p>
        </p:txBody>
      </p:sp>
      <p:sp>
        <p:nvSpPr>
          <p:cNvPr id="3" name="Content Placeholder 2"/>
          <p:cNvSpPr>
            <a:spLocks noGrp="1"/>
          </p:cNvSpPr>
          <p:nvPr>
            <p:ph idx="1"/>
          </p:nvPr>
        </p:nvSpPr>
        <p:spPr>
          <a:xfrm>
            <a:off x="353695" y="1446530"/>
            <a:ext cx="11831955" cy="5421630"/>
          </a:xfrm>
        </p:spPr>
        <p:txBody>
          <a:bodyPr/>
          <a:lstStyle/>
          <a:p>
            <a:pPr marL="0" indent="0" algn="just">
              <a:buNone/>
            </a:pPr>
            <a:r>
              <a:rPr lang="en-US" sz="2800"/>
              <a:t>In this paper, we propose a system for automated currency recognition using image processing techniques. The proposed method can be used for recognizing both the country or origin as well as the denomination or value of a given banknote. Only paper currencies have been considered. This method works by first identifying the country of origin using certain predefined areas of interest, and then extracting the denomination value using characteristics such as size, color, or text on the note, depending on how much the notes within the same country differ. We have considered 20 of the most traded currencies, as well as their denominations. Our system is able to accurately and quickly identify test notes.</a:t>
            </a:r>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0" y="147637"/>
            <a:ext cx="10972800" cy="582613"/>
          </a:xfrm>
        </p:spPr>
        <p:txBody>
          <a:bodyPr/>
          <a:lstStyle/>
          <a:p>
            <a:r>
              <a:rPr lang="en-US" sz="3200" b="1" dirty="0"/>
              <a:t>IMAGE PRE-PROCESSING</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81956" y="1174750"/>
            <a:ext cx="7628087" cy="49530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VIEW CURRENCY</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0920" y="1174750"/>
            <a:ext cx="9450160" cy="49530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GRAPHICAL ANALYSIS</a:t>
            </a:r>
            <a:endParaRPr lang="en-US" sz="32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174750"/>
            <a:ext cx="11761365" cy="568325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CONCLUSION</a:t>
            </a:r>
            <a:endParaRPr lang="en-US" sz="2800" b="1" dirty="0"/>
          </a:p>
        </p:txBody>
      </p:sp>
      <p:sp>
        <p:nvSpPr>
          <p:cNvPr id="3" name="Content Placeholder 2"/>
          <p:cNvSpPr>
            <a:spLocks noGrp="1"/>
          </p:cNvSpPr>
          <p:nvPr>
            <p:ph idx="1"/>
          </p:nvPr>
        </p:nvSpPr>
        <p:spPr>
          <a:xfrm>
            <a:off x="440422" y="1451586"/>
            <a:ext cx="11311156" cy="8858484"/>
          </a:xfrm>
        </p:spPr>
        <p:txBody>
          <a:bodyPr/>
          <a:lstStyle/>
          <a:p>
            <a:r>
              <a:rPr lang="en-US" sz="2400" dirty="0"/>
              <a:t>In conclusion, we have designed a system that accurately identifies both the country of origin and the denomination of a given banknote. Our system currently supports twenty of the most common currencies, but can easily be extended to more countries based on the method we have previously described. When compared with the crude algorithm of pixel by pixel comparison, our algorithm is considerably more accurate, and takes less time. We have thus learned that our proposed algorithm is able to identify currency and denomination in an average of 5.3 seconds, which is a considerable improvement over the crude algorithm. However, our proposed system only considers a limited number of currencies. There are 180+ currencies that can be included in the system, and we have chosen to only do for 20 of the most common ones. Also, the system should be effective in identifying notes that are mutilated. Our system is not effective under this consideration. This can be worked on in the future. </a:t>
            </a:r>
            <a:endParaRPr lang="en-US" sz="2400" dirty="0"/>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698750"/>
            <a:ext cx="4401185" cy="1987550"/>
          </a:xfrm>
        </p:spPr>
        <p:txBody>
          <a:bodyPr/>
          <a:lstStyle/>
          <a:p>
            <a:r>
              <a:rPr lang="en-US" sz="4400"/>
              <a:t>Any Queries???</a:t>
            </a:r>
            <a:br>
              <a:rPr lang="en-US" sz="4400"/>
            </a:br>
            <a:r>
              <a:rPr lang="en-US" sz="4400"/>
              <a:t>	     &amp;</a:t>
            </a:r>
            <a:br>
              <a:rPr lang="en-US" sz="4400"/>
            </a:br>
            <a:r>
              <a:rPr lang="en-US" sz="4400"/>
              <a:t>Thank You!!!</a:t>
            </a:r>
            <a:endParaRPr lang="en-US" sz="4400"/>
          </a:p>
        </p:txBody>
      </p:sp>
      <p:pic>
        <p:nvPicPr>
          <p:cNvPr id="4" name="Content Placeholder 3" descr="images (11)"/>
          <p:cNvPicPr>
            <a:picLocks noGrp="1" noChangeAspect="1"/>
          </p:cNvPicPr>
          <p:nvPr>
            <p:ph idx="1"/>
          </p:nvPr>
        </p:nvPicPr>
        <p:blipFill>
          <a:blip r:embed="rId1"/>
          <a:stretch>
            <a:fillRect/>
          </a:stretch>
        </p:blipFill>
        <p:spPr>
          <a:xfrm>
            <a:off x="5179695" y="1804035"/>
            <a:ext cx="6893560" cy="4267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INTRODUCTION</a:t>
            </a:r>
            <a:endParaRPr lang="en-US" u="sng"/>
          </a:p>
        </p:txBody>
      </p:sp>
      <p:sp>
        <p:nvSpPr>
          <p:cNvPr id="3" name="Content Placeholder 2"/>
          <p:cNvSpPr>
            <a:spLocks noGrp="1"/>
          </p:cNvSpPr>
          <p:nvPr>
            <p:ph idx="1"/>
          </p:nvPr>
        </p:nvSpPr>
        <p:spPr>
          <a:xfrm>
            <a:off x="360680" y="1447165"/>
            <a:ext cx="11470640" cy="4953000"/>
          </a:xfrm>
        </p:spPr>
        <p:txBody>
          <a:bodyPr/>
          <a:lstStyle/>
          <a:p>
            <a:pPr marL="0" indent="0" algn="just">
              <a:buNone/>
            </a:pPr>
            <a:r>
              <a:rPr lang="en-US" sz="2800"/>
              <a:t>According to the survey conducted by the CIA, there are around 180+ currencies presently circulating in the world. The need for acquiring knowledge about all the currencies by the banks has been extremely important. However for any human teller to recognize each note correctly is something that is not feasible. Thus the need for an efficient automated system that helps in recognizing notes is pivotal for the future. In this paper, we propose an automated system for currency recognition using Image processing techniques.  We aim to build our system in a way that it is easily scalable and gives an accurate result.</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EXISTED SYSTEM</a:t>
            </a:r>
            <a:endParaRPr lang="en-US" u="sng"/>
          </a:p>
        </p:txBody>
      </p:sp>
      <p:sp>
        <p:nvSpPr>
          <p:cNvPr id="3" name="Content Placeholder 2"/>
          <p:cNvSpPr>
            <a:spLocks noGrp="1"/>
          </p:cNvSpPr>
          <p:nvPr>
            <p:ph idx="1"/>
          </p:nvPr>
        </p:nvSpPr>
        <p:spPr/>
        <p:txBody>
          <a:bodyPr/>
          <a:lstStyle/>
          <a:p>
            <a:r>
              <a:rPr lang="en-US"/>
              <a:t>The varying features in each notes and the security aspects involved in different currencies make this task extremely difficult. </a:t>
            </a:r>
            <a:endParaRPr lang="en-US"/>
          </a:p>
          <a:p>
            <a:r>
              <a:rPr lang="en-US"/>
              <a:t>However not a single method has proven to be efficient enough for actual development.</a:t>
            </a:r>
            <a:endParaRPr lang="en-US"/>
          </a:p>
          <a:p>
            <a:r>
              <a:rPr lang="en-US"/>
              <a:t>Thereby making this problem statement an interesting area of research.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PROPOSED SYSTEM</a:t>
            </a:r>
            <a:endParaRPr lang="en-US" u="sng"/>
          </a:p>
        </p:txBody>
      </p:sp>
      <p:sp>
        <p:nvSpPr>
          <p:cNvPr id="3" name="Content Placeholder 2"/>
          <p:cNvSpPr>
            <a:spLocks noGrp="1"/>
          </p:cNvSpPr>
          <p:nvPr>
            <p:ph idx="1"/>
          </p:nvPr>
        </p:nvSpPr>
        <p:spPr/>
        <p:txBody>
          <a:bodyPr/>
          <a:lstStyle/>
          <a:p>
            <a:r>
              <a:rPr lang="en-US"/>
              <a:t>In this paper, we propose an automated system for currency recognition using Image processing techniques.</a:t>
            </a:r>
            <a:endParaRPr lang="en-US"/>
          </a:p>
          <a:p>
            <a:r>
              <a:rPr lang="en-US"/>
              <a:t>The system proposed then applies a series of pre-processing steps on the input images and then extracts certain features such as hue, saturation and value parameters </a:t>
            </a:r>
            <a:endParaRPr lang="en-US"/>
          </a:p>
          <a:p>
            <a:r>
              <a:rPr lang="en-US"/>
              <a:t> Note that this is requires less comparisons than checking the image against all templates of every country in the system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ARCHITECTURE</a:t>
            </a:r>
            <a:endParaRPr lang="en-US" u="sng"/>
          </a:p>
        </p:txBody>
      </p:sp>
      <p:pic>
        <p:nvPicPr>
          <p:cNvPr id="4" name="Content Placeholder 3" descr="Picture1"/>
          <p:cNvPicPr>
            <a:picLocks noGrp="1" noChangeAspect="1"/>
          </p:cNvPicPr>
          <p:nvPr>
            <p:ph idx="1"/>
          </p:nvPr>
        </p:nvPicPr>
        <p:blipFill>
          <a:blip r:embed="rId1"/>
          <a:stretch>
            <a:fillRect/>
          </a:stretch>
        </p:blipFill>
        <p:spPr>
          <a:xfrm>
            <a:off x="515620" y="966470"/>
            <a:ext cx="10902950" cy="5473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u="sng"/>
              <a:t>MODULES</a:t>
            </a:r>
            <a:endParaRPr lang="en-US" u="sng"/>
          </a:p>
        </p:txBody>
      </p:sp>
      <p:sp>
        <p:nvSpPr>
          <p:cNvPr id="3" name="Content Placeholder 2"/>
          <p:cNvSpPr>
            <a:spLocks noGrp="1"/>
          </p:cNvSpPr>
          <p:nvPr>
            <p:ph idx="1"/>
          </p:nvPr>
        </p:nvSpPr>
        <p:spPr/>
        <p:txBody>
          <a:bodyPr/>
          <a:lstStyle/>
          <a:p>
            <a:pPr marL="0" indent="0">
              <a:buNone/>
            </a:pPr>
            <a:endParaRPr lang="en-US"/>
          </a:p>
          <a:p>
            <a:endParaRPr lang="en-US"/>
          </a:p>
          <a:p>
            <a:r>
              <a:rPr lang="en-US"/>
              <a:t>Upload Currence Data</a:t>
            </a:r>
            <a:endParaRPr lang="en-US"/>
          </a:p>
          <a:p>
            <a:r>
              <a:rPr lang="en-US"/>
              <a:t>Classification Using Algorithm</a:t>
            </a:r>
            <a:endParaRPr lang="en-US"/>
          </a:p>
          <a:p>
            <a:r>
              <a:rPr lang="en-US"/>
              <a:t>Image Preprocessing</a:t>
            </a:r>
            <a:endParaRPr lang="en-US"/>
          </a:p>
          <a:p>
            <a:r>
              <a:rPr lang="en-US"/>
              <a:t>Graph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4480"/>
            <a:ext cx="10972800" cy="6085840"/>
          </a:xfrm>
        </p:spPr>
        <p:txBody>
          <a:bodyPr/>
          <a:lstStyle/>
          <a:p>
            <a:r>
              <a:rPr lang="en-US" u="sng"/>
              <a:t>Software Requirements:</a:t>
            </a:r>
            <a:endParaRPr lang="en-US" u="sng"/>
          </a:p>
          <a:p>
            <a:pPr marL="514350" indent="-514350">
              <a:buAutoNum type="arabicPeriod"/>
            </a:pPr>
            <a:r>
              <a:rPr lang="en-US" sz="2800"/>
              <a:t>Python</a:t>
            </a:r>
            <a:endParaRPr lang="en-US" sz="2800"/>
          </a:p>
          <a:p>
            <a:pPr marL="514350" indent="-514350">
              <a:buAutoNum type="arabicPeriod"/>
            </a:pPr>
            <a:r>
              <a:rPr lang="en-US" sz="2800"/>
              <a:t>Django</a:t>
            </a:r>
            <a:endParaRPr lang="en-US" sz="2800"/>
          </a:p>
          <a:p>
            <a:pPr marL="514350" indent="-514350">
              <a:buAutoNum type="arabicPeriod"/>
            </a:pPr>
            <a:r>
              <a:rPr lang="en-US" sz="2800"/>
              <a:t>Mysql</a:t>
            </a:r>
            <a:endParaRPr lang="en-US" sz="2800"/>
          </a:p>
          <a:p>
            <a:pPr marL="514350" indent="-514350">
              <a:buAutoNum type="arabicPeriod"/>
            </a:pPr>
            <a:r>
              <a:rPr lang="en-US" sz="2800"/>
              <a:t>Wampserver</a:t>
            </a:r>
            <a:endParaRPr lang="en-US" sz="2800"/>
          </a:p>
          <a:p>
            <a:pPr marL="0" indent="0">
              <a:buNone/>
            </a:pPr>
            <a:endParaRPr lang="en-US" sz="2800"/>
          </a:p>
          <a:p>
            <a:r>
              <a:rPr lang="en-US" u="sng"/>
              <a:t>Hardware Requirements </a:t>
            </a:r>
            <a:r>
              <a:rPr lang="en-US"/>
              <a:t>:</a:t>
            </a:r>
            <a:endParaRPr lang="en-US"/>
          </a:p>
          <a:p>
            <a:pPr marL="514350" indent="-514350" algn="l">
              <a:buAutoNum type="arabicPeriod"/>
            </a:pPr>
            <a:r>
              <a:rPr lang="en-US" sz="2800"/>
              <a:t>Processor: Pentium IV or higher</a:t>
            </a:r>
            <a:endParaRPr lang="en-US" sz="2800"/>
          </a:p>
          <a:p>
            <a:pPr marL="514350" indent="-514350" algn="l">
              <a:buAutoNum type="arabicPeriod"/>
            </a:pPr>
            <a:r>
              <a:rPr lang="en-US" sz="2800"/>
              <a:t>RAM: 256 MB</a:t>
            </a:r>
            <a:endParaRPr lang="en-US" sz="2800"/>
          </a:p>
          <a:p>
            <a:pPr marL="514350" indent="-514350" algn="l">
              <a:buAutoNum type="arabicPeriod"/>
            </a:pPr>
            <a:r>
              <a:rPr lang="en-US" sz="2800"/>
              <a:t>Space on Hard Disk: minimum 512MB</a:t>
            </a:r>
            <a:endParaRPr lang="en-US" sz="2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4825</Words>
  <Application>WPS Presentation</Application>
  <PresentationFormat>Widescreen</PresentationFormat>
  <Paragraphs>144</Paragraphs>
  <Slides>34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SimSun</vt:lpstr>
      <vt:lpstr>Wingdings</vt:lpstr>
      <vt:lpstr>Microsoft YaHei</vt:lpstr>
      <vt:lpstr>Arial Unicode MS</vt:lpstr>
      <vt:lpstr>Calibri</vt:lpstr>
      <vt:lpstr>Gear Drives</vt:lpstr>
      <vt:lpstr>Currency Recognition System Using ImageProcessing</vt:lpstr>
      <vt:lpstr>				CONTENTS</vt:lpstr>
      <vt:lpstr>				ABSTRACT</vt:lpstr>
      <vt:lpstr>				INTRODUCTION</vt:lpstr>
      <vt:lpstr>			EXISTED SYSTEM</vt:lpstr>
      <vt:lpstr>				PROPOSED SYSTEM</vt:lpstr>
      <vt:lpstr>				ARCHITECTURE</vt:lpstr>
      <vt:lpstr>				MODULES</vt:lpstr>
      <vt:lpstr>PowerPoint 演示文稿</vt:lpstr>
      <vt:lpstr>Implementation of Modules :</vt:lpstr>
      <vt:lpstr>2.CLASSIFICATION USING ALGORITHM :</vt:lpstr>
      <vt:lpstr>ER Diagram(Admin)</vt:lpstr>
      <vt:lpstr>ER Diagram(User)</vt:lpstr>
      <vt:lpstr>UML Diagrams</vt:lpstr>
      <vt:lpstr>Component Diagrams</vt:lpstr>
      <vt:lpstr> Usecase Diagram(Admin)</vt:lpstr>
      <vt:lpstr>Usecase Diagram(User)</vt:lpstr>
      <vt:lpstr>CLASS DIAGRAM</vt:lpstr>
      <vt:lpstr>Data Flow Diagram(User)</vt:lpstr>
      <vt:lpstr>Data Flow Diagram(Admin)</vt:lpstr>
      <vt:lpstr>Activity Diagram(User)</vt:lpstr>
      <vt:lpstr>Activity Diagram(Admin)</vt:lpstr>
      <vt:lpstr>Sequence Diagram(User)</vt:lpstr>
      <vt:lpstr>Sequence  Diagram(Admin)</vt:lpstr>
      <vt:lpstr>LOGIN HERE</vt:lpstr>
      <vt:lpstr>REGISTER PAGE</vt:lpstr>
      <vt:lpstr>CHECK CURRENCY</vt:lpstr>
      <vt:lpstr>SEARCH DETAILS</vt:lpstr>
      <vt:lpstr>UPLOADED CURRENCY DETAILS</vt:lpstr>
      <vt:lpstr>IMAGE PRE-PROCESSING</vt:lpstr>
      <vt:lpstr>VIEW CURRENCY</vt:lpstr>
      <vt:lpstr>GRAPHICAL ANALYSIS</vt:lpstr>
      <vt:lpstr>CONCLUSION</vt:lpstr>
      <vt:lpstr>Any Queries??? 	     &amp;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Recognition System Using ImageProcessing</dc:title>
  <dc:creator>Yarra Alekhya</dc:creator>
  <cp:lastModifiedBy>Sruthi Perumalla</cp:lastModifiedBy>
  <cp:revision>26</cp:revision>
  <dcterms:created xsi:type="dcterms:W3CDTF">2020-02-18T09:27:00Z</dcterms:created>
  <dcterms:modified xsi:type="dcterms:W3CDTF">2020-06-25T08:50:21Z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