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7" r:id="rId2"/>
    <p:sldId id="259" r:id="rId3"/>
    <p:sldId id="262" r:id="rId4"/>
    <p:sldId id="263" r:id="rId5"/>
    <p:sldId id="265" r:id="rId6"/>
    <p:sldId id="267" r:id="rId7"/>
    <p:sldId id="268" r:id="rId8"/>
    <p:sldId id="270" r:id="rId9"/>
    <p:sldId id="269"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8D3D972B-51EF-46CF-ABD6-FF5DE66F3A2A}" type="datetimeFigureOut">
              <a:rPr lang="en-IN" smtClean="0"/>
              <a:t>20-05-2022</a:t>
            </a:fld>
            <a:endParaRPr lang="en-IN"/>
          </a:p>
        </p:txBody>
      </p:sp>
      <p:sp>
        <p:nvSpPr>
          <p:cNvPr id="2" name="Footer Placeholder 1"/>
          <p:cNvSpPr>
            <a:spLocks noGrp="1"/>
          </p:cNvSpPr>
          <p:nvPr>
            <p:ph type="ftr" sz="quarter" idx="11"/>
          </p:nvPr>
        </p:nvSpPr>
        <p:spPr/>
        <p:txBody>
          <a:bodyPr/>
          <a:lstStyle/>
          <a:p>
            <a:endParaRPr lang="en-IN"/>
          </a:p>
        </p:txBody>
      </p:sp>
      <p:sp>
        <p:nvSpPr>
          <p:cNvPr id="15" name="Slide Number Placeholder 14"/>
          <p:cNvSpPr>
            <a:spLocks noGrp="1"/>
          </p:cNvSpPr>
          <p:nvPr>
            <p:ph type="sldNum" sz="quarter" idx="12"/>
          </p:nvPr>
        </p:nvSpPr>
        <p:spPr>
          <a:xfrm>
            <a:off x="8229600" y="6473952"/>
            <a:ext cx="758952" cy="246888"/>
          </a:xfrm>
        </p:spPr>
        <p:txBody>
          <a:bodyPr/>
          <a:lstStyle/>
          <a:p>
            <a:fld id="{7D99489F-5992-44CA-A6D4-AA552FF2D62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3D972B-51EF-46CF-ABD6-FF5DE66F3A2A}" type="datetimeFigureOut">
              <a:rPr lang="en-IN" smtClean="0"/>
              <a:t>20-05-2022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99489F-5992-44CA-A6D4-AA552FF2D62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3D972B-51EF-46CF-ABD6-FF5DE66F3A2A}" type="datetimeFigureOut">
              <a:rPr lang="en-IN" smtClean="0"/>
              <a:t>20-05-2022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99489F-5992-44CA-A6D4-AA552FF2D62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8D3D972B-51EF-46CF-ABD6-FF5DE66F3A2A}" type="datetimeFigureOut">
              <a:rPr lang="en-IN" smtClean="0"/>
              <a:t>20-05-2022</a:t>
            </a:fld>
            <a:endParaRPr lang="en-IN"/>
          </a:p>
        </p:txBody>
      </p:sp>
      <p:sp>
        <p:nvSpPr>
          <p:cNvPr id="19" name="Footer Placeholder 18"/>
          <p:cNvSpPr>
            <a:spLocks noGrp="1"/>
          </p:cNvSpPr>
          <p:nvPr>
            <p:ph type="ftr" sz="quarter" idx="11"/>
          </p:nvPr>
        </p:nvSpPr>
        <p:spPr>
          <a:xfrm>
            <a:off x="3581400" y="76200"/>
            <a:ext cx="2895600" cy="288925"/>
          </a:xfrm>
        </p:spPr>
        <p:txBody>
          <a:bodyPr/>
          <a:lstStyle/>
          <a:p>
            <a:endParaRPr lang="en-IN"/>
          </a:p>
        </p:txBody>
      </p:sp>
      <p:sp>
        <p:nvSpPr>
          <p:cNvPr id="16" name="Slide Number Placeholder 15"/>
          <p:cNvSpPr>
            <a:spLocks noGrp="1"/>
          </p:cNvSpPr>
          <p:nvPr>
            <p:ph type="sldNum" sz="quarter" idx="12"/>
          </p:nvPr>
        </p:nvSpPr>
        <p:spPr>
          <a:xfrm>
            <a:off x="8229600" y="6473952"/>
            <a:ext cx="758952" cy="246888"/>
          </a:xfrm>
        </p:spPr>
        <p:txBody>
          <a:bodyPr/>
          <a:lstStyle/>
          <a:p>
            <a:fld id="{7D99489F-5992-44CA-A6D4-AA552FF2D62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8D3D972B-51EF-46CF-ABD6-FF5DE66F3A2A}" type="datetimeFigureOut">
              <a:rPr lang="en-IN" smtClean="0"/>
              <a:t>20-05-2022</a:t>
            </a:fld>
            <a:endParaRPr lang="en-IN"/>
          </a:p>
        </p:txBody>
      </p:sp>
      <p:sp>
        <p:nvSpPr>
          <p:cNvPr id="11" name="Footer Placeholder 10"/>
          <p:cNvSpPr>
            <a:spLocks noGrp="1"/>
          </p:cNvSpPr>
          <p:nvPr>
            <p:ph type="ftr" sz="quarter" idx="11"/>
          </p:nvPr>
        </p:nvSpPr>
        <p:spPr/>
        <p:txBody>
          <a:bodyPr/>
          <a:lstStyle/>
          <a:p>
            <a:endParaRPr lang="en-IN"/>
          </a:p>
        </p:txBody>
      </p:sp>
      <p:sp>
        <p:nvSpPr>
          <p:cNvPr id="16" name="Slide Number Placeholder 15"/>
          <p:cNvSpPr>
            <a:spLocks noGrp="1"/>
          </p:cNvSpPr>
          <p:nvPr>
            <p:ph type="sldNum" sz="quarter" idx="12"/>
          </p:nvPr>
        </p:nvSpPr>
        <p:spPr/>
        <p:txBody>
          <a:bodyPr/>
          <a:lstStyle/>
          <a:p>
            <a:fld id="{7D99489F-5992-44CA-A6D4-AA552FF2D622}" type="slidenum">
              <a:rPr lang="en-IN" smtClean="0"/>
              <a:t>‹#›</a:t>
            </a:fld>
            <a:endParaRPr lang="en-IN"/>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8D3D972B-51EF-46CF-ABD6-FF5DE66F3A2A}" type="datetimeFigureOut">
              <a:rPr lang="en-IN" smtClean="0"/>
              <a:t>20-05-2022</a:t>
            </a:fld>
            <a:endParaRPr lang="en-IN"/>
          </a:p>
        </p:txBody>
      </p:sp>
      <p:sp>
        <p:nvSpPr>
          <p:cNvPr id="10" name="Footer Placeholder 9"/>
          <p:cNvSpPr>
            <a:spLocks noGrp="1"/>
          </p:cNvSpPr>
          <p:nvPr>
            <p:ph type="ftr" sz="quarter" idx="11"/>
          </p:nvPr>
        </p:nvSpPr>
        <p:spPr/>
        <p:txBody>
          <a:bodyPr/>
          <a:lstStyle/>
          <a:p>
            <a:endParaRPr lang="en-IN"/>
          </a:p>
        </p:txBody>
      </p:sp>
      <p:sp>
        <p:nvSpPr>
          <p:cNvPr id="31" name="Slide Number Placeholder 30"/>
          <p:cNvSpPr>
            <a:spLocks noGrp="1"/>
          </p:cNvSpPr>
          <p:nvPr>
            <p:ph type="sldNum" sz="quarter" idx="12"/>
          </p:nvPr>
        </p:nvSpPr>
        <p:spPr/>
        <p:txBody>
          <a:bodyPr/>
          <a:lstStyle/>
          <a:p>
            <a:fld id="{7D99489F-5992-44CA-A6D4-AA552FF2D62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8D3D972B-51EF-46CF-ABD6-FF5DE66F3A2A}" type="datetimeFigureOut">
              <a:rPr lang="en-IN" smtClean="0"/>
              <a:t>20-05-2022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229600" y="6477000"/>
            <a:ext cx="762000" cy="246888"/>
          </a:xfrm>
        </p:spPr>
        <p:txBody>
          <a:bodyPr/>
          <a:lstStyle/>
          <a:p>
            <a:fld id="{7D99489F-5992-44CA-A6D4-AA552FF2D622}" type="slidenum">
              <a:rPr lang="en-IN" smtClean="0"/>
              <a:t>‹#›</a:t>
            </a:fld>
            <a:endParaRPr lang="en-IN"/>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8D3D972B-51EF-46CF-ABD6-FF5DE66F3A2A}" type="datetimeFigureOut">
              <a:rPr lang="en-IN" smtClean="0"/>
              <a:t>20-05-2022</a:t>
            </a:fld>
            <a:endParaRPr lang="en-IN"/>
          </a:p>
        </p:txBody>
      </p:sp>
      <p:sp>
        <p:nvSpPr>
          <p:cNvPr id="21" name="Footer Placeholder 20"/>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99489F-5992-44CA-A6D4-AA552FF2D62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D3D972B-51EF-46CF-ABD6-FF5DE66F3A2A}" type="datetimeFigureOut">
              <a:rPr lang="en-IN" smtClean="0"/>
              <a:t>20-05-2022</a:t>
            </a:fld>
            <a:endParaRPr lang="en-IN"/>
          </a:p>
        </p:txBody>
      </p:sp>
      <p:sp>
        <p:nvSpPr>
          <p:cNvPr id="24" name="Footer Placeholder 23"/>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99489F-5992-44CA-A6D4-AA552FF2D62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8D3D972B-51EF-46CF-ABD6-FF5DE66F3A2A}" type="datetimeFigureOut">
              <a:rPr lang="en-IN" smtClean="0"/>
              <a:t>20-05-2022</a:t>
            </a:fld>
            <a:endParaRPr lang="en-IN"/>
          </a:p>
        </p:txBody>
      </p:sp>
      <p:sp>
        <p:nvSpPr>
          <p:cNvPr id="29" name="Footer Placeholder 28"/>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99489F-5992-44CA-A6D4-AA552FF2D62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8D3D972B-51EF-46CF-ABD6-FF5DE66F3A2A}" type="datetimeFigureOut">
              <a:rPr lang="en-IN" smtClean="0"/>
              <a:t>20-05-2022</a:t>
            </a:fld>
            <a:endParaRPr lang="en-IN"/>
          </a:p>
        </p:txBody>
      </p:sp>
      <p:sp>
        <p:nvSpPr>
          <p:cNvPr id="5" name="Footer Placeholder 4"/>
          <p:cNvSpPr>
            <a:spLocks noGrp="1"/>
          </p:cNvSpPr>
          <p:nvPr>
            <p:ph type="ftr" sz="quarter" idx="11"/>
          </p:nvPr>
        </p:nvSpPr>
        <p:spPr/>
        <p:txBody>
          <a:bodyPr/>
          <a:lstStyle/>
          <a:p>
            <a:endParaRPr lang="en-IN"/>
          </a:p>
        </p:txBody>
      </p:sp>
      <p:sp>
        <p:nvSpPr>
          <p:cNvPr id="31" name="Slide Number Placeholder 30"/>
          <p:cNvSpPr>
            <a:spLocks noGrp="1"/>
          </p:cNvSpPr>
          <p:nvPr>
            <p:ph type="sldNum" sz="quarter" idx="12"/>
          </p:nvPr>
        </p:nvSpPr>
        <p:spPr/>
        <p:txBody>
          <a:bodyPr/>
          <a:lstStyle/>
          <a:p>
            <a:fld id="{7D99489F-5992-44CA-A6D4-AA552FF2D622}" type="slidenum">
              <a:rPr lang="en-IN" smtClean="0"/>
              <a:t>‹#›</a:t>
            </a:fld>
            <a:endParaRPr lang="en-IN"/>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8D3D972B-51EF-46CF-ABD6-FF5DE66F3A2A}" type="datetimeFigureOut">
              <a:rPr lang="en-IN" smtClean="0"/>
              <a:t>20-05-2022</a:t>
            </a:fld>
            <a:endParaRPr lang="en-IN"/>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IN"/>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7D99489F-5992-44CA-A6D4-AA552FF2D622}" type="slidenum">
              <a:rPr lang="en-IN" smtClean="0"/>
              <a:t>‹#›</a:t>
            </a:fld>
            <a:endParaRPr lang="en-IN"/>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28" y="-243408"/>
            <a:ext cx="9144000" cy="4373880"/>
          </a:xfrm>
          <a:prstGeom prst="rect">
            <a:avLst/>
          </a:prstGeom>
        </p:spPr>
      </p:pic>
      <p:sp>
        <p:nvSpPr>
          <p:cNvPr id="6" name="TextBox 5"/>
          <p:cNvSpPr txBox="1"/>
          <p:nvPr/>
        </p:nvSpPr>
        <p:spPr>
          <a:xfrm>
            <a:off x="5364088" y="4869160"/>
            <a:ext cx="3599384" cy="1015663"/>
          </a:xfrm>
          <a:prstGeom prst="rect">
            <a:avLst/>
          </a:prstGeom>
          <a:noFill/>
        </p:spPr>
        <p:txBody>
          <a:bodyPr wrap="square" rtlCol="0">
            <a:spAutoFit/>
          </a:bodyPr>
          <a:lstStyle/>
          <a:p>
            <a:r>
              <a:rPr lang="en-IN" sz="2000" b="1" dirty="0" smtClean="0">
                <a:solidFill>
                  <a:srgbClr val="C00000"/>
                </a:solidFill>
                <a:latin typeface="Times New Roman" pitchFamily="18" charset="0"/>
                <a:cs typeface="Times New Roman" pitchFamily="18" charset="0"/>
              </a:rPr>
              <a:t>PRESENTED BY, </a:t>
            </a:r>
          </a:p>
          <a:p>
            <a:r>
              <a:rPr lang="en-IN" sz="2000" b="1" dirty="0">
                <a:solidFill>
                  <a:srgbClr val="C00000"/>
                </a:solidFill>
                <a:latin typeface="Times New Roman" pitchFamily="18" charset="0"/>
                <a:cs typeface="Times New Roman" pitchFamily="18" charset="0"/>
              </a:rPr>
              <a:t> </a:t>
            </a:r>
            <a:r>
              <a:rPr lang="en-IN" sz="2000" b="1" dirty="0" smtClean="0">
                <a:solidFill>
                  <a:srgbClr val="C00000"/>
                </a:solidFill>
                <a:latin typeface="Times New Roman" pitchFamily="18" charset="0"/>
                <a:cs typeface="Times New Roman" pitchFamily="18" charset="0"/>
              </a:rPr>
              <a:t>                          SRUTHY E</a:t>
            </a:r>
          </a:p>
          <a:p>
            <a:r>
              <a:rPr lang="en-IN" sz="2000" b="1" dirty="0">
                <a:solidFill>
                  <a:srgbClr val="C00000"/>
                </a:solidFill>
                <a:latin typeface="Times New Roman" pitchFamily="18" charset="0"/>
                <a:cs typeface="Times New Roman" pitchFamily="18" charset="0"/>
              </a:rPr>
              <a:t> </a:t>
            </a:r>
            <a:r>
              <a:rPr lang="en-IN" sz="2000" b="1" dirty="0" smtClean="0">
                <a:solidFill>
                  <a:srgbClr val="C00000"/>
                </a:solidFill>
                <a:latin typeface="Times New Roman" pitchFamily="18" charset="0"/>
                <a:cs typeface="Times New Roman" pitchFamily="18" charset="0"/>
              </a:rPr>
              <a:t>                           S4B MCA-50</a:t>
            </a:r>
            <a:endParaRPr lang="en-IN" sz="2000" b="1"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8230153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085184"/>
          </a:xfrm>
          <a:prstGeom prst="rect">
            <a:avLst/>
          </a:prstGeom>
        </p:spPr>
      </p:pic>
      <p:sp>
        <p:nvSpPr>
          <p:cNvPr id="4" name="TextBox 3"/>
          <p:cNvSpPr txBox="1"/>
          <p:nvPr/>
        </p:nvSpPr>
        <p:spPr>
          <a:xfrm>
            <a:off x="251520" y="5301208"/>
            <a:ext cx="8640960" cy="1323439"/>
          </a:xfrm>
          <a:prstGeom prst="rect">
            <a:avLst/>
          </a:prstGeom>
          <a:noFill/>
        </p:spPr>
        <p:txBody>
          <a:bodyPr wrap="square" rtlCol="0">
            <a:spAutoFit/>
          </a:bodyPr>
          <a:lstStyle/>
          <a:p>
            <a:r>
              <a:rPr lang="en-US" sz="2000" dirty="0" smtClean="0"/>
              <a:t>Digital audio broadcasting (DAB) transmits digital signals rather than the analog audio signals traditionally used in broadcast radio. DAB is broadcast on terrestrial networks, with future prospects for satellite broadcasting.</a:t>
            </a: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464049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404664"/>
            <a:ext cx="8208912" cy="5878532"/>
          </a:xfrm>
          <a:prstGeom prst="rect">
            <a:avLst/>
          </a:prstGeom>
          <a:noFill/>
        </p:spPr>
        <p:txBody>
          <a:bodyPr wrap="square" rtlCol="0">
            <a:spAutoFit/>
          </a:bodyPr>
          <a:lstStyle/>
          <a:p>
            <a:endParaRPr lang="en-US" sz="2000" dirty="0"/>
          </a:p>
          <a:p>
            <a:r>
              <a:rPr lang="en-US" sz="3200" b="1" cap="all" dirty="0">
                <a:solidFill>
                  <a:srgbClr val="C00000"/>
                </a:solidFill>
                <a:latin typeface="Times New Roman" pitchFamily="18" charset="0"/>
                <a:cs typeface="Times New Roman" pitchFamily="18" charset="0"/>
              </a:rPr>
              <a:t>EVOLUTION OF </a:t>
            </a:r>
            <a:r>
              <a:rPr lang="en-US" sz="3200" b="1" cap="all" dirty="0" smtClean="0">
                <a:solidFill>
                  <a:srgbClr val="C00000"/>
                </a:solidFill>
                <a:latin typeface="Times New Roman" pitchFamily="18" charset="0"/>
                <a:cs typeface="Times New Roman" pitchFamily="18" charset="0"/>
              </a:rPr>
              <a:t>DAB:-</a:t>
            </a:r>
            <a:endParaRPr lang="en-IN" sz="3200" b="1" dirty="0">
              <a:solidFill>
                <a:srgbClr val="C00000"/>
              </a:solidFill>
              <a:latin typeface="Times New Roman" pitchFamily="18" charset="0"/>
              <a:cs typeface="Times New Roman" pitchFamily="18" charset="0"/>
            </a:endParaRPr>
          </a:p>
          <a:p>
            <a:r>
              <a:rPr lang="en-US" sz="2000" dirty="0"/>
              <a:t> </a:t>
            </a:r>
            <a:endParaRPr lang="en-IN" sz="2000" dirty="0"/>
          </a:p>
          <a:p>
            <a:pPr marL="342900" indent="-342900">
              <a:buFont typeface="Wingdings" pitchFamily="2" charset="2"/>
              <a:buChar char="q"/>
            </a:pPr>
            <a:r>
              <a:rPr lang="en-US" sz="2400" dirty="0" smtClean="0">
                <a:latin typeface="Times New Roman" pitchFamily="18" charset="0"/>
                <a:cs typeface="Times New Roman" pitchFamily="18" charset="0"/>
              </a:rPr>
              <a:t> In 1987 the Eureka-147 </a:t>
            </a:r>
            <a:r>
              <a:rPr lang="en-US" sz="2400" dirty="0" err="1" smtClean="0">
                <a:latin typeface="Times New Roman" pitchFamily="18" charset="0"/>
                <a:cs typeface="Times New Roman" pitchFamily="18" charset="0"/>
              </a:rPr>
              <a:t>consoritium</a:t>
            </a:r>
            <a:r>
              <a:rPr lang="en-US" sz="2400" dirty="0" smtClean="0">
                <a:latin typeface="Times New Roman" pitchFamily="18" charset="0"/>
                <a:cs typeface="Times New Roman" pitchFamily="18" charset="0"/>
              </a:rPr>
              <a:t> was founded. It’s aim was to develop and define the digital broadcast system, which later became known as DAB.</a:t>
            </a:r>
          </a:p>
          <a:p>
            <a:pPr marL="342900" indent="-342900">
              <a:buFont typeface="Arial" pitchFamily="34" charset="0"/>
              <a:buChar char="•"/>
            </a:pPr>
            <a:endParaRPr lang="en-US" sz="2400" dirty="0" smtClean="0">
              <a:latin typeface="Times New Roman" pitchFamily="18" charset="0"/>
              <a:cs typeface="Times New Roman" pitchFamily="18" charset="0"/>
            </a:endParaRPr>
          </a:p>
          <a:p>
            <a:pPr marL="342900" lvl="0" indent="-342900">
              <a:buFont typeface="Wingdings" pitchFamily="2" charset="2"/>
              <a:buChar char="q"/>
            </a:pPr>
            <a:r>
              <a:rPr lang="en-US" sz="2400" dirty="0" smtClean="0">
                <a:latin typeface="Times New Roman" pitchFamily="18" charset="0"/>
                <a:cs typeface="Times New Roman" pitchFamily="18" charset="0"/>
              </a:rPr>
              <a:t>In 1988 the first equipment was assembled for mobile demonstration at the Geneva WARC conference.</a:t>
            </a:r>
          </a:p>
          <a:p>
            <a:pPr lvl="0"/>
            <a:endParaRPr lang="en-US" sz="2400" dirty="0" smtClean="0">
              <a:latin typeface="Times New Roman" pitchFamily="18" charset="0"/>
              <a:cs typeface="Times New Roman" pitchFamily="18" charset="0"/>
            </a:endParaRPr>
          </a:p>
          <a:p>
            <a:pPr marL="342900" lvl="0" indent="-342900">
              <a:buFont typeface="Wingdings" pitchFamily="2" charset="2"/>
              <a:buChar char="q"/>
            </a:pPr>
            <a:r>
              <a:rPr lang="en-US" sz="2400" dirty="0" smtClean="0">
                <a:latin typeface="Times New Roman" pitchFamily="18" charset="0"/>
                <a:cs typeface="Times New Roman" pitchFamily="18" charset="0"/>
              </a:rPr>
              <a:t>By 1990, a small number of test receivers was manufactured.</a:t>
            </a:r>
          </a:p>
          <a:p>
            <a:pPr marL="342900" lvl="0" indent="-342900">
              <a:buFont typeface="Arial" pitchFamily="34" charset="0"/>
              <a:buChar char="•"/>
            </a:pPr>
            <a:endParaRPr lang="en-US" sz="2400" dirty="0" smtClean="0">
              <a:latin typeface="Times New Roman" pitchFamily="18" charset="0"/>
              <a:cs typeface="Times New Roman" pitchFamily="18" charset="0"/>
            </a:endParaRPr>
          </a:p>
          <a:p>
            <a:pPr marL="342900" lvl="0" indent="-342900">
              <a:buFont typeface="Wingdings" pitchFamily="2" charset="2"/>
              <a:buChar char="q"/>
            </a:pPr>
            <a:r>
              <a:rPr lang="en-US" sz="2400" dirty="0" smtClean="0">
                <a:latin typeface="Times New Roman" pitchFamily="18" charset="0"/>
                <a:cs typeface="Times New Roman" pitchFamily="18" charset="0"/>
              </a:rPr>
              <a:t>In 1992, the frequencies of the Large and Small — band were allocated to DAB on a world wide basis.</a:t>
            </a:r>
          </a:p>
          <a:p>
            <a:endParaRPr lang="en-US" sz="2000" dirty="0" smtClean="0"/>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04008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404664"/>
            <a:ext cx="8352928" cy="2985433"/>
          </a:xfrm>
          <a:prstGeom prst="rect">
            <a:avLst/>
          </a:prstGeom>
          <a:noFill/>
        </p:spPr>
        <p:txBody>
          <a:bodyPr wrap="square" rtlCol="0">
            <a:spAutoFit/>
          </a:bodyPr>
          <a:lstStyle/>
          <a:p>
            <a:r>
              <a:rPr lang="en-IN" sz="3200" b="1" dirty="0" smtClean="0">
                <a:solidFill>
                  <a:srgbClr val="C00000"/>
                </a:solidFill>
                <a:latin typeface="Times New Roman" pitchFamily="18" charset="0"/>
                <a:cs typeface="Times New Roman" pitchFamily="18" charset="0"/>
              </a:rPr>
              <a:t>HOW DAB WORKS???</a:t>
            </a:r>
          </a:p>
          <a:p>
            <a:endParaRPr lang="en-IN" sz="3200" b="1" dirty="0">
              <a:solidFill>
                <a:srgbClr val="C00000"/>
              </a:solidFill>
              <a:latin typeface="Times New Roman" pitchFamily="18" charset="0"/>
              <a:cs typeface="Times New Roman" pitchFamily="18" charset="0"/>
            </a:endParaRPr>
          </a:p>
          <a:p>
            <a:r>
              <a:rPr lang="en-US" sz="2400" b="1" dirty="0"/>
              <a:t>Generation of the DAB Signal</a:t>
            </a:r>
            <a:endParaRPr lang="en-US" sz="2400" dirty="0"/>
          </a:p>
          <a:p>
            <a:pPr algn="ctr"/>
            <a:endParaRPr lang="en-IN" sz="2400" dirty="0" smtClean="0">
              <a:solidFill>
                <a:srgbClr val="C00000"/>
              </a:solidFill>
              <a:latin typeface="Times New Roman" pitchFamily="18" charset="0"/>
              <a:cs typeface="Times New Roman" pitchFamily="18" charset="0"/>
            </a:endParaRPr>
          </a:p>
          <a:p>
            <a:pPr algn="ctr"/>
            <a:endParaRPr lang="en-IN" sz="2400" dirty="0" smtClean="0">
              <a:solidFill>
                <a:srgbClr val="C00000"/>
              </a:solidFill>
              <a:latin typeface="Times New Roman" pitchFamily="18" charset="0"/>
              <a:cs typeface="Times New Roman" pitchFamily="18" charset="0"/>
            </a:endParaRPr>
          </a:p>
          <a:p>
            <a:pPr marL="457200" indent="-457200">
              <a:buFont typeface="Wingdings" pitchFamily="2" charset="2"/>
              <a:buChar char="Ø"/>
            </a:pPr>
            <a:endParaRPr lang="en-IN" sz="3200" b="1" dirty="0">
              <a:solidFill>
                <a:srgbClr val="C00000"/>
              </a:solidFill>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16832"/>
            <a:ext cx="9108504" cy="4926252"/>
          </a:xfrm>
          <a:prstGeom prst="rect">
            <a:avLst/>
          </a:prstGeom>
        </p:spPr>
      </p:pic>
    </p:spTree>
    <p:extLst>
      <p:ext uri="{BB962C8B-B14F-4D97-AF65-F5344CB8AC3E}">
        <p14:creationId xmlns:p14="http://schemas.microsoft.com/office/powerpoint/2010/main" val="50094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88640"/>
            <a:ext cx="7416824" cy="3293209"/>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Reception of a DAB signal</a:t>
            </a:r>
          </a:p>
          <a:p>
            <a:endParaRPr lang="en-US" dirty="0"/>
          </a:p>
          <a:p>
            <a:r>
              <a:rPr lang="en-US" dirty="0"/>
              <a:t>The DAB ensemble is selected in the analogue tuner., the </a:t>
            </a:r>
            <a:r>
              <a:rPr lang="en-US" dirty="0" err="1"/>
              <a:t>digitised</a:t>
            </a:r>
            <a:r>
              <a:rPr lang="en-US" dirty="0"/>
              <a:t> output of which is fed to the OFDM demodulator and channel decoder to eliminate transmission errors. The information contained in the FIC is passed to the user interface for service selection and is used to set the receiver appropriately. The MSC data is further processed in an audio decoder to produce the left and right audio signals or in a data decoder (Packet </a:t>
            </a:r>
            <a:r>
              <a:rPr lang="en-US" dirty="0" err="1"/>
              <a:t>Demux</a:t>
            </a:r>
            <a:r>
              <a:rPr lang="en-US" dirty="0"/>
              <a:t>) as appropriate.</a:t>
            </a:r>
          </a:p>
          <a:p>
            <a:endParaRPr lang="en-US" dirty="0"/>
          </a:p>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2852936"/>
            <a:ext cx="8856984" cy="4005064"/>
          </a:xfrm>
          <a:prstGeom prst="rect">
            <a:avLst/>
          </a:prstGeom>
        </p:spPr>
      </p:pic>
    </p:spTree>
    <p:extLst>
      <p:ext uri="{BB962C8B-B14F-4D97-AF65-F5344CB8AC3E}">
        <p14:creationId xmlns:p14="http://schemas.microsoft.com/office/powerpoint/2010/main" val="2909101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188640"/>
            <a:ext cx="8424936" cy="9202519"/>
          </a:xfrm>
          <a:prstGeom prst="rect">
            <a:avLst/>
          </a:prstGeom>
          <a:noFill/>
        </p:spPr>
        <p:txBody>
          <a:bodyPr wrap="square" rtlCol="0">
            <a:spAutoFit/>
          </a:bodyPr>
          <a:lstStyle/>
          <a:p>
            <a:r>
              <a:rPr lang="en-IN" sz="3200" b="1" dirty="0" smtClean="0">
                <a:solidFill>
                  <a:srgbClr val="C00000"/>
                </a:solidFill>
                <a:latin typeface="Times New Roman" pitchFamily="18" charset="0"/>
                <a:cs typeface="Times New Roman" pitchFamily="18" charset="0"/>
              </a:rPr>
              <a:t>ADVANTAGES OF DAB :-</a:t>
            </a:r>
          </a:p>
          <a:p>
            <a:endParaRPr lang="en-IN" sz="3200" b="1" dirty="0">
              <a:solidFill>
                <a:srgbClr val="C00000"/>
              </a:solidFill>
              <a:latin typeface="Times New Roman" pitchFamily="18" charset="0"/>
              <a:cs typeface="Times New Roman" pitchFamily="18" charset="0"/>
            </a:endParaRPr>
          </a:p>
          <a:p>
            <a:pPr marL="342900" indent="-342900">
              <a:buFont typeface="Wingdings" pitchFamily="2" charset="2"/>
              <a:buChar char="v"/>
            </a:pPr>
            <a:r>
              <a:rPr lang="en-US" sz="2400" dirty="0" smtClean="0"/>
              <a:t>Better </a:t>
            </a:r>
            <a:r>
              <a:rPr lang="en-US" sz="2400" dirty="0"/>
              <a:t>quality audio can be obtained</a:t>
            </a:r>
            <a:r>
              <a:rPr lang="en-US" sz="2400" dirty="0" smtClean="0"/>
              <a:t>.</a:t>
            </a:r>
          </a:p>
          <a:p>
            <a:r>
              <a:rPr lang="en-US" sz="2400" dirty="0" smtClean="0"/>
              <a:t> </a:t>
            </a:r>
          </a:p>
          <a:p>
            <a:pPr marL="342900" indent="-342900">
              <a:buFont typeface="Wingdings" pitchFamily="2" charset="2"/>
              <a:buChar char="v"/>
            </a:pPr>
            <a:r>
              <a:rPr lang="en-US" sz="2400" dirty="0" smtClean="0"/>
              <a:t> </a:t>
            </a:r>
            <a:r>
              <a:rPr lang="en-US" sz="2400" dirty="0"/>
              <a:t>Digital system requires only low power than regular radio signals. </a:t>
            </a:r>
            <a:endParaRPr lang="en-US" sz="2400" dirty="0" smtClean="0"/>
          </a:p>
          <a:p>
            <a:pPr marL="342900" indent="-342900">
              <a:buFont typeface="Wingdings" pitchFamily="2" charset="2"/>
              <a:buChar char="v"/>
            </a:pPr>
            <a:endParaRPr lang="en-US" sz="2400" dirty="0"/>
          </a:p>
          <a:p>
            <a:pPr marL="342900" indent="-342900">
              <a:buFont typeface="Wingdings" pitchFamily="2" charset="2"/>
              <a:buChar char="v"/>
            </a:pPr>
            <a:r>
              <a:rPr lang="en-US" sz="2400" dirty="0" smtClean="0"/>
              <a:t> </a:t>
            </a:r>
            <a:r>
              <a:rPr lang="en-US" sz="2400" dirty="0"/>
              <a:t>Error correction is a part of the digital </a:t>
            </a:r>
            <a:r>
              <a:rPr lang="en-US" sz="2400" dirty="0" smtClean="0"/>
              <a:t>system.</a:t>
            </a:r>
          </a:p>
          <a:p>
            <a:pPr marL="342900" indent="-342900">
              <a:buFont typeface="Wingdings" pitchFamily="2" charset="2"/>
              <a:buChar char="v"/>
            </a:pPr>
            <a:endParaRPr lang="en-US" sz="2400" dirty="0" smtClean="0"/>
          </a:p>
          <a:p>
            <a:pPr marL="342900" indent="-342900">
              <a:buFont typeface="Wingdings" pitchFamily="2" charset="2"/>
              <a:buChar char="v"/>
            </a:pPr>
            <a:r>
              <a:rPr lang="en-US" sz="2400" dirty="0" smtClean="0"/>
              <a:t> </a:t>
            </a:r>
            <a:r>
              <a:rPr lang="en-US" sz="2400" dirty="0"/>
              <a:t>Multipath interference which is the main problem of analog FM is reduced or almost avoided</a:t>
            </a:r>
            <a:r>
              <a:rPr lang="en-US" sz="2400" dirty="0" smtClean="0"/>
              <a:t>.</a:t>
            </a:r>
          </a:p>
          <a:p>
            <a:pPr marL="342900" indent="-342900">
              <a:buFont typeface="Wingdings" pitchFamily="2" charset="2"/>
              <a:buChar char="v"/>
            </a:pPr>
            <a:endParaRPr lang="en-IN" sz="2400" b="1" dirty="0" smtClean="0">
              <a:solidFill>
                <a:srgbClr val="C00000"/>
              </a:solidFill>
              <a:latin typeface="Times New Roman" pitchFamily="18" charset="0"/>
              <a:cs typeface="Times New Roman" pitchFamily="18" charset="0"/>
            </a:endParaRPr>
          </a:p>
          <a:p>
            <a:pPr marL="342900" indent="-342900">
              <a:buFont typeface="Wingdings" pitchFamily="2" charset="2"/>
              <a:buChar char="v"/>
            </a:pPr>
            <a:r>
              <a:rPr lang="en-US" sz="2400" dirty="0" smtClean="0"/>
              <a:t>Possible for single frequency modulation.</a:t>
            </a:r>
          </a:p>
          <a:p>
            <a:pPr marL="342900" indent="-342900">
              <a:buFont typeface="Wingdings" pitchFamily="2" charset="2"/>
              <a:buChar char="v"/>
            </a:pPr>
            <a:r>
              <a:rPr lang="en-US" sz="2400" dirty="0" smtClean="0"/>
              <a:t>Additional </a:t>
            </a:r>
            <a:r>
              <a:rPr lang="en-US" sz="2400" dirty="0"/>
              <a:t>data services </a:t>
            </a:r>
            <a:endParaRPr lang="en-IN" sz="2400" b="1" dirty="0">
              <a:solidFill>
                <a:srgbClr val="C00000"/>
              </a:solidFill>
              <a:latin typeface="Times New Roman" pitchFamily="18" charset="0"/>
              <a:cs typeface="Times New Roman" pitchFamily="18" charset="0"/>
            </a:endParaRPr>
          </a:p>
          <a:p>
            <a:endParaRPr lang="en-IN" sz="2400" b="1" dirty="0" smtClean="0">
              <a:solidFill>
                <a:srgbClr val="C00000"/>
              </a:solidFill>
              <a:latin typeface="Times New Roman" pitchFamily="18" charset="0"/>
              <a:cs typeface="Times New Roman" pitchFamily="18" charset="0"/>
            </a:endParaRPr>
          </a:p>
          <a:p>
            <a:endParaRPr lang="en-IN" sz="2400" b="1" dirty="0">
              <a:solidFill>
                <a:srgbClr val="C00000"/>
              </a:solidFill>
              <a:latin typeface="Times New Roman" pitchFamily="18" charset="0"/>
              <a:cs typeface="Times New Roman" pitchFamily="18" charset="0"/>
            </a:endParaRPr>
          </a:p>
          <a:p>
            <a:endParaRPr lang="en-IN" sz="2400" b="1" dirty="0" smtClean="0">
              <a:solidFill>
                <a:srgbClr val="C00000"/>
              </a:solidFill>
              <a:latin typeface="Times New Roman" pitchFamily="18" charset="0"/>
              <a:cs typeface="Times New Roman" pitchFamily="18" charset="0"/>
            </a:endParaRPr>
          </a:p>
          <a:p>
            <a:endParaRPr lang="en-IN" sz="2400" b="1" dirty="0">
              <a:solidFill>
                <a:srgbClr val="C00000"/>
              </a:solidFill>
              <a:latin typeface="Times New Roman" pitchFamily="18" charset="0"/>
              <a:cs typeface="Times New Roman" pitchFamily="18" charset="0"/>
            </a:endParaRPr>
          </a:p>
          <a:p>
            <a:endParaRPr lang="en-IN" sz="2400" b="1" dirty="0" smtClean="0">
              <a:solidFill>
                <a:srgbClr val="C00000"/>
              </a:solidFill>
              <a:latin typeface="Times New Roman" pitchFamily="18" charset="0"/>
              <a:cs typeface="Times New Roman" pitchFamily="18" charset="0"/>
            </a:endParaRPr>
          </a:p>
          <a:p>
            <a:endParaRPr lang="en-IN" sz="2400" b="1" dirty="0">
              <a:solidFill>
                <a:srgbClr val="C00000"/>
              </a:solidFill>
              <a:latin typeface="Times New Roman" pitchFamily="18" charset="0"/>
              <a:cs typeface="Times New Roman" pitchFamily="18" charset="0"/>
            </a:endParaRPr>
          </a:p>
          <a:p>
            <a:endParaRPr lang="en-IN" sz="2400" b="1" dirty="0" smtClean="0">
              <a:solidFill>
                <a:srgbClr val="C00000"/>
              </a:solidFill>
              <a:latin typeface="Times New Roman" pitchFamily="18" charset="0"/>
              <a:cs typeface="Times New Roman" pitchFamily="18" charset="0"/>
            </a:endParaRPr>
          </a:p>
          <a:p>
            <a:endParaRPr lang="en-IN" sz="2400" b="1" dirty="0">
              <a:solidFill>
                <a:srgbClr val="C00000"/>
              </a:solidFill>
              <a:latin typeface="Times New Roman" pitchFamily="18" charset="0"/>
              <a:cs typeface="Times New Roman" pitchFamily="18" charset="0"/>
            </a:endParaRPr>
          </a:p>
          <a:p>
            <a:endParaRPr lang="en-IN" sz="2400" b="1" dirty="0" smtClean="0">
              <a:solidFill>
                <a:srgbClr val="C00000"/>
              </a:solidFill>
              <a:latin typeface="Times New Roman" pitchFamily="18" charset="0"/>
              <a:cs typeface="Times New Roman" pitchFamily="18" charset="0"/>
            </a:endParaRPr>
          </a:p>
          <a:p>
            <a:endParaRPr lang="en-IN" sz="2400" b="1"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66963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anim calcmode="lin" valueType="num">
                                      <p:cBhvr additive="base">
                                        <p:cTn id="1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 calcmode="lin" valueType="num">
                                      <p:cBhvr additive="base">
                                        <p:cTn id="1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 calcmode="lin" valueType="num">
                                      <p:cBhvr additive="base">
                                        <p:cTn id="19"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anim calcmode="lin" valueType="num">
                                      <p:cBhvr additive="base">
                                        <p:cTn id="2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anim calcmode="lin" valueType="num">
                                      <p:cBhvr additive="base">
                                        <p:cTn id="27"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anim calcmode="lin" valueType="num">
                                      <p:cBhvr additive="base">
                                        <p:cTn id="31"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476672"/>
            <a:ext cx="7992888" cy="5970865"/>
          </a:xfrm>
          <a:prstGeom prst="rect">
            <a:avLst/>
          </a:prstGeom>
          <a:noFill/>
        </p:spPr>
        <p:txBody>
          <a:bodyPr wrap="square" rtlCol="0">
            <a:spAutoFit/>
          </a:bodyPr>
          <a:lstStyle/>
          <a:p>
            <a:r>
              <a:rPr lang="en-IN" sz="3200" b="1" dirty="0" smtClean="0">
                <a:solidFill>
                  <a:srgbClr val="C00000"/>
                </a:solidFill>
                <a:latin typeface="Times New Roman" pitchFamily="18" charset="0"/>
                <a:cs typeface="Times New Roman" pitchFamily="18" charset="0"/>
              </a:rPr>
              <a:t>DISADVANTAGES </a:t>
            </a:r>
            <a:r>
              <a:rPr lang="en-IN" sz="3200" b="1" dirty="0">
                <a:solidFill>
                  <a:srgbClr val="C00000"/>
                </a:solidFill>
                <a:latin typeface="Times New Roman" pitchFamily="18" charset="0"/>
                <a:cs typeface="Times New Roman" pitchFamily="18" charset="0"/>
              </a:rPr>
              <a:t>OF DAB </a:t>
            </a:r>
            <a:r>
              <a:rPr lang="en-IN" sz="3200" b="1" dirty="0" smtClean="0">
                <a:solidFill>
                  <a:srgbClr val="C00000"/>
                </a:solidFill>
                <a:latin typeface="Times New Roman" pitchFamily="18" charset="0"/>
                <a:cs typeface="Times New Roman" pitchFamily="18" charset="0"/>
              </a:rPr>
              <a:t>:-</a:t>
            </a:r>
          </a:p>
          <a:p>
            <a:endParaRPr lang="en-IN" sz="2000" b="1" dirty="0" smtClean="0">
              <a:solidFill>
                <a:srgbClr val="C00000"/>
              </a:solidFill>
              <a:latin typeface="Times New Roman" pitchFamily="18" charset="0"/>
              <a:cs typeface="Times New Roman" pitchFamily="18" charset="0"/>
            </a:endParaRPr>
          </a:p>
          <a:p>
            <a:pPr marL="342900" indent="-342900">
              <a:buFont typeface="Wingdings" pitchFamily="2" charset="2"/>
              <a:buChar char="Ø"/>
            </a:pPr>
            <a:r>
              <a:rPr lang="en-IN" sz="2000" b="1" dirty="0" smtClean="0"/>
              <a:t>Audio </a:t>
            </a:r>
            <a:r>
              <a:rPr lang="en-IN" sz="2000" b="1" dirty="0"/>
              <a:t>quality</a:t>
            </a:r>
          </a:p>
          <a:p>
            <a:pPr marL="342900" indent="-342900">
              <a:buFont typeface="Wingdings" pitchFamily="2" charset="2"/>
              <a:buChar char="Ø"/>
            </a:pPr>
            <a:r>
              <a:rPr lang="en-IN" sz="2000" b="1" dirty="0"/>
              <a:t>Signal delay</a:t>
            </a:r>
          </a:p>
          <a:p>
            <a:pPr marL="342900" indent="-342900">
              <a:buFont typeface="Wingdings" pitchFamily="2" charset="2"/>
              <a:buChar char="Ø"/>
            </a:pPr>
            <a:r>
              <a:rPr lang="en-IN" sz="2000" b="1" dirty="0"/>
              <a:t>Transmission costs</a:t>
            </a:r>
          </a:p>
          <a:p>
            <a:pPr marL="342900" indent="-342900">
              <a:buFont typeface="Wingdings" pitchFamily="2" charset="2"/>
              <a:buChar char="Ø"/>
            </a:pPr>
            <a:r>
              <a:rPr lang="en-IN" sz="2000" b="1" dirty="0"/>
              <a:t>Coverage</a:t>
            </a:r>
          </a:p>
          <a:p>
            <a:pPr marL="342900" indent="-342900">
              <a:buFont typeface="Wingdings" pitchFamily="2" charset="2"/>
              <a:buChar char="Ø"/>
            </a:pPr>
            <a:r>
              <a:rPr lang="en-IN" sz="2000" b="1" dirty="0"/>
              <a:t>Power requirements</a:t>
            </a:r>
          </a:p>
          <a:p>
            <a:pPr marL="342900" indent="-342900">
              <a:buFont typeface="Wingdings" pitchFamily="2" charset="2"/>
              <a:buChar char="Ø"/>
            </a:pPr>
            <a:endParaRPr lang="en-IN" sz="2000" b="1" dirty="0">
              <a:solidFill>
                <a:srgbClr val="C00000"/>
              </a:solidFill>
              <a:latin typeface="Times New Roman" pitchFamily="18" charset="0"/>
              <a:cs typeface="Times New Roman" pitchFamily="18" charset="0"/>
            </a:endParaRPr>
          </a:p>
          <a:p>
            <a:endParaRPr lang="en-IN" sz="3200" b="1" dirty="0" smtClean="0">
              <a:solidFill>
                <a:srgbClr val="C00000"/>
              </a:solidFill>
              <a:latin typeface="Times New Roman" pitchFamily="18" charset="0"/>
              <a:cs typeface="Times New Roman" pitchFamily="18" charset="0"/>
            </a:endParaRPr>
          </a:p>
          <a:p>
            <a:endParaRPr lang="en-IN" sz="3200" b="1" dirty="0">
              <a:solidFill>
                <a:srgbClr val="C00000"/>
              </a:solidFill>
              <a:latin typeface="Times New Roman" pitchFamily="18" charset="0"/>
              <a:cs typeface="Times New Roman" pitchFamily="18" charset="0"/>
            </a:endParaRPr>
          </a:p>
          <a:p>
            <a:endParaRPr lang="en-IN" sz="3200" b="1" dirty="0" smtClean="0">
              <a:solidFill>
                <a:srgbClr val="C00000"/>
              </a:solidFill>
              <a:latin typeface="Times New Roman" pitchFamily="18" charset="0"/>
              <a:cs typeface="Times New Roman" pitchFamily="18" charset="0"/>
            </a:endParaRPr>
          </a:p>
          <a:p>
            <a:endParaRPr lang="en-IN" sz="3200" b="1" dirty="0">
              <a:solidFill>
                <a:srgbClr val="C00000"/>
              </a:solidFill>
              <a:latin typeface="Times New Roman" pitchFamily="18" charset="0"/>
              <a:cs typeface="Times New Roman" pitchFamily="18" charset="0"/>
            </a:endParaRPr>
          </a:p>
          <a:p>
            <a:endParaRPr lang="en-IN" sz="3200" b="1" dirty="0" smtClean="0">
              <a:solidFill>
                <a:srgbClr val="C00000"/>
              </a:solidFill>
              <a:latin typeface="Times New Roman" pitchFamily="18" charset="0"/>
              <a:cs typeface="Times New Roman" pitchFamily="18" charset="0"/>
            </a:endParaRPr>
          </a:p>
          <a:p>
            <a:endParaRPr lang="en-IN" sz="3200" b="1" dirty="0">
              <a:solidFill>
                <a:srgbClr val="C00000"/>
              </a:solidFill>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4086839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4664"/>
            <a:ext cx="8424936" cy="1754326"/>
          </a:xfrm>
          <a:prstGeom prst="rect">
            <a:avLst/>
          </a:prstGeom>
          <a:noFill/>
        </p:spPr>
        <p:txBody>
          <a:bodyPr wrap="square" rtlCol="0">
            <a:spAutoFit/>
          </a:bodyPr>
          <a:lstStyle/>
          <a:p>
            <a:r>
              <a:rPr lang="en-US" sz="3600" b="1" dirty="0" smtClean="0">
                <a:solidFill>
                  <a:srgbClr val="C00000"/>
                </a:solidFill>
                <a:latin typeface="Times New Roman" panose="02020603050405020304" pitchFamily="18" charset="0"/>
                <a:cs typeface="Times New Roman" panose="02020603050405020304" pitchFamily="18" charset="0"/>
              </a:rPr>
              <a:t>APPLICATIONS:-</a:t>
            </a:r>
          </a:p>
          <a:p>
            <a:endParaRPr lang="en-US" sz="2400" b="1" dirty="0">
              <a:latin typeface="Times New Roman" panose="02020603050405020304" pitchFamily="18" charset="0"/>
              <a:cs typeface="Times New Roman" panose="02020603050405020304" pitchFamily="18" charset="0"/>
            </a:endParaRPr>
          </a:p>
          <a:p>
            <a:endParaRPr lang="en-US" sz="2400" b="1" dirty="0" smtClean="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628800"/>
            <a:ext cx="2857500" cy="16002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9872" y="3933056"/>
            <a:ext cx="1933575" cy="23622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3497" y="1520824"/>
            <a:ext cx="2466975" cy="2703180"/>
          </a:xfrm>
          <a:prstGeom prst="rect">
            <a:avLst/>
          </a:prstGeom>
        </p:spPr>
      </p:pic>
    </p:spTree>
    <p:extLst>
      <p:ext uri="{BB962C8B-B14F-4D97-AF65-F5344CB8AC3E}">
        <p14:creationId xmlns:p14="http://schemas.microsoft.com/office/powerpoint/2010/main" val="32065523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95736" y="2924944"/>
            <a:ext cx="6048672" cy="646331"/>
          </a:xfrm>
          <a:prstGeom prst="rect">
            <a:avLst/>
          </a:prstGeom>
          <a:noFill/>
        </p:spPr>
        <p:txBody>
          <a:bodyPr wrap="square" rtlCol="0">
            <a:spAutoFit/>
          </a:bodyPr>
          <a:lstStyle/>
          <a:p>
            <a:r>
              <a:rPr lang="en-US" sz="3600" b="1" dirty="0" smtClean="0">
                <a:solidFill>
                  <a:srgbClr val="C00000"/>
                </a:solidFill>
                <a:latin typeface="Times New Roman" panose="02020603050405020304" pitchFamily="18" charset="0"/>
                <a:cs typeface="Times New Roman" panose="02020603050405020304" pitchFamily="18" charset="0"/>
              </a:rPr>
              <a:t>THANK YOU…………</a:t>
            </a:r>
            <a:endParaRPr lang="en-US" sz="36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1082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564</TotalTime>
  <Words>224</Words>
  <Application>Microsoft Office PowerPoint</Application>
  <PresentationFormat>On-screen Show (4:3)</PresentationFormat>
  <Paragraphs>58</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Franklin Gothic Book</vt:lpstr>
      <vt:lpstr>Franklin Gothic Medium</vt:lpstr>
      <vt:lpstr>Times New Roman</vt:lpstr>
      <vt:lpstr>Wingdings</vt:lpstr>
      <vt:lpstr>Wingdings 2</vt:lpstr>
      <vt:lpstr>Trek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lenovo</cp:lastModifiedBy>
  <cp:revision>28</cp:revision>
  <dcterms:created xsi:type="dcterms:W3CDTF">2022-04-27T16:29:09Z</dcterms:created>
  <dcterms:modified xsi:type="dcterms:W3CDTF">2022-05-20T04:39:49Z</dcterms:modified>
</cp:coreProperties>
</file>