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17"/>
  </p:notesMasterIdLst>
  <p:sldIdLst>
    <p:sldId id="256" r:id="rId2"/>
    <p:sldId id="257" r:id="rId3"/>
    <p:sldId id="263" r:id="rId4"/>
    <p:sldId id="266" r:id="rId5"/>
    <p:sldId id="260" r:id="rId6"/>
    <p:sldId id="262" r:id="rId7"/>
    <p:sldId id="271" r:id="rId8"/>
    <p:sldId id="267" r:id="rId9"/>
    <p:sldId id="272" r:id="rId10"/>
    <p:sldId id="273" r:id="rId11"/>
    <p:sldId id="268" r:id="rId12"/>
    <p:sldId id="270" r:id="rId13"/>
    <p:sldId id="269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868" autoAdjust="0"/>
  </p:normalViewPr>
  <p:slideViewPr>
    <p:cSldViewPr snapToGrid="0">
      <p:cViewPr varScale="1">
        <p:scale>
          <a:sx n="94" d="100"/>
          <a:sy n="94" d="100"/>
        </p:scale>
        <p:origin x="26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9893-46B4-4581-B0CB-34B6F741745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9C1B-B615-474B-B2D7-BABDD13E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directed_grap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eoxyribonucleic_Aci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operation on a genome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cuts two different adjacencies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glues pairs of the four exposed extremities to form two new adjacencies.</a:t>
            </a:r>
          </a:p>
          <a:p>
            <a:endParaRPr lang="en-US" dirty="0"/>
          </a:p>
          <a:p>
            <a:r>
              <a:rPr lang="en-US" dirty="0"/>
              <a:t>unifies all the classical operations. ( INVERSION, TRANSLOCATION</a:t>
            </a:r>
            <a:r>
              <a:rPr lang="en-US" baseline="0" dirty="0"/>
              <a:t> AND FISSION)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operation on four vertices, initially connected in pairs. It consists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cutting two connections (breakpoints) in the first genome,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rejoining the resulting four unconnected vertices in two new pairs,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‘initial’ genome A to ‘target’ genome B by a minimal number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DCJ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9C1B-B615-474B-B2D7-BABDD13E3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directed graph"/>
              </a:rPr>
              <a:t>bidirected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directed graph"/>
              </a:rPr>
              <a:t>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vertices represent segments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oxyribonucleic Acid"/>
              </a:rPr>
              <a:t>DNA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edges represent adjacency between segments in a genome.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edge connects the tail end of one segment with the head end of another segment.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adjacency edge is labelled by a (possibly empty) string of DNA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9C1B-B615-474B-B2D7-BABDD13E3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6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15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9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4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25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6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5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ost.ocks.org/mike/hiv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Genome Rearrangement Visualization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Interactive visualization for high dimensional data</a:t>
            </a:r>
          </a:p>
          <a:p>
            <a:r>
              <a:rPr lang="en-AU" b="1" dirty="0"/>
              <a:t>-Sruthi Chappidi</a:t>
            </a:r>
          </a:p>
          <a:p>
            <a:r>
              <a:rPr lang="en-AU" b="1" dirty="0"/>
              <a:t>-Rashika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708151"/>
            <a:ext cx="11595100" cy="24511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&gt;lcl|AP006852.1_cds_BAE44532.1_1 </a:t>
            </a:r>
            <a:r>
              <a:rPr lang="en-US" b="1" dirty="0">
                <a:solidFill>
                  <a:schemeClr val="accent6"/>
                </a:solidFill>
              </a:rPr>
              <a:t>[gene=CaJ7.0001] </a:t>
            </a:r>
            <a:r>
              <a:rPr lang="en-US" dirty="0">
                <a:solidFill>
                  <a:srgbClr val="00B0F0"/>
                </a:solidFill>
              </a:rPr>
              <a:t>[protein=hypothetical protein] [</a:t>
            </a:r>
            <a:r>
              <a:rPr lang="en-US" dirty="0" err="1">
                <a:solidFill>
                  <a:srgbClr val="00B0F0"/>
                </a:solidFill>
              </a:rPr>
              <a:t>protein_id</a:t>
            </a:r>
            <a:r>
              <a:rPr lang="en-US" dirty="0">
                <a:solidFill>
                  <a:srgbClr val="00B0F0"/>
                </a:solidFill>
              </a:rPr>
              <a:t>=BAE44532.1]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[location=complement(97..1155)]</a:t>
            </a:r>
          </a:p>
          <a:p>
            <a:r>
              <a:rPr lang="en-US" dirty="0"/>
              <a:t>The location and gene position not consecutive in both sets of data</a:t>
            </a:r>
          </a:p>
        </p:txBody>
      </p:sp>
    </p:spTree>
    <p:extLst>
      <p:ext uri="{BB962C8B-B14F-4D97-AF65-F5344CB8AC3E}">
        <p14:creationId xmlns:p14="http://schemas.microsoft.com/office/powerpoint/2010/main" val="202051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99293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Circular Color Map</a:t>
            </a:r>
          </a:p>
          <a:p>
            <a:r>
              <a:rPr lang="en-US" dirty="0"/>
              <a:t>Each gene is represented by a different color</a:t>
            </a:r>
          </a:p>
          <a:p>
            <a:r>
              <a:rPr lang="en-US" dirty="0"/>
              <a:t>Head and Tail are coded as Red and Green colors respectively to represent the orientations.</a:t>
            </a:r>
          </a:p>
          <a:p>
            <a:r>
              <a:rPr lang="en-US" dirty="0"/>
              <a:t>Non circular genes are visualized with black arc</a:t>
            </a:r>
          </a:p>
          <a:p>
            <a:r>
              <a:rPr lang="en-US" dirty="0"/>
              <a:t>Each gene will have a pop up description.</a:t>
            </a:r>
          </a:p>
          <a:p>
            <a:r>
              <a:rPr lang="en-US" dirty="0"/>
              <a:t>http://www.genomecompiler.com/plasmid-viewer/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12" y="1856510"/>
            <a:ext cx="4124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graph links are depicted with the same color in the source and target genome.</a:t>
            </a:r>
          </a:p>
          <a:p>
            <a:r>
              <a:rPr lang="en-US" dirty="0"/>
              <a:t>User interaction to start the DCJ operation.</a:t>
            </a:r>
          </a:p>
          <a:p>
            <a:pPr lvl="1"/>
            <a:r>
              <a:rPr lang="en-US" dirty="0"/>
              <a:t>User can select the lightly colored links.</a:t>
            </a:r>
          </a:p>
          <a:p>
            <a:pPr lvl="1"/>
            <a:r>
              <a:rPr lang="en-US" u="sng" dirty="0">
                <a:hlinkClick r:id="rId2"/>
              </a:rPr>
              <a:t>https://bost.ocks.org/mike/hive/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7" y="2809876"/>
            <a:ext cx="3567113" cy="33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operations are shown as</a:t>
            </a:r>
          </a:p>
          <a:p>
            <a:r>
              <a:rPr lang="en-US" dirty="0"/>
              <a:t>Inversion</a:t>
            </a:r>
          </a:p>
          <a:p>
            <a:endParaRPr lang="en-US" dirty="0"/>
          </a:p>
          <a:p>
            <a:r>
              <a:rPr lang="en-US" dirty="0"/>
              <a:t>Fission and Fusion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2967832"/>
            <a:ext cx="3038475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4044157"/>
            <a:ext cx="4381500" cy="20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31" y="0"/>
            <a:ext cx="9905998" cy="14785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00" y="147857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ProboscideaRubber15 (Own work) [CC BY-SA 4.0 (http://creativecommons.org/licenses/by-sa/4.0)], via Wikimedia Commons</a:t>
            </a:r>
          </a:p>
          <a:p>
            <a:r>
              <a:rPr lang="en-US" dirty="0"/>
              <a:t>Reconstructing the Genomic Architecture of Ancestral Mammals: Lessons From Human, Mouse, and Rat Genomes Guillaume Bourque, Pavel A. </a:t>
            </a:r>
            <a:r>
              <a:rPr lang="en-US" dirty="0" err="1"/>
              <a:t>Pevzner</a:t>
            </a:r>
            <a:r>
              <a:rPr lang="en-US" dirty="0"/>
              <a:t> and Glenn </a:t>
            </a:r>
            <a:r>
              <a:rPr lang="en-US" dirty="0" err="1"/>
              <a:t>Tesler</a:t>
            </a:r>
            <a:r>
              <a:rPr lang="en-US" dirty="0"/>
              <a:t> (2004)</a:t>
            </a:r>
          </a:p>
          <a:p>
            <a:r>
              <a:rPr lang="en-US" dirty="0"/>
              <a:t>Bergeron, A. and </a:t>
            </a:r>
            <a:r>
              <a:rPr lang="en-US" dirty="0" err="1"/>
              <a:t>Mixtacki</a:t>
            </a:r>
            <a:r>
              <a:rPr lang="en-US" dirty="0"/>
              <a:t>, J. and </a:t>
            </a:r>
            <a:r>
              <a:rPr lang="en-US" dirty="0" err="1"/>
              <a:t>Stoye</a:t>
            </a:r>
            <a:r>
              <a:rPr lang="en-US" dirty="0"/>
              <a:t>, J. Chapter 10: The inversion distance problem., , 2005</a:t>
            </a:r>
          </a:p>
          <a:p>
            <a:r>
              <a:rPr lang="en-US" dirty="0"/>
              <a:t>Chappidi, S. and Bereg, S. (2016). Visualization of genome rearrangement using DCJ operations., 2016</a:t>
            </a:r>
          </a:p>
        </p:txBody>
      </p:sp>
    </p:spTree>
    <p:extLst>
      <p:ext uri="{BB962C8B-B14F-4D97-AF65-F5344CB8AC3E}">
        <p14:creationId xmlns:p14="http://schemas.microsoft.com/office/powerpoint/2010/main" val="122609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134" y="2273300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51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260" y="14677"/>
            <a:ext cx="9905998" cy="147857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87" y="1493247"/>
            <a:ext cx="10229471" cy="5035342"/>
          </a:xfrm>
        </p:spPr>
        <p:txBody>
          <a:bodyPr>
            <a:normAutofit/>
          </a:bodyPr>
          <a:lstStyle/>
          <a:p>
            <a:r>
              <a:rPr lang="en-US" dirty="0"/>
              <a:t>Coming up with a novel approach for Genome Visualization for easy identification and understanding.</a:t>
            </a:r>
          </a:p>
          <a:p>
            <a:r>
              <a:rPr lang="en-US" dirty="0"/>
              <a:t>Features of the proposed techniques :</a:t>
            </a:r>
          </a:p>
          <a:p>
            <a:pPr lvl="1"/>
            <a:r>
              <a:rPr lang="en-US" dirty="0"/>
              <a:t>Visualization of Genome rearrangement with DCJ(Double-Cut-Join) operation.</a:t>
            </a:r>
          </a:p>
          <a:p>
            <a:pPr lvl="1"/>
            <a:r>
              <a:rPr lang="en-US" dirty="0"/>
              <a:t>The visualization approach should have provision to display the different operations in a DCJ cut.</a:t>
            </a:r>
          </a:p>
          <a:p>
            <a:pPr lvl="1"/>
            <a:r>
              <a:rPr lang="en-US" dirty="0"/>
              <a:t>The new approach should also display the adjacency graph.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495" y="3302701"/>
            <a:ext cx="8817167" cy="394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707" y="-375695"/>
            <a:ext cx="9905998" cy="147857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00" y="888686"/>
            <a:ext cx="7766877" cy="3589529"/>
          </a:xfrm>
        </p:spPr>
        <p:txBody>
          <a:bodyPr>
            <a:normAutofit fontScale="92500"/>
          </a:bodyPr>
          <a:lstStyle/>
          <a:p>
            <a:r>
              <a:rPr lang="en-US" dirty="0"/>
              <a:t>Genome rearrangement is the process of transforming one genome into another genome with various operations that are widely known such as inversions, translocations, fusion, and fission. </a:t>
            </a:r>
          </a:p>
          <a:p>
            <a:r>
              <a:rPr lang="en-US" dirty="0"/>
              <a:t>Adjacency graph provides visual picture of genomes  showing the relation between various genes</a:t>
            </a:r>
          </a:p>
          <a:p>
            <a:r>
              <a:rPr lang="en-US" dirty="0"/>
              <a:t>A </a:t>
            </a:r>
            <a:r>
              <a:rPr lang="en-US" i="1" dirty="0"/>
              <a:t>DCJ</a:t>
            </a:r>
            <a:r>
              <a:rPr lang="en-US" dirty="0"/>
              <a:t> operation on a genome </a:t>
            </a:r>
            <a:r>
              <a:rPr lang="en-US" i="1" dirty="0"/>
              <a:t>G</a:t>
            </a:r>
            <a:r>
              <a:rPr lang="en-US" dirty="0"/>
              <a:t> cuts two different vertices in </a:t>
            </a:r>
            <a:r>
              <a:rPr lang="en-US" i="1" dirty="0"/>
              <a:t>G</a:t>
            </a:r>
            <a:r>
              <a:rPr lang="en-US" dirty="0"/>
              <a:t> and joins pairs of the four exposed extremities to form two new adjacencies.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77" y="1885279"/>
            <a:ext cx="3352800" cy="1614796"/>
          </a:xfrm>
          <a:prstGeom prst="rect">
            <a:avLst/>
          </a:prstGeom>
        </p:spPr>
      </p:pic>
      <p:pic>
        <p:nvPicPr>
          <p:cNvPr id="9" name="Picture 8" descr="Scenario_17.jpeg                                               000E4512Zero-Zero-Sept                 C346F436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57" y="4003587"/>
            <a:ext cx="4846948" cy="26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6" y="4336345"/>
            <a:ext cx="2102644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37" y="262442"/>
            <a:ext cx="9905998" cy="147857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1537" y="1616108"/>
            <a:ext cx="8820705" cy="161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Adaptability to larger genomes and interactive display of intermediate steps  </a:t>
            </a:r>
          </a:p>
          <a:p>
            <a:r>
              <a:rPr lang="en-US" dirty="0"/>
              <a:t>Time consuming </a:t>
            </a:r>
          </a:p>
          <a:p>
            <a:r>
              <a:rPr lang="en-US" dirty="0"/>
              <a:t>Complexity increases with size of genome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7" y="3102389"/>
            <a:ext cx="10487978" cy="14785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8430" y="5167717"/>
            <a:ext cx="8586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The goal is to automate the visualization and show intermediate steps leading to complete rearrangement.</a:t>
            </a:r>
          </a:p>
        </p:txBody>
      </p:sp>
    </p:spTree>
    <p:extLst>
      <p:ext uri="{BB962C8B-B14F-4D97-AF65-F5344CB8AC3E}">
        <p14:creationId xmlns:p14="http://schemas.microsoft.com/office/powerpoint/2010/main" val="2038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2" y="22535"/>
            <a:ext cx="9905998" cy="1478570"/>
          </a:xfrm>
        </p:spPr>
        <p:txBody>
          <a:bodyPr/>
          <a:lstStyle/>
          <a:p>
            <a:r>
              <a:rPr lang="en-US" dirty="0"/>
              <a:t>Existing Visualization Techniques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546" y="1705324"/>
            <a:ext cx="5753100" cy="3876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20646" y="211376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Automated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Adaptability </a:t>
            </a:r>
          </a:p>
          <a:p>
            <a:pPr lvl="1"/>
            <a:r>
              <a:rPr lang="en-US" dirty="0"/>
              <a:t>Adjacency graph not displayed</a:t>
            </a:r>
          </a:p>
          <a:p>
            <a:pPr lvl="1"/>
            <a:r>
              <a:rPr lang="en-US" dirty="0"/>
              <a:t>Performed operation not clear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785" y="-251012"/>
            <a:ext cx="9905998" cy="1478570"/>
          </a:xfrm>
        </p:spPr>
        <p:txBody>
          <a:bodyPr/>
          <a:lstStyle/>
          <a:p>
            <a:r>
              <a:rPr lang="en-US" dirty="0"/>
              <a:t>Existing Visualization Techniques Cont’d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94765" y="2042325"/>
            <a:ext cx="4163747" cy="3880773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Display of Adjacency graph</a:t>
            </a:r>
          </a:p>
          <a:p>
            <a:pPr lvl="1"/>
            <a:r>
              <a:rPr lang="en-US" dirty="0"/>
              <a:t>Annotated operations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Adaptability </a:t>
            </a:r>
          </a:p>
          <a:p>
            <a:pPr lvl="1"/>
            <a:r>
              <a:rPr lang="en-US" dirty="0"/>
              <a:t>Manual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5" y="1052375"/>
            <a:ext cx="5505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3678227"/>
            <a:ext cx="4379666" cy="204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18" y="1728797"/>
            <a:ext cx="5662612" cy="17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1738310"/>
            <a:ext cx="6626225" cy="3541714"/>
          </a:xfrm>
        </p:spPr>
        <p:txBody>
          <a:bodyPr/>
          <a:lstStyle/>
          <a:p>
            <a:r>
              <a:rPr lang="en-US" dirty="0"/>
              <a:t>The data is stored as .</a:t>
            </a:r>
            <a:r>
              <a:rPr lang="en-US" dirty="0" err="1"/>
              <a:t>Fasta</a:t>
            </a:r>
            <a:r>
              <a:rPr lang="en-US" dirty="0"/>
              <a:t> files.</a:t>
            </a:r>
          </a:p>
          <a:p>
            <a:r>
              <a:rPr lang="en-US" dirty="0"/>
              <a:t>Multi-FASTA format is a text-based format for representing either nucleotide sequences or peptide sequences, in which base pairs or amino acids are represented using single-letter codes. </a:t>
            </a:r>
          </a:p>
          <a:p>
            <a:r>
              <a:rPr lang="en-US" dirty="0"/>
              <a:t>Java code to read the </a:t>
            </a:r>
            <a:r>
              <a:rPr lang="en-US" dirty="0" err="1"/>
              <a:t>fasta</a:t>
            </a:r>
            <a:r>
              <a:rPr lang="en-US" dirty="0"/>
              <a:t> file and save as a color map.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94" y="264186"/>
            <a:ext cx="4276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Format needed to be changed</a:t>
            </a:r>
          </a:p>
          <a:p>
            <a:pPr lvl="1"/>
            <a:r>
              <a:rPr lang="en-US" dirty="0"/>
              <a:t>Multi-</a:t>
            </a:r>
            <a:r>
              <a:rPr lang="en-US" dirty="0" err="1"/>
              <a:t>Fasta</a:t>
            </a:r>
            <a:endParaRPr lang="en-US" dirty="0"/>
          </a:p>
          <a:p>
            <a:pPr lvl="1"/>
            <a:r>
              <a:rPr lang="en-US" dirty="0" err="1"/>
              <a:t>GenBank</a:t>
            </a:r>
            <a:r>
              <a:rPr lang="en-US" dirty="0"/>
              <a:t>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0" y="152252"/>
            <a:ext cx="4851819" cy="3130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48" b="22024"/>
          <a:stretch/>
        </p:blipFill>
        <p:spPr>
          <a:xfrm>
            <a:off x="3368219" y="3121464"/>
            <a:ext cx="3705681" cy="34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1624</TotalTime>
  <Words>513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 3</vt:lpstr>
      <vt:lpstr>Circuit</vt:lpstr>
      <vt:lpstr>Genome Rearrangement Visualization </vt:lpstr>
      <vt:lpstr>Problem Statement</vt:lpstr>
      <vt:lpstr>Background</vt:lpstr>
      <vt:lpstr>CHALLENGES</vt:lpstr>
      <vt:lpstr>Existing Visualization Techniques</vt:lpstr>
      <vt:lpstr>Existing Visualization Techniques Cont’d</vt:lpstr>
      <vt:lpstr>Algorithm</vt:lpstr>
      <vt:lpstr>DATA</vt:lpstr>
      <vt:lpstr>Challenges</vt:lpstr>
      <vt:lpstr>Challenges Continued</vt:lpstr>
      <vt:lpstr>OUR APPROACH</vt:lpstr>
      <vt:lpstr>OUR APPROACH CONTD.</vt:lpstr>
      <vt:lpstr>OUR APPROACH CONTD.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Rearrangement Visualization</dc:title>
  <dc:creator>Chappidi, Sruthi</dc:creator>
  <cp:lastModifiedBy>Chappidi, Sruthi</cp:lastModifiedBy>
  <cp:revision>47</cp:revision>
  <dcterms:created xsi:type="dcterms:W3CDTF">2016-06-09T16:53:30Z</dcterms:created>
  <dcterms:modified xsi:type="dcterms:W3CDTF">2018-04-10T00:08:05Z</dcterms:modified>
</cp:coreProperties>
</file>