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6/17/2024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dirty="0"/>
              <a:t>Cloud-based IoT platform for real-time data processing</a:t>
            </a:r>
            <a:r>
              <a:rPr lang="en-IN" dirty="0"/>
              <a:t/>
            </a:r>
            <a:br>
              <a:rPr lang="en-IN" dirty="0"/>
            </a:br>
            <a:r>
              <a:rPr lang="en-IN" dirty="0"/>
              <a:t> </a:t>
            </a:r>
            <a:br>
              <a:rPr lang="en-IN" dirty="0"/>
            </a:br>
            <a:endParaRPr lang="en-IN" dirty="0"/>
          </a:p>
        </p:txBody>
      </p:sp>
      <p:sp>
        <p:nvSpPr>
          <p:cNvPr id="3" name="Subtitle 2"/>
          <p:cNvSpPr>
            <a:spLocks noGrp="1"/>
          </p:cNvSpPr>
          <p:nvPr>
            <p:ph type="subTitle" idx="1"/>
          </p:nvPr>
        </p:nvSpPr>
        <p:spPr/>
        <p:txBody>
          <a:bodyPr>
            <a:normAutofit lnSpcReduction="10000"/>
          </a:bodyPr>
          <a:lstStyle/>
          <a:p>
            <a:r>
              <a:rPr lang="en-US" dirty="0" smtClean="0"/>
              <a:t>Submitted by </a:t>
            </a:r>
          </a:p>
          <a:p>
            <a:r>
              <a:rPr lang="en-US" dirty="0" err="1" smtClean="0"/>
              <a:t>Y.Sruthi</a:t>
            </a:r>
            <a:endParaRPr lang="en-US" dirty="0" smtClean="0"/>
          </a:p>
          <a:p>
            <a:r>
              <a:rPr lang="en-US" dirty="0" smtClean="0"/>
              <a:t>192211583</a:t>
            </a:r>
            <a:endParaRPr lang="en-IN" dirty="0"/>
          </a:p>
        </p:txBody>
      </p:sp>
    </p:spTree>
    <p:extLst>
      <p:ext uri="{BB962C8B-B14F-4D97-AF65-F5344CB8AC3E}">
        <p14:creationId xmlns:p14="http://schemas.microsoft.com/office/powerpoint/2010/main" val="3906396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082770"/>
          </a:xfrm>
        </p:spPr>
        <p:txBody>
          <a:bodyPr/>
          <a:lstStyle/>
          <a:p>
            <a:r>
              <a:rPr lang="en-US" dirty="0" smtClean="0"/>
              <a:t>conclusion</a:t>
            </a:r>
            <a:endParaRPr lang="en-IN" dirty="0"/>
          </a:p>
        </p:txBody>
      </p:sp>
      <p:sp>
        <p:nvSpPr>
          <p:cNvPr id="3" name="Content Placeholder 2"/>
          <p:cNvSpPr>
            <a:spLocks noGrp="1"/>
          </p:cNvSpPr>
          <p:nvPr>
            <p:ph idx="1"/>
          </p:nvPr>
        </p:nvSpPr>
        <p:spPr/>
        <p:txBody>
          <a:bodyPr/>
          <a:lstStyle/>
          <a:p>
            <a:r>
              <a:rPr lang="en-IN" dirty="0"/>
              <a:t>In conclusion, the development of a cloud-based IoT platform involves meticulous planning, robust architecture design, proficient coding in Python, and strategic deployment on cloud infrastructure like AWS. Performance evaluation through rigorous testing ensures the platform's scalability, reliability, low latency, efficient resource utilization, and adherence to security standards. Continuous monitoring and optimization are essential to maintain peak performance and user satisfaction, making the platform capable of delivering actionable insights from diverse IoT data sources effectively.</a:t>
            </a:r>
          </a:p>
          <a:p>
            <a:endParaRPr lang="en-IN" dirty="0"/>
          </a:p>
        </p:txBody>
      </p:sp>
    </p:spTree>
    <p:extLst>
      <p:ext uri="{BB962C8B-B14F-4D97-AF65-F5344CB8AC3E}">
        <p14:creationId xmlns:p14="http://schemas.microsoft.com/office/powerpoint/2010/main" val="3707524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69559"/>
          </a:xfrm>
        </p:spPr>
        <p:txBody>
          <a:bodyPr/>
          <a:lstStyle/>
          <a:p>
            <a:r>
              <a:rPr lang="en-US" dirty="0" smtClean="0"/>
              <a:t>objective</a:t>
            </a:r>
            <a:endParaRPr lang="en-IN" dirty="0"/>
          </a:p>
        </p:txBody>
      </p:sp>
      <p:sp>
        <p:nvSpPr>
          <p:cNvPr id="7" name="Content Placeholder 6"/>
          <p:cNvSpPr>
            <a:spLocks noGrp="1"/>
          </p:cNvSpPr>
          <p:nvPr>
            <p:ph idx="1"/>
          </p:nvPr>
        </p:nvSpPr>
        <p:spPr>
          <a:xfrm>
            <a:off x="2589212" y="1654629"/>
            <a:ext cx="8915400" cy="4256593"/>
          </a:xfrm>
        </p:spPr>
        <p:txBody>
          <a:bodyPr/>
          <a:lstStyle/>
          <a:p>
            <a:r>
              <a:rPr lang="en-US" dirty="0"/>
              <a:t>The objective of developing a Cloud-Based </a:t>
            </a:r>
            <a:r>
              <a:rPr lang="en-US" dirty="0" err="1"/>
              <a:t>IoT</a:t>
            </a:r>
            <a:r>
              <a:rPr lang="en-US" dirty="0"/>
              <a:t> Platform for Real-Time Data Processing is to create a scalable and resilient infrastructure that can efficiently ingest, process, store, and visualize data from diverse </a:t>
            </a:r>
            <a:r>
              <a:rPr lang="en-US" dirty="0" err="1"/>
              <a:t>IoT</a:t>
            </a:r>
            <a:r>
              <a:rPr lang="en-US" dirty="0"/>
              <a:t> devices in real-time. </a:t>
            </a:r>
            <a:endParaRPr lang="en-US" dirty="0" smtClean="0"/>
          </a:p>
          <a:p>
            <a:r>
              <a:rPr lang="en-US" dirty="0" smtClean="0"/>
              <a:t>This </a:t>
            </a:r>
            <a:r>
              <a:rPr lang="en-US" dirty="0"/>
              <a:t>platform aims to address challenges such as scalability issues, latency concerns, and the need for advanced analytics and machine learning integration to derive actionable insights</a:t>
            </a:r>
            <a:r>
              <a:rPr lang="en-US" dirty="0" smtClean="0"/>
              <a:t>.</a:t>
            </a:r>
          </a:p>
          <a:p>
            <a:r>
              <a:rPr lang="en-US" dirty="0"/>
              <a:t>By leveraging cloud services and robust architectural design, the goal is to provide a secure and efficient solution that supports seamless integration of </a:t>
            </a:r>
            <a:r>
              <a:rPr lang="en-US" dirty="0" err="1"/>
              <a:t>IoT</a:t>
            </a:r>
            <a:r>
              <a:rPr lang="en-US" dirty="0"/>
              <a:t> devices, ensures data integrity, and enhances operational efficiency across various industry applications</a:t>
            </a:r>
            <a:endParaRPr lang="en-IN" dirty="0"/>
          </a:p>
        </p:txBody>
      </p:sp>
    </p:spTree>
    <p:extLst>
      <p:ext uri="{BB962C8B-B14F-4D97-AF65-F5344CB8AC3E}">
        <p14:creationId xmlns:p14="http://schemas.microsoft.com/office/powerpoint/2010/main" val="1264670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78267"/>
          </a:xfrm>
        </p:spPr>
        <p:txBody>
          <a:bodyPr/>
          <a:lstStyle/>
          <a:p>
            <a:r>
              <a:rPr lang="en-US" dirty="0" smtClean="0"/>
              <a:t>Introduction</a:t>
            </a:r>
            <a:endParaRPr lang="en-IN" dirty="0"/>
          </a:p>
        </p:txBody>
      </p:sp>
      <p:sp>
        <p:nvSpPr>
          <p:cNvPr id="3" name="Content Placeholder 2"/>
          <p:cNvSpPr>
            <a:spLocks noGrp="1"/>
          </p:cNvSpPr>
          <p:nvPr>
            <p:ph idx="1"/>
          </p:nvPr>
        </p:nvSpPr>
        <p:spPr>
          <a:xfrm>
            <a:off x="2589212" y="1793966"/>
            <a:ext cx="8915400" cy="4117256"/>
          </a:xfrm>
        </p:spPr>
        <p:txBody>
          <a:bodyPr/>
          <a:lstStyle/>
          <a:p>
            <a:r>
              <a:rPr lang="en-US" dirty="0"/>
              <a:t>The Internet of Things (</a:t>
            </a:r>
            <a:r>
              <a:rPr lang="en-US" dirty="0" err="1"/>
              <a:t>IoT</a:t>
            </a:r>
            <a:r>
              <a:rPr lang="en-US" dirty="0"/>
              <a:t>) has revolutionized industries by enabling connectivity and data generation from diverse devices</a:t>
            </a:r>
            <a:r>
              <a:rPr lang="en-US" dirty="0" smtClean="0"/>
              <a:t>.</a:t>
            </a:r>
          </a:p>
          <a:p>
            <a:r>
              <a:rPr lang="en-US" dirty="0"/>
              <a:t>Challenges include scalability, real-time processing, and deriving actionable insights from vast data volumes</a:t>
            </a:r>
            <a:r>
              <a:rPr lang="en-US" dirty="0" smtClean="0"/>
              <a:t>.</a:t>
            </a:r>
          </a:p>
          <a:p>
            <a:r>
              <a:rPr lang="en-US" dirty="0"/>
              <a:t>Traditional </a:t>
            </a:r>
            <a:r>
              <a:rPr lang="en-US" dirty="0" err="1"/>
              <a:t>IoT</a:t>
            </a:r>
            <a:r>
              <a:rPr lang="en-US" dirty="0"/>
              <a:t> platforms often struggle with processing real-time data and integrating diverse sources securely</a:t>
            </a:r>
            <a:r>
              <a:rPr lang="en-US" dirty="0" smtClean="0"/>
              <a:t>.</a:t>
            </a:r>
          </a:p>
          <a:p>
            <a:r>
              <a:rPr lang="en-US" dirty="0"/>
              <a:t>Cloud-based solutions offer scalable infrastructure and advanced analytics capabilities to address these challenges effectively</a:t>
            </a:r>
            <a:r>
              <a:rPr lang="en-US" dirty="0" smtClean="0"/>
              <a:t>.</a:t>
            </a:r>
          </a:p>
          <a:p>
            <a:r>
              <a:rPr lang="en-US" dirty="0"/>
              <a:t>This presentation explores the design, implementation, and benefits of a cloud-based </a:t>
            </a:r>
            <a:r>
              <a:rPr lang="en-US" dirty="0" err="1"/>
              <a:t>IoT</a:t>
            </a:r>
            <a:r>
              <a:rPr lang="en-US" dirty="0"/>
              <a:t> platform for real-time data processing.</a:t>
            </a:r>
          </a:p>
          <a:p>
            <a:pPr marL="0" indent="0">
              <a:buNone/>
            </a:pPr>
            <a:endParaRPr lang="en-IN" dirty="0"/>
          </a:p>
        </p:txBody>
      </p:sp>
    </p:spTree>
    <p:extLst>
      <p:ext uri="{BB962C8B-B14F-4D97-AF65-F5344CB8AC3E}">
        <p14:creationId xmlns:p14="http://schemas.microsoft.com/office/powerpoint/2010/main" val="2775225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Architecture Design</a:t>
            </a:r>
          </a:p>
        </p:txBody>
      </p:sp>
      <p:sp>
        <p:nvSpPr>
          <p:cNvPr id="3" name="Content Placeholder 2"/>
          <p:cNvSpPr>
            <a:spLocks noGrp="1"/>
          </p:cNvSpPr>
          <p:nvPr>
            <p:ph idx="1"/>
          </p:nvPr>
        </p:nvSpPr>
        <p:spPr>
          <a:xfrm>
            <a:off x="2394857" y="1402080"/>
            <a:ext cx="9109755" cy="4509142"/>
          </a:xfrm>
        </p:spPr>
        <p:txBody>
          <a:bodyPr>
            <a:normAutofit fontScale="92500" lnSpcReduction="20000"/>
          </a:bodyPr>
          <a:lstStyle/>
          <a:p>
            <a:pPr marL="0" indent="0">
              <a:buNone/>
            </a:pPr>
            <a:r>
              <a:rPr lang="en-IN" b="1" dirty="0" smtClean="0"/>
              <a:t>1.Identifying </a:t>
            </a:r>
            <a:r>
              <a:rPr lang="en-IN" b="1" dirty="0"/>
              <a:t>Key </a:t>
            </a:r>
            <a:r>
              <a:rPr lang="en-IN" b="1" dirty="0" smtClean="0"/>
              <a:t>Components</a:t>
            </a:r>
          </a:p>
          <a:p>
            <a:pPr marL="0" indent="0">
              <a:buNone/>
            </a:pPr>
            <a:endParaRPr lang="en-IN" b="1" dirty="0"/>
          </a:p>
          <a:p>
            <a:r>
              <a:rPr lang="en-IN" b="1" dirty="0"/>
              <a:t>IoT Core:</a:t>
            </a:r>
            <a:endParaRPr lang="en-IN" dirty="0"/>
          </a:p>
          <a:p>
            <a:pPr lvl="1"/>
            <a:r>
              <a:rPr lang="en-IN" dirty="0"/>
              <a:t>AWS IoT Core, Azure IoT Hub, or Google Cloud IoT Core for device connectivity and secure data ingestion.</a:t>
            </a:r>
          </a:p>
          <a:p>
            <a:r>
              <a:rPr lang="en-IN" b="1" dirty="0"/>
              <a:t>Data Ingestion:</a:t>
            </a:r>
            <a:endParaRPr lang="en-IN" dirty="0"/>
          </a:p>
          <a:p>
            <a:pPr lvl="1"/>
            <a:r>
              <a:rPr lang="en-IN" dirty="0"/>
              <a:t>Protocols: MQTT, HTTP, or Web Sockets.</a:t>
            </a:r>
          </a:p>
          <a:p>
            <a:pPr lvl="1"/>
            <a:r>
              <a:rPr lang="en-IN" dirty="0"/>
              <a:t>Security: Authentication (X.509 certificates), encryption (TLS), and access control (IAM policies).</a:t>
            </a:r>
          </a:p>
          <a:p>
            <a:r>
              <a:rPr lang="en-IN" b="1" dirty="0"/>
              <a:t>Stream Processing:</a:t>
            </a:r>
            <a:endParaRPr lang="en-IN" dirty="0"/>
          </a:p>
          <a:p>
            <a:pPr lvl="1"/>
            <a:r>
              <a:rPr lang="en-IN" dirty="0"/>
              <a:t>Message Queues: AWS Kinesis, Azure Event Hubs, or Google Pub/Sub.</a:t>
            </a:r>
          </a:p>
          <a:p>
            <a:pPr lvl="1"/>
            <a:r>
              <a:rPr lang="en-IN" dirty="0"/>
              <a:t>Frameworks: Apache Kafka, Apache </a:t>
            </a:r>
            <a:r>
              <a:rPr lang="en-IN" dirty="0" err="1"/>
              <a:t>Flink</a:t>
            </a:r>
            <a:r>
              <a:rPr lang="en-IN" dirty="0"/>
              <a:t>, or AWS Kinesis Data Analytics.</a:t>
            </a:r>
          </a:p>
          <a:p>
            <a:r>
              <a:rPr lang="en-IN" b="1" dirty="0"/>
              <a:t>Storage:</a:t>
            </a:r>
            <a:endParaRPr lang="en-IN" dirty="0"/>
          </a:p>
          <a:p>
            <a:pPr lvl="1"/>
            <a:r>
              <a:rPr lang="en-IN" dirty="0"/>
              <a:t>Databases: NoSQL (Dynamo DB, Cosmos DB, </a:t>
            </a:r>
            <a:r>
              <a:rPr lang="en-IN" dirty="0" err="1"/>
              <a:t>Firestore</a:t>
            </a:r>
            <a:r>
              <a:rPr lang="en-IN" dirty="0"/>
              <a:t>), Time-series databases (Amazon Time stream, Influx DB).</a:t>
            </a:r>
          </a:p>
          <a:p>
            <a:endParaRPr lang="en-IN" dirty="0"/>
          </a:p>
        </p:txBody>
      </p:sp>
    </p:spTree>
    <p:extLst>
      <p:ext uri="{BB962C8B-B14F-4D97-AF65-F5344CB8AC3E}">
        <p14:creationId xmlns:p14="http://schemas.microsoft.com/office/powerpoint/2010/main" val="1394325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57" y="1332411"/>
            <a:ext cx="9414555" cy="4578811"/>
          </a:xfrm>
        </p:spPr>
        <p:txBody>
          <a:bodyPr/>
          <a:lstStyle/>
          <a:p>
            <a:r>
              <a:rPr lang="en-IN" b="1" dirty="0"/>
              <a:t>Analytics and Machine Learning:</a:t>
            </a:r>
            <a:endParaRPr lang="en-IN" dirty="0"/>
          </a:p>
          <a:p>
            <a:pPr lvl="1"/>
            <a:r>
              <a:rPr lang="en-IN" dirty="0"/>
              <a:t>Frameworks: Tensor Flow, </a:t>
            </a:r>
            <a:r>
              <a:rPr lang="en-IN" dirty="0" err="1"/>
              <a:t>PyTorch</a:t>
            </a:r>
            <a:r>
              <a:rPr lang="en-IN" dirty="0"/>
              <a:t>.</a:t>
            </a:r>
          </a:p>
          <a:p>
            <a:pPr lvl="1"/>
            <a:r>
              <a:rPr lang="en-IN" dirty="0"/>
              <a:t>Services: AWS Sage Maker, Azure Machine Learning, or Google AI Platform.</a:t>
            </a:r>
          </a:p>
          <a:p>
            <a:r>
              <a:rPr lang="en-IN" b="1" dirty="0"/>
              <a:t>Visualization:</a:t>
            </a:r>
            <a:endParaRPr lang="en-IN" dirty="0"/>
          </a:p>
          <a:p>
            <a:pPr lvl="1"/>
            <a:r>
              <a:rPr lang="en-IN" dirty="0"/>
              <a:t>Tools: AWS Quick Sight, Azure Power BI, Google Data Studio.</a:t>
            </a:r>
          </a:p>
          <a:p>
            <a:r>
              <a:rPr lang="en-IN" b="1" dirty="0"/>
              <a:t>Scalability and Performance:</a:t>
            </a:r>
            <a:endParaRPr lang="en-IN" dirty="0"/>
          </a:p>
          <a:p>
            <a:pPr lvl="1"/>
            <a:r>
              <a:rPr lang="en-IN" dirty="0"/>
              <a:t>Auto-scaling and Load Balancing: AWS Auto Scaling, Azure Scale Sets, Google Cloud Load Balancing.</a:t>
            </a:r>
          </a:p>
          <a:p>
            <a:r>
              <a:rPr lang="en-IN" b="1" dirty="0"/>
              <a:t>Monitoring and Management:</a:t>
            </a:r>
            <a:endParaRPr lang="en-IN" dirty="0"/>
          </a:p>
          <a:p>
            <a:pPr lvl="1"/>
            <a:r>
              <a:rPr lang="en-IN" dirty="0"/>
              <a:t>Tools: AWS Cloud Watch, Azure Monitor, Google Cloud Operations Suite</a:t>
            </a:r>
            <a:r>
              <a:rPr lang="en-IN" dirty="0" smtClean="0"/>
              <a:t>.</a:t>
            </a:r>
            <a:endParaRPr lang="en-IN" b="1" dirty="0"/>
          </a:p>
          <a:p>
            <a:endParaRPr lang="en-IN" dirty="0"/>
          </a:p>
        </p:txBody>
      </p:sp>
    </p:spTree>
    <p:extLst>
      <p:ext uri="{BB962C8B-B14F-4D97-AF65-F5344CB8AC3E}">
        <p14:creationId xmlns:p14="http://schemas.microsoft.com/office/powerpoint/2010/main" val="82947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1017" y="966650"/>
            <a:ext cx="9353595" cy="4944571"/>
          </a:xfrm>
        </p:spPr>
        <p:txBody>
          <a:bodyPr>
            <a:normAutofit fontScale="92500" lnSpcReduction="20000"/>
          </a:bodyPr>
          <a:lstStyle/>
          <a:p>
            <a:pPr marL="0" indent="0">
              <a:buNone/>
            </a:pPr>
            <a:r>
              <a:rPr lang="en-US" b="1" dirty="0" smtClean="0"/>
              <a:t>2.Functionality</a:t>
            </a:r>
            <a:endParaRPr lang="en-US" b="1" dirty="0"/>
          </a:p>
          <a:p>
            <a:r>
              <a:rPr lang="en-US" b="1" dirty="0"/>
              <a:t>Data Ingestion:</a:t>
            </a:r>
            <a:endParaRPr lang="en-US" dirty="0"/>
          </a:p>
          <a:p>
            <a:pPr lvl="1"/>
            <a:r>
              <a:rPr lang="en-US" dirty="0"/>
              <a:t>Secure, real-time data ingestion from </a:t>
            </a:r>
            <a:r>
              <a:rPr lang="en-US" dirty="0" err="1"/>
              <a:t>IoT</a:t>
            </a:r>
            <a:r>
              <a:rPr lang="en-US" dirty="0"/>
              <a:t> devices using standard protocols.</a:t>
            </a:r>
          </a:p>
          <a:p>
            <a:pPr lvl="1"/>
            <a:r>
              <a:rPr lang="en-US" dirty="0"/>
              <a:t>Authentication and encryption for data security.</a:t>
            </a:r>
          </a:p>
          <a:p>
            <a:r>
              <a:rPr lang="en-US" b="1" dirty="0"/>
              <a:t>Real-Time Processing:</a:t>
            </a:r>
            <a:endParaRPr lang="en-US" dirty="0"/>
          </a:p>
          <a:p>
            <a:pPr lvl="1"/>
            <a:r>
              <a:rPr lang="en-US" dirty="0"/>
              <a:t>Real-time data processing for cleansing, filtering, aggregation, and enrichment.</a:t>
            </a:r>
          </a:p>
          <a:p>
            <a:pPr lvl="1"/>
            <a:r>
              <a:rPr lang="en-US" dirty="0"/>
              <a:t>Handles high-velocity data streams with minimal latency.</a:t>
            </a:r>
          </a:p>
          <a:p>
            <a:r>
              <a:rPr lang="en-US" b="1" dirty="0"/>
              <a:t>Storage:</a:t>
            </a:r>
            <a:endParaRPr lang="en-US" dirty="0"/>
          </a:p>
          <a:p>
            <a:pPr lvl="1"/>
            <a:r>
              <a:rPr lang="en-US" dirty="0"/>
              <a:t>Efficient storage for raw and processed data.</a:t>
            </a:r>
          </a:p>
          <a:p>
            <a:pPr lvl="1"/>
            <a:r>
              <a:rPr lang="en-US" dirty="0"/>
              <a:t>Supports NoSQL and time-series databases.</a:t>
            </a:r>
          </a:p>
          <a:p>
            <a:r>
              <a:rPr lang="en-US" b="1" dirty="0"/>
              <a:t>Advanced Analytics:</a:t>
            </a:r>
            <a:endParaRPr lang="en-US" dirty="0"/>
          </a:p>
          <a:p>
            <a:pPr lvl="1"/>
            <a:r>
              <a:rPr lang="en-US" dirty="0"/>
              <a:t>Machine learning for predictive analytics, anomaly detection, and pattern recognition.</a:t>
            </a:r>
          </a:p>
          <a:p>
            <a:pPr lvl="1"/>
            <a:r>
              <a:rPr lang="en-US" dirty="0"/>
              <a:t>Pre-built models and custom model deployment.</a:t>
            </a:r>
          </a:p>
          <a:p>
            <a:r>
              <a:rPr lang="en-US" b="1" dirty="0"/>
              <a:t>Scalability and Performance:</a:t>
            </a:r>
            <a:endParaRPr lang="en-US" dirty="0"/>
          </a:p>
          <a:p>
            <a:pPr lvl="1"/>
            <a:r>
              <a:rPr lang="en-US" dirty="0"/>
              <a:t>Horizontal scaling and load balancing for increased data volumes and user demand.</a:t>
            </a:r>
          </a:p>
          <a:p>
            <a:pPr marL="0" indent="0">
              <a:buNone/>
            </a:pPr>
            <a:endParaRPr lang="en-US" b="1" dirty="0"/>
          </a:p>
          <a:p>
            <a:endParaRPr lang="en-IN" dirty="0"/>
          </a:p>
        </p:txBody>
      </p:sp>
    </p:spTree>
    <p:extLst>
      <p:ext uri="{BB962C8B-B14F-4D97-AF65-F5344CB8AC3E}">
        <p14:creationId xmlns:p14="http://schemas.microsoft.com/office/powerpoint/2010/main" val="969574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047936"/>
          </a:xfrm>
        </p:spPr>
        <p:txBody>
          <a:bodyPr>
            <a:normAutofit fontScale="90000"/>
          </a:bodyPr>
          <a:lstStyle/>
          <a:p>
            <a:pPr lvl="0"/>
            <a:r>
              <a:rPr lang="en-US" altLang="en-US" b="1" dirty="0">
                <a:solidFill>
                  <a:schemeClr val="tx1"/>
                </a:solidFill>
                <a:latin typeface="Times New Roman" panose="02020603050405020304" pitchFamily="18" charset="0"/>
                <a:cs typeface="Times New Roman" panose="02020603050405020304" pitchFamily="18" charset="0"/>
              </a:rPr>
              <a:t>Architectural Design</a:t>
            </a:r>
            <a:br>
              <a:rPr lang="en-US" altLang="en-US" b="1" dirty="0">
                <a:solidFill>
                  <a:schemeClr val="tx1"/>
                </a:solidFill>
                <a:latin typeface="Times New Roman" panose="02020603050405020304" pitchFamily="18" charset="0"/>
                <a:cs typeface="Times New Roman" panose="02020603050405020304" pitchFamily="18" charset="0"/>
              </a:rPr>
            </a:b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8995" y="1418069"/>
            <a:ext cx="8516982" cy="4493781"/>
          </a:xfrm>
        </p:spPr>
      </p:pic>
    </p:spTree>
    <p:extLst>
      <p:ext uri="{BB962C8B-B14F-4D97-AF65-F5344CB8AC3E}">
        <p14:creationId xmlns:p14="http://schemas.microsoft.com/office/powerpoint/2010/main" val="1301910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idx="1"/>
          </p:nvPr>
        </p:nvSpPr>
        <p:spPr bwMode="auto">
          <a:xfrm>
            <a:off x="1977163" y="579318"/>
            <a:ext cx="10136459" cy="6093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Architectural Design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smtClean="0">
                <a:ln>
                  <a:noFill/>
                </a:ln>
                <a:solidFill>
                  <a:schemeClr val="tx1"/>
                </a:solidFill>
                <a:effectLst/>
                <a:latin typeface="Arial" panose="020B0604020202020204" pitchFamily="34" charset="0"/>
              </a:rPr>
              <a:t>Device Layer:</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smtClean="0">
                <a:ln>
                  <a:noFill/>
                </a:ln>
                <a:solidFill>
                  <a:schemeClr val="tx1"/>
                </a:solidFill>
                <a:effectLst/>
                <a:latin typeface="Arial" panose="020B0604020202020204" pitchFamily="34" charset="0"/>
              </a:rPr>
              <a:t>IoT</a:t>
            </a:r>
            <a:r>
              <a:rPr kumimoji="0" lang="en-US" altLang="en-US" sz="1800" b="0" i="0" u="none" strike="noStrike" cap="none" normalizeH="0" baseline="0" dirty="0" smtClean="0">
                <a:ln>
                  <a:noFill/>
                </a:ln>
                <a:solidFill>
                  <a:schemeClr val="tx1"/>
                </a:solidFill>
                <a:effectLst/>
                <a:latin typeface="Arial" panose="020B0604020202020204" pitchFamily="34" charset="0"/>
              </a:rPr>
              <a:t> Devices with connectivity using MQTT, HTTP, or Web Sockets.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smtClean="0">
                <a:ln>
                  <a:noFill/>
                </a:ln>
                <a:solidFill>
                  <a:schemeClr val="tx1"/>
                </a:solidFill>
                <a:effectLst/>
                <a:latin typeface="Arial" panose="020B0604020202020204" pitchFamily="34" charset="0"/>
              </a:rPr>
              <a:t>Ingestion Layer: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smtClean="0">
                <a:ln>
                  <a:noFill/>
                </a:ln>
                <a:solidFill>
                  <a:schemeClr val="tx1"/>
                </a:solidFill>
                <a:effectLst/>
                <a:latin typeface="Arial" panose="020B0604020202020204" pitchFamily="34" charset="0"/>
              </a:rPr>
              <a:t>IoT</a:t>
            </a:r>
            <a:r>
              <a:rPr kumimoji="0" lang="en-US" altLang="en-US" sz="1800" b="0" i="0" u="none" strike="noStrike" cap="none" normalizeH="0" baseline="0" dirty="0" smtClean="0">
                <a:ln>
                  <a:noFill/>
                </a:ln>
                <a:solidFill>
                  <a:schemeClr val="tx1"/>
                </a:solidFill>
                <a:effectLst/>
                <a:latin typeface="Arial" panose="020B0604020202020204" pitchFamily="34" charset="0"/>
              </a:rPr>
              <a:t> Core and Message Queues (AWS Kinesis, Azure Event Hubs, Google Pub/Sub).</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smtClean="0">
                <a:ln>
                  <a:noFill/>
                </a:ln>
                <a:solidFill>
                  <a:schemeClr val="tx1"/>
                </a:solidFill>
                <a:effectLst/>
                <a:latin typeface="Arial" panose="020B0604020202020204" pitchFamily="34" charset="0"/>
              </a:rPr>
              <a:t>Processing Layer: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Stream Processing (Apache Kafka, </a:t>
            </a:r>
            <a:r>
              <a:rPr kumimoji="0" lang="en-US" altLang="en-US" sz="1800" b="0" i="0" u="none" strike="noStrike" cap="none" normalizeH="0" baseline="0" dirty="0" err="1" smtClean="0">
                <a:ln>
                  <a:noFill/>
                </a:ln>
                <a:solidFill>
                  <a:schemeClr val="tx1"/>
                </a:solidFill>
                <a:effectLst/>
                <a:latin typeface="Arial" panose="020B0604020202020204" pitchFamily="34" charset="0"/>
              </a:rPr>
              <a:t>Flink</a:t>
            </a:r>
            <a:r>
              <a:rPr kumimoji="0" lang="en-US" altLang="en-US" sz="1800" b="0" i="0" u="none" strike="noStrike" cap="none" normalizeH="0" baseline="0" dirty="0" smtClean="0">
                <a:ln>
                  <a:noFill/>
                </a:ln>
                <a:solidFill>
                  <a:schemeClr val="tx1"/>
                </a:solidFill>
                <a:effectLst/>
                <a:latin typeface="Arial" panose="020B0604020202020204" pitchFamily="34" charset="0"/>
              </a:rPr>
              <a:t>, AWS Kinesis Data Analytics).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Data Transformation.</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Storage Layer: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Raw Data and Processed Data Storage (NoSQL, time-series databases).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smtClean="0">
                <a:ln>
                  <a:noFill/>
                </a:ln>
                <a:solidFill>
                  <a:schemeClr val="tx1"/>
                </a:solidFill>
                <a:effectLst/>
                <a:latin typeface="Arial" panose="020B0604020202020204" pitchFamily="34" charset="0"/>
              </a:rPr>
              <a:t>Analytics and Machine Learning Layer: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ML Models and Frameworks (Tensor Flow, </a:t>
            </a:r>
            <a:r>
              <a:rPr kumimoji="0" lang="en-US" altLang="en-US" sz="1800" b="0" i="0" u="none" strike="noStrike" cap="none" normalizeH="0" baseline="0" dirty="0" err="1" smtClean="0">
                <a:ln>
                  <a:noFill/>
                </a:ln>
                <a:solidFill>
                  <a:schemeClr val="tx1"/>
                </a:solidFill>
                <a:effectLst/>
                <a:latin typeface="Arial" panose="020B0604020202020204" pitchFamily="34" charset="0"/>
              </a:rPr>
              <a:t>PyTorch</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smtClean="0">
                <a:ln>
                  <a:noFill/>
                </a:ln>
                <a:solidFill>
                  <a:schemeClr val="tx1"/>
                </a:solidFill>
                <a:effectLst/>
                <a:latin typeface="Arial" panose="020B0604020202020204" pitchFamily="34" charset="0"/>
              </a:rPr>
              <a:t>Visualization Layer: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Dashboard Tools (AWS Quick Sight, Azure Power BI, Google Data Studio).</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Scalability and Performance Layer: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Auto-scaling and Load Balancing (AWS Auto Scaling, Azure Scale Sets, Google Load Balancing).</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800" b="1" i="0" u="none" strike="noStrike" cap="none" normalizeH="0" baseline="0" dirty="0" smtClean="0">
                <a:ln>
                  <a:noFill/>
                </a:ln>
                <a:solidFill>
                  <a:schemeClr val="tx1"/>
                </a:solidFill>
                <a:effectLst/>
                <a:latin typeface="Arial" panose="020B0604020202020204" pitchFamily="34" charset="0"/>
              </a:rPr>
              <a:t>Monitoring and Management Layer: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Monitoring Tools (AWS Cloud Watch, Azure Monitor, Google Cloud Operations Suite).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2915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08599"/>
          </a:xfrm>
        </p:spPr>
        <p:txBody>
          <a:bodyPr/>
          <a:lstStyle/>
          <a:p>
            <a:r>
              <a:rPr lang="en-US" dirty="0" smtClean="0"/>
              <a:t>Benefits</a:t>
            </a:r>
            <a:endParaRPr lang="en-IN" dirty="0"/>
          </a:p>
        </p:txBody>
      </p:sp>
      <p:sp>
        <p:nvSpPr>
          <p:cNvPr id="3" name="Content Placeholder 2"/>
          <p:cNvSpPr>
            <a:spLocks noGrp="1"/>
          </p:cNvSpPr>
          <p:nvPr>
            <p:ph idx="1"/>
          </p:nvPr>
        </p:nvSpPr>
        <p:spPr>
          <a:xfrm>
            <a:off x="2589212" y="1532709"/>
            <a:ext cx="8915400" cy="4378513"/>
          </a:xfrm>
        </p:spPr>
        <p:txBody>
          <a:bodyPr/>
          <a:lstStyle/>
          <a:p>
            <a:r>
              <a:rPr lang="en-US" dirty="0" smtClean="0"/>
              <a:t>Scalability</a:t>
            </a:r>
          </a:p>
          <a:p>
            <a:r>
              <a:rPr lang="en-US" dirty="0" smtClean="0"/>
              <a:t>Flexibility</a:t>
            </a:r>
          </a:p>
          <a:p>
            <a:r>
              <a:rPr lang="en-US" dirty="0" smtClean="0"/>
              <a:t>Real time processing</a:t>
            </a:r>
          </a:p>
          <a:p>
            <a:r>
              <a:rPr lang="en-US" dirty="0" smtClean="0"/>
              <a:t>Cost efficiency</a:t>
            </a:r>
          </a:p>
          <a:p>
            <a:r>
              <a:rPr lang="en-US" dirty="0" smtClean="0"/>
              <a:t>Global reach</a:t>
            </a:r>
          </a:p>
          <a:p>
            <a:r>
              <a:rPr lang="en-US" dirty="0" smtClean="0"/>
              <a:t>Security</a:t>
            </a:r>
          </a:p>
          <a:p>
            <a:r>
              <a:rPr lang="en-US" dirty="0" smtClean="0"/>
              <a:t>Integration with AI and ML</a:t>
            </a:r>
          </a:p>
          <a:p>
            <a:r>
              <a:rPr lang="en-US" dirty="0" smtClean="0"/>
              <a:t>Ease of Management</a:t>
            </a:r>
            <a:endParaRPr lang="en-IN" dirty="0"/>
          </a:p>
        </p:txBody>
      </p:sp>
    </p:spTree>
    <p:extLst>
      <p:ext uri="{BB962C8B-B14F-4D97-AF65-F5344CB8AC3E}">
        <p14:creationId xmlns:p14="http://schemas.microsoft.com/office/powerpoint/2010/main" val="186484930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99</TotalTime>
  <Words>762</Words>
  <Application>Microsoft Office PowerPoint</Application>
  <PresentationFormat>Widescreen</PresentationFormat>
  <Paragraphs>82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Times New Roman</vt:lpstr>
      <vt:lpstr>Wingdings 3</vt:lpstr>
      <vt:lpstr>Wisp</vt:lpstr>
      <vt:lpstr>Cloud-based IoT platform for real-time data processing   </vt:lpstr>
      <vt:lpstr>objective</vt:lpstr>
      <vt:lpstr>Introduction</vt:lpstr>
      <vt:lpstr>Proposed Architecture Design</vt:lpstr>
      <vt:lpstr>PowerPoint Presentation</vt:lpstr>
      <vt:lpstr>PowerPoint Presentation</vt:lpstr>
      <vt:lpstr>Architectural Design </vt:lpstr>
      <vt:lpstr>PowerPoint Presentation</vt:lpstr>
      <vt:lpstr>Benefits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Cloud-based IoT platform for real-time data processing</dc:title>
  <dc:creator>dell</dc:creator>
  <cp:lastModifiedBy>dell</cp:lastModifiedBy>
  <cp:revision>8</cp:revision>
  <dcterms:created xsi:type="dcterms:W3CDTF">2024-06-17T04:57:37Z</dcterms:created>
  <dcterms:modified xsi:type="dcterms:W3CDTF">2024-06-17T07:34:02Z</dcterms:modified>
</cp:coreProperties>
</file>