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256" r:id="rId2"/>
    <p:sldId id="257" r:id="rId3"/>
    <p:sldId id="266" r:id="rId4"/>
    <p:sldId id="270" r:id="rId5"/>
    <p:sldId id="271" r:id="rId6"/>
    <p:sldId id="272"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55" autoAdjust="0"/>
  </p:normalViewPr>
  <p:slideViewPr>
    <p:cSldViewPr snapToGrid="0">
      <p:cViewPr varScale="1">
        <p:scale>
          <a:sx n="72" d="100"/>
          <a:sy n="72" d="100"/>
        </p:scale>
        <p:origin x="420" y="5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6/19/2023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6/19/2023</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6/19/2023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6/19/2023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6/19/2023</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6/19/2023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6/19/2023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6/19/2023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6/19/2023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6/19/2023</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www.geeksforgeeks.org/unary-operators-cc/" TargetMode="Externa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sz="6000" spc="300">
                <a:solidFill>
                  <a:schemeClr val="accent1">
                    <a:lumMod val="60000"/>
                    <a:lumOff val="40000"/>
                  </a:schemeClr>
                </a:solidFill>
                <a:effectLst>
                  <a:outerShdw blurRad="38100" dist="38100" dir="2700000" algn="tl">
                    <a:srgbClr val="000000">
                      <a:alpha val="43137"/>
                    </a:srgbClr>
                  </a:outerShdw>
                </a:effectLst>
              </a:rPr>
              <a:t>KODNEST</a:t>
            </a:r>
            <a:endParaRPr lang="en-US" sz="6000" spc="300" dirty="0">
              <a:solidFill>
                <a:schemeClr val="accent1">
                  <a:lumMod val="60000"/>
                  <a:lumOff val="4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800">
                <a:latin typeface="Arial Black" panose="020B0A04020102020204" pitchFamily="34" charset="0"/>
              </a:rPr>
              <a:t>The Reflection of Learning</a:t>
            </a:r>
            <a:endParaRPr lang="en-US" sz="2800" dirty="0">
              <a:latin typeface="Arial Black" panose="020B0A04020102020204" pitchFamily="34" charset="0"/>
            </a:endParaRPr>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normAutofit/>
          </a:bodyPr>
          <a:lstStyle/>
          <a:p>
            <a:pPr algn="ctr"/>
            <a:r>
              <a:rPr lang="en-US" sz="3200">
                <a:latin typeface="Arial Black" panose="020B0A04020102020204" pitchFamily="34" charset="0"/>
              </a:rPr>
              <a:t>Presented to Punith sir</a:t>
            </a:r>
            <a:endParaRPr lang="en-US" sz="3200" dirty="0">
              <a:latin typeface="Arial Black" panose="020B0A04020102020204" pitchFamily="34" charset="0"/>
            </a:endParaRP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r>
              <a:rPr lang="en-US" sz="2400"/>
              <a:t> </a:t>
            </a:r>
          </a:p>
          <a:p>
            <a:r>
              <a:rPr lang="en-US" sz="2400">
                <a:latin typeface="Arial Black" panose="020B0A04020102020204" pitchFamily="34" charset="0"/>
              </a:rPr>
              <a:t>By Sruthi Garikipati</a:t>
            </a:r>
            <a:endParaRPr lang="en-US" sz="2400" dirty="0">
              <a:latin typeface="Arial Black" panose="020B0A04020102020204" pitchFamily="34" charset="0"/>
            </a:endParaRPr>
          </a:p>
          <a:p>
            <a:endParaRPr lang="en-US" sz="2400" dirty="0">
              <a:latin typeface="Arial Black" panose="020B0A04020102020204" pitchFamily="34" charset="0"/>
            </a:endParaRPr>
          </a:p>
          <a:p>
            <a:endParaRPr lang="en-US" sz="2400" dirty="0"/>
          </a:p>
        </p:txBody>
      </p:sp>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a:t>Bitwise Complement Operator In Java</a:t>
            </a:r>
            <a:endParaRPr lang="en-US" dirty="0"/>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2137644" y="2336873"/>
            <a:ext cx="9749556" cy="4214847"/>
          </a:xfrm>
        </p:spPr>
        <p:txBody>
          <a:bodyPr>
            <a:normAutofit fontScale="62500" lnSpcReduction="20000"/>
          </a:bodyPr>
          <a:lstStyle/>
          <a:p>
            <a:pPr>
              <a:lnSpc>
                <a:spcPct val="170000"/>
              </a:lnSpc>
            </a:pPr>
            <a:r>
              <a:rPr lang="en-US" b="0" i="0">
                <a:solidFill>
                  <a:schemeClr val="tx2"/>
                </a:solidFill>
                <a:effectLst/>
                <a:latin typeface="Times New Roman" panose="02020603050405020304" pitchFamily="18" charset="0"/>
                <a:cs typeface="Times New Roman" panose="02020603050405020304" pitchFamily="18" charset="0"/>
              </a:rPr>
              <a:t>The bitwise complement operator is a </a:t>
            </a:r>
            <a:r>
              <a:rPr lang="en-US" b="1" i="0" u="sng">
                <a:solidFill>
                  <a:schemeClr val="tx2"/>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unary operator</a:t>
            </a:r>
            <a:r>
              <a:rPr lang="en-US" b="0" i="0">
                <a:solidFill>
                  <a:schemeClr val="tx2"/>
                </a:solidFill>
                <a:effectLst/>
                <a:latin typeface="Times New Roman" panose="02020603050405020304" pitchFamily="18" charset="0"/>
                <a:cs typeface="Times New Roman" panose="02020603050405020304" pitchFamily="18" charset="0"/>
              </a:rPr>
              <a:t> (works on only one operand). It takes one number and inverts all bits of it. When bitwise operator is applied on bits then, all the 1’s become 0’s and vice versa. The operator for the bitwise complement is </a:t>
            </a:r>
            <a:r>
              <a:rPr lang="en-US" b="1" i="0">
                <a:solidFill>
                  <a:schemeClr val="tx2"/>
                </a:solidFill>
                <a:effectLst/>
                <a:latin typeface="Times New Roman" panose="02020603050405020304" pitchFamily="18" charset="0"/>
                <a:cs typeface="Times New Roman" panose="02020603050405020304" pitchFamily="18" charset="0"/>
              </a:rPr>
              <a:t>~ (Tilde).</a:t>
            </a:r>
          </a:p>
          <a:p>
            <a:endParaRPr lang="en-US" b="1" i="0">
              <a:solidFill>
                <a:schemeClr val="tx2"/>
              </a:solidFill>
              <a:effectLst/>
              <a:latin typeface="Times New Roman" panose="02020603050405020304" pitchFamily="18" charset="0"/>
              <a:cs typeface="Times New Roman" panose="02020603050405020304" pitchFamily="18" charset="0"/>
            </a:endParaRPr>
          </a:p>
          <a:p>
            <a:r>
              <a:rPr lang="en-US" b="1" u="sng">
                <a:solidFill>
                  <a:schemeClr val="tx2"/>
                </a:solidFill>
                <a:latin typeface="Times New Roman" panose="02020603050405020304" pitchFamily="18" charset="0"/>
                <a:cs typeface="Times New Roman" panose="02020603050405020304" pitchFamily="18" charset="0"/>
              </a:rPr>
              <a:t>E</a:t>
            </a:r>
            <a:r>
              <a:rPr lang="en-US" b="1" i="0" u="sng">
                <a:solidFill>
                  <a:schemeClr val="tx2"/>
                </a:solidFill>
                <a:effectLst/>
                <a:latin typeface="Times New Roman" panose="02020603050405020304" pitchFamily="18" charset="0"/>
                <a:cs typeface="Times New Roman" panose="02020603050405020304" pitchFamily="18" charset="0"/>
              </a:rPr>
              <a:t>xample :</a:t>
            </a:r>
          </a:p>
          <a:p>
            <a:endParaRPr lang="en-US" b="1">
              <a:solidFill>
                <a:schemeClr val="tx2"/>
              </a:solidFill>
              <a:latin typeface="Times New Roman" panose="02020603050405020304" pitchFamily="18" charset="0"/>
              <a:cs typeface="Times New Roman" panose="02020603050405020304" pitchFamily="18" charset="0"/>
            </a:endParaRPr>
          </a:p>
          <a:p>
            <a:r>
              <a:rPr lang="en-US" b="1" i="1">
                <a:solidFill>
                  <a:schemeClr val="tx2"/>
                </a:solidFill>
                <a:effectLst/>
                <a:latin typeface="Times New Roman" panose="02020603050405020304" pitchFamily="18" charset="0"/>
                <a:cs typeface="Times New Roman" panose="02020603050405020304" pitchFamily="18" charset="0"/>
              </a:rPr>
              <a:t>Input: </a:t>
            </a:r>
            <a:r>
              <a:rPr lang="en-US" b="0" i="1">
                <a:solidFill>
                  <a:schemeClr val="tx2"/>
                </a:solidFill>
                <a:effectLst/>
                <a:latin typeface="Times New Roman" panose="02020603050405020304" pitchFamily="18" charset="0"/>
                <a:cs typeface="Times New Roman" panose="02020603050405020304" pitchFamily="18" charset="0"/>
              </a:rPr>
              <a:t>~ 0000 0011</a:t>
            </a:r>
            <a:br>
              <a:rPr lang="en-US">
                <a:solidFill>
                  <a:schemeClr val="tx2"/>
                </a:solidFill>
                <a:latin typeface="Times New Roman" panose="02020603050405020304" pitchFamily="18" charset="0"/>
                <a:cs typeface="Times New Roman" panose="02020603050405020304" pitchFamily="18" charset="0"/>
              </a:rPr>
            </a:br>
            <a:r>
              <a:rPr lang="en-US" b="1" i="1">
                <a:solidFill>
                  <a:schemeClr val="tx2"/>
                </a:solidFill>
                <a:effectLst/>
                <a:latin typeface="Times New Roman" panose="02020603050405020304" pitchFamily="18" charset="0"/>
                <a:cs typeface="Times New Roman" panose="02020603050405020304" pitchFamily="18" charset="0"/>
              </a:rPr>
              <a:t>Output: </a:t>
            </a:r>
            <a:r>
              <a:rPr lang="en-US" b="0" i="1">
                <a:solidFill>
                  <a:schemeClr val="tx2"/>
                </a:solidFill>
                <a:effectLst/>
                <a:latin typeface="Times New Roman" panose="02020603050405020304" pitchFamily="18" charset="0"/>
                <a:cs typeface="Times New Roman" panose="02020603050405020304" pitchFamily="18" charset="0"/>
              </a:rPr>
              <a:t>1111 1100</a:t>
            </a:r>
          </a:p>
          <a:p>
            <a:pPr>
              <a:lnSpc>
                <a:spcPct val="170000"/>
              </a:lnSpc>
            </a:pPr>
            <a:r>
              <a:rPr lang="en-US" b="0" i="0">
                <a:solidFill>
                  <a:schemeClr val="tx2"/>
                </a:solidFill>
                <a:effectLst/>
                <a:latin typeface="Times New Roman" panose="02020603050405020304" pitchFamily="18" charset="0"/>
                <a:cs typeface="Times New Roman" panose="02020603050405020304" pitchFamily="18" charset="0"/>
              </a:rPr>
              <a:t>The bitwise complement operator should be used carefully. The result of ~ operator on a small number can be a big number if the result is stored in an unsigned variable. And the result may be a negative number if the result is stored in a signed variable (assuming that the negative numbers are stored in 2’s complement form where the leftmost bit is the sign bit).</a:t>
            </a:r>
            <a:endParaRPr lang="en-US" dirty="0">
              <a:solidFill>
                <a:schemeClr val="tx2"/>
              </a:solidFill>
              <a:latin typeface="Times New Roman" panose="02020603050405020304" pitchFamily="18" charset="0"/>
              <a:cs typeface="Times New Roman" panose="02020603050405020304" pitchFamily="18" charset="0"/>
            </a:endParaRPr>
          </a:p>
          <a:p>
            <a:pPr>
              <a:lnSpc>
                <a:spcPct val="170000"/>
              </a:lnSpc>
            </a:pPr>
            <a:endParaRPr lang="en-US" dirty="0">
              <a:solidFill>
                <a:schemeClr val="tx2"/>
              </a:solidFill>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B6121FED-B50C-4A21-9460-5D32C70FEAA0}"/>
              </a:ext>
            </a:extLst>
          </p:cNvPr>
          <p:cNvSpPr>
            <a:spLocks noGrp="1"/>
          </p:cNvSpPr>
          <p:nvPr>
            <p:ph sz="half" idx="2"/>
          </p:nvPr>
        </p:nvSpPr>
        <p:spPr>
          <a:xfrm>
            <a:off x="7363752" y="3876085"/>
            <a:ext cx="4387754" cy="2060104"/>
          </a:xfrm>
        </p:spPr>
        <p:txBody>
          <a:bodyPr>
            <a:normAutofit fontScale="62500" lnSpcReduction="20000"/>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529E-BF25-8C53-397E-D2876C4D3D9D}"/>
              </a:ext>
            </a:extLst>
          </p:cNvPr>
          <p:cNvSpPr>
            <a:spLocks noGrp="1"/>
          </p:cNvSpPr>
          <p:nvPr>
            <p:ph type="title"/>
          </p:nvPr>
        </p:nvSpPr>
        <p:spPr/>
        <p:txBody>
          <a:bodyPr/>
          <a:lstStyle/>
          <a:p>
            <a:r>
              <a:rPr lang="en-IN"/>
              <a:t>Logical Operator in java</a:t>
            </a:r>
          </a:p>
        </p:txBody>
      </p:sp>
      <p:sp>
        <p:nvSpPr>
          <p:cNvPr id="3" name="Text Placeholder 2">
            <a:extLst>
              <a:ext uri="{FF2B5EF4-FFF2-40B4-BE49-F238E27FC236}">
                <a16:creationId xmlns:a16="http://schemas.microsoft.com/office/drawing/2014/main" id="{BD0485A3-6870-7353-11A8-9C296E4D7134}"/>
              </a:ext>
            </a:extLst>
          </p:cNvPr>
          <p:cNvSpPr>
            <a:spLocks noGrp="1"/>
          </p:cNvSpPr>
          <p:nvPr>
            <p:ph type="body" sz="quarter" idx="13"/>
          </p:nvPr>
        </p:nvSpPr>
        <p:spPr>
          <a:xfrm>
            <a:off x="680322" y="2290763"/>
            <a:ext cx="9937371" cy="1553268"/>
          </a:xfrm>
        </p:spPr>
        <p:txBody>
          <a:bodyPr>
            <a:normAutofit/>
          </a:bodyPr>
          <a:lstStyle/>
          <a:p>
            <a:r>
              <a:rPr lang="en-US" sz="2400" b="0" i="0">
                <a:solidFill>
                  <a:schemeClr val="tx2"/>
                </a:solidFill>
                <a:effectLst/>
                <a:latin typeface="Helvetica Neue"/>
              </a:rPr>
              <a:t>A logical complement operator inverts the value of a Boolean</a:t>
            </a:r>
            <a:endParaRPr lang="en-US" sz="2400" u="sng">
              <a:solidFill>
                <a:schemeClr val="tx2"/>
              </a:solidFill>
              <a:latin typeface="Helvetica Neue"/>
            </a:endParaRPr>
          </a:p>
          <a:p>
            <a:pPr algn="l"/>
            <a:r>
              <a:rPr lang="en-US" sz="2400" u="sng">
                <a:solidFill>
                  <a:schemeClr val="tx2"/>
                </a:solidFill>
                <a:latin typeface="Helvetica Neue"/>
              </a:rPr>
              <a:t>          </a:t>
            </a:r>
            <a:endParaRPr lang="en-IN" sz="2400" u="sng">
              <a:solidFill>
                <a:schemeClr val="tx2"/>
              </a:solidFill>
            </a:endParaRPr>
          </a:p>
        </p:txBody>
      </p:sp>
      <p:sp>
        <p:nvSpPr>
          <p:cNvPr id="4" name="Rectangle 1">
            <a:extLst>
              <a:ext uri="{FF2B5EF4-FFF2-40B4-BE49-F238E27FC236}">
                <a16:creationId xmlns:a16="http://schemas.microsoft.com/office/drawing/2014/main" id="{13DD7643-D341-A123-0235-4990D5C13212}"/>
              </a:ext>
            </a:extLst>
          </p:cNvPr>
          <p:cNvSpPr>
            <a:spLocks noChangeArrowheads="1"/>
          </p:cNvSpPr>
          <p:nvPr/>
        </p:nvSpPr>
        <p:spPr bwMode="auto">
          <a:xfrm>
            <a:off x="3151573" y="4320039"/>
            <a:ext cx="3950564" cy="129266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Courier New" panose="02070309020205020404" pitchFamily="49" charset="0"/>
              </a:rPr>
              <a:t>public</a:t>
            </a: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1" i="0" u="none" strike="noStrike" cap="none" normalizeH="0" baseline="0">
                <a:ln>
                  <a:noFill/>
                </a:ln>
                <a:solidFill>
                  <a:srgbClr val="000000"/>
                </a:solidFill>
                <a:effectLst/>
                <a:latin typeface="Courier New" panose="02070309020205020404" pitchFamily="49" charset="0"/>
              </a:rPr>
              <a:t>class</a:t>
            </a:r>
            <a:r>
              <a:rPr kumimoji="0" lang="en-US" altLang="en-US" sz="900" b="0" i="0" u="none" strike="noStrike" cap="none" normalizeH="0" baseline="0">
                <a:ln>
                  <a:noFill/>
                </a:ln>
                <a:solidFill>
                  <a:srgbClr val="000000"/>
                </a:solidFill>
                <a:effectLst/>
                <a:latin typeface="Courier New" panose="02070309020205020404" pitchFamily="49" charset="0"/>
              </a:rPr>
              <a:t>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9900"/>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1" i="0" u="none" strike="noStrike" cap="none" normalizeH="0" baseline="0">
                <a:ln>
                  <a:noFill/>
                </a:ln>
                <a:solidFill>
                  <a:srgbClr val="000000"/>
                </a:solidFill>
                <a:effectLst/>
                <a:latin typeface="Courier New" panose="02070309020205020404" pitchFamily="49" charset="0"/>
              </a:rPr>
              <a:t>public</a:t>
            </a: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1" i="0" u="none" strike="noStrike" cap="none" normalizeH="0" baseline="0">
                <a:ln>
                  <a:noFill/>
                </a:ln>
                <a:solidFill>
                  <a:srgbClr val="000000"/>
                </a:solidFill>
                <a:effectLst/>
                <a:latin typeface="Courier New" panose="02070309020205020404" pitchFamily="49" charset="0"/>
              </a:rPr>
              <a:t>static</a:t>
            </a: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1" i="0" u="none" strike="noStrike" cap="none" normalizeH="0" baseline="0">
                <a:ln>
                  <a:noFill/>
                </a:ln>
                <a:solidFill>
                  <a:srgbClr val="000066"/>
                </a:solidFill>
                <a:effectLst/>
                <a:latin typeface="Courier New" panose="02070309020205020404" pitchFamily="49" charset="0"/>
              </a:rPr>
              <a:t>void</a:t>
            </a:r>
            <a:r>
              <a:rPr kumimoji="0" lang="en-US" altLang="en-US" sz="900" b="0" i="0" u="none" strike="noStrike" cap="none" normalizeH="0" baseline="0">
                <a:ln>
                  <a:noFill/>
                </a:ln>
                <a:solidFill>
                  <a:srgbClr val="000000"/>
                </a:solidFill>
                <a:effectLst/>
                <a:latin typeface="Courier New" panose="02070309020205020404" pitchFamily="49" charset="0"/>
              </a:rPr>
              <a:t> main</a:t>
            </a:r>
            <a:r>
              <a:rPr kumimoji="0" lang="en-US" altLang="en-US" sz="900" b="0" i="0" u="none" strike="noStrike" cap="none" normalizeH="0" baseline="0">
                <a:ln>
                  <a:noFill/>
                </a:ln>
                <a:solidFill>
                  <a:srgbClr val="009900"/>
                </a:solidFill>
                <a:effectLst/>
                <a:latin typeface="Courier New" panose="02070309020205020404" pitchFamily="49" charset="0"/>
              </a:rPr>
              <a:t>(</a:t>
            </a:r>
            <a:r>
              <a:rPr kumimoji="0" lang="en-US" altLang="en-US" sz="900" b="0" i="0" u="none" strike="noStrike" cap="none" normalizeH="0" baseline="0">
                <a:ln>
                  <a:noFill/>
                </a:ln>
                <a:solidFill>
                  <a:srgbClr val="003399"/>
                </a:solidFill>
                <a:effectLst/>
                <a:latin typeface="Courier New" panose="02070309020205020404" pitchFamily="49" charset="0"/>
              </a:rPr>
              <a:t>String</a:t>
            </a:r>
            <a:r>
              <a:rPr kumimoji="0" lang="en-US" altLang="en-US" sz="900" b="0" i="0" u="none" strike="noStrike" cap="none" normalizeH="0" baseline="0">
                <a:ln>
                  <a:noFill/>
                </a:ln>
                <a:solidFill>
                  <a:srgbClr val="009900"/>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args</a:t>
            </a:r>
            <a:r>
              <a:rPr kumimoji="0" lang="en-US" altLang="en-US" sz="900" b="0" i="0" u="none" strike="noStrike" cap="none" normalizeH="0" baseline="0">
                <a:ln>
                  <a:noFill/>
                </a:ln>
                <a:solidFill>
                  <a:srgbClr val="009900"/>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0" i="0" u="none" strike="noStrike" cap="none" normalizeH="0" baseline="0">
                <a:ln>
                  <a:noFill/>
                </a:ln>
                <a:solidFill>
                  <a:srgbClr val="009900"/>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0" i="1" u="none" strike="noStrike" cap="none" normalizeH="0" baseline="0">
                <a:ln>
                  <a:noFill/>
                </a:ln>
                <a:solidFill>
                  <a:srgbClr val="666666"/>
                </a:solidFill>
                <a:effectLst/>
                <a:latin typeface="Courier New" panose="02070309020205020404" pitchFamily="49" charset="0"/>
              </a:rPr>
              <a:t>// assignment operator</a:t>
            </a:r>
            <a:r>
              <a:rPr kumimoji="0" lang="en-US" altLang="en-US" sz="900" b="0" i="0" u="none" strike="noStrike" cap="none" normalizeH="0" baseline="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66"/>
                </a:solidFill>
                <a:effectLst/>
                <a:latin typeface="Courier New" panose="02070309020205020404" pitchFamily="49" charset="0"/>
              </a:rPr>
              <a:t>boolean</a:t>
            </a:r>
            <a:r>
              <a:rPr kumimoji="0" lang="en-US" altLang="en-US" sz="900" b="0" i="0" u="none" strike="noStrike" cap="none" normalizeH="0" baseline="0">
                <a:ln>
                  <a:noFill/>
                </a:ln>
                <a:solidFill>
                  <a:srgbClr val="000000"/>
                </a:solidFill>
                <a:effectLst/>
                <a:latin typeface="Courier New" panose="02070309020205020404" pitchFamily="49" charset="0"/>
              </a:rPr>
              <a:t> b </a:t>
            </a:r>
            <a:r>
              <a:rPr kumimoji="0" lang="en-US" altLang="en-US" sz="900" b="0" i="0" u="none" strike="noStrike" cap="none" normalizeH="0" baseline="0">
                <a:ln>
                  <a:noFill/>
                </a:ln>
                <a:solidFill>
                  <a:srgbClr val="339933"/>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1" i="0" u="none" strike="noStrike" cap="none" normalizeH="0" baseline="0">
                <a:ln>
                  <a:noFill/>
                </a:ln>
                <a:solidFill>
                  <a:srgbClr val="000066"/>
                </a:solidFill>
                <a:effectLst/>
                <a:latin typeface="Courier New" panose="02070309020205020404" pitchFamily="49" charset="0"/>
              </a:rPr>
              <a:t>true</a:t>
            </a:r>
            <a:r>
              <a:rPr kumimoji="0" lang="en-US" altLang="en-US" sz="900" b="0" i="0" u="none" strike="noStrike" cap="none" normalizeH="0" baseline="0">
                <a:ln>
                  <a:noFill/>
                </a:ln>
                <a:solidFill>
                  <a:srgbClr val="339933"/>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0" i="1" u="none" strike="noStrike" cap="none" normalizeH="0" baseline="0">
                <a:ln>
                  <a:noFill/>
                </a:ln>
                <a:solidFill>
                  <a:srgbClr val="666666"/>
                </a:solidFill>
                <a:effectLst/>
                <a:latin typeface="Courier New" panose="02070309020205020404" pitchFamily="49" charset="0"/>
              </a:rPr>
              <a:t>// logical complement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rPr>
              <a:t> b </a:t>
            </a:r>
            <a:r>
              <a:rPr kumimoji="0" lang="en-US" altLang="en-US" sz="900" b="0" i="0" u="none" strike="noStrike" cap="none" normalizeH="0" baseline="0">
                <a:ln>
                  <a:noFill/>
                </a:ln>
                <a:solidFill>
                  <a:srgbClr val="339933"/>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0" i="0" u="none" strike="noStrike" cap="none" normalizeH="0" baseline="0">
                <a:ln>
                  <a:noFill/>
                </a:ln>
                <a:solidFill>
                  <a:srgbClr val="339933"/>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b</a:t>
            </a:r>
            <a:r>
              <a:rPr kumimoji="0" lang="en-US" altLang="en-US" sz="900" b="0" i="0" u="none" strike="noStrike" cap="none" normalizeH="0" baseline="0">
                <a:ln>
                  <a:noFill/>
                </a:ln>
                <a:solidFill>
                  <a:srgbClr val="339933"/>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3399"/>
                </a:solidFill>
                <a:effectLst/>
                <a:latin typeface="Courier New" panose="02070309020205020404" pitchFamily="49" charset="0"/>
              </a:rPr>
              <a:t>System</a:t>
            </a:r>
            <a:r>
              <a:rPr kumimoji="0" lang="en-US" altLang="en-US" sz="900" b="0" i="0" u="none" strike="noStrike" cap="none" normalizeH="0" baseline="0">
                <a:ln>
                  <a:noFill/>
                </a:ln>
                <a:solidFill>
                  <a:srgbClr val="000000"/>
                </a:solidFill>
                <a:effectLst/>
                <a:latin typeface="Courier New" panose="02070309020205020404" pitchFamily="49" charset="0"/>
              </a:rPr>
              <a:t>.</a:t>
            </a:r>
            <a:r>
              <a:rPr kumimoji="0" lang="en-US" altLang="en-US" sz="900" b="0" i="0" u="none" strike="noStrike" cap="none" normalizeH="0" baseline="0">
                <a:ln>
                  <a:noFill/>
                </a:ln>
                <a:solidFill>
                  <a:srgbClr val="006633"/>
                </a:solidFill>
                <a:effectLst/>
                <a:latin typeface="Courier New" panose="02070309020205020404" pitchFamily="49" charset="0"/>
              </a:rPr>
              <a:t>out</a:t>
            </a:r>
            <a:r>
              <a:rPr kumimoji="0" lang="en-US" altLang="en-US" sz="900" b="0" i="0" u="none" strike="noStrike" cap="none" normalizeH="0" baseline="0">
                <a:ln>
                  <a:noFill/>
                </a:ln>
                <a:solidFill>
                  <a:srgbClr val="000000"/>
                </a:solidFill>
                <a:effectLst/>
                <a:latin typeface="Courier New" panose="02070309020205020404" pitchFamily="49" charset="0"/>
              </a:rPr>
              <a:t>.</a:t>
            </a:r>
            <a:r>
              <a:rPr kumimoji="0" lang="en-US" altLang="en-US" sz="900" b="0" i="0" u="none" strike="noStrike" cap="none" normalizeH="0" baseline="0">
                <a:ln>
                  <a:noFill/>
                </a:ln>
                <a:solidFill>
                  <a:srgbClr val="006633"/>
                </a:solidFill>
                <a:effectLst/>
                <a:latin typeface="Courier New" panose="02070309020205020404" pitchFamily="49" charset="0"/>
              </a:rPr>
              <a:t>println</a:t>
            </a:r>
            <a:r>
              <a:rPr kumimoji="0" lang="en-US" altLang="en-US" sz="900" b="0" i="0" u="none" strike="noStrike" cap="none" normalizeH="0" baseline="0">
                <a:ln>
                  <a:noFill/>
                </a:ln>
                <a:solidFill>
                  <a:srgbClr val="009900"/>
                </a:solidFill>
                <a:effectLst/>
                <a:latin typeface="Courier New" panose="02070309020205020404" pitchFamily="49" charset="0"/>
              </a:rPr>
              <a:t>(</a:t>
            </a:r>
            <a:r>
              <a:rPr kumimoji="0" lang="en-US" altLang="en-US" sz="900" b="0" i="0" u="none" strike="noStrike" cap="none" normalizeH="0" baseline="0">
                <a:ln>
                  <a:noFill/>
                </a:ln>
                <a:solidFill>
                  <a:srgbClr val="0000FF"/>
                </a:solidFill>
                <a:effectLst/>
                <a:latin typeface="Courier New" panose="02070309020205020404" pitchFamily="49" charset="0"/>
              </a:rPr>
              <a:t>"b = "</a:t>
            </a: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0" i="0" u="none" strike="noStrike" cap="none" normalizeH="0" baseline="0">
                <a:ln>
                  <a:noFill/>
                </a:ln>
                <a:solidFill>
                  <a:srgbClr val="339933"/>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b</a:t>
            </a:r>
            <a:r>
              <a:rPr kumimoji="0" lang="en-US" altLang="en-US" sz="900" b="0" i="0" u="none" strike="noStrike" cap="none" normalizeH="0" baseline="0">
                <a:ln>
                  <a:noFill/>
                </a:ln>
                <a:solidFill>
                  <a:srgbClr val="009900"/>
                </a:solidFill>
                <a:effectLst/>
                <a:latin typeface="Courier New" panose="02070309020205020404" pitchFamily="49" charset="0"/>
              </a:rPr>
              <a:t>)</a:t>
            </a:r>
            <a:r>
              <a:rPr kumimoji="0" lang="en-US" altLang="en-US" sz="900" b="0" i="0" u="none" strike="noStrike" cap="none" normalizeH="0" baseline="0">
                <a:ln>
                  <a:noFill/>
                </a:ln>
                <a:solidFill>
                  <a:srgbClr val="339933"/>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900" b="0" i="0" u="none" strike="noStrike" cap="none" normalizeH="0" baseline="0">
                <a:ln>
                  <a:noFill/>
                </a:ln>
                <a:solidFill>
                  <a:srgbClr val="009900"/>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9900"/>
                </a:solidFill>
                <a:effectLst/>
                <a:latin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24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A3B5-E204-9CBB-54E7-1C879DD9D923}"/>
              </a:ext>
            </a:extLst>
          </p:cNvPr>
          <p:cNvSpPr>
            <a:spLocks noGrp="1"/>
          </p:cNvSpPr>
          <p:nvPr>
            <p:ph type="title"/>
          </p:nvPr>
        </p:nvSpPr>
        <p:spPr/>
        <p:txBody>
          <a:bodyPr/>
          <a:lstStyle/>
          <a:p>
            <a:r>
              <a:rPr lang="en-IN"/>
              <a:t>Range of Float in java</a:t>
            </a:r>
          </a:p>
        </p:txBody>
      </p:sp>
      <p:sp>
        <p:nvSpPr>
          <p:cNvPr id="3" name="Text Placeholder 2">
            <a:extLst>
              <a:ext uri="{FF2B5EF4-FFF2-40B4-BE49-F238E27FC236}">
                <a16:creationId xmlns:a16="http://schemas.microsoft.com/office/drawing/2014/main" id="{0DA52B3A-B016-D1E8-00FE-B5925C3F97BE}"/>
              </a:ext>
            </a:extLst>
          </p:cNvPr>
          <p:cNvSpPr>
            <a:spLocks noGrp="1"/>
          </p:cNvSpPr>
          <p:nvPr>
            <p:ph type="body" sz="quarter" idx="13"/>
          </p:nvPr>
        </p:nvSpPr>
        <p:spPr>
          <a:xfrm>
            <a:off x="1897817" y="2290764"/>
            <a:ext cx="9465599" cy="2263481"/>
          </a:xfrm>
        </p:spPr>
        <p:txBody>
          <a:bodyPr>
            <a:normAutofit/>
          </a:bodyPr>
          <a:lstStyle/>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 Java, the range of float is defined by the IEEE 754 standard for single-precision binary floating-point numbers. The range of float values is approximately ±1.4e-45 to ±3.4e+38.</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84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D6FA-E9D6-0355-D46E-A15CA1AC29C6}"/>
              </a:ext>
            </a:extLst>
          </p:cNvPr>
          <p:cNvSpPr>
            <a:spLocks noGrp="1"/>
          </p:cNvSpPr>
          <p:nvPr>
            <p:ph type="title"/>
          </p:nvPr>
        </p:nvSpPr>
        <p:spPr/>
        <p:txBody>
          <a:bodyPr/>
          <a:lstStyle/>
          <a:p>
            <a:r>
              <a:rPr lang="en-IN"/>
              <a:t>Range of Double in java</a:t>
            </a:r>
          </a:p>
        </p:txBody>
      </p:sp>
      <p:sp>
        <p:nvSpPr>
          <p:cNvPr id="3" name="Text Placeholder 2">
            <a:extLst>
              <a:ext uri="{FF2B5EF4-FFF2-40B4-BE49-F238E27FC236}">
                <a16:creationId xmlns:a16="http://schemas.microsoft.com/office/drawing/2014/main" id="{0D7D87E7-7E42-35A3-9A8D-A5180B3F515B}"/>
              </a:ext>
            </a:extLst>
          </p:cNvPr>
          <p:cNvSpPr>
            <a:spLocks noGrp="1"/>
          </p:cNvSpPr>
          <p:nvPr>
            <p:ph type="body" sz="quarter" idx="13"/>
          </p:nvPr>
        </p:nvSpPr>
        <p:spPr/>
        <p:txBody>
          <a:bodyPr>
            <a:normAutofit/>
          </a:bodyPr>
          <a:lstStyle/>
          <a:p>
            <a:r>
              <a:rPr lang="en-US" sz="3200">
                <a:latin typeface="Times New Roman" panose="02020603050405020304" pitchFamily="18" charset="0"/>
                <a:cs typeface="Times New Roman" panose="02020603050405020304" pitchFamily="18" charset="0"/>
              </a:rPr>
              <a:t>In Java, the double data type is a 64-bit floating-point type that represents decimal numbers. The range of values that can be stored in a double variable is approximately </a:t>
            </a:r>
          </a:p>
          <a:p>
            <a:r>
              <a:rPr lang="en-US" sz="3200">
                <a:latin typeface="Times New Roman" panose="02020603050405020304" pitchFamily="18" charset="0"/>
                <a:cs typeface="Times New Roman" panose="02020603050405020304" pitchFamily="18" charset="0"/>
              </a:rPr>
              <a:t>±4.9e-324 to ±1.8e+308.</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88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C1AA-C504-0F84-F0E4-28A9EA634E84}"/>
              </a:ext>
            </a:extLst>
          </p:cNvPr>
          <p:cNvSpPr>
            <a:spLocks noGrp="1"/>
          </p:cNvSpPr>
          <p:nvPr>
            <p:ph type="title"/>
          </p:nvPr>
        </p:nvSpPr>
        <p:spPr/>
        <p:txBody>
          <a:bodyPr>
            <a:normAutofit/>
          </a:bodyPr>
          <a:lstStyle/>
          <a:p>
            <a:r>
              <a:rPr lang="en-IN" sz="2800"/>
              <a:t>How to store the value if it is greather than long ?</a:t>
            </a:r>
          </a:p>
        </p:txBody>
      </p:sp>
      <p:sp>
        <p:nvSpPr>
          <p:cNvPr id="3" name="Text Placeholder 2">
            <a:extLst>
              <a:ext uri="{FF2B5EF4-FFF2-40B4-BE49-F238E27FC236}">
                <a16:creationId xmlns:a16="http://schemas.microsoft.com/office/drawing/2014/main" id="{E98634F5-A6CC-02BD-904E-FC3524526E25}"/>
              </a:ext>
            </a:extLst>
          </p:cNvPr>
          <p:cNvSpPr>
            <a:spLocks noGrp="1"/>
          </p:cNvSpPr>
          <p:nvPr>
            <p:ph type="body" sz="quarter" idx="13"/>
          </p:nvPr>
        </p:nvSpPr>
        <p:spPr/>
        <p:txBody>
          <a:bodyPr>
            <a:normAutofit/>
          </a:bodyPr>
          <a:lstStyle/>
          <a:p>
            <a:pPr algn="just"/>
            <a:r>
              <a:rPr lang="en-US" sz="3200">
                <a:latin typeface="Times New Roman" panose="02020603050405020304" pitchFamily="18" charset="0"/>
                <a:cs typeface="Times New Roman" panose="02020603050405020304" pitchFamily="18" charset="0"/>
              </a:rPr>
              <a:t>If you have a value that is greater than the maximum value that can be stored in a long data type, you can consider using a </a:t>
            </a:r>
            <a:r>
              <a:rPr lang="en-US" sz="3200" b="1" u="sng">
                <a:latin typeface="Times New Roman" panose="02020603050405020304" pitchFamily="18" charset="0"/>
                <a:cs typeface="Times New Roman" panose="02020603050405020304" pitchFamily="18" charset="0"/>
              </a:rPr>
              <a:t>BigInteger</a:t>
            </a:r>
            <a:r>
              <a:rPr lang="en-US" sz="3200">
                <a:latin typeface="Times New Roman" panose="02020603050405020304" pitchFamily="18" charset="0"/>
                <a:cs typeface="Times New Roman" panose="02020603050405020304" pitchFamily="18" charset="0"/>
              </a:rPr>
              <a:t> class provided by most programming languages. “BigInteger” allows you to store and perform operations on integers of arbitrary size</a:t>
            </a:r>
            <a:r>
              <a:rPr lang="en-US" sz="3200"/>
              <a:t>.</a:t>
            </a:r>
            <a:endParaRPr lang="en-IN" sz="3200"/>
          </a:p>
        </p:txBody>
      </p:sp>
    </p:spTree>
    <p:extLst>
      <p:ext uri="{BB962C8B-B14F-4D97-AF65-F5344CB8AC3E}">
        <p14:creationId xmlns:p14="http://schemas.microsoft.com/office/powerpoint/2010/main" val="83896914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win32_fixed.potx" id="{FA6E73D7-AB4D-470A-BC20-4A5DAA7F1483}" vid="{121C5919-B768-4EE0-B81A-4F293224E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97</TotalTime>
  <Words>547</Words>
  <Application>Microsoft Office PowerPoint</Application>
  <PresentationFormat>Widescreen</PresentationFormat>
  <Paragraphs>48</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Calibri</vt:lpstr>
      <vt:lpstr>Courier New</vt:lpstr>
      <vt:lpstr>Helvetica Neue</vt:lpstr>
      <vt:lpstr>Segoe UI</vt:lpstr>
      <vt:lpstr>Times New Roman</vt:lpstr>
      <vt:lpstr>Trebuchet MS</vt:lpstr>
      <vt:lpstr>Berlin</vt:lpstr>
      <vt:lpstr>KODNEST</vt:lpstr>
      <vt:lpstr>Presented to Punith sir</vt:lpstr>
      <vt:lpstr>Bitwise Complement Operator In Java</vt:lpstr>
      <vt:lpstr>Logical Operator in java</vt:lpstr>
      <vt:lpstr>Range of Float in java</vt:lpstr>
      <vt:lpstr>Range of Double in java</vt:lpstr>
      <vt:lpstr>How to store the value if it is greather than long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KODNEST</dc:title>
  <dc:creator>sruthi garikipati</dc:creator>
  <cp:lastModifiedBy>sruthi garikipati</cp:lastModifiedBy>
  <cp:revision>3</cp:revision>
  <dcterms:created xsi:type="dcterms:W3CDTF">2023-06-19T16:20:38Z</dcterms:created>
  <dcterms:modified xsi:type="dcterms:W3CDTF">2023-06-19T17:58:13Z</dcterms:modified>
</cp:coreProperties>
</file>