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8" r:id="rId4"/>
  </p:sldMasterIdLst>
  <p:notesMasterIdLst>
    <p:notesMasterId r:id="rId21"/>
  </p:notesMasterIdLst>
  <p:sldIdLst>
    <p:sldId id="260" r:id="rId5"/>
    <p:sldId id="284" r:id="rId6"/>
    <p:sldId id="300" r:id="rId7"/>
    <p:sldId id="288" r:id="rId8"/>
    <p:sldId id="279" r:id="rId9"/>
    <p:sldId id="280" r:id="rId10"/>
    <p:sldId id="273" r:id="rId11"/>
    <p:sldId id="281" r:id="rId12"/>
    <p:sldId id="283" r:id="rId13"/>
    <p:sldId id="297" r:id="rId14"/>
    <p:sldId id="278" r:id="rId15"/>
    <p:sldId id="301" r:id="rId16"/>
    <p:sldId id="302" r:id="rId17"/>
    <p:sldId id="304" r:id="rId18"/>
    <p:sldId id="305" r:id="rId19"/>
    <p:sldId id="30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91781" autoAdjust="0"/>
  </p:normalViewPr>
  <p:slideViewPr>
    <p:cSldViewPr snapToGrid="0">
      <p:cViewPr varScale="1">
        <p:scale>
          <a:sx n="72" d="100"/>
          <a:sy n="72" d="100"/>
        </p:scale>
        <p:origin x="576" y="66"/>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9/2/2020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24A772-5D94-4F12-8B86-44D4FB26368F}" type="slidenum">
              <a:rPr lang="en-US" smtClean="0"/>
              <a:t>2</a:t>
            </a:fld>
            <a:endParaRPr lang="en-US" dirty="0"/>
          </a:p>
        </p:txBody>
      </p:sp>
    </p:spTree>
    <p:extLst>
      <p:ext uri="{BB962C8B-B14F-4D97-AF65-F5344CB8AC3E}">
        <p14:creationId xmlns:p14="http://schemas.microsoft.com/office/powerpoint/2010/main" val="3859880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4A772-5D94-4F12-8B86-44D4FB26368F}" type="slidenum">
              <a:rPr lang="en-US" smtClean="0"/>
              <a:t>15</a:t>
            </a:fld>
            <a:endParaRPr lang="en-US" dirty="0"/>
          </a:p>
        </p:txBody>
      </p:sp>
    </p:spTree>
    <p:extLst>
      <p:ext uri="{BB962C8B-B14F-4D97-AF65-F5344CB8AC3E}">
        <p14:creationId xmlns:p14="http://schemas.microsoft.com/office/powerpoint/2010/main" val="1802397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24A772-5D94-4F12-8B86-44D4FB26368F}" type="slidenum">
              <a:rPr lang="en-US" smtClean="0"/>
              <a:t>3</a:t>
            </a:fld>
            <a:endParaRPr lang="en-US" dirty="0"/>
          </a:p>
        </p:txBody>
      </p:sp>
    </p:spTree>
    <p:extLst>
      <p:ext uri="{BB962C8B-B14F-4D97-AF65-F5344CB8AC3E}">
        <p14:creationId xmlns:p14="http://schemas.microsoft.com/office/powerpoint/2010/main" val="1497002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24A772-5D94-4F12-8B86-44D4FB26368F}" type="slidenum">
              <a:rPr lang="en-US" smtClean="0"/>
              <a:t>5</a:t>
            </a:fld>
            <a:endParaRPr lang="en-US" dirty="0"/>
          </a:p>
        </p:txBody>
      </p:sp>
    </p:spTree>
    <p:extLst>
      <p:ext uri="{BB962C8B-B14F-4D97-AF65-F5344CB8AC3E}">
        <p14:creationId xmlns:p14="http://schemas.microsoft.com/office/powerpoint/2010/main" val="776309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24A772-5D94-4F12-8B86-44D4FB26368F}" type="slidenum">
              <a:rPr lang="en-US" smtClean="0"/>
              <a:t>6</a:t>
            </a:fld>
            <a:endParaRPr lang="en-US" dirty="0"/>
          </a:p>
        </p:txBody>
      </p:sp>
    </p:spTree>
    <p:extLst>
      <p:ext uri="{BB962C8B-B14F-4D97-AF65-F5344CB8AC3E}">
        <p14:creationId xmlns:p14="http://schemas.microsoft.com/office/powerpoint/2010/main" val="4003591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24A772-5D94-4F12-8B86-44D4FB26368F}" type="slidenum">
              <a:rPr lang="en-US" smtClean="0"/>
              <a:t>7</a:t>
            </a:fld>
            <a:endParaRPr lang="en-US" dirty="0"/>
          </a:p>
        </p:txBody>
      </p:sp>
    </p:spTree>
    <p:extLst>
      <p:ext uri="{BB962C8B-B14F-4D97-AF65-F5344CB8AC3E}">
        <p14:creationId xmlns:p14="http://schemas.microsoft.com/office/powerpoint/2010/main" val="3163520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24A772-5D94-4F12-8B86-44D4FB26368F}" type="slidenum">
              <a:rPr lang="en-US" smtClean="0"/>
              <a:t>8</a:t>
            </a:fld>
            <a:endParaRPr lang="en-US" dirty="0"/>
          </a:p>
        </p:txBody>
      </p:sp>
    </p:spTree>
    <p:extLst>
      <p:ext uri="{BB962C8B-B14F-4D97-AF65-F5344CB8AC3E}">
        <p14:creationId xmlns:p14="http://schemas.microsoft.com/office/powerpoint/2010/main" val="1285754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24A772-5D94-4F12-8B86-44D4FB26368F}" type="slidenum">
              <a:rPr lang="en-US" smtClean="0"/>
              <a:t>12</a:t>
            </a:fld>
            <a:endParaRPr lang="en-US" dirty="0"/>
          </a:p>
        </p:txBody>
      </p:sp>
    </p:spTree>
    <p:extLst>
      <p:ext uri="{BB962C8B-B14F-4D97-AF65-F5344CB8AC3E}">
        <p14:creationId xmlns:p14="http://schemas.microsoft.com/office/powerpoint/2010/main" val="2108650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24A772-5D94-4F12-8B86-44D4FB26368F}" type="slidenum">
              <a:rPr lang="en-US" smtClean="0"/>
              <a:t>13</a:t>
            </a:fld>
            <a:endParaRPr lang="en-US" dirty="0"/>
          </a:p>
        </p:txBody>
      </p:sp>
    </p:spTree>
    <p:extLst>
      <p:ext uri="{BB962C8B-B14F-4D97-AF65-F5344CB8AC3E}">
        <p14:creationId xmlns:p14="http://schemas.microsoft.com/office/powerpoint/2010/main" val="3858685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4A772-5D94-4F12-8B86-44D4FB26368F}" type="slidenum">
              <a:rPr lang="en-US" smtClean="0"/>
              <a:t>14</a:t>
            </a:fld>
            <a:endParaRPr lang="en-US" dirty="0"/>
          </a:p>
        </p:txBody>
      </p:sp>
    </p:spTree>
    <p:extLst>
      <p:ext uri="{BB962C8B-B14F-4D97-AF65-F5344CB8AC3E}">
        <p14:creationId xmlns:p14="http://schemas.microsoft.com/office/powerpoint/2010/main" val="1802397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AB895-0417-4585-9AB6-3E7AE095F0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0B0758A-D0CE-4C54-9E4A-414C925D16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B60D8B-5D81-4508-B693-EBC2E31FAECB}"/>
              </a:ext>
            </a:extLst>
          </p:cNvPr>
          <p:cNvSpPr>
            <a:spLocks noGrp="1"/>
          </p:cNvSpPr>
          <p:nvPr>
            <p:ph type="dt" sz="half" idx="10"/>
          </p:nvPr>
        </p:nvSpPr>
        <p:spPr/>
        <p:txBody>
          <a:bodyPr/>
          <a:lstStyle/>
          <a:p>
            <a:fld id="{F9F2E34D-57B0-41D5-A7AF-DF10D1068115}" type="datetime1">
              <a:rPr lang="en-US" smtClean="0"/>
              <a:t>9/2/2020</a:t>
            </a:fld>
            <a:endParaRPr lang="en-US" dirty="0"/>
          </a:p>
        </p:txBody>
      </p:sp>
      <p:sp>
        <p:nvSpPr>
          <p:cNvPr id="5" name="Footer Placeholder 4">
            <a:extLst>
              <a:ext uri="{FF2B5EF4-FFF2-40B4-BE49-F238E27FC236}">
                <a16:creationId xmlns:a16="http://schemas.microsoft.com/office/drawing/2014/main" id="{A57CBF49-90EC-4FD2-A1ED-758157FFC4F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182150-03F2-46DF-AC6D-D6FE2F4307E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963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F7AD-C920-48E3-9DCC-1122C8F855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6D217F-A3DE-40DF-B3FE-FE57925DCC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CFA9EF-0AF9-4D2F-BBDB-64F159643832}"/>
              </a:ext>
            </a:extLst>
          </p:cNvPr>
          <p:cNvSpPr>
            <a:spLocks noGrp="1"/>
          </p:cNvSpPr>
          <p:nvPr>
            <p:ph type="dt" sz="half" idx="10"/>
          </p:nvPr>
        </p:nvSpPr>
        <p:spPr/>
        <p:txBody>
          <a:bodyPr/>
          <a:lstStyle/>
          <a:p>
            <a:fld id="{03F8C408-3247-4796-93FF-B91D6887AEC0}" type="datetime1">
              <a:rPr lang="en-US" smtClean="0"/>
              <a:t>9/2/2020</a:t>
            </a:fld>
            <a:endParaRPr lang="en-US" dirty="0"/>
          </a:p>
        </p:txBody>
      </p:sp>
      <p:sp>
        <p:nvSpPr>
          <p:cNvPr id="5" name="Footer Placeholder 4">
            <a:extLst>
              <a:ext uri="{FF2B5EF4-FFF2-40B4-BE49-F238E27FC236}">
                <a16:creationId xmlns:a16="http://schemas.microsoft.com/office/drawing/2014/main" id="{E91F68BF-3B6E-4663-8B3F-3ADF8F7A66F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16C3705-B398-435B-AEA9-4D0C1FAAFAF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6630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F443A1-8E11-43C9-B787-36834EFEC7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65742A-BEEE-43EB-888A-3C28E38FBC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2F27FA-FF0D-4D09-A765-5003549A4D6E}"/>
              </a:ext>
            </a:extLst>
          </p:cNvPr>
          <p:cNvSpPr>
            <a:spLocks noGrp="1"/>
          </p:cNvSpPr>
          <p:nvPr>
            <p:ph type="dt" sz="half" idx="10"/>
          </p:nvPr>
        </p:nvSpPr>
        <p:spPr/>
        <p:txBody>
          <a:bodyPr/>
          <a:lstStyle/>
          <a:p>
            <a:fld id="{BBA1D282-CC74-49F4-B876-75084EFB56F1}" type="datetime1">
              <a:rPr lang="en-US" smtClean="0"/>
              <a:t>9/2/2020</a:t>
            </a:fld>
            <a:endParaRPr lang="en-US" dirty="0"/>
          </a:p>
        </p:txBody>
      </p:sp>
      <p:sp>
        <p:nvSpPr>
          <p:cNvPr id="5" name="Footer Placeholder 4">
            <a:extLst>
              <a:ext uri="{FF2B5EF4-FFF2-40B4-BE49-F238E27FC236}">
                <a16:creationId xmlns:a16="http://schemas.microsoft.com/office/drawing/2014/main" id="{5E2643AC-D04B-469C-9C54-281F8E46BC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933D68A-718B-49CD-B422-4651EF86A16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4142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16499-BAAD-4BF8-B6D9-A8A7D2F841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44045F-7DA7-48D8-B260-B8CCD03D3F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5ADD85-5C67-4262-8F89-9C77EBF553AF}"/>
              </a:ext>
            </a:extLst>
          </p:cNvPr>
          <p:cNvSpPr>
            <a:spLocks noGrp="1"/>
          </p:cNvSpPr>
          <p:nvPr>
            <p:ph type="dt" sz="half" idx="10"/>
          </p:nvPr>
        </p:nvSpPr>
        <p:spPr/>
        <p:txBody>
          <a:bodyPr/>
          <a:lstStyle/>
          <a:p>
            <a:fld id="{BF56EAF9-2583-4989-8D87-13F548ED6E0C}" type="datetime1">
              <a:rPr lang="en-US" smtClean="0"/>
              <a:t>9/2/2020</a:t>
            </a:fld>
            <a:endParaRPr lang="en-US" dirty="0"/>
          </a:p>
        </p:txBody>
      </p:sp>
      <p:sp>
        <p:nvSpPr>
          <p:cNvPr id="5" name="Footer Placeholder 4">
            <a:extLst>
              <a:ext uri="{FF2B5EF4-FFF2-40B4-BE49-F238E27FC236}">
                <a16:creationId xmlns:a16="http://schemas.microsoft.com/office/drawing/2014/main" id="{00223B9C-2EC5-41C6-A40B-E0D8FAC9AB1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B4DF57A-3F66-4FE2-9530-1304EEE6443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895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3306D-EC65-40B7-A2E8-D1E4C00763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D14AE2B-5BC8-4312-80DA-FB4D5E7429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FB17F9-A2A7-4FF6-85AE-257D56AE9765}"/>
              </a:ext>
            </a:extLst>
          </p:cNvPr>
          <p:cNvSpPr>
            <a:spLocks noGrp="1"/>
          </p:cNvSpPr>
          <p:nvPr>
            <p:ph type="dt" sz="half" idx="10"/>
          </p:nvPr>
        </p:nvSpPr>
        <p:spPr/>
        <p:txBody>
          <a:bodyPr/>
          <a:lstStyle/>
          <a:p>
            <a:fld id="{B70E3CFB-BB1B-4B2A-ADF6-B1A4609854C4}" type="datetime1">
              <a:rPr lang="en-US" smtClean="0"/>
              <a:t>9/2/2020</a:t>
            </a:fld>
            <a:endParaRPr lang="en-US" dirty="0"/>
          </a:p>
        </p:txBody>
      </p:sp>
      <p:sp>
        <p:nvSpPr>
          <p:cNvPr id="5" name="Footer Placeholder 4">
            <a:extLst>
              <a:ext uri="{FF2B5EF4-FFF2-40B4-BE49-F238E27FC236}">
                <a16:creationId xmlns:a16="http://schemas.microsoft.com/office/drawing/2014/main" id="{4635CAF9-0235-4827-BD34-2ED806C18F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12F395-150D-45C1-90A8-51F3C7D4E1C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3650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6DA9-6D41-4C8C-B570-9CE9BB1392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88BFB0-7BBE-4D91-9CA4-1BACF15E20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656B793-525D-4F89-A93C-6A89E17A96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ACA7877-EB4E-4EE0-94F4-8E35E6362532}"/>
              </a:ext>
            </a:extLst>
          </p:cNvPr>
          <p:cNvSpPr>
            <a:spLocks noGrp="1"/>
          </p:cNvSpPr>
          <p:nvPr>
            <p:ph type="dt" sz="half" idx="10"/>
          </p:nvPr>
        </p:nvSpPr>
        <p:spPr/>
        <p:txBody>
          <a:bodyPr/>
          <a:lstStyle/>
          <a:p>
            <a:fld id="{2B3AEAA8-1A97-412E-935C-2E918F139579}" type="datetime1">
              <a:rPr lang="en-US" smtClean="0"/>
              <a:t>9/2/2020</a:t>
            </a:fld>
            <a:endParaRPr lang="en-US" dirty="0"/>
          </a:p>
        </p:txBody>
      </p:sp>
      <p:sp>
        <p:nvSpPr>
          <p:cNvPr id="6" name="Footer Placeholder 5">
            <a:extLst>
              <a:ext uri="{FF2B5EF4-FFF2-40B4-BE49-F238E27FC236}">
                <a16:creationId xmlns:a16="http://schemas.microsoft.com/office/drawing/2014/main" id="{9BF2F499-1D5A-4A4C-B43F-B74EE25CAB6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F6F5559-3EED-4589-A230-FD96B546496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0175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143CA-88A0-4434-AF1B-8187FC4164C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E763D1-8023-4C2F-83AC-798F5FDE38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27ACBE-03AC-4416-A11D-DCA50E15EC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8C95C0A-E082-4758-BA87-387E73A325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388460-31FD-4376-98F7-9322273945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3546E3-EF2D-4D5E-867A-3E5AAEF3CB26}"/>
              </a:ext>
            </a:extLst>
          </p:cNvPr>
          <p:cNvSpPr>
            <a:spLocks noGrp="1"/>
          </p:cNvSpPr>
          <p:nvPr>
            <p:ph type="dt" sz="half" idx="10"/>
          </p:nvPr>
        </p:nvSpPr>
        <p:spPr/>
        <p:txBody>
          <a:bodyPr/>
          <a:lstStyle/>
          <a:p>
            <a:fld id="{638B0DF1-CA1F-4E36-8C65-C52A9896A8FB}" type="datetime1">
              <a:rPr lang="en-US" smtClean="0"/>
              <a:t>9/2/2020</a:t>
            </a:fld>
            <a:endParaRPr lang="en-US" dirty="0"/>
          </a:p>
        </p:txBody>
      </p:sp>
      <p:sp>
        <p:nvSpPr>
          <p:cNvPr id="8" name="Footer Placeholder 7">
            <a:extLst>
              <a:ext uri="{FF2B5EF4-FFF2-40B4-BE49-F238E27FC236}">
                <a16:creationId xmlns:a16="http://schemas.microsoft.com/office/drawing/2014/main" id="{B28DF12B-5604-4975-A415-1C9E44272B2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963C63-46A4-47B8-9933-7AFE9D1861F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3980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F7974-E69C-4CB6-82BB-5B8F4C8425A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38357B-A63F-4606-9DD2-79112A2F6242}"/>
              </a:ext>
            </a:extLst>
          </p:cNvPr>
          <p:cNvSpPr>
            <a:spLocks noGrp="1"/>
          </p:cNvSpPr>
          <p:nvPr>
            <p:ph type="dt" sz="half" idx="10"/>
          </p:nvPr>
        </p:nvSpPr>
        <p:spPr/>
        <p:txBody>
          <a:bodyPr/>
          <a:lstStyle/>
          <a:p>
            <a:fld id="{DB6173FD-197A-4AD6-8D60-38B6A76F0734}" type="datetime1">
              <a:rPr lang="en-US" smtClean="0"/>
              <a:t>9/2/2020</a:t>
            </a:fld>
            <a:endParaRPr lang="en-US" dirty="0"/>
          </a:p>
        </p:txBody>
      </p:sp>
      <p:sp>
        <p:nvSpPr>
          <p:cNvPr id="4" name="Footer Placeholder 3">
            <a:extLst>
              <a:ext uri="{FF2B5EF4-FFF2-40B4-BE49-F238E27FC236}">
                <a16:creationId xmlns:a16="http://schemas.microsoft.com/office/drawing/2014/main" id="{AEA0225A-1227-4533-BB19-256939FC32B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0974865-C594-4CB6-8262-71942BDE005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3047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1F1F87-4F17-426A-BBD3-17CD5DF62B40}"/>
              </a:ext>
            </a:extLst>
          </p:cNvPr>
          <p:cNvSpPr>
            <a:spLocks noGrp="1"/>
          </p:cNvSpPr>
          <p:nvPr>
            <p:ph type="dt" sz="half" idx="10"/>
          </p:nvPr>
        </p:nvSpPr>
        <p:spPr/>
        <p:txBody>
          <a:bodyPr/>
          <a:lstStyle/>
          <a:p>
            <a:fld id="{6BDC3949-07FA-4C7A-A990-D6D1043EED71}" type="datetime1">
              <a:rPr lang="en-US" smtClean="0"/>
              <a:t>9/2/2020</a:t>
            </a:fld>
            <a:endParaRPr lang="en-US" dirty="0"/>
          </a:p>
        </p:txBody>
      </p:sp>
      <p:sp>
        <p:nvSpPr>
          <p:cNvPr id="3" name="Footer Placeholder 2">
            <a:extLst>
              <a:ext uri="{FF2B5EF4-FFF2-40B4-BE49-F238E27FC236}">
                <a16:creationId xmlns:a16="http://schemas.microsoft.com/office/drawing/2014/main" id="{2BC23067-13AD-45A5-822D-D6AD4D68DDD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9054C7D-5D52-4F31-ADCE-D14E2E53882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0022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C354A-E4F2-4CDE-B842-303C872561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DEAC6F2-CFC6-4CED-933A-1D26266179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C397C2A-7D0A-4CDB-831B-A6A100A811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E35FBC-EB12-46C0-98A8-598B430A7792}"/>
              </a:ext>
            </a:extLst>
          </p:cNvPr>
          <p:cNvSpPr>
            <a:spLocks noGrp="1"/>
          </p:cNvSpPr>
          <p:nvPr>
            <p:ph type="dt" sz="half" idx="10"/>
          </p:nvPr>
        </p:nvSpPr>
        <p:spPr/>
        <p:txBody>
          <a:bodyPr/>
          <a:lstStyle/>
          <a:p>
            <a:fld id="{2E9E2DE8-6D13-4218-A974-D45AA7B6E4FF}" type="datetime1">
              <a:rPr lang="en-US" smtClean="0"/>
              <a:t>9/2/2020</a:t>
            </a:fld>
            <a:endParaRPr lang="en-US" dirty="0"/>
          </a:p>
        </p:txBody>
      </p:sp>
      <p:sp>
        <p:nvSpPr>
          <p:cNvPr id="6" name="Footer Placeholder 5">
            <a:extLst>
              <a:ext uri="{FF2B5EF4-FFF2-40B4-BE49-F238E27FC236}">
                <a16:creationId xmlns:a16="http://schemas.microsoft.com/office/drawing/2014/main" id="{DF676969-201A-497D-B54D-BDBF534FBB1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A683B5-E00E-4D64-A678-BE81D33B1DE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5738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0D17-F26A-45C1-A118-773CF00778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EE0B74-4110-4F30-8759-9AF44C93EC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FC15783-67B8-45B7-81BF-4AE88B44C4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AD626E-62CE-4434-8086-F541750CD945}"/>
              </a:ext>
            </a:extLst>
          </p:cNvPr>
          <p:cNvSpPr>
            <a:spLocks noGrp="1"/>
          </p:cNvSpPr>
          <p:nvPr>
            <p:ph type="dt" sz="half" idx="10"/>
          </p:nvPr>
        </p:nvSpPr>
        <p:spPr/>
        <p:txBody>
          <a:bodyPr/>
          <a:lstStyle/>
          <a:p>
            <a:fld id="{9CDAB7D7-4BDA-4ABC-B31D-66201C69A314}" type="datetime1">
              <a:rPr lang="en-US" smtClean="0"/>
              <a:t>9/2/2020</a:t>
            </a:fld>
            <a:endParaRPr lang="en-US" dirty="0"/>
          </a:p>
        </p:txBody>
      </p:sp>
      <p:sp>
        <p:nvSpPr>
          <p:cNvPr id="6" name="Footer Placeholder 5">
            <a:extLst>
              <a:ext uri="{FF2B5EF4-FFF2-40B4-BE49-F238E27FC236}">
                <a16:creationId xmlns:a16="http://schemas.microsoft.com/office/drawing/2014/main" id="{0D506B95-B3D6-4E92-A9FE-BA96394EF32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341C126-F897-47AB-B55A-41647217103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5322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6C3731-48DE-4FC0-B67F-95F313D3EE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894EEB-EC26-4766-9AD0-206EF81DAB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4AC93E-6F9C-4C24-81CE-077DC0D154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3F0A0B-291C-4112-A023-023C51AB2E85}" type="datetime1">
              <a:rPr lang="en-US" smtClean="0"/>
              <a:t>9/2/2020</a:t>
            </a:fld>
            <a:endParaRPr lang="en-US" dirty="0"/>
          </a:p>
        </p:txBody>
      </p:sp>
      <p:sp>
        <p:nvSpPr>
          <p:cNvPr id="5" name="Footer Placeholder 4">
            <a:extLst>
              <a:ext uri="{FF2B5EF4-FFF2-40B4-BE49-F238E27FC236}">
                <a16:creationId xmlns:a16="http://schemas.microsoft.com/office/drawing/2014/main" id="{D79DB5BE-AB70-42C2-B023-6B180EDB9A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7A6684F-E978-4AFF-A293-1F81BF206F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624001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3.emf"/></Relationships>
</file>

<file path=ppt/slides/_rels/slide1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6.emf"/><Relationship Id="rId4" Type="http://schemas.openxmlformats.org/officeDocument/2006/relationships/image" Target="../media/image25.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archive.ics.uci.edu/ml/datasets/online+news+popularit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1D34770-47A8-402C-AF23-2B653F2D88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836679" y="723898"/>
            <a:ext cx="6002110" cy="1495425"/>
          </a:xfrm>
        </p:spPr>
        <p:txBody>
          <a:bodyPr vert="horz" lIns="91440" tIns="45720" rIns="91440" bIns="45720" rtlCol="0" anchor="ctr">
            <a:normAutofit/>
          </a:bodyPr>
          <a:lstStyle/>
          <a:p>
            <a:pPr algn="l"/>
            <a:r>
              <a:rPr lang="en-US" sz="3200" b="1" i="0" u="sng" dirty="0">
                <a:effectLst/>
                <a:latin typeface="Times New Roman" panose="02020603050405020304" pitchFamily="18" charset="0"/>
                <a:cs typeface="Times New Roman" panose="02020603050405020304" pitchFamily="18" charset="0"/>
              </a:rPr>
              <a:t>ONLINE NEWS POPULARITY</a:t>
            </a:r>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679363" y="2405067"/>
            <a:ext cx="6002110" cy="3729034"/>
          </a:xfrm>
        </p:spPr>
        <p:txBody>
          <a:bodyPr vert="horz" lIns="91440" tIns="45720" rIns="91440" bIns="45720" rtlCol="0">
            <a:normAutofit/>
          </a:bodyPr>
          <a:lstStyle/>
          <a:p>
            <a:pPr indent="-228600" algn="l">
              <a:spcBef>
                <a:spcPts val="0"/>
              </a:spcBef>
              <a:buClr>
                <a:schemeClr val="dk1"/>
              </a:buClr>
              <a:buSzPts val="1800"/>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sym typeface="Times New Roman"/>
            </a:endParaRPr>
          </a:p>
          <a:p>
            <a:pPr algn="l">
              <a:spcBef>
                <a:spcPts val="0"/>
              </a:spcBef>
              <a:buClr>
                <a:schemeClr val="dk1"/>
              </a:buClr>
              <a:buSzPts val="1800"/>
            </a:pPr>
            <a:r>
              <a:rPr lang="en-US" sz="1800" b="1" dirty="0">
                <a:latin typeface="Times New Roman" panose="02020603050405020304" pitchFamily="18" charset="0"/>
                <a:cs typeface="Times New Roman" panose="02020603050405020304" pitchFamily="18" charset="0"/>
                <a:sym typeface="Times New Roman"/>
              </a:rPr>
              <a:t>Team Members   :  </a:t>
            </a:r>
            <a:r>
              <a:rPr lang="en-US" sz="1800" b="1" dirty="0" err="1">
                <a:latin typeface="Times New Roman" panose="02020603050405020304" pitchFamily="18" charset="0"/>
                <a:cs typeface="Times New Roman" panose="02020603050405020304" pitchFamily="18" charset="0"/>
              </a:rPr>
              <a:t>Angelin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Sorna</a:t>
            </a:r>
            <a:r>
              <a:rPr lang="en-US" sz="1800" b="1" dirty="0">
                <a:latin typeface="Times New Roman" panose="02020603050405020304" pitchFamily="18" charset="0"/>
                <a:cs typeface="Times New Roman" panose="02020603050405020304" pitchFamily="18" charset="0"/>
              </a:rPr>
              <a:t> Swetha, Balaji M,</a:t>
            </a:r>
          </a:p>
          <a:p>
            <a:pPr indent="-228600" algn="l">
              <a:spcBef>
                <a:spcPts val="0"/>
              </a:spcBef>
              <a:buClr>
                <a:schemeClr val="dk1"/>
              </a:buClr>
              <a:buSzPts val="1800"/>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algn="l">
              <a:spcBef>
                <a:spcPts val="0"/>
              </a:spcBef>
              <a:buClr>
                <a:schemeClr val="dk1"/>
              </a:buClr>
              <a:buSzPts val="1800"/>
            </a:pPr>
            <a:r>
              <a:rPr lang="en-US" sz="1800" b="1" dirty="0">
                <a:latin typeface="Times New Roman" panose="02020603050405020304" pitchFamily="18" charset="0"/>
                <a:cs typeface="Times New Roman" panose="02020603050405020304" pitchFamily="18" charset="0"/>
              </a:rPr>
              <a:t>                                 C G </a:t>
            </a:r>
            <a:r>
              <a:rPr lang="en-US" sz="1800" b="1" dirty="0" err="1">
                <a:latin typeface="Times New Roman" panose="02020603050405020304" pitchFamily="18" charset="0"/>
                <a:cs typeface="Times New Roman" panose="02020603050405020304" pitchFamily="18" charset="0"/>
              </a:rPr>
              <a:t>Chandira</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Prawin</a:t>
            </a:r>
            <a:r>
              <a:rPr lang="en-US" sz="1800" b="1" dirty="0">
                <a:latin typeface="Times New Roman" panose="02020603050405020304" pitchFamily="18" charset="0"/>
                <a:cs typeface="Times New Roman" panose="02020603050405020304" pitchFamily="18" charset="0"/>
              </a:rPr>
              <a:t>, Karthik Raj, </a:t>
            </a:r>
          </a:p>
          <a:p>
            <a:pPr indent="-228600" algn="l">
              <a:spcBef>
                <a:spcPts val="0"/>
              </a:spcBef>
              <a:buClr>
                <a:schemeClr val="dk1"/>
              </a:buClr>
              <a:buSzPts val="1800"/>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algn="l">
              <a:spcBef>
                <a:spcPts val="0"/>
              </a:spcBef>
              <a:buClr>
                <a:schemeClr val="dk1"/>
              </a:buClr>
              <a:buSzPts val="1800"/>
            </a:pP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Kazi</a:t>
            </a:r>
            <a:r>
              <a:rPr lang="en-US" sz="1800" b="1" dirty="0">
                <a:latin typeface="Times New Roman" panose="02020603050405020304" pitchFamily="18" charset="0"/>
                <a:cs typeface="Times New Roman" panose="02020603050405020304" pitchFamily="18" charset="0"/>
              </a:rPr>
              <a:t> Tanveer </a:t>
            </a:r>
            <a:r>
              <a:rPr lang="en-US" sz="1800" b="1" dirty="0" err="1">
                <a:latin typeface="Times New Roman" panose="02020603050405020304" pitchFamily="18" charset="0"/>
                <a:cs typeface="Times New Roman" panose="02020603050405020304" pitchFamily="18" charset="0"/>
              </a:rPr>
              <a:t>Rehaman</a:t>
            </a:r>
            <a:r>
              <a:rPr lang="en-US" sz="1800" b="1" dirty="0">
                <a:latin typeface="Times New Roman" panose="02020603050405020304" pitchFamily="18" charset="0"/>
                <a:cs typeface="Times New Roman" panose="02020603050405020304" pitchFamily="18" charset="0"/>
              </a:rPr>
              <a:t>, Sruthi P</a:t>
            </a:r>
          </a:p>
          <a:p>
            <a:pPr indent="-228600" algn="l">
              <a:spcBef>
                <a:spcPts val="0"/>
              </a:spcBef>
              <a:buClr>
                <a:schemeClr val="dk1"/>
              </a:buClr>
              <a:buSzPts val="1800"/>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lvl="0" algn="l">
              <a:spcBef>
                <a:spcPts val="360"/>
              </a:spcBef>
              <a:spcAft>
                <a:spcPts val="0"/>
              </a:spcAft>
              <a:buClr>
                <a:schemeClr val="dk1"/>
              </a:buClr>
              <a:buSzPts val="1800"/>
            </a:pPr>
            <a:r>
              <a:rPr lang="en-US" sz="1800" b="1" dirty="0">
                <a:latin typeface="Times New Roman" panose="02020603050405020304" pitchFamily="18" charset="0"/>
                <a:cs typeface="Times New Roman" panose="02020603050405020304" pitchFamily="18" charset="0"/>
                <a:sym typeface="Times New Roman"/>
              </a:rPr>
              <a:t>Mentored by      :   Mr. </a:t>
            </a:r>
            <a:r>
              <a:rPr lang="en-US" sz="1800" b="1" dirty="0" err="1">
                <a:latin typeface="Times New Roman" panose="02020603050405020304" pitchFamily="18" charset="0"/>
                <a:cs typeface="Times New Roman" panose="02020603050405020304" pitchFamily="18" charset="0"/>
                <a:sym typeface="Times New Roman"/>
              </a:rPr>
              <a:t>Romil</a:t>
            </a:r>
            <a:r>
              <a:rPr lang="en-US" sz="1800" b="1" dirty="0">
                <a:latin typeface="Times New Roman" panose="02020603050405020304" pitchFamily="18" charset="0"/>
                <a:cs typeface="Times New Roman" panose="02020603050405020304" pitchFamily="18" charset="0"/>
                <a:sym typeface="Times New Roman"/>
              </a:rPr>
              <a:t> Gupta</a:t>
            </a:r>
          </a:p>
          <a:p>
            <a:pPr marL="0" lvl="0" indent="-228600" algn="l">
              <a:spcBef>
                <a:spcPts val="360"/>
              </a:spcBef>
              <a:spcAft>
                <a:spcPts val="0"/>
              </a:spcAft>
              <a:buClr>
                <a:schemeClr val="dk1"/>
              </a:buClr>
              <a:buSzPts val="1800"/>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sym typeface="Times New Roman"/>
            </a:endParaRPr>
          </a:p>
          <a:p>
            <a:pPr lvl="0" algn="l">
              <a:spcBef>
                <a:spcPts val="360"/>
              </a:spcBef>
              <a:spcAft>
                <a:spcPts val="0"/>
              </a:spcAft>
              <a:buClr>
                <a:schemeClr val="dk1"/>
              </a:buClr>
              <a:buSzPts val="1800"/>
            </a:pPr>
            <a:r>
              <a:rPr lang="en-US" sz="1800" b="1" dirty="0">
                <a:latin typeface="Times New Roman" panose="02020603050405020304" pitchFamily="18" charset="0"/>
                <a:cs typeface="Times New Roman" panose="02020603050405020304" pitchFamily="18" charset="0"/>
                <a:sym typeface="Times New Roman"/>
              </a:rPr>
              <a:t>Batch                   :   DSE JAN2020 – Group 2 </a:t>
            </a:r>
          </a:p>
          <a:p>
            <a:pPr algn="l"/>
            <a:endParaRPr lang="en-US" sz="2000" dirty="0"/>
          </a:p>
        </p:txBody>
      </p:sp>
      <p:pic>
        <p:nvPicPr>
          <p:cNvPr id="5" name="Picture 4" descr="A close up of a hand holding a cellphone&#10;&#10;Description automatically generated">
            <a:extLst>
              <a:ext uri="{FF2B5EF4-FFF2-40B4-BE49-F238E27FC236}">
                <a16:creationId xmlns:a16="http://schemas.microsoft.com/office/drawing/2014/main" id="{FC0FB5A6-2E3C-4AB1-9982-CBC6C87AB437}"/>
              </a:ext>
            </a:extLst>
          </p:cNvPr>
          <p:cNvPicPr>
            <a:picLocks noChangeAspect="1"/>
          </p:cNvPicPr>
          <p:nvPr/>
        </p:nvPicPr>
        <p:blipFill rotWithShape="1">
          <a:blip r:embed="rId2"/>
          <a:srcRect l="11382" r="40753"/>
          <a:stretch/>
        </p:blipFill>
        <p:spPr>
          <a:xfrm>
            <a:off x="7199440" y="10"/>
            <a:ext cx="4992560" cy="6857990"/>
          </a:xfrm>
          <a:prstGeom prst="rect">
            <a:avLst/>
          </a:prstGeom>
          <a:effectLst/>
        </p:spPr>
      </p:pic>
    </p:spTree>
    <p:extLst>
      <p:ext uri="{BB962C8B-B14F-4D97-AF65-F5344CB8AC3E}">
        <p14:creationId xmlns:p14="http://schemas.microsoft.com/office/powerpoint/2010/main" val="38844669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34A034-7217-404D-88A1-50FD00E63AB7}"/>
              </a:ext>
            </a:extLst>
          </p:cNvPr>
          <p:cNvSpPr txBox="1"/>
          <p:nvPr/>
        </p:nvSpPr>
        <p:spPr>
          <a:xfrm>
            <a:off x="3666938" y="0"/>
            <a:ext cx="4858125" cy="523220"/>
          </a:xfrm>
          <a:prstGeom prst="rect">
            <a:avLst/>
          </a:prstGeom>
          <a:noFill/>
        </p:spPr>
        <p:txBody>
          <a:bodyPr wrap="none" rtlCol="0">
            <a:spAutoFit/>
          </a:bodyPr>
          <a:lstStyle/>
          <a:p>
            <a:pPr algn="ctr"/>
            <a:r>
              <a:rPr lang="en-US" sz="2800" b="1" dirty="0">
                <a:latin typeface="Times New Roman" panose="02020603050405020304" pitchFamily="18" charset="0"/>
                <a:cs typeface="Times New Roman" panose="02020603050405020304" pitchFamily="18" charset="0"/>
              </a:rPr>
              <a:t>STATISTICAL ANALYSIS</a:t>
            </a:r>
            <a:r>
              <a:rPr lang="en-US" sz="2800" b="1" dirty="0">
                <a:solidFill>
                  <a:schemeClr val="bg1"/>
                </a:solidFill>
                <a:latin typeface="Times New Roman" panose="02020603050405020304" pitchFamily="18" charset="0"/>
                <a:cs typeface="Times New Roman" panose="02020603050405020304" pitchFamily="18" charset="0"/>
              </a:rPr>
              <a:t>EL</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83013D5-C3D1-4454-8A05-FD66C3FF5EA9}"/>
              </a:ext>
            </a:extLst>
          </p:cNvPr>
          <p:cNvSpPr txBox="1"/>
          <p:nvPr/>
        </p:nvSpPr>
        <p:spPr>
          <a:xfrm>
            <a:off x="1" y="577390"/>
            <a:ext cx="11956026" cy="61555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Statistical Significance Of  Independent Variables</a:t>
            </a:r>
          </a:p>
          <a:p>
            <a:r>
              <a:rPr lang="en-US" sz="1600" b="1" dirty="0">
                <a:latin typeface="Times New Roman" panose="02020603050405020304" pitchFamily="18" charset="0"/>
                <a:cs typeface="Times New Roman" panose="02020603050405020304" pitchFamily="18" charset="0"/>
              </a:rPr>
              <a:t>Continuous features:                                                                                    </a:t>
            </a:r>
            <a:r>
              <a:rPr lang="en-US" sz="1600" b="1" dirty="0" smtClean="0">
                <a:latin typeface="Times New Roman" panose="02020603050405020304" pitchFamily="18" charset="0"/>
                <a:cs typeface="Times New Roman" panose="02020603050405020304" pitchFamily="18" charset="0"/>
              </a:rPr>
              <a:t>Categorical </a:t>
            </a:r>
            <a:r>
              <a:rPr lang="en-US" sz="1600" b="1" dirty="0">
                <a:latin typeface="Times New Roman" panose="02020603050405020304" pitchFamily="18" charset="0"/>
                <a:cs typeface="Times New Roman" panose="02020603050405020304" pitchFamily="18" charset="0"/>
              </a:rPr>
              <a:t>features:</a:t>
            </a:r>
            <a:endParaRPr lang="en-IN" sz="16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C873C9D-7173-480F-937C-225819F61094}"/>
              </a:ext>
            </a:extLst>
          </p:cNvPr>
          <p:cNvPicPr>
            <a:picLocks noChangeAspect="1"/>
          </p:cNvPicPr>
          <p:nvPr/>
        </p:nvPicPr>
        <p:blipFill>
          <a:blip r:embed="rId2"/>
          <a:stretch>
            <a:fillRect/>
          </a:stretch>
        </p:blipFill>
        <p:spPr>
          <a:xfrm>
            <a:off x="6322140" y="1192943"/>
            <a:ext cx="5749279" cy="5379697"/>
          </a:xfrm>
          <a:prstGeom prst="rect">
            <a:avLst/>
          </a:prstGeom>
        </p:spPr>
      </p:pic>
      <p:pic>
        <p:nvPicPr>
          <p:cNvPr id="9" name="Picture 8">
            <a:extLst>
              <a:ext uri="{FF2B5EF4-FFF2-40B4-BE49-F238E27FC236}">
                <a16:creationId xmlns:a16="http://schemas.microsoft.com/office/drawing/2014/main" id="{9B48C8B2-00AC-4C21-9B28-9702DF626BB7}"/>
              </a:ext>
            </a:extLst>
          </p:cNvPr>
          <p:cNvPicPr>
            <a:picLocks noChangeAspect="1"/>
          </p:cNvPicPr>
          <p:nvPr/>
        </p:nvPicPr>
        <p:blipFill>
          <a:blip r:embed="rId3"/>
          <a:stretch>
            <a:fillRect/>
          </a:stretch>
        </p:blipFill>
        <p:spPr>
          <a:xfrm>
            <a:off x="120581" y="1425081"/>
            <a:ext cx="5687366" cy="2901637"/>
          </a:xfrm>
          <a:prstGeom prst="rect">
            <a:avLst/>
          </a:prstGeom>
        </p:spPr>
      </p:pic>
      <p:pic>
        <p:nvPicPr>
          <p:cNvPr id="10" name="Picture 9">
            <a:extLst>
              <a:ext uri="{FF2B5EF4-FFF2-40B4-BE49-F238E27FC236}">
                <a16:creationId xmlns:a16="http://schemas.microsoft.com/office/drawing/2014/main" id="{AEACBE34-2C04-4EB1-81F2-E3BAD28B7B31}"/>
              </a:ext>
            </a:extLst>
          </p:cNvPr>
          <p:cNvPicPr/>
          <p:nvPr/>
        </p:nvPicPr>
        <p:blipFill>
          <a:blip r:embed="rId4"/>
          <a:stretch>
            <a:fillRect/>
          </a:stretch>
        </p:blipFill>
        <p:spPr>
          <a:xfrm>
            <a:off x="664867" y="4188557"/>
            <a:ext cx="4598794" cy="2414292"/>
          </a:xfrm>
          <a:prstGeom prst="rect">
            <a:avLst/>
          </a:prstGeom>
        </p:spPr>
      </p:pic>
    </p:spTree>
    <p:extLst>
      <p:ext uri="{BB962C8B-B14F-4D97-AF65-F5344CB8AC3E}">
        <p14:creationId xmlns:p14="http://schemas.microsoft.com/office/powerpoint/2010/main" val="2116290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7FA993-2084-41E9-929A-14B29CD1C650}"/>
              </a:ext>
            </a:extLst>
          </p:cNvPr>
          <p:cNvSpPr txBox="1"/>
          <p:nvPr/>
        </p:nvSpPr>
        <p:spPr>
          <a:xfrm>
            <a:off x="3460955" y="0"/>
            <a:ext cx="4326193"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BASE MODEL</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21B83E7-CD8A-4D42-9E10-82C41390CCC2}"/>
              </a:ext>
            </a:extLst>
          </p:cNvPr>
          <p:cNvSpPr txBox="1"/>
          <p:nvPr/>
        </p:nvSpPr>
        <p:spPr>
          <a:xfrm>
            <a:off x="485364" y="690385"/>
            <a:ext cx="11197579"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 dataset was  split into Train and Test such as 70% and 30% of total dataset for train and test respectively. </a:t>
            </a:r>
          </a:p>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We applied OLS (Ordinary Least Squares) model initially to understand the performance of the base model.</a:t>
            </a:r>
          </a:p>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We got R-square value of 0.141 for the base OLS model and MSE value of  </a:t>
            </a:r>
            <a:r>
              <a:rPr lang="en-US" sz="2000" dirty="0" smtClean="0">
                <a:solidFill>
                  <a:schemeClr val="bg1"/>
                </a:solidFill>
                <a:latin typeface="Times New Roman" panose="02020603050405020304" pitchFamily="18" charset="0"/>
                <a:cs typeface="Times New Roman" panose="02020603050405020304" pitchFamily="18" charset="0"/>
              </a:rPr>
              <a:t>0.709 </a:t>
            </a:r>
            <a:r>
              <a:rPr lang="en-US" sz="2000" dirty="0">
                <a:solidFill>
                  <a:schemeClr val="bg1"/>
                </a:solidFill>
                <a:latin typeface="Times New Roman" panose="02020603050405020304" pitchFamily="18" charset="0"/>
                <a:cs typeface="Times New Roman" panose="02020603050405020304" pitchFamily="18" charset="0"/>
              </a:rPr>
              <a:t>and 0.6 for test and train data respectively</a:t>
            </a:r>
            <a:endParaRPr lang="en-IN" sz="2000" dirty="0">
              <a:solidFill>
                <a:schemeClr val="bg1"/>
              </a:solidFill>
              <a:latin typeface="Times New Roman" panose="02020603050405020304" pitchFamily="18" charset="0"/>
              <a:cs typeface="Times New Roman" panose="02020603050405020304" pitchFamily="18" charset="0"/>
            </a:endParaRPr>
          </a:p>
          <a:p>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009EDDA0-B757-446D-B35C-360BAA87D986}"/>
              </a:ext>
            </a:extLst>
          </p:cNvPr>
          <p:cNvPicPr/>
          <p:nvPr/>
        </p:nvPicPr>
        <p:blipFill>
          <a:blip r:embed="rId2"/>
          <a:stretch>
            <a:fillRect/>
          </a:stretch>
        </p:blipFill>
        <p:spPr>
          <a:xfrm>
            <a:off x="3391010" y="2875403"/>
            <a:ext cx="5409975" cy="1098254"/>
          </a:xfrm>
          <a:prstGeom prst="rect">
            <a:avLst/>
          </a:prstGeom>
        </p:spPr>
      </p:pic>
      <p:sp>
        <p:nvSpPr>
          <p:cNvPr id="3" name="TextBox 2">
            <a:extLst>
              <a:ext uri="{FF2B5EF4-FFF2-40B4-BE49-F238E27FC236}">
                <a16:creationId xmlns:a16="http://schemas.microsoft.com/office/drawing/2014/main" id="{A04194CB-6162-465F-B8D5-C3F83C911887}"/>
              </a:ext>
            </a:extLst>
          </p:cNvPr>
          <p:cNvSpPr txBox="1"/>
          <p:nvPr/>
        </p:nvSpPr>
        <p:spPr>
          <a:xfrm>
            <a:off x="485364" y="4138398"/>
            <a:ext cx="9563308" cy="1938992"/>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Assumption of Linear Regression</a:t>
            </a:r>
            <a:r>
              <a:rPr lang="en-US" sz="2000" u="sng" dirty="0">
                <a:solidFill>
                  <a:schemeClr val="bg1"/>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Linearity – Residuals follow Linearity.</a:t>
            </a:r>
          </a:p>
          <a:p>
            <a:pPr marL="285750"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Normality – No Normality in the residuals of the model.</a:t>
            </a:r>
          </a:p>
          <a:p>
            <a:pPr marL="285750" indent="-285750">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Homoscedasticity – Variance is found to be uniform and it is homoscedastic.</a:t>
            </a:r>
          </a:p>
          <a:p>
            <a:pPr marL="285750"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N</a:t>
            </a:r>
            <a:r>
              <a:rPr lang="en-IN" sz="2000" dirty="0">
                <a:solidFill>
                  <a:schemeClr val="bg1"/>
                </a:solidFill>
                <a:latin typeface="Times New Roman" panose="02020603050405020304" pitchFamily="18" charset="0"/>
                <a:cs typeface="Times New Roman" panose="02020603050405020304" pitchFamily="18" charset="0"/>
              </a:rPr>
              <a:t>o Auto-correlation – Durbin-Watson test proved that there is positive correlation.</a:t>
            </a:r>
          </a:p>
          <a:p>
            <a:pPr marL="285750"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N</a:t>
            </a:r>
            <a:r>
              <a:rPr lang="en-IN" sz="2000" dirty="0">
                <a:solidFill>
                  <a:schemeClr val="bg1"/>
                </a:solidFill>
                <a:latin typeface="Times New Roman" panose="02020603050405020304" pitchFamily="18" charset="0"/>
                <a:cs typeface="Times New Roman" panose="02020603050405020304" pitchFamily="18" charset="0"/>
              </a:rPr>
              <a:t>o Multi-collinearity – High multi-collinearity in the columns is observed.</a:t>
            </a:r>
          </a:p>
        </p:txBody>
      </p:sp>
    </p:spTree>
    <p:extLst>
      <p:ext uri="{BB962C8B-B14F-4D97-AF65-F5344CB8AC3E}">
        <p14:creationId xmlns:p14="http://schemas.microsoft.com/office/powerpoint/2010/main" val="380092398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310450-A899-4304-95FA-054C8E52DE52}"/>
              </a:ext>
            </a:extLst>
          </p:cNvPr>
          <p:cNvSpPr>
            <a:spLocks noGrp="1"/>
          </p:cNvSpPr>
          <p:nvPr>
            <p:ph idx="1"/>
          </p:nvPr>
        </p:nvSpPr>
        <p:spPr>
          <a:xfrm>
            <a:off x="575553" y="671206"/>
            <a:ext cx="5294374" cy="5690683"/>
          </a:xfrm>
        </p:spPr>
        <p:txBody>
          <a:bodyPr>
            <a:normAutofit/>
          </a:bodyPr>
          <a:lstStyle/>
          <a:p>
            <a:r>
              <a:rPr lang="en-US" sz="2000" b="0" i="0" u="none" strike="noStrike" baseline="0" dirty="0">
                <a:solidFill>
                  <a:srgbClr val="000000"/>
                </a:solidFill>
                <a:latin typeface="Times New Roman" panose="02020603050405020304" pitchFamily="18" charset="0"/>
                <a:cs typeface="Times New Roman" panose="02020603050405020304" pitchFamily="18" charset="0"/>
              </a:rPr>
              <a:t>Now that we have our dataset prepared and features treated for outliers and false values, we applied some non-linear models with cross-validation to get a baseline understanding of how our models perform and which model perform well on the data. </a:t>
            </a:r>
          </a:p>
          <a:p>
            <a:r>
              <a:rPr lang="en-US" sz="2000" dirty="0">
                <a:solidFill>
                  <a:srgbClr val="000000"/>
                </a:solidFill>
                <a:latin typeface="Times New Roman" panose="02020603050405020304" pitchFamily="18" charset="0"/>
                <a:cs typeface="Times New Roman" panose="02020603050405020304" pitchFamily="18" charset="0"/>
              </a:rPr>
              <a:t>M</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odels used : </a:t>
            </a:r>
          </a:p>
          <a:p>
            <a:pPr marL="342900" indent="-342900">
              <a:buFont typeface="+mj-lt"/>
              <a:buAutoNum type="arabicPeriod"/>
            </a:pPr>
            <a:r>
              <a:rPr lang="en-IN" sz="1800" b="0" i="0" u="none" strike="noStrike" baseline="0" dirty="0" err="1">
                <a:solidFill>
                  <a:srgbClr val="000000"/>
                </a:solidFill>
                <a:latin typeface="Times New Roman" panose="02020603050405020304" pitchFamily="18" charset="0"/>
                <a:cs typeface="Times New Roman" panose="02020603050405020304" pitchFamily="18" charset="0"/>
              </a:rPr>
              <a:t>DecisionTreeRegressor</a:t>
            </a:r>
            <a:r>
              <a:rPr lang="en-IN" sz="1800" b="0" i="0" u="none" strike="noStrike" baseline="0" dirty="0">
                <a:solidFill>
                  <a:srgbClr val="000000"/>
                </a:solidFill>
                <a:latin typeface="Times New Roman" panose="02020603050405020304" pitchFamily="18" charset="0"/>
                <a:cs typeface="Times New Roman" panose="02020603050405020304" pitchFamily="18" charset="0"/>
              </a:rPr>
              <a:t> </a:t>
            </a:r>
          </a:p>
          <a:p>
            <a:pPr marL="342900" indent="-342900">
              <a:buFont typeface="+mj-lt"/>
              <a:buAutoNum type="arabicPeriod"/>
            </a:pPr>
            <a:r>
              <a:rPr lang="en-IN" sz="1800" b="0" i="0" u="none" strike="noStrike" baseline="0" dirty="0" err="1">
                <a:solidFill>
                  <a:srgbClr val="000000"/>
                </a:solidFill>
                <a:latin typeface="Times New Roman" panose="02020603050405020304" pitchFamily="18" charset="0"/>
                <a:cs typeface="Times New Roman" panose="02020603050405020304" pitchFamily="18" charset="0"/>
              </a:rPr>
              <a:t>RandomForestRegressor</a:t>
            </a:r>
            <a:r>
              <a:rPr lang="en-IN" sz="1800" b="0" i="0" u="none" strike="noStrike" baseline="0" dirty="0">
                <a:solidFill>
                  <a:srgbClr val="000000"/>
                </a:solidFill>
                <a:latin typeface="Times New Roman" panose="02020603050405020304" pitchFamily="18" charset="0"/>
                <a:cs typeface="Times New Roman" panose="02020603050405020304" pitchFamily="18" charset="0"/>
              </a:rPr>
              <a:t> </a:t>
            </a:r>
          </a:p>
          <a:p>
            <a:pPr marL="342900" indent="-342900">
              <a:buFont typeface="+mj-lt"/>
              <a:buAutoNum type="arabicPeriod"/>
            </a:pPr>
            <a:r>
              <a:rPr lang="en-IN" sz="1800" b="0" i="0" u="none" strike="noStrike" baseline="0" dirty="0" err="1">
                <a:solidFill>
                  <a:srgbClr val="000000"/>
                </a:solidFill>
                <a:latin typeface="Times New Roman" panose="02020603050405020304" pitchFamily="18" charset="0"/>
                <a:cs typeface="Times New Roman" panose="02020603050405020304" pitchFamily="18" charset="0"/>
              </a:rPr>
              <a:t>KNeighborsRegressor</a:t>
            </a:r>
            <a:r>
              <a:rPr lang="en-IN" sz="1800" b="0" i="0" u="none" strike="noStrike" baseline="0" dirty="0">
                <a:solidFill>
                  <a:srgbClr val="000000"/>
                </a:solidFill>
                <a:latin typeface="Times New Roman" panose="02020603050405020304" pitchFamily="18" charset="0"/>
                <a:cs typeface="Times New Roman" panose="02020603050405020304" pitchFamily="18" charset="0"/>
              </a:rPr>
              <a:t> </a:t>
            </a:r>
          </a:p>
          <a:p>
            <a:pPr marL="342900" indent="-342900">
              <a:buFont typeface="+mj-lt"/>
              <a:buAutoNum type="arabicPeriod"/>
            </a:pPr>
            <a:r>
              <a:rPr lang="en-IN" sz="1800" b="0" i="0" u="none" strike="noStrike" baseline="0" dirty="0" err="1">
                <a:solidFill>
                  <a:srgbClr val="000000"/>
                </a:solidFill>
                <a:latin typeface="Times New Roman" panose="02020603050405020304" pitchFamily="18" charset="0"/>
                <a:cs typeface="Times New Roman" panose="02020603050405020304" pitchFamily="18" charset="0"/>
              </a:rPr>
              <a:t>AdaBoostRegressor</a:t>
            </a:r>
            <a:r>
              <a:rPr lang="en-IN" sz="1800" b="0" i="0" u="none" strike="noStrike" baseline="0" dirty="0">
                <a:solidFill>
                  <a:srgbClr val="000000"/>
                </a:solidFill>
                <a:latin typeface="Times New Roman" panose="02020603050405020304" pitchFamily="18" charset="0"/>
                <a:cs typeface="Times New Roman" panose="02020603050405020304" pitchFamily="18" charset="0"/>
              </a:rPr>
              <a:t> </a:t>
            </a:r>
          </a:p>
          <a:p>
            <a:pPr marL="342900" indent="-342900">
              <a:buFont typeface="+mj-lt"/>
              <a:buAutoNum type="arabicPeriod"/>
            </a:pPr>
            <a:r>
              <a:rPr lang="en-IN" sz="1800" b="0" i="0" u="none" strike="noStrike" baseline="0" dirty="0" err="1">
                <a:solidFill>
                  <a:srgbClr val="000000"/>
                </a:solidFill>
                <a:latin typeface="Times New Roman" panose="02020603050405020304" pitchFamily="18" charset="0"/>
                <a:cs typeface="Times New Roman" panose="02020603050405020304" pitchFamily="18" charset="0"/>
              </a:rPr>
              <a:t>BaggingRegressor</a:t>
            </a:r>
            <a:r>
              <a:rPr lang="en-IN" sz="1800" b="0" i="0" u="none" strike="noStrike" baseline="0" dirty="0">
                <a:solidFill>
                  <a:srgbClr val="000000"/>
                </a:solidFill>
                <a:latin typeface="Times New Roman" panose="02020603050405020304" pitchFamily="18" charset="0"/>
                <a:cs typeface="Times New Roman" panose="02020603050405020304" pitchFamily="18" charset="0"/>
              </a:rPr>
              <a:t> </a:t>
            </a:r>
          </a:p>
          <a:p>
            <a:pPr marL="342900" indent="-342900">
              <a:buFont typeface="+mj-lt"/>
              <a:buAutoNum type="arabicPeriod"/>
            </a:pPr>
            <a:r>
              <a:rPr lang="en-IN" sz="1800" b="0" i="0" u="none" strike="noStrike" baseline="0" dirty="0" err="1">
                <a:solidFill>
                  <a:srgbClr val="000000"/>
                </a:solidFill>
                <a:latin typeface="Times New Roman" panose="02020603050405020304" pitchFamily="18" charset="0"/>
                <a:cs typeface="Times New Roman" panose="02020603050405020304" pitchFamily="18" charset="0"/>
              </a:rPr>
              <a:t>GradientBoostingRegressor</a:t>
            </a:r>
            <a:r>
              <a:rPr lang="en-IN" sz="1800" b="0" i="0" u="none" strike="noStrike" baseline="0" dirty="0">
                <a:solidFill>
                  <a:srgbClr val="000000"/>
                </a:solidFill>
                <a:latin typeface="Times New Roman" panose="02020603050405020304" pitchFamily="18" charset="0"/>
                <a:cs typeface="Times New Roman" panose="02020603050405020304" pitchFamily="18" charset="0"/>
              </a:rPr>
              <a:t> </a:t>
            </a:r>
          </a:p>
          <a:p>
            <a:pPr marL="342900" indent="-342900">
              <a:buFont typeface="+mj-lt"/>
              <a:buAutoNum type="arabicPeriod"/>
            </a:pPr>
            <a:r>
              <a:rPr lang="en-IN" sz="1800" b="0" i="0" u="none" strike="noStrike" baseline="0" dirty="0" err="1">
                <a:solidFill>
                  <a:srgbClr val="000000"/>
                </a:solidFill>
                <a:latin typeface="Times New Roman" panose="02020603050405020304" pitchFamily="18" charset="0"/>
                <a:cs typeface="Times New Roman" panose="02020603050405020304" pitchFamily="18" charset="0"/>
              </a:rPr>
              <a:t>XGBRegressor</a:t>
            </a:r>
            <a:r>
              <a:rPr lang="en-IN" sz="1800" b="0" i="0" u="none" strike="noStrike" baseline="0" dirty="0">
                <a:solidFill>
                  <a:srgbClr val="000000"/>
                </a:solidFill>
                <a:latin typeface="Times New Roman" panose="02020603050405020304" pitchFamily="18" charset="0"/>
                <a:cs typeface="Times New Roman" panose="02020603050405020304" pitchFamily="18" charset="0"/>
              </a:rPr>
              <a:t> </a:t>
            </a:r>
          </a:p>
          <a:p>
            <a:pPr marL="342900" indent="-342900">
              <a:buFont typeface="+mj-lt"/>
              <a:buAutoNum type="arabicPeriod"/>
            </a:pPr>
            <a:r>
              <a:rPr lang="en-IN" sz="1800" b="0" i="0" u="none" strike="noStrike" baseline="0" dirty="0" err="1">
                <a:solidFill>
                  <a:srgbClr val="000000"/>
                </a:solidFill>
                <a:latin typeface="Times New Roman" panose="02020603050405020304" pitchFamily="18" charset="0"/>
                <a:cs typeface="Times New Roman" panose="02020603050405020304" pitchFamily="18" charset="0"/>
              </a:rPr>
              <a:t>LGBMRegressor</a:t>
            </a:r>
            <a:r>
              <a:rPr lang="en-IN" sz="1800" b="0" i="0" u="none" strike="noStrike" baseline="0" dirty="0">
                <a:solidFill>
                  <a:srgbClr val="000000"/>
                </a:solidFill>
                <a:latin typeface="Times New Roman" panose="02020603050405020304" pitchFamily="18" charset="0"/>
                <a:cs typeface="Times New Roman" panose="02020603050405020304" pitchFamily="18" charset="0"/>
              </a:rPr>
              <a:t> </a:t>
            </a:r>
          </a:p>
          <a:p>
            <a:pPr marL="342900" indent="-342900">
              <a:buFont typeface="+mj-lt"/>
              <a:buAutoNum type="arabicPeriod"/>
            </a:pPr>
            <a:r>
              <a:rPr lang="en-IN" sz="1800" b="0" i="0" u="none" strike="noStrike" baseline="0" dirty="0">
                <a:solidFill>
                  <a:srgbClr val="000000"/>
                </a:solidFill>
                <a:latin typeface="Times New Roman" panose="02020603050405020304" pitchFamily="18" charset="0"/>
                <a:cs typeface="Times New Roman" panose="02020603050405020304" pitchFamily="18" charset="0"/>
              </a:rPr>
              <a:t>SVR</a:t>
            </a:r>
            <a:r>
              <a:rPr lang="en-IN" sz="2000" b="0" i="0" u="none" strike="noStrike" baseline="0" dirty="0">
                <a:solidFill>
                  <a:srgbClr val="000000"/>
                </a:solidFill>
                <a:latin typeface="Times New Roman" panose="02020603050405020304" pitchFamily="18" charset="0"/>
                <a:cs typeface="Times New Roman" panose="02020603050405020304" pitchFamily="18" charset="0"/>
              </a:rPr>
              <a:t> </a:t>
            </a:r>
          </a:p>
        </p:txBody>
      </p:sp>
      <p:sp>
        <p:nvSpPr>
          <p:cNvPr id="4" name="Title 1">
            <a:extLst>
              <a:ext uri="{FF2B5EF4-FFF2-40B4-BE49-F238E27FC236}">
                <a16:creationId xmlns:a16="http://schemas.microsoft.com/office/drawing/2014/main" id="{8C0966B5-5F63-41A5-978E-EB77C2337076}"/>
              </a:ext>
            </a:extLst>
          </p:cNvPr>
          <p:cNvSpPr>
            <a:spLocks noGrp="1"/>
          </p:cNvSpPr>
          <p:nvPr>
            <p:ph type="title"/>
          </p:nvPr>
        </p:nvSpPr>
        <p:spPr>
          <a:xfrm>
            <a:off x="3454951" y="77822"/>
            <a:ext cx="4200728" cy="535021"/>
          </a:xfrm>
        </p:spPr>
        <p:txBody>
          <a:bodyPr>
            <a:normAutofit fontScale="90000"/>
          </a:bodyPr>
          <a:lstStyle/>
          <a:p>
            <a:r>
              <a:rPr lang="en-IN" sz="3100" b="1" dirty="0">
                <a:latin typeface="Times New Roman" panose="02020603050405020304" pitchFamily="18" charset="0"/>
                <a:cs typeface="Times New Roman" panose="02020603050405020304" pitchFamily="18" charset="0"/>
              </a:rPr>
              <a:t/>
            </a:r>
            <a:br>
              <a:rPr lang="en-IN" sz="3100" b="1" dirty="0">
                <a:latin typeface="Times New Roman" panose="02020603050405020304" pitchFamily="18" charset="0"/>
                <a:cs typeface="Times New Roman" panose="02020603050405020304" pitchFamily="18" charset="0"/>
              </a:rPr>
            </a:br>
            <a:r>
              <a:rPr lang="en-IN" sz="2700" b="1" dirty="0">
                <a:latin typeface="Times New Roman" panose="02020603050405020304" pitchFamily="18" charset="0"/>
                <a:cs typeface="Times New Roman" panose="02020603050405020304" pitchFamily="18" charset="0"/>
              </a:rPr>
              <a:t>PROPOSED MODELS</a:t>
            </a:r>
            <a:r>
              <a:rPr lang="en-IN" sz="4400" b="1" dirty="0">
                <a:latin typeface="Times New Roman" panose="02020603050405020304" pitchFamily="18" charset="0"/>
                <a:cs typeface="Times New Roman" panose="02020603050405020304" pitchFamily="18" charset="0"/>
              </a:rPr>
              <a:t/>
            </a:r>
            <a:br>
              <a:rPr lang="en-IN" sz="4400" b="1" dirty="0">
                <a:latin typeface="Times New Roman" panose="02020603050405020304" pitchFamily="18" charset="0"/>
                <a:cs typeface="Times New Roman" panose="02020603050405020304" pitchFamily="18" charset="0"/>
              </a:rPr>
            </a:br>
            <a:endParaRPr lang="en-IN" dirty="0"/>
          </a:p>
        </p:txBody>
      </p:sp>
      <p:sp>
        <p:nvSpPr>
          <p:cNvPr id="5" name="Content Placeholder 2">
            <a:extLst>
              <a:ext uri="{FF2B5EF4-FFF2-40B4-BE49-F238E27FC236}">
                <a16:creationId xmlns:a16="http://schemas.microsoft.com/office/drawing/2014/main" id="{47D81E29-2F51-4929-92B2-CD945E5CD62E}"/>
              </a:ext>
            </a:extLst>
          </p:cNvPr>
          <p:cNvSpPr txBox="1">
            <a:spLocks/>
          </p:cNvSpPr>
          <p:nvPr/>
        </p:nvSpPr>
        <p:spPr>
          <a:xfrm>
            <a:off x="6164826" y="612842"/>
            <a:ext cx="5294374" cy="58469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000" b="1" dirty="0">
                <a:latin typeface="Times New Roman" panose="02020603050405020304" pitchFamily="18" charset="0"/>
                <a:cs typeface="Times New Roman" panose="02020603050405020304" pitchFamily="18" charset="0"/>
              </a:rPr>
              <a:t>MODEL EVALUATION </a:t>
            </a:r>
          </a:p>
          <a:p>
            <a:r>
              <a:rPr lang="en-US" sz="2000" dirty="0">
                <a:latin typeface="Times New Roman" panose="02020603050405020304" pitchFamily="18" charset="0"/>
                <a:cs typeface="Times New Roman" panose="02020603050405020304" pitchFamily="18" charset="0"/>
              </a:rPr>
              <a:t>Metric used : mean squared error. </a:t>
            </a:r>
          </a:p>
          <a:p>
            <a:r>
              <a:rPr lang="en-US" sz="2000" dirty="0">
                <a:latin typeface="Times New Roman" panose="02020603050405020304" pitchFamily="18" charset="0"/>
                <a:cs typeface="Times New Roman" panose="02020603050405020304" pitchFamily="18" charset="0"/>
              </a:rPr>
              <a:t>The mean squared error (MSE) of an estimator measures the average of the squares of the errors—that is, the average squared difference between the estimated values and the actual value. </a:t>
            </a:r>
          </a:p>
          <a:p>
            <a:r>
              <a:rPr lang="en-US" sz="2000" dirty="0">
                <a:latin typeface="Times New Roman" panose="02020603050405020304" pitchFamily="18" charset="0"/>
                <a:cs typeface="Times New Roman" panose="02020603050405020304" pitchFamily="18" charset="0"/>
              </a:rPr>
              <a:t>The mathematical equation that will give us the mean squared error is, </a:t>
            </a:r>
          </a:p>
          <a:p>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Where: </a:t>
            </a:r>
          </a:p>
          <a:p>
            <a:pPr marL="0" indent="0">
              <a:buNone/>
            </a:pPr>
            <a:r>
              <a:rPr lang="en-IN" sz="2000" dirty="0">
                <a:latin typeface="Times New Roman" panose="02020603050405020304" pitchFamily="18" charset="0"/>
                <a:cs typeface="Times New Roman" panose="02020603050405020304" pitchFamily="18" charset="0"/>
              </a:rPr>
              <a:t>     n-no. of observations </a:t>
            </a:r>
          </a:p>
          <a:p>
            <a:pPr marL="0" indent="0">
              <a:buNone/>
            </a:pPr>
            <a:r>
              <a:rPr lang="en-IN" sz="2000" dirty="0">
                <a:latin typeface="Times New Roman" panose="02020603050405020304" pitchFamily="18" charset="0"/>
                <a:cs typeface="Times New Roman" panose="02020603050405020304" pitchFamily="18" charset="0"/>
              </a:rPr>
              <a:t>     y-actual value of y </a:t>
            </a:r>
          </a:p>
          <a:p>
            <a:pPr marL="0" indent="0">
              <a:buNone/>
            </a:pPr>
            <a:r>
              <a:rPr lang="en-IN" sz="2000" dirty="0">
                <a:latin typeface="Times New Roman" panose="02020603050405020304" pitchFamily="18" charset="0"/>
                <a:cs typeface="Times New Roman" panose="02020603050405020304" pitchFamily="18" charset="0"/>
              </a:rPr>
              <a:t>     y’-predicted value of y</a:t>
            </a:r>
            <a:endParaRPr lang="en-IN" sz="2000" b="1" dirty="0">
              <a:latin typeface="Times New Roman" panose="02020603050405020304" pitchFamily="18" charset="0"/>
              <a:cs typeface="Times New Roman" panose="02020603050405020304" pitchFamily="18" charset="0"/>
            </a:endParaRPr>
          </a:p>
          <a:p>
            <a:endParaRPr lang="en-IN" dirty="0"/>
          </a:p>
        </p:txBody>
      </p:sp>
      <p:pic>
        <p:nvPicPr>
          <p:cNvPr id="7" name="Picture 6" descr="A picture containing drawing&#10;&#10;Description automatically generated">
            <a:extLst>
              <a:ext uri="{FF2B5EF4-FFF2-40B4-BE49-F238E27FC236}">
                <a16:creationId xmlns:a16="http://schemas.microsoft.com/office/drawing/2014/main" id="{DB3A4CD7-DCF9-47FE-B0B2-629142CAE1A0}"/>
              </a:ext>
            </a:extLst>
          </p:cNvPr>
          <p:cNvPicPr>
            <a:picLocks noChangeAspect="1"/>
          </p:cNvPicPr>
          <p:nvPr/>
        </p:nvPicPr>
        <p:blipFill>
          <a:blip r:embed="rId3"/>
          <a:stretch>
            <a:fillRect/>
          </a:stretch>
        </p:blipFill>
        <p:spPr>
          <a:xfrm>
            <a:off x="7374193" y="3506823"/>
            <a:ext cx="1691149" cy="792625"/>
          </a:xfrm>
          <a:prstGeom prst="rect">
            <a:avLst/>
          </a:prstGeom>
        </p:spPr>
      </p:pic>
    </p:spTree>
    <p:extLst>
      <p:ext uri="{BB962C8B-B14F-4D97-AF65-F5344CB8AC3E}">
        <p14:creationId xmlns:p14="http://schemas.microsoft.com/office/powerpoint/2010/main" val="5815668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55AFAC2-7D24-42AB-B965-DC315945F948}"/>
              </a:ext>
            </a:extLst>
          </p:cNvPr>
          <p:cNvSpPr>
            <a:spLocks noGrp="1"/>
          </p:cNvSpPr>
          <p:nvPr>
            <p:ph type="ctrTitle"/>
          </p:nvPr>
        </p:nvSpPr>
        <p:spPr>
          <a:xfrm>
            <a:off x="737418" y="5780445"/>
            <a:ext cx="10877408" cy="620374"/>
          </a:xfrm>
        </p:spPr>
        <p:txBody>
          <a:bodyPr>
            <a:noAutofit/>
          </a:bodyPr>
          <a:lstStyle/>
          <a:p>
            <a:pPr marL="342900" indent="-342900" algn="l">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By comparing the MSE scores of </a:t>
            </a:r>
            <a:r>
              <a:rPr lang="en-US" sz="2000" dirty="0">
                <a:solidFill>
                  <a:srgbClr val="000000"/>
                </a:solidFill>
                <a:latin typeface="Times New Roman" panose="02020603050405020304" pitchFamily="18" charset="0"/>
                <a:cs typeface="Times New Roman" panose="02020603050405020304" pitchFamily="18" charset="0"/>
              </a:rPr>
              <a:t>various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models in both Train and test set, we identified that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XGBoost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model (even without tuning) was better than others as it gave the least MSE value. </a:t>
            </a:r>
            <a:endParaRPr lang="en-IN" sz="20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FCE76ECB-64F5-4BC2-9362-DB78DF7A8875}"/>
              </a:ext>
            </a:extLst>
          </p:cNvPr>
          <p:cNvPicPr>
            <a:picLocks noChangeAspect="1"/>
          </p:cNvPicPr>
          <p:nvPr/>
        </p:nvPicPr>
        <p:blipFill>
          <a:blip r:embed="rId3"/>
          <a:stretch>
            <a:fillRect/>
          </a:stretch>
        </p:blipFill>
        <p:spPr>
          <a:xfrm>
            <a:off x="6281530" y="1073427"/>
            <a:ext cx="5597202" cy="4459992"/>
          </a:xfrm>
          <a:prstGeom prst="rect">
            <a:avLst/>
          </a:prstGeom>
        </p:spPr>
      </p:pic>
      <p:pic>
        <p:nvPicPr>
          <p:cNvPr id="10" name="Content Placeholder 5">
            <a:extLst>
              <a:ext uri="{FF2B5EF4-FFF2-40B4-BE49-F238E27FC236}">
                <a16:creationId xmlns:a16="http://schemas.microsoft.com/office/drawing/2014/main" id="{A28F52F0-E256-4D5A-84B4-4BBA97F32E2E}"/>
              </a:ext>
            </a:extLst>
          </p:cNvPr>
          <p:cNvPicPr>
            <a:picLocks noChangeAspect="1"/>
          </p:cNvPicPr>
          <p:nvPr/>
        </p:nvPicPr>
        <p:blipFill>
          <a:blip r:embed="rId4"/>
          <a:stretch>
            <a:fillRect/>
          </a:stretch>
        </p:blipFill>
        <p:spPr>
          <a:xfrm>
            <a:off x="206263" y="765242"/>
            <a:ext cx="5478919" cy="4893436"/>
          </a:xfrm>
          <a:prstGeom prst="rect">
            <a:avLst/>
          </a:prstGeom>
        </p:spPr>
      </p:pic>
      <p:sp>
        <p:nvSpPr>
          <p:cNvPr id="12" name="Title 6">
            <a:extLst>
              <a:ext uri="{FF2B5EF4-FFF2-40B4-BE49-F238E27FC236}">
                <a16:creationId xmlns:a16="http://schemas.microsoft.com/office/drawing/2014/main" id="{FA50A99D-12A4-4EAA-9C26-625BA0567167}"/>
              </a:ext>
            </a:extLst>
          </p:cNvPr>
          <p:cNvSpPr txBox="1">
            <a:spLocks/>
          </p:cNvSpPr>
          <p:nvPr/>
        </p:nvSpPr>
        <p:spPr>
          <a:xfrm>
            <a:off x="889817" y="18407"/>
            <a:ext cx="8867025" cy="6203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MODEL EVALUATION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01743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40153" y="712995"/>
            <a:ext cx="10922557"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is an implementation of gradient boosted decision trees designed for speed and performance. </a:t>
            </a:r>
          </a:p>
          <a:p>
            <a:pPr marL="28575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stands for extreme Gradient Boosting. </a:t>
            </a:r>
          </a:p>
        </p:txBody>
      </p:sp>
      <p:sp>
        <p:nvSpPr>
          <p:cNvPr id="9" name="TextBox 8"/>
          <p:cNvSpPr txBox="1"/>
          <p:nvPr/>
        </p:nvSpPr>
        <p:spPr>
          <a:xfrm>
            <a:off x="3687967" y="38912"/>
            <a:ext cx="4823735" cy="461665"/>
          </a:xfrm>
          <a:prstGeom prst="rect">
            <a:avLst/>
          </a:prstGeom>
          <a:noFill/>
        </p:spPr>
        <p:txBody>
          <a:bodyPr wrap="square" rtlCol="0">
            <a:spAutoFit/>
          </a:bodyPr>
          <a:lstStyle/>
          <a:p>
            <a:pPr algn="ctr"/>
            <a:r>
              <a:rPr lang="en-IN" sz="2400" b="1" dirty="0" err="1">
                <a:latin typeface="Times New Roman" panose="02020603050405020304" pitchFamily="18" charset="0"/>
                <a:cs typeface="Times New Roman" panose="02020603050405020304" pitchFamily="18" charset="0"/>
              </a:rPr>
              <a:t>XGBoost</a:t>
            </a:r>
            <a:r>
              <a:rPr lang="en-IN" sz="2400" b="1" dirty="0">
                <a:latin typeface="Times New Roman" panose="02020603050405020304" pitchFamily="18" charset="0"/>
                <a:cs typeface="Times New Roman" panose="02020603050405020304" pitchFamily="18" charset="0"/>
              </a:rPr>
              <a:t> Model</a:t>
            </a:r>
            <a:endParaRPr lang="en-US" sz="24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540153" y="1426881"/>
            <a:ext cx="5297715"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Before Tuning:</a:t>
            </a:r>
            <a:endParaRPr lang="en-US" sz="2000" b="1"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stretch>
            <a:fillRect/>
          </a:stretch>
        </p:blipFill>
        <p:spPr>
          <a:xfrm>
            <a:off x="904670" y="1854140"/>
            <a:ext cx="5564222" cy="986992"/>
          </a:xfrm>
          <a:prstGeom prst="rect">
            <a:avLst/>
          </a:prstGeom>
        </p:spPr>
      </p:pic>
      <p:sp>
        <p:nvSpPr>
          <p:cNvPr id="13" name="TextBox 12"/>
          <p:cNvSpPr txBox="1"/>
          <p:nvPr/>
        </p:nvSpPr>
        <p:spPr>
          <a:xfrm>
            <a:off x="540153" y="4965504"/>
            <a:ext cx="5297715"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After Tuning:</a:t>
            </a:r>
            <a:endParaRPr lang="en-US" sz="2000" b="1" dirty="0">
              <a:latin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a:blip r:embed="rId4"/>
          <a:stretch>
            <a:fillRect/>
          </a:stretch>
        </p:blipFill>
        <p:spPr>
          <a:xfrm>
            <a:off x="904670" y="5428035"/>
            <a:ext cx="5807415" cy="875488"/>
          </a:xfrm>
          <a:prstGeom prst="rect">
            <a:avLst/>
          </a:prstGeom>
        </p:spPr>
      </p:pic>
      <p:pic>
        <p:nvPicPr>
          <p:cNvPr id="15" name="Picture 14"/>
          <p:cNvPicPr>
            <a:picLocks noChangeAspect="1"/>
          </p:cNvPicPr>
          <p:nvPr/>
        </p:nvPicPr>
        <p:blipFill>
          <a:blip r:embed="rId5"/>
          <a:stretch>
            <a:fillRect/>
          </a:stretch>
        </p:blipFill>
        <p:spPr>
          <a:xfrm>
            <a:off x="895400" y="3252840"/>
            <a:ext cx="4347809" cy="1646531"/>
          </a:xfrm>
          <a:prstGeom prst="rect">
            <a:avLst/>
          </a:prstGeom>
        </p:spPr>
      </p:pic>
      <p:sp>
        <p:nvSpPr>
          <p:cNvPr id="16" name="TextBox 15"/>
          <p:cNvSpPr txBox="1"/>
          <p:nvPr/>
        </p:nvSpPr>
        <p:spPr>
          <a:xfrm>
            <a:off x="540150" y="2806298"/>
            <a:ext cx="7300343"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Best Parameters from Randomized Search CV with 7 folds:</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58648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379700" y="1632924"/>
            <a:ext cx="5324295"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can see that none of the features greatly impact the target variable. In fact, the highest correlated value is only 0.18. </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Various </a:t>
            </a:r>
            <a:r>
              <a:rPr lang="en-US" sz="2000" dirty="0">
                <a:latin typeface="Times New Roman" panose="02020603050405020304" pitchFamily="18" charset="0"/>
                <a:cs typeface="Times New Roman" panose="02020603050405020304" pitchFamily="18" charset="0"/>
              </a:rPr>
              <a:t>other variables on the reader’s front such as reader demographics, socio-economic features such as Age, Income, Location, Career and time period relevance of the article’s news gives better reader/customer segmentation and further help us in understanding and predicting the shares better.  </a:t>
            </a:r>
          </a:p>
        </p:txBody>
      </p:sp>
      <p:sp>
        <p:nvSpPr>
          <p:cNvPr id="8" name="TextBox 7"/>
          <p:cNvSpPr txBox="1"/>
          <p:nvPr/>
        </p:nvSpPr>
        <p:spPr>
          <a:xfrm>
            <a:off x="4679589" y="383287"/>
            <a:ext cx="2354235" cy="461665"/>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CONCLUSION</a:t>
            </a:r>
            <a:endParaRPr lang="en-US"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D11EC2E-C317-4A4F-9ED4-AB2A0488A0F0}"/>
              </a:ext>
            </a:extLst>
          </p:cNvPr>
          <p:cNvSpPr txBox="1"/>
          <p:nvPr/>
        </p:nvSpPr>
        <p:spPr>
          <a:xfrm>
            <a:off x="532412" y="1632925"/>
            <a:ext cx="5324295"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Number </a:t>
            </a:r>
            <a:r>
              <a:rPr lang="en-US" sz="2000" dirty="0">
                <a:latin typeface="Times New Roman" panose="02020603050405020304" pitchFamily="18" charset="0"/>
                <a:cs typeface="Times New Roman" panose="02020603050405020304" pitchFamily="18" charset="0"/>
              </a:rPr>
              <a:t>of </a:t>
            </a:r>
            <a:r>
              <a:rPr lang="en-US" sz="2000" dirty="0" smtClean="0">
                <a:latin typeface="Times New Roman" panose="02020603050405020304" pitchFamily="18" charset="0"/>
                <a:cs typeface="Times New Roman" panose="02020603050405020304" pitchFamily="18" charset="0"/>
              </a:rPr>
              <a:t>Keywords</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and images can be increased from mean value</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Words </a:t>
            </a:r>
            <a:r>
              <a:rPr lang="en-US" sz="2000" dirty="0">
                <a:latin typeface="Times New Roman" panose="02020603050405020304" pitchFamily="18" charset="0"/>
                <a:cs typeface="Times New Roman" panose="02020603050405020304" pitchFamily="18" charset="0"/>
              </a:rPr>
              <a:t>in the title between should be </a:t>
            </a:r>
            <a:r>
              <a:rPr lang="en-US" sz="2000" dirty="0" smtClean="0">
                <a:latin typeface="Times New Roman" panose="02020603050405020304" pitchFamily="18" charset="0"/>
                <a:cs typeface="Times New Roman" panose="02020603050405020304" pitchFamily="18" charset="0"/>
              </a:rPr>
              <a:t>in the range of 8 to 12. </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Words in the content should be between 2500 to 4000.</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Global </a:t>
            </a:r>
            <a:r>
              <a:rPr lang="en-US" sz="2000" dirty="0">
                <a:latin typeface="Times New Roman" panose="02020603050405020304" pitchFamily="18" charset="0"/>
                <a:cs typeface="Times New Roman" panose="02020603050405020304" pitchFamily="18" charset="0"/>
              </a:rPr>
              <a:t>Sentiment somewhere between neutral to positive polarity. </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Articles with positive and neutral words in the content and title are preferred by readers.</a:t>
            </a:r>
          </a:p>
          <a:p>
            <a:endParaRPr lang="en-US" sz="20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9356034" y="6627168"/>
            <a:ext cx="2835966" cy="230832"/>
          </a:xfrm>
          <a:prstGeom prst="rect">
            <a:avLst/>
          </a:prstGeom>
          <a:noFill/>
        </p:spPr>
        <p:txBody>
          <a:bodyPr wrap="square" rtlCol="0">
            <a:spAutoFit/>
          </a:bodyPr>
          <a:lstStyle/>
          <a:p>
            <a:r>
              <a:rPr lang="en-IN" sz="900" dirty="0" smtClean="0"/>
              <a:t>*All the inferences are based on </a:t>
            </a:r>
            <a:r>
              <a:rPr lang="en-IN" sz="900" dirty="0" smtClean="0"/>
              <a:t>this </a:t>
            </a:r>
            <a:r>
              <a:rPr lang="en-IN" sz="900" dirty="0" smtClean="0"/>
              <a:t>model and dataset</a:t>
            </a:r>
            <a:endParaRPr lang="en-IN" sz="900" dirty="0"/>
          </a:p>
        </p:txBody>
      </p:sp>
    </p:spTree>
    <p:extLst>
      <p:ext uri="{BB962C8B-B14F-4D97-AF65-F5344CB8AC3E}">
        <p14:creationId xmlns:p14="http://schemas.microsoft.com/office/powerpoint/2010/main" val="32438081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8226" y="2239618"/>
            <a:ext cx="9144000" cy="1245706"/>
          </a:xfrm>
        </p:spPr>
        <p:txBody>
          <a:bodyPr>
            <a:normAutofit/>
          </a:bodyPr>
          <a:lstStyle/>
          <a:p>
            <a:r>
              <a:rPr lang="en-IN" sz="6000" b="1" dirty="0" smtClean="0">
                <a:latin typeface="Times New Roman" panose="02020603050405020304" pitchFamily="18" charset="0"/>
                <a:cs typeface="Times New Roman" panose="02020603050405020304" pitchFamily="18" charset="0"/>
              </a:rPr>
              <a:t>THANK YOU !</a:t>
            </a:r>
            <a:endParaRPr lang="en-IN"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37328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51BA4DF-2BD4-4EC2-B1DB-B27C8AC7186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DC10F5-DF60-45ED-BFE3-976026B1D1F3}"/>
              </a:ext>
            </a:extLst>
          </p:cNvPr>
          <p:cNvSpPr>
            <a:spLocks noGrp="1"/>
          </p:cNvSpPr>
          <p:nvPr>
            <p:ph idx="1"/>
          </p:nvPr>
        </p:nvSpPr>
        <p:spPr>
          <a:xfrm>
            <a:off x="593388" y="324465"/>
            <a:ext cx="11264316" cy="6381135"/>
          </a:xfrm>
        </p:spPr>
        <p:txBody>
          <a:bodyPr>
            <a:normAutofit/>
          </a:bodyPr>
          <a:lstStyle/>
          <a:p>
            <a:pPr marL="0" indent="0" fontAlgn="t">
              <a:buNone/>
            </a:pPr>
            <a:endParaRPr lang="en-US" sz="2000" b="1" dirty="0">
              <a:latin typeface="Times New Roman" panose="02020603050405020304" pitchFamily="18" charset="0"/>
              <a:cs typeface="Times New Roman" panose="02020603050405020304" pitchFamily="18" charset="0"/>
            </a:endParaRPr>
          </a:p>
          <a:p>
            <a:pPr marL="0" indent="0" fontAlgn="t">
              <a:buNone/>
            </a:pPr>
            <a:r>
              <a:rPr lang="en-US" sz="2400" b="1" kern="1200" dirty="0">
                <a:latin typeface="Times New Roman" panose="02020603050405020304" pitchFamily="18" charset="0"/>
                <a:cs typeface="Times New Roman" panose="02020603050405020304" pitchFamily="18" charset="0"/>
              </a:rPr>
              <a:t>INTRODUCTION:</a:t>
            </a:r>
            <a:endParaRPr lang="en-US" sz="2400" dirty="0">
              <a:latin typeface="Times New Roman" panose="02020603050405020304" pitchFamily="18" charset="0"/>
              <a:cs typeface="Times New Roman" panose="02020603050405020304" pitchFamily="18" charset="0"/>
            </a:endParaRPr>
          </a:p>
          <a:p>
            <a:pPr fontAlgn="t"/>
            <a:r>
              <a:rPr lang="en-US" sz="1600" dirty="0">
                <a:latin typeface="Times New Roman" panose="02020603050405020304" pitchFamily="18" charset="0"/>
                <a:cs typeface="Times New Roman" panose="02020603050405020304" pitchFamily="18" charset="0"/>
              </a:rPr>
              <a:t>With the rapid growth of online news services and social media, it is very beneficial if we could determine readers’ unseen </a:t>
            </a:r>
            <a:r>
              <a:rPr lang="en-IN" sz="1600" b="0" i="0" dirty="0">
                <a:effectLst/>
                <a:latin typeface="Times New Roman" panose="02020603050405020304" pitchFamily="18" charset="0"/>
                <a:cs typeface="Times New Roman" panose="02020603050405020304" pitchFamily="18" charset="0"/>
              </a:rPr>
              <a:t>behavioural </a:t>
            </a:r>
            <a:r>
              <a:rPr lang="en-US" sz="1600" dirty="0">
                <a:latin typeface="Times New Roman" panose="02020603050405020304" pitchFamily="18" charset="0"/>
                <a:cs typeface="Times New Roman" panose="02020603050405020304" pitchFamily="18" charset="0"/>
              </a:rPr>
              <a:t>patterns. </a:t>
            </a:r>
          </a:p>
          <a:p>
            <a:pPr>
              <a:spcAft>
                <a:spcPts val="600"/>
              </a:spcAft>
            </a:pPr>
            <a:r>
              <a:rPr lang="en-US" sz="1600" dirty="0">
                <a:latin typeface="Times New Roman" panose="02020603050405020304" pitchFamily="18" charset="0"/>
                <a:cs typeface="Times New Roman" panose="02020603050405020304" pitchFamily="18" charset="0"/>
              </a:rPr>
              <a:t>It is also useful to shed light on reader’s intentions and to predict the popularity of the online news, which means, whether, the online news will receive a significant amount of reader’s attention. </a:t>
            </a:r>
          </a:p>
          <a:p>
            <a:pPr lvl="0" rtl="0">
              <a:spcBef>
                <a:spcPts val="0"/>
              </a:spcBef>
              <a:spcAft>
                <a:spcPts val="0"/>
              </a:spcAft>
              <a:buClr>
                <a:schemeClr val="dk1"/>
              </a:buClr>
              <a:buSzPts val="2000"/>
            </a:pPr>
            <a:r>
              <a:rPr lang="en-US" sz="1600" dirty="0">
                <a:latin typeface="Times New Roman" panose="02020603050405020304" pitchFamily="18" charset="0"/>
                <a:cs typeface="Times New Roman" panose="02020603050405020304" pitchFamily="18" charset="0"/>
              </a:rPr>
              <a:t>It is important in order to give a pre information to the media workers (authors, advertisers, etc.) to deal with each article according to its popularity without any influence from.</a:t>
            </a:r>
            <a:endParaRPr lang="en-US" sz="1600" b="1" dirty="0">
              <a:latin typeface="Times New Roman" panose="02020603050405020304" pitchFamily="18" charset="0"/>
              <a:ea typeface="Times New Roman"/>
              <a:cs typeface="Times New Roman" panose="02020603050405020304" pitchFamily="18" charset="0"/>
              <a:sym typeface="Times New Roman"/>
            </a:endParaRPr>
          </a:p>
          <a:p>
            <a:pPr marL="0" lvl="0" indent="0" rtl="0">
              <a:spcBef>
                <a:spcPts val="0"/>
              </a:spcBef>
              <a:spcAft>
                <a:spcPts val="0"/>
              </a:spcAft>
              <a:buClr>
                <a:schemeClr val="dk1"/>
              </a:buClr>
              <a:buSzPts val="2000"/>
              <a:buNone/>
            </a:pPr>
            <a:endParaRPr lang="en-US" sz="1600" b="1" dirty="0">
              <a:latin typeface="Times New Roman" panose="02020603050405020304" pitchFamily="18" charset="0"/>
              <a:ea typeface="Times New Roman"/>
              <a:cs typeface="Times New Roman" panose="02020603050405020304" pitchFamily="18" charset="0"/>
              <a:sym typeface="Times New Roman"/>
            </a:endParaRPr>
          </a:p>
          <a:p>
            <a:pPr marL="0" lvl="0" indent="0" rtl="0">
              <a:spcBef>
                <a:spcPts val="0"/>
              </a:spcBef>
              <a:spcAft>
                <a:spcPts val="0"/>
              </a:spcAft>
              <a:buClr>
                <a:schemeClr val="dk1"/>
              </a:buClr>
              <a:buSzPts val="2000"/>
              <a:buNone/>
            </a:pPr>
            <a:endParaRPr lang="en-US" sz="1600" b="1" dirty="0">
              <a:latin typeface="Times New Roman" panose="02020603050405020304" pitchFamily="18" charset="0"/>
              <a:ea typeface="Times New Roman"/>
              <a:cs typeface="Times New Roman" panose="02020603050405020304" pitchFamily="18" charset="0"/>
              <a:sym typeface="Times New Roman"/>
            </a:endParaRPr>
          </a:p>
          <a:p>
            <a:pPr marL="0" lvl="0" indent="0" rtl="0">
              <a:spcBef>
                <a:spcPts val="0"/>
              </a:spcBef>
              <a:spcAft>
                <a:spcPts val="0"/>
              </a:spcAft>
              <a:buClr>
                <a:schemeClr val="dk1"/>
              </a:buClr>
              <a:buSzPts val="2000"/>
              <a:buNone/>
            </a:pPr>
            <a:r>
              <a:rPr lang="en-US" sz="2400" b="1" dirty="0">
                <a:latin typeface="Times New Roman" panose="02020603050405020304" pitchFamily="18" charset="0"/>
                <a:ea typeface="Times New Roman"/>
                <a:cs typeface="Times New Roman" panose="02020603050405020304" pitchFamily="18" charset="0"/>
                <a:sym typeface="Times New Roman"/>
              </a:rPr>
              <a:t>PROBLEM STATEMENT: </a:t>
            </a:r>
          </a:p>
          <a:p>
            <a:pPr marL="0" lvl="0" indent="0" rtl="0">
              <a:spcBef>
                <a:spcPts val="0"/>
              </a:spcBef>
              <a:spcAft>
                <a:spcPts val="0"/>
              </a:spcAft>
              <a:buClr>
                <a:schemeClr val="dk1"/>
              </a:buClr>
              <a:buSzPts val="2000"/>
              <a:buNone/>
            </a:pPr>
            <a:endParaRPr lang="en-US" sz="1600" dirty="0">
              <a:latin typeface="Times New Roman" panose="02020603050405020304" pitchFamily="18" charset="0"/>
              <a:ea typeface="Times New Roman"/>
              <a:cs typeface="Times New Roman" panose="02020603050405020304" pitchFamily="18" charset="0"/>
              <a:sym typeface="Times New Roman"/>
            </a:endParaRPr>
          </a:p>
          <a:p>
            <a:pPr>
              <a:spcBef>
                <a:spcPts val="0"/>
              </a:spcBef>
              <a:buClr>
                <a:schemeClr val="dk1"/>
              </a:buClr>
              <a:buSzPts val="2000"/>
            </a:pPr>
            <a:r>
              <a:rPr lang="en-US" sz="1600" dirty="0">
                <a:latin typeface="Times New Roman" panose="02020603050405020304" pitchFamily="18" charset="0"/>
                <a:cs typeface="Times New Roman" panose="02020603050405020304" pitchFamily="18" charset="0"/>
              </a:rPr>
              <a:t>We can directly relate online news popularity with the number of shares, number of comments and number of likes of that news that means popularity is directly proportional to number of share, comment and likes.</a:t>
            </a:r>
          </a:p>
          <a:p>
            <a:pPr marL="0" lvl="0" indent="0" rtl="0">
              <a:spcBef>
                <a:spcPts val="0"/>
              </a:spcBef>
              <a:spcAft>
                <a:spcPts val="0"/>
              </a:spcAft>
              <a:buClr>
                <a:schemeClr val="dk1"/>
              </a:buClr>
              <a:buSzPts val="2000"/>
              <a:buNone/>
            </a:pPr>
            <a:endParaRPr lang="en-US" sz="1600" dirty="0">
              <a:latin typeface="Times New Roman" panose="02020603050405020304" pitchFamily="18" charset="0"/>
              <a:ea typeface="Times New Roman"/>
              <a:cs typeface="Times New Roman" panose="02020603050405020304" pitchFamily="18" charset="0"/>
              <a:sym typeface="Times New Roman"/>
            </a:endParaRPr>
          </a:p>
          <a:p>
            <a:pPr marL="158750" lvl="0" indent="-285750" rtl="0">
              <a:spcBef>
                <a:spcPts val="0"/>
              </a:spcBef>
              <a:spcAft>
                <a:spcPts val="0"/>
              </a:spcAft>
              <a:buClr>
                <a:schemeClr val="dk1"/>
              </a:buClr>
              <a:buSzPts val="2000"/>
            </a:pPr>
            <a:r>
              <a:rPr lang="en-US" sz="1600" dirty="0">
                <a:latin typeface="Times New Roman" panose="02020603050405020304" pitchFamily="18" charset="0"/>
                <a:ea typeface="Times New Roman"/>
                <a:cs typeface="Times New Roman" panose="02020603050405020304" pitchFamily="18" charset="0"/>
                <a:sym typeface="Times New Roman"/>
              </a:rPr>
              <a:t>The aim of this project is to  predict the popularity of online articles based on number of shares.</a:t>
            </a:r>
          </a:p>
          <a:p>
            <a:pPr marL="0" lvl="0" indent="0" rtl="0">
              <a:spcBef>
                <a:spcPts val="0"/>
              </a:spcBef>
              <a:spcAft>
                <a:spcPts val="0"/>
              </a:spcAft>
              <a:buClr>
                <a:schemeClr val="dk1"/>
              </a:buClr>
              <a:buSzPts val="2000"/>
              <a:buNone/>
            </a:pPr>
            <a:endParaRPr lang="en-US" sz="1600" dirty="0">
              <a:latin typeface="Times New Roman" panose="02020603050405020304" pitchFamily="18" charset="0"/>
              <a:ea typeface="Times New Roman"/>
              <a:cs typeface="Times New Roman" panose="02020603050405020304" pitchFamily="18" charset="0"/>
              <a:sym typeface="Times New Roman"/>
            </a:endParaRPr>
          </a:p>
          <a:p>
            <a:pPr marL="0" indent="0">
              <a:buNone/>
            </a:pPr>
            <a:r>
              <a:rPr lang="en-IN" sz="1600" b="1" dirty="0">
                <a:latin typeface="Times New Roman" panose="02020603050405020304" pitchFamily="18" charset="0"/>
                <a:ea typeface="Times New Roman"/>
                <a:cs typeface="Times New Roman" panose="02020603050405020304" pitchFamily="18" charset="0"/>
                <a:sym typeface="Times New Roman"/>
              </a:rPr>
              <a:t>Data set considered:</a:t>
            </a:r>
            <a:endParaRPr lang="en-IN" sz="1600" b="1"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For this purpose, we have taken a dataset </a:t>
            </a:r>
            <a:r>
              <a:rPr lang="en-US" sz="1600" b="0" i="0" dirty="0">
                <a:effectLst/>
                <a:latin typeface="Times New Roman" panose="02020603050405020304" pitchFamily="18" charset="0"/>
                <a:cs typeface="Times New Roman" panose="02020603050405020304" pitchFamily="18" charset="0"/>
              </a:rPr>
              <a:t> Mashable Inc. — which is considered to be a </a:t>
            </a:r>
            <a:r>
              <a:rPr lang="en-US" sz="1600" b="0" i="1" dirty="0">
                <a:effectLst/>
                <a:latin typeface="Times New Roman" panose="02020603050405020304" pitchFamily="18" charset="0"/>
                <a:cs typeface="Times New Roman" panose="02020603050405020304" pitchFamily="18" charset="0"/>
              </a:rPr>
              <a:t>one-stop shop</a:t>
            </a:r>
            <a:r>
              <a:rPr lang="en-US" sz="1600" b="0" i="0" dirty="0">
                <a:effectLst/>
                <a:latin typeface="Times New Roman" panose="02020603050405020304" pitchFamily="18" charset="0"/>
                <a:cs typeface="Times New Roman" panose="02020603050405020304" pitchFamily="18" charset="0"/>
              </a:rPr>
              <a:t> for social </a:t>
            </a:r>
            <a:r>
              <a:rPr lang="en-US" sz="1600" b="0" i="0" dirty="0" smtClean="0">
                <a:effectLst/>
                <a:latin typeface="Times New Roman" panose="02020603050405020304" pitchFamily="18" charset="0"/>
                <a:cs typeface="Times New Roman" panose="02020603050405020304" pitchFamily="18" charset="0"/>
              </a:rPr>
              <a:t>media. </a:t>
            </a:r>
            <a:r>
              <a:rPr lang="en-IN" sz="1600" dirty="0" smtClean="0">
                <a:latin typeface="Times New Roman" panose="02020603050405020304" pitchFamily="18" charset="0"/>
                <a:cs typeface="Times New Roman" panose="02020603050405020304" pitchFamily="18" charset="0"/>
              </a:rPr>
              <a:t>This </a:t>
            </a:r>
            <a:r>
              <a:rPr lang="en-IN" sz="1600" dirty="0">
                <a:latin typeface="Times New Roman" panose="02020603050405020304" pitchFamily="18" charset="0"/>
                <a:cs typeface="Times New Roman" panose="02020603050405020304" pitchFamily="18" charset="0"/>
              </a:rPr>
              <a:t>dataset summarises a heterogeneous set of features .</a:t>
            </a:r>
          </a:p>
          <a:p>
            <a:pPr marL="0" indent="0">
              <a:buNone/>
            </a:pPr>
            <a:endParaRPr lang="en-IN" sz="1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96746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54FC4BC3-0B36-4C0F-B0AE-49ACD88289B4}"/>
              </a:ext>
            </a:extLst>
          </p:cNvPr>
          <p:cNvPicPr>
            <a:picLocks noChangeAspect="1"/>
          </p:cNvPicPr>
          <p:nvPr/>
        </p:nvPicPr>
        <p:blipFill>
          <a:blip r:embed="rId3"/>
          <a:stretch>
            <a:fillRect/>
          </a:stretch>
        </p:blipFill>
        <p:spPr>
          <a:xfrm>
            <a:off x="453491" y="1011670"/>
            <a:ext cx="5353921" cy="5303923"/>
          </a:xfrm>
          <a:prstGeom prst="rect">
            <a:avLst/>
          </a:prstGeom>
        </p:spPr>
      </p:pic>
      <p:sp>
        <p:nvSpPr>
          <p:cNvPr id="4" name="Content Placeholder 2">
            <a:extLst>
              <a:ext uri="{FF2B5EF4-FFF2-40B4-BE49-F238E27FC236}">
                <a16:creationId xmlns:a16="http://schemas.microsoft.com/office/drawing/2014/main" id="{776AE213-D9A6-430E-AC5D-C1013299640A}"/>
              </a:ext>
            </a:extLst>
          </p:cNvPr>
          <p:cNvSpPr>
            <a:spLocks noGrp="1"/>
          </p:cNvSpPr>
          <p:nvPr>
            <p:ph idx="1"/>
          </p:nvPr>
        </p:nvSpPr>
        <p:spPr>
          <a:xfrm>
            <a:off x="6274362" y="875490"/>
            <a:ext cx="5706893" cy="5303922"/>
          </a:xfrm>
        </p:spPr>
        <p:txBody>
          <a:bodyPr>
            <a:noAutofit/>
          </a:bodyPr>
          <a:lstStyle/>
          <a:p>
            <a:r>
              <a:rPr lang="en-IN" sz="2000" dirty="0">
                <a:latin typeface="Times New Roman" panose="02020603050405020304" pitchFamily="18" charset="0"/>
                <a:cs typeface="Times New Roman" panose="02020603050405020304" pitchFamily="18" charset="0"/>
              </a:rPr>
              <a:t>The dataset required for the analysis contains collection of numerical and categorical features gathered by scrapping ~39,644 articles shared on Mashable website and was obtained from UCI machine learning repository.</a:t>
            </a:r>
          </a:p>
          <a:p>
            <a:r>
              <a:rPr lang="en-IN" sz="2000" dirty="0">
                <a:latin typeface="Times New Roman" panose="02020603050405020304" pitchFamily="18" charset="0"/>
                <a:cs typeface="Times New Roman" panose="02020603050405020304" pitchFamily="18" charset="0"/>
              </a:rPr>
              <a:t>These articles were published in the year of 2013 to  2015. </a:t>
            </a:r>
          </a:p>
          <a:p>
            <a:r>
              <a:rPr lang="en-IN" sz="2000" dirty="0">
                <a:latin typeface="Times New Roman" panose="02020603050405020304" pitchFamily="18" charset="0"/>
                <a:cs typeface="Times New Roman" panose="02020603050405020304" pitchFamily="18" charset="0"/>
              </a:rPr>
              <a:t>Data </a:t>
            </a:r>
            <a:r>
              <a:rPr lang="en-IN" sz="2000" dirty="0" err="1">
                <a:latin typeface="Times New Roman" panose="02020603050405020304" pitchFamily="18" charset="0"/>
                <a:cs typeface="Times New Roman" panose="02020603050405020304" pitchFamily="18" charset="0"/>
              </a:rPr>
              <a:t>url</a:t>
            </a:r>
            <a:r>
              <a:rPr lang="en-IN" sz="2000" dirty="0">
                <a:latin typeface="Times New Roman" panose="02020603050405020304" pitchFamily="18" charset="0"/>
                <a:cs typeface="Times New Roman" panose="02020603050405020304" pitchFamily="18" charset="0"/>
              </a:rPr>
              <a:t> :  </a:t>
            </a:r>
            <a:r>
              <a:rPr lang="en-IN" sz="2000" dirty="0">
                <a:latin typeface="Times New Roman" panose="02020603050405020304" pitchFamily="18" charset="0"/>
                <a:cs typeface="Times New Roman" panose="02020603050405020304" pitchFamily="18" charset="0"/>
                <a:hlinkClick r:id="rId4"/>
              </a:rPr>
              <a:t>https://archive.ics.uci.edu/ml/datasets/online+news+popularity</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Number of Numerical columns	:  59</a:t>
            </a:r>
          </a:p>
          <a:p>
            <a:r>
              <a:rPr lang="en-IN" sz="2000" dirty="0">
                <a:latin typeface="Times New Roman" panose="02020603050405020304" pitchFamily="18" charset="0"/>
                <a:cs typeface="Times New Roman" panose="02020603050405020304" pitchFamily="18" charset="0"/>
              </a:rPr>
              <a:t>Number of Categorical columns	:  2</a:t>
            </a:r>
          </a:p>
          <a:p>
            <a:r>
              <a:rPr lang="en-IN" sz="2000" dirty="0">
                <a:latin typeface="Times New Roman" panose="02020603050405020304" pitchFamily="18" charset="0"/>
                <a:cs typeface="Times New Roman" panose="02020603050405020304" pitchFamily="18" charset="0"/>
              </a:rPr>
              <a:t>Number of records	:  39,644</a:t>
            </a:r>
          </a:p>
          <a:p>
            <a:r>
              <a:rPr lang="en-IN" sz="2000" dirty="0">
                <a:latin typeface="Times New Roman" panose="02020603050405020304" pitchFamily="18" charset="0"/>
                <a:cs typeface="Times New Roman" panose="02020603050405020304" pitchFamily="18" charset="0"/>
              </a:rPr>
              <a:t>Number of missing values  :  0	</a:t>
            </a:r>
          </a:p>
          <a:p>
            <a:r>
              <a:rPr lang="en-IN" sz="2000" dirty="0">
                <a:latin typeface="Times New Roman" panose="02020603050405020304" pitchFamily="18" charset="0"/>
                <a:cs typeface="Times New Roman" panose="02020603050405020304" pitchFamily="18" charset="0"/>
              </a:rPr>
              <a:t>Target column	:  Shares</a:t>
            </a:r>
          </a:p>
        </p:txBody>
      </p:sp>
      <p:sp>
        <p:nvSpPr>
          <p:cNvPr id="6" name="Title 1">
            <a:extLst>
              <a:ext uri="{FF2B5EF4-FFF2-40B4-BE49-F238E27FC236}">
                <a16:creationId xmlns:a16="http://schemas.microsoft.com/office/drawing/2014/main" id="{EF851A24-DB1B-4BEE-BA9D-99CCF07FDDC3}"/>
              </a:ext>
            </a:extLst>
          </p:cNvPr>
          <p:cNvSpPr txBox="1">
            <a:spLocks/>
          </p:cNvSpPr>
          <p:nvPr/>
        </p:nvSpPr>
        <p:spPr>
          <a:xfrm>
            <a:off x="554800" y="181580"/>
            <a:ext cx="10388817" cy="5868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latin typeface="Times New Roman" panose="02020603050405020304" pitchFamily="18" charset="0"/>
                <a:cs typeface="Times New Roman" panose="02020603050405020304" pitchFamily="18" charset="0"/>
              </a:rPr>
              <a:t>PROCESS FLOW                                           DATASET DESCRIPTION</a:t>
            </a:r>
          </a:p>
        </p:txBody>
      </p:sp>
    </p:spTree>
    <p:extLst>
      <p:ext uri="{BB962C8B-B14F-4D97-AF65-F5344CB8AC3E}">
        <p14:creationId xmlns:p14="http://schemas.microsoft.com/office/powerpoint/2010/main" val="3414971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A2D19-AECF-4541-B18F-717DC1E0E0BB}"/>
              </a:ext>
            </a:extLst>
          </p:cNvPr>
          <p:cNvSpPr>
            <a:spLocks noGrp="1"/>
          </p:cNvSpPr>
          <p:nvPr>
            <p:ph type="title"/>
          </p:nvPr>
        </p:nvSpPr>
        <p:spPr>
          <a:xfrm>
            <a:off x="904568" y="59473"/>
            <a:ext cx="10450820" cy="648450"/>
          </a:xfrm>
        </p:spPr>
        <p:txBody>
          <a:bodyPr vert="horz" lIns="91440" tIns="45720" rIns="91440" bIns="45720" rtlCol="0" anchor="ctr">
            <a:normAutofit/>
          </a:bodyPr>
          <a:lstStyle/>
          <a:p>
            <a:pPr algn="ctr"/>
            <a:r>
              <a:rPr lang="en-US" sz="2800" b="1" kern="1200" dirty="0">
                <a:solidFill>
                  <a:schemeClr val="tx1"/>
                </a:solidFill>
                <a:latin typeface="Times New Roman" panose="02020603050405020304" pitchFamily="18" charset="0"/>
                <a:cs typeface="Times New Roman" panose="02020603050405020304" pitchFamily="18" charset="0"/>
              </a:rPr>
              <a:t>ATTRIBUTE INFORMATION</a:t>
            </a:r>
          </a:p>
        </p:txBody>
      </p:sp>
      <p:graphicFrame>
        <p:nvGraphicFramePr>
          <p:cNvPr id="7" name="Content Placeholder 6">
            <a:extLst>
              <a:ext uri="{FF2B5EF4-FFF2-40B4-BE49-F238E27FC236}">
                <a16:creationId xmlns:a16="http://schemas.microsoft.com/office/drawing/2014/main" id="{7F553704-362B-4237-9A7E-E648240E4B0A}"/>
              </a:ext>
            </a:extLst>
          </p:cNvPr>
          <p:cNvGraphicFramePr>
            <a:graphicFrameLocks noGrp="1"/>
          </p:cNvGraphicFramePr>
          <p:nvPr>
            <p:ph sz="half" idx="2"/>
            <p:extLst>
              <p:ext uri="{D42A27DB-BD31-4B8C-83A1-F6EECF244321}">
                <p14:modId xmlns:p14="http://schemas.microsoft.com/office/powerpoint/2010/main" val="2030000257"/>
              </p:ext>
            </p:extLst>
          </p:nvPr>
        </p:nvGraphicFramePr>
        <p:xfrm>
          <a:off x="460409" y="797670"/>
          <a:ext cx="5157786" cy="5554504"/>
        </p:xfrm>
        <a:graphic>
          <a:graphicData uri="http://schemas.openxmlformats.org/drawingml/2006/table">
            <a:tbl>
              <a:tblPr firstRow="1" firstCol="1" lastRow="1" lastCol="1" bandRow="1" bandCol="1"/>
              <a:tblGrid>
                <a:gridCol w="1696142">
                  <a:extLst>
                    <a:ext uri="{9D8B030D-6E8A-4147-A177-3AD203B41FA5}">
                      <a16:colId xmlns:a16="http://schemas.microsoft.com/office/drawing/2014/main" val="2068066547"/>
                    </a:ext>
                  </a:extLst>
                </a:gridCol>
                <a:gridCol w="3461644">
                  <a:extLst>
                    <a:ext uri="{9D8B030D-6E8A-4147-A177-3AD203B41FA5}">
                      <a16:colId xmlns:a16="http://schemas.microsoft.com/office/drawing/2014/main" val="1106064988"/>
                    </a:ext>
                  </a:extLst>
                </a:gridCol>
              </a:tblGrid>
              <a:tr h="469965">
                <a:tc>
                  <a:txBody>
                    <a:bodyPr/>
                    <a:lstStyle/>
                    <a:p>
                      <a:pPr marL="304165" marR="59055" algn="l">
                        <a:lnSpc>
                          <a:spcPts val="905"/>
                        </a:lnSpc>
                        <a:spcAft>
                          <a:spcPts val="0"/>
                        </a:spcAft>
                      </a:pPr>
                      <a:r>
                        <a:rPr lang="en-US" sz="21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04165" marR="59055" algn="l">
                        <a:lnSpc>
                          <a:spcPts val="905"/>
                        </a:lnSpc>
                        <a:spcAft>
                          <a:spcPts val="0"/>
                        </a:spcAft>
                      </a:pPr>
                      <a:endParaRPr lang="en-US" sz="21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04165" marR="59055" algn="l">
                        <a:lnSpc>
                          <a:spcPts val="905"/>
                        </a:lnSpc>
                        <a:spcAft>
                          <a:spcPts val="0"/>
                        </a:spcAft>
                      </a:pPr>
                      <a:r>
                        <a:rPr lang="en-US" sz="2100" b="1" dirty="0">
                          <a:effectLst/>
                          <a:latin typeface="Times New Roman" panose="02020603050405020304" pitchFamily="18" charset="0"/>
                          <a:ea typeface="Times New Roman" panose="02020603050405020304" pitchFamily="18" charset="0"/>
                          <a:cs typeface="Times New Roman" panose="02020603050405020304" pitchFamily="18" charset="0"/>
                        </a:rPr>
                        <a:t>Aspects</a:t>
                      </a:r>
                      <a:endParaRPr lang="en-IN" sz="2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6680" marR="99060" algn="ctr">
                        <a:lnSpc>
                          <a:spcPts val="905"/>
                        </a:lnSpc>
                        <a:spcAft>
                          <a:spcPts val="0"/>
                        </a:spcAft>
                      </a:pPr>
                      <a:r>
                        <a:rPr lang="en-US" sz="21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06680" marR="99060" algn="ctr">
                        <a:lnSpc>
                          <a:spcPts val="905"/>
                        </a:lnSpc>
                        <a:spcAft>
                          <a:spcPts val="0"/>
                        </a:spcAft>
                      </a:pPr>
                      <a:endParaRPr lang="en-US" sz="21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06680" marR="99060" algn="ctr">
                        <a:lnSpc>
                          <a:spcPts val="905"/>
                        </a:lnSpc>
                        <a:spcAft>
                          <a:spcPts val="0"/>
                        </a:spcAft>
                      </a:pPr>
                      <a:r>
                        <a:rPr lang="en-US" sz="2100" b="1" dirty="0">
                          <a:effectLst/>
                          <a:latin typeface="Times New Roman" panose="02020603050405020304" pitchFamily="18" charset="0"/>
                          <a:ea typeface="Times New Roman" panose="02020603050405020304" pitchFamily="18" charset="0"/>
                          <a:cs typeface="Times New Roman" panose="02020603050405020304" pitchFamily="18" charset="0"/>
                        </a:rPr>
                        <a:t>Features</a:t>
                      </a:r>
                      <a:endParaRPr lang="en-IN" sz="2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1303059"/>
                  </a:ext>
                </a:extLst>
              </a:tr>
              <a:tr h="911362">
                <a:tc>
                  <a:txBody>
                    <a:bodyPr/>
                    <a:lstStyle/>
                    <a:p>
                      <a:pPr marL="417195" marR="59055" algn="l">
                        <a:lnSpc>
                          <a:spcPts val="1115"/>
                        </a:lnSpc>
                        <a:spcAft>
                          <a:spcPts val="0"/>
                        </a:spcAft>
                      </a:pP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p>
                      <a:pPr marL="417195" marR="59055" algn="l">
                        <a:lnSpc>
                          <a:spcPts val="1115"/>
                        </a:lnSpc>
                        <a:spcAft>
                          <a:spcPts val="0"/>
                        </a:spcAft>
                      </a:pP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p>
                      <a:pPr marL="417195" marR="59055" algn="l">
                        <a:lnSpc>
                          <a:spcPts val="1115"/>
                        </a:lnSpc>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Words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72770" marR="161925" indent="-392430" algn="ctr">
                        <a:lnSpc>
                          <a:spcPct val="100000"/>
                        </a:lnSpc>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Number of words of the title/content;</a:t>
                      </a:r>
                    </a:p>
                    <a:p>
                      <a:pPr marL="572770" marR="161925" indent="-392430" algn="ctr">
                        <a:lnSpc>
                          <a:spcPct val="100000"/>
                        </a:lnSpc>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Average word length;</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72770" marR="161925" indent="-392430" algn="ctr">
                        <a:lnSpc>
                          <a:spcPct val="100000"/>
                        </a:lnSpc>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Rate of unique/non-stop words of contents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2432504"/>
                  </a:ext>
                </a:extLst>
              </a:tr>
              <a:tr h="708279">
                <a:tc>
                  <a:txBody>
                    <a:bodyPr/>
                    <a:lstStyle/>
                    <a:p>
                      <a:pPr marL="441325" marR="59055" algn="l">
                        <a:lnSpc>
                          <a:spcPts val="1115"/>
                        </a:lnSpc>
                        <a:spcAft>
                          <a:spcPts val="0"/>
                        </a:spcAft>
                      </a:pP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41325" marR="59055" algn="l">
                        <a:lnSpc>
                          <a:spcPts val="1115"/>
                        </a:lnSpc>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Links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2785" marR="59055" algn="ctr">
                        <a:lnSpc>
                          <a:spcPct val="100000"/>
                        </a:lnSpc>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Number of links;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92785" marR="59055" algn="ctr">
                        <a:lnSpc>
                          <a:spcPct val="100000"/>
                        </a:lnSpc>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Number of links to other articles in Mashable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8748268"/>
                  </a:ext>
                </a:extLst>
              </a:tr>
              <a:tr h="361763">
                <a:tc>
                  <a:txBody>
                    <a:bodyPr/>
                    <a:lstStyle/>
                    <a:p>
                      <a:pPr marR="59055" algn="l">
                        <a:lnSpc>
                          <a:spcPct val="98000"/>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Digital Media</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835" marR="59055" algn="ctr">
                        <a:lnSpc>
                          <a:spcPct val="100000"/>
                        </a:lnSpc>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Number of images/videos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0712853"/>
                  </a:ext>
                </a:extLst>
              </a:tr>
              <a:tr h="562012">
                <a:tc>
                  <a:txBody>
                    <a:bodyPr/>
                    <a:lstStyle/>
                    <a:p>
                      <a:pPr marL="452120" marR="50165" indent="-155575" algn="l">
                        <a:lnSpc>
                          <a:spcPts val="1085"/>
                        </a:lnSpc>
                        <a:spcAft>
                          <a:spcPts val="0"/>
                        </a:spcAft>
                      </a:pP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2120" marR="50165" indent="-155575" algn="l">
                        <a:lnSpc>
                          <a:spcPts val="1085"/>
                        </a:lnSpc>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Publication </a:t>
                      </a:r>
                    </a:p>
                    <a:p>
                      <a:pPr marL="452120" marR="50165" indent="-155575" algn="l">
                        <a:lnSpc>
                          <a:spcPts val="1085"/>
                        </a:lnSpc>
                        <a:spcAft>
                          <a:spcPts val="0"/>
                        </a:spcAft>
                      </a:pP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2120" marR="50165" indent="-155575" algn="l">
                        <a:lnSpc>
                          <a:spcPts val="1085"/>
                        </a:lnSpc>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Time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0390" marR="59055" algn="ctr">
                        <a:lnSpc>
                          <a:spcPct val="100000"/>
                        </a:lnSpc>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580390" marR="59055" algn="ctr">
                        <a:lnSpc>
                          <a:spcPct val="100000"/>
                        </a:lnSpc>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Day of the week/weekend</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9571435"/>
                  </a:ext>
                </a:extLst>
              </a:tr>
              <a:tr h="735191">
                <a:tc>
                  <a:txBody>
                    <a:bodyPr/>
                    <a:lstStyle/>
                    <a:p>
                      <a:pPr marL="323850" marR="59055" algn="l">
                        <a:lnSpc>
                          <a:spcPts val="1115"/>
                        </a:lnSpc>
                        <a:spcAft>
                          <a:spcPts val="0"/>
                        </a:spcAft>
                      </a:pP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23850" marR="59055" algn="l">
                        <a:lnSpc>
                          <a:spcPts val="1115"/>
                        </a:lnSpc>
                        <a:spcAft>
                          <a:spcPts val="0"/>
                        </a:spcAft>
                      </a:pP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23850" marR="59055" algn="l">
                        <a:lnSpc>
                          <a:spcPts val="1115"/>
                        </a:lnSpc>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Keywords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7950" marR="90170" indent="461010" algn="ctr">
                        <a:lnSpc>
                          <a:spcPct val="100000"/>
                        </a:lnSpc>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Number of keywords;</a:t>
                      </a:r>
                    </a:p>
                    <a:p>
                      <a:pPr marL="107950" marR="90170" indent="461010" algn="ctr">
                        <a:lnSpc>
                          <a:spcPct val="100000"/>
                        </a:lnSpc>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Worst/best/average keywords    (#shares);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091369"/>
                  </a:ext>
                </a:extLst>
              </a:tr>
              <a:tr h="1296500">
                <a:tc>
                  <a:txBody>
                    <a:bodyPr/>
                    <a:lstStyle/>
                    <a:p>
                      <a:pPr marL="466090" marR="59055" algn="l">
                        <a:lnSpc>
                          <a:spcPts val="1115"/>
                        </a:lnSpc>
                        <a:spcAft>
                          <a:spcPts val="0"/>
                        </a:spcAft>
                      </a:pP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66090" marR="59055" algn="l">
                        <a:lnSpc>
                          <a:spcPts val="1115"/>
                        </a:lnSpc>
                        <a:spcAft>
                          <a:spcPts val="0"/>
                        </a:spcAft>
                      </a:pP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66090" marR="59055" algn="l">
                        <a:lnSpc>
                          <a:spcPts val="1115"/>
                        </a:lnSpc>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NLP</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27025" marR="321945" indent="-1270" algn="ctr">
                        <a:lnSpc>
                          <a:spcPct val="100000"/>
                        </a:lnSpc>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Closeness to five LDA topics; </a:t>
                      </a:r>
                    </a:p>
                    <a:p>
                      <a:pPr marL="327025" marR="321945" indent="-1270" algn="ctr">
                        <a:lnSpc>
                          <a:spcPct val="100000"/>
                        </a:lnSpc>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Title/Text   polarity/subjectivity;</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06680" marR="99060" algn="ctr">
                        <a:lnSpc>
                          <a:spcPct val="100000"/>
                        </a:lnSpc>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Rate and polarity of positive/negative    words;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32105" marR="99060" algn="ctr">
                        <a:lnSpc>
                          <a:spcPct val="100000"/>
                        </a:lnSpc>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Absolute subjectivity/polarity level</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6224421"/>
                  </a:ext>
                </a:extLst>
              </a:tr>
              <a:tr h="509432">
                <a:tc>
                  <a:txBody>
                    <a:bodyPr/>
                    <a:lstStyle/>
                    <a:p>
                      <a:pPr marL="420370" marR="59055" algn="l">
                        <a:lnSpc>
                          <a:spcPts val="1115"/>
                        </a:lnSpc>
                        <a:spcAft>
                          <a:spcPts val="0"/>
                        </a:spcAft>
                      </a:pP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p>
                      <a:pPr marL="420370" marR="59055" algn="l">
                        <a:lnSpc>
                          <a:spcPts val="1115"/>
                        </a:lnSpc>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Target</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66090" marR="59055" algn="ctr">
                        <a:lnSpc>
                          <a:spcPct val="100000"/>
                        </a:lnSpc>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Number of shares at Mashable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265342"/>
                  </a:ext>
                </a:extLst>
              </a:tr>
            </a:tbl>
          </a:graphicData>
        </a:graphic>
      </p:graphicFrame>
      <p:sp>
        <p:nvSpPr>
          <p:cNvPr id="5" name="Content Placeholder 4">
            <a:extLst>
              <a:ext uri="{FF2B5EF4-FFF2-40B4-BE49-F238E27FC236}">
                <a16:creationId xmlns:a16="http://schemas.microsoft.com/office/drawing/2014/main" id="{5ECA4D14-1BE5-48DB-A1C5-25C33796BA46}"/>
              </a:ext>
            </a:extLst>
          </p:cNvPr>
          <p:cNvSpPr>
            <a:spLocks noGrp="1"/>
          </p:cNvSpPr>
          <p:nvPr>
            <p:ph sz="quarter" idx="4"/>
          </p:nvPr>
        </p:nvSpPr>
        <p:spPr>
          <a:xfrm>
            <a:off x="6177064" y="927193"/>
            <a:ext cx="5183188" cy="5178639"/>
          </a:xfrm>
        </p:spPr>
        <p:txBody>
          <a:bodyPr>
            <a:norm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data set has </a:t>
            </a:r>
            <a:r>
              <a:rPr lang="en-US" sz="2000" dirty="0" smtClean="0">
                <a:latin typeface="Times New Roman" panose="02020603050405020304" pitchFamily="18" charset="0"/>
                <a:cs typeface="Times New Roman" panose="02020603050405020304" pitchFamily="18" charset="0"/>
              </a:rPr>
              <a:t>an attribute </a:t>
            </a:r>
            <a:r>
              <a:rPr lang="en-US" sz="2000" dirty="0">
                <a:latin typeface="Times New Roman" panose="02020603050405020304" pitchFamily="18" charset="0"/>
                <a:cs typeface="Times New Roman" panose="02020603050405020304" pitchFamily="18" charset="0"/>
              </a:rPr>
              <a:t>‘url’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which </a:t>
            </a:r>
            <a:r>
              <a:rPr lang="en-US" sz="2000" dirty="0" smtClean="0">
                <a:latin typeface="Times New Roman" panose="02020603050405020304" pitchFamily="18" charset="0"/>
                <a:cs typeface="Times New Roman" panose="02020603050405020304" pitchFamily="18" charset="0"/>
              </a:rPr>
              <a:t>denotes </a:t>
            </a:r>
            <a:r>
              <a:rPr lang="en-US" sz="2000" dirty="0">
                <a:latin typeface="Times New Roman" panose="02020603050405020304" pitchFamily="18" charset="0"/>
                <a:cs typeface="Times New Roman" panose="02020603050405020304" pitchFamily="18" charset="0"/>
              </a:rPr>
              <a:t>the url of the published news </a:t>
            </a:r>
            <a:r>
              <a:rPr lang="en-US" sz="2000" dirty="0" smtClean="0">
                <a:latin typeface="Times New Roman" panose="02020603050405020304" pitchFamily="18" charset="0"/>
                <a:cs typeface="Times New Roman" panose="02020603050405020304" pitchFamily="18" charset="0"/>
              </a:rPr>
              <a:t>article.</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It is </a:t>
            </a:r>
            <a:r>
              <a:rPr lang="en-US" sz="2000" dirty="0">
                <a:latin typeface="Times New Roman" panose="02020603050405020304" pitchFamily="18" charset="0"/>
                <a:cs typeface="Times New Roman" panose="02020603050405020304" pitchFamily="18" charset="0"/>
              </a:rPr>
              <a:t>ignored  for model building</a:t>
            </a:r>
            <a:r>
              <a:rPr lang="en-US" sz="2000" dirty="0" smtClean="0">
                <a:latin typeface="Times New Roman" panose="02020603050405020304" pitchFamily="18" charset="0"/>
                <a:cs typeface="Times New Roman" panose="02020603050405020304" pitchFamily="18" charset="0"/>
              </a:rPr>
              <a:t>. Since, it does </a:t>
            </a:r>
            <a:r>
              <a:rPr lang="en-US" sz="2000" dirty="0">
                <a:latin typeface="Times New Roman" panose="02020603050405020304" pitchFamily="18" charset="0"/>
                <a:cs typeface="Times New Roman" panose="02020603050405020304" pitchFamily="18" charset="0"/>
              </a:rPr>
              <a:t>not possess any predictive </a:t>
            </a:r>
            <a:r>
              <a:rPr lang="en-US" sz="2000" dirty="0" smtClean="0">
                <a:latin typeface="Times New Roman" panose="02020603050405020304" pitchFamily="18" charset="0"/>
                <a:cs typeface="Times New Roman" panose="02020603050405020304" pitchFamily="18" charset="0"/>
              </a:rPr>
              <a:t>power.</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The dataset is already </a:t>
            </a:r>
            <a:r>
              <a:rPr lang="en-IN" sz="2000" dirty="0" smtClean="0">
                <a:latin typeface="Times New Roman" panose="02020603050405020304" pitchFamily="18" charset="0"/>
                <a:cs typeface="Times New Roman" panose="02020603050405020304" pitchFamily="18" charset="0"/>
              </a:rPr>
              <a:t>processed and dummified. It </a:t>
            </a:r>
            <a:r>
              <a:rPr lang="en-IN" sz="2000" dirty="0">
                <a:latin typeface="Times New Roman" panose="02020603050405020304" pitchFamily="18" charset="0"/>
                <a:cs typeface="Times New Roman" panose="02020603050405020304" pitchFamily="18" charset="0"/>
              </a:rPr>
              <a:t>has no null </a:t>
            </a:r>
            <a:r>
              <a:rPr lang="en-IN" sz="2000" dirty="0" smtClean="0">
                <a:latin typeface="Times New Roman" panose="02020603050405020304" pitchFamily="18" charset="0"/>
                <a:cs typeface="Times New Roman" panose="02020603050405020304" pitchFamily="18" charset="0"/>
              </a:rPr>
              <a:t>and missing values. </a:t>
            </a:r>
          </a:p>
          <a:p>
            <a:endParaRPr lang="en-IN" sz="2000" dirty="0"/>
          </a:p>
        </p:txBody>
      </p:sp>
      <p:sp>
        <p:nvSpPr>
          <p:cNvPr id="11" name="Title 1">
            <a:extLst>
              <a:ext uri="{FF2B5EF4-FFF2-40B4-BE49-F238E27FC236}">
                <a16:creationId xmlns:a16="http://schemas.microsoft.com/office/drawing/2014/main" id="{ED6FF127-633C-45CD-98AF-65ECE459A958}"/>
              </a:ext>
            </a:extLst>
          </p:cNvPr>
          <p:cNvSpPr txBox="1">
            <a:spLocks/>
          </p:cNvSpPr>
          <p:nvPr/>
        </p:nvSpPr>
        <p:spPr>
          <a:xfrm>
            <a:off x="6177064" y="1352145"/>
            <a:ext cx="5329136" cy="47536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371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 name="Content Placeholder 30" descr="A close up of a logo&#10;&#10;Description automatically generated">
            <a:extLst>
              <a:ext uri="{FF2B5EF4-FFF2-40B4-BE49-F238E27FC236}">
                <a16:creationId xmlns:a16="http://schemas.microsoft.com/office/drawing/2014/main" id="{420DB54F-4A2C-421E-8871-EC04658CF5A7}"/>
              </a:ext>
            </a:extLst>
          </p:cNvPr>
          <p:cNvPicPr>
            <a:picLocks noGrp="1" noChangeAspect="1"/>
          </p:cNvPicPr>
          <p:nvPr>
            <p:ph idx="1"/>
          </p:nvPr>
        </p:nvPicPr>
        <p:blipFill>
          <a:blip r:embed="rId3"/>
          <a:stretch>
            <a:fillRect/>
          </a:stretch>
        </p:blipFill>
        <p:spPr>
          <a:xfrm>
            <a:off x="1225685" y="1678190"/>
            <a:ext cx="3908437" cy="2660350"/>
          </a:xfrm>
        </p:spPr>
      </p:pic>
      <p:sp>
        <p:nvSpPr>
          <p:cNvPr id="33" name="TextBox 32">
            <a:extLst>
              <a:ext uri="{FF2B5EF4-FFF2-40B4-BE49-F238E27FC236}">
                <a16:creationId xmlns:a16="http://schemas.microsoft.com/office/drawing/2014/main" id="{3228EF25-649A-4AFD-BF4A-E6F690AAA3E3}"/>
              </a:ext>
            </a:extLst>
          </p:cNvPr>
          <p:cNvSpPr txBox="1"/>
          <p:nvPr/>
        </p:nvSpPr>
        <p:spPr>
          <a:xfrm>
            <a:off x="1060315" y="706057"/>
            <a:ext cx="3977993" cy="800219"/>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Univariate Analysis</a:t>
            </a:r>
          </a:p>
          <a:p>
            <a:r>
              <a:rPr lang="en-IN" dirty="0">
                <a:latin typeface="Times New Roman" panose="02020603050405020304" pitchFamily="18" charset="0"/>
                <a:cs typeface="Times New Roman" panose="02020603050405020304" pitchFamily="18" charset="0"/>
              </a:rPr>
              <a:t>1.Response Feature(shares)</a:t>
            </a:r>
            <a:endParaRPr lang="en-US"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CAEF109A-2827-448F-A73E-9E95D471AB1F}"/>
              </a:ext>
            </a:extLst>
          </p:cNvPr>
          <p:cNvSpPr txBox="1"/>
          <p:nvPr/>
        </p:nvSpPr>
        <p:spPr>
          <a:xfrm>
            <a:off x="6096000" y="1073339"/>
            <a:ext cx="56388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2.Independent Features</a:t>
            </a:r>
          </a:p>
          <a:p>
            <a:r>
              <a:rPr lang="en-US" dirty="0">
                <a:latin typeface="Times New Roman" panose="02020603050405020304" pitchFamily="18" charset="0"/>
                <a:cs typeface="Times New Roman" panose="02020603050405020304" pitchFamily="18" charset="0"/>
              </a:rPr>
              <a:t>2.1 ‘</a:t>
            </a:r>
            <a:r>
              <a:rPr lang="en-US" dirty="0" err="1">
                <a:latin typeface="Times New Roman" panose="02020603050405020304" pitchFamily="18" charset="0"/>
                <a:cs typeface="Times New Roman" panose="02020603050405020304" pitchFamily="18" charset="0"/>
              </a:rPr>
              <a:t>n_tokens_title</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45" name="Picture 44" descr="A close up of a logo&#10;&#10;Description automatically generated">
            <a:extLst>
              <a:ext uri="{FF2B5EF4-FFF2-40B4-BE49-F238E27FC236}">
                <a16:creationId xmlns:a16="http://schemas.microsoft.com/office/drawing/2014/main" id="{4CCE8947-427A-4047-8988-C9F54582BDE7}"/>
              </a:ext>
            </a:extLst>
          </p:cNvPr>
          <p:cNvPicPr>
            <a:picLocks noChangeAspect="1"/>
          </p:cNvPicPr>
          <p:nvPr/>
        </p:nvPicPr>
        <p:blipFill>
          <a:blip r:embed="rId4"/>
          <a:stretch>
            <a:fillRect/>
          </a:stretch>
        </p:blipFill>
        <p:spPr>
          <a:xfrm>
            <a:off x="5800434" y="1709303"/>
            <a:ext cx="3191364" cy="2052273"/>
          </a:xfrm>
          <a:prstGeom prst="rect">
            <a:avLst/>
          </a:prstGeom>
        </p:spPr>
      </p:pic>
      <p:sp>
        <p:nvSpPr>
          <p:cNvPr id="51" name="TextBox 50">
            <a:extLst>
              <a:ext uri="{FF2B5EF4-FFF2-40B4-BE49-F238E27FC236}">
                <a16:creationId xmlns:a16="http://schemas.microsoft.com/office/drawing/2014/main" id="{A5649FD9-9602-420D-9152-C9964755BF8A}"/>
              </a:ext>
            </a:extLst>
          </p:cNvPr>
          <p:cNvSpPr txBox="1"/>
          <p:nvPr/>
        </p:nvSpPr>
        <p:spPr>
          <a:xfrm>
            <a:off x="5943798" y="3892213"/>
            <a:ext cx="2413952"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2.2 ‘</a:t>
            </a:r>
            <a:r>
              <a:rPr lang="en-US" dirty="0" err="1">
                <a:latin typeface="Times New Roman" panose="02020603050405020304" pitchFamily="18" charset="0"/>
                <a:cs typeface="Times New Roman" panose="02020603050405020304" pitchFamily="18" charset="0"/>
              </a:rPr>
              <a:t>n_tokens_content</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56" name="Picture 55" descr="A close up of a computer&#10;&#10;Description automatically generated">
            <a:extLst>
              <a:ext uri="{FF2B5EF4-FFF2-40B4-BE49-F238E27FC236}">
                <a16:creationId xmlns:a16="http://schemas.microsoft.com/office/drawing/2014/main" id="{2F8BB457-143B-47A5-AC13-B8E87E8B84CA}"/>
              </a:ext>
            </a:extLst>
          </p:cNvPr>
          <p:cNvPicPr>
            <a:picLocks noChangeAspect="1"/>
          </p:cNvPicPr>
          <p:nvPr/>
        </p:nvPicPr>
        <p:blipFill>
          <a:blip r:embed="rId5"/>
          <a:stretch>
            <a:fillRect/>
          </a:stretch>
        </p:blipFill>
        <p:spPr>
          <a:xfrm>
            <a:off x="5783410" y="4361404"/>
            <a:ext cx="3191364" cy="2197311"/>
          </a:xfrm>
          <a:prstGeom prst="rect">
            <a:avLst/>
          </a:prstGeom>
        </p:spPr>
      </p:pic>
      <p:sp>
        <p:nvSpPr>
          <p:cNvPr id="64" name="Rectangle: Top Corners One Rounded and One Snipped 63">
            <a:extLst>
              <a:ext uri="{FF2B5EF4-FFF2-40B4-BE49-F238E27FC236}">
                <a16:creationId xmlns:a16="http://schemas.microsoft.com/office/drawing/2014/main" id="{3F631710-82CC-4E99-AE33-23D1806DA271}"/>
              </a:ext>
            </a:extLst>
          </p:cNvPr>
          <p:cNvSpPr/>
          <p:nvPr/>
        </p:nvSpPr>
        <p:spPr>
          <a:xfrm>
            <a:off x="1731518" y="4704523"/>
            <a:ext cx="3191364" cy="1404730"/>
          </a:xfrm>
          <a:prstGeom prst="snip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Shares are highly right skewed.</a:t>
            </a:r>
          </a:p>
          <a:p>
            <a:pPr algn="l">
              <a:buFont typeface="Arial" panose="020B0604020202020204" pitchFamily="34" charset="0"/>
              <a:buChar char="•"/>
            </a:pPr>
            <a:r>
              <a:rPr lang="en-US" sz="1600" b="0" i="0" dirty="0" smtClean="0">
                <a:solidFill>
                  <a:srgbClr val="000000"/>
                </a:solidFill>
                <a:effectLst/>
                <a:latin typeface="Times New Roman" panose="02020603050405020304" pitchFamily="18" charset="0"/>
                <a:cs typeface="Times New Roman" panose="02020603050405020304" pitchFamily="18" charset="0"/>
              </a:rPr>
              <a:t>On </a:t>
            </a:r>
            <a:r>
              <a:rPr lang="en-US" sz="1600" b="0" i="0" dirty="0">
                <a:solidFill>
                  <a:srgbClr val="000000"/>
                </a:solidFill>
                <a:effectLst/>
                <a:latin typeface="Times New Roman" panose="02020603050405020304" pitchFamily="18" charset="0"/>
                <a:cs typeface="Times New Roman" panose="02020603050405020304" pitchFamily="18" charset="0"/>
              </a:rPr>
              <a:t>average most of the articles have shares between 0 to 200000</a:t>
            </a:r>
          </a:p>
        </p:txBody>
      </p:sp>
      <p:sp>
        <p:nvSpPr>
          <p:cNvPr id="65" name="Rectangle: Top Corners One Rounded and One Snipped 64">
            <a:extLst>
              <a:ext uri="{FF2B5EF4-FFF2-40B4-BE49-F238E27FC236}">
                <a16:creationId xmlns:a16="http://schemas.microsoft.com/office/drawing/2014/main" id="{AA657A43-1EEF-4ED8-92BA-9F3A3A0542E5}"/>
              </a:ext>
            </a:extLst>
          </p:cNvPr>
          <p:cNvSpPr/>
          <p:nvPr/>
        </p:nvSpPr>
        <p:spPr>
          <a:xfrm>
            <a:off x="9228866" y="1828800"/>
            <a:ext cx="2152496" cy="1600200"/>
          </a:xfrm>
          <a:prstGeom prst="snip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l">
              <a:buFont typeface="Arial" panose="020B0604020202020204" pitchFamily="34" charset="0"/>
              <a:buChar char="•"/>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0" dirty="0" smtClean="0">
                <a:solidFill>
                  <a:srgbClr val="000000"/>
                </a:solidFill>
                <a:effectLst/>
                <a:latin typeface="Times New Roman" panose="02020603050405020304" pitchFamily="18" charset="0"/>
                <a:cs typeface="Times New Roman" panose="02020603050405020304" pitchFamily="18" charset="0"/>
              </a:rPr>
              <a:t>Maximum </a:t>
            </a:r>
            <a:r>
              <a:rPr lang="en-US" sz="1600" b="0" i="0" dirty="0">
                <a:solidFill>
                  <a:srgbClr val="000000"/>
                </a:solidFill>
                <a:effectLst/>
                <a:latin typeface="Times New Roman" panose="02020603050405020304" pitchFamily="18" charset="0"/>
                <a:cs typeface="Times New Roman" panose="02020603050405020304" pitchFamily="18" charset="0"/>
              </a:rPr>
              <a:t>number of articles published in </a:t>
            </a:r>
            <a:r>
              <a:rPr lang="en-US" sz="1600" dirty="0">
                <a:solidFill>
                  <a:srgbClr val="000000"/>
                </a:solidFill>
                <a:latin typeface="Times New Roman" panose="02020603050405020304" pitchFamily="18" charset="0"/>
                <a:cs typeface="Times New Roman" panose="02020603050405020304" pitchFamily="18" charset="0"/>
              </a:rPr>
              <a:t>M</a:t>
            </a:r>
            <a:r>
              <a:rPr lang="en-US" sz="1600" b="0" i="0" dirty="0">
                <a:solidFill>
                  <a:srgbClr val="000000"/>
                </a:solidFill>
                <a:effectLst/>
                <a:latin typeface="Times New Roman" panose="02020603050405020304" pitchFamily="18" charset="0"/>
                <a:cs typeface="Times New Roman" panose="02020603050405020304" pitchFamily="18" charset="0"/>
              </a:rPr>
              <a:t>ashable have average of 8 to 12 words in the title.</a:t>
            </a:r>
          </a:p>
          <a:p>
            <a:pPr algn="ctr"/>
            <a:endParaRPr lang="en-IN" dirty="0"/>
          </a:p>
        </p:txBody>
      </p:sp>
      <p:sp>
        <p:nvSpPr>
          <p:cNvPr id="68" name="Rectangle: Top Corners One Rounded and One Snipped 67">
            <a:extLst>
              <a:ext uri="{FF2B5EF4-FFF2-40B4-BE49-F238E27FC236}">
                <a16:creationId xmlns:a16="http://schemas.microsoft.com/office/drawing/2014/main" id="{083BDE23-7C88-4221-A0D8-C7CE3749E85D}"/>
              </a:ext>
            </a:extLst>
          </p:cNvPr>
          <p:cNvSpPr/>
          <p:nvPr/>
        </p:nvSpPr>
        <p:spPr>
          <a:xfrm>
            <a:off x="9228865" y="4545496"/>
            <a:ext cx="2230318" cy="1466198"/>
          </a:xfrm>
          <a:prstGeom prst="snip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l"/>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Most of the articles on average have content with 0-2000 words.</a:t>
            </a:r>
          </a:p>
        </p:txBody>
      </p:sp>
      <p:sp>
        <p:nvSpPr>
          <p:cNvPr id="71" name="TextBox 70">
            <a:extLst>
              <a:ext uri="{FF2B5EF4-FFF2-40B4-BE49-F238E27FC236}">
                <a16:creationId xmlns:a16="http://schemas.microsoft.com/office/drawing/2014/main" id="{D58FDC76-8FEA-47DB-9F57-601622086065}"/>
              </a:ext>
            </a:extLst>
          </p:cNvPr>
          <p:cNvSpPr txBox="1"/>
          <p:nvPr/>
        </p:nvSpPr>
        <p:spPr>
          <a:xfrm>
            <a:off x="2895798" y="142550"/>
            <a:ext cx="6096000" cy="523220"/>
          </a:xfrm>
          <a:prstGeom prst="rect">
            <a:avLst/>
          </a:prstGeom>
          <a:noFill/>
        </p:spPr>
        <p:txBody>
          <a:bodyPr wrap="square">
            <a:spAutoFit/>
          </a:bodyPr>
          <a:lstStyle/>
          <a:p>
            <a:pPr algn="ctr">
              <a:spcAft>
                <a:spcPts val="600"/>
              </a:spcAft>
            </a:pPr>
            <a:r>
              <a:rPr lang="en-US" sz="2800" b="1" dirty="0">
                <a:latin typeface="Times New Roman" panose="02020603050405020304" pitchFamily="18" charset="0"/>
                <a:cs typeface="Times New Roman" panose="02020603050405020304" pitchFamily="18" charset="0"/>
              </a:rPr>
              <a:t>EXPLORATORY DATA ANALYSIS</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7261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TextBox 50">
            <a:extLst>
              <a:ext uri="{FF2B5EF4-FFF2-40B4-BE49-F238E27FC236}">
                <a16:creationId xmlns:a16="http://schemas.microsoft.com/office/drawing/2014/main" id="{A5649FD9-9602-420D-9152-C9964755BF8A}"/>
              </a:ext>
            </a:extLst>
          </p:cNvPr>
          <p:cNvSpPr txBox="1"/>
          <p:nvPr/>
        </p:nvSpPr>
        <p:spPr>
          <a:xfrm>
            <a:off x="6350001" y="3260245"/>
            <a:ext cx="3290109"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2.5  ‘title_sentiment_polarity’</a:t>
            </a:r>
            <a:endParaRPr lang="en-IN"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A99E2624-1857-4DB2-ABDA-8248E9B64147}"/>
              </a:ext>
            </a:extLst>
          </p:cNvPr>
          <p:cNvSpPr txBox="1">
            <a:spLocks noGrp="1"/>
          </p:cNvSpPr>
          <p:nvPr>
            <p:ph idx="1"/>
          </p:nvPr>
        </p:nvSpPr>
        <p:spPr>
          <a:xfrm>
            <a:off x="1010405" y="709274"/>
            <a:ext cx="2904067" cy="341632"/>
          </a:xfrm>
          <a:prstGeom prst="rect">
            <a:avLst/>
          </a:prstGeom>
          <a:noFill/>
        </p:spPr>
        <p:txBody>
          <a:bodyPr wrap="square">
            <a:spAutoFit/>
          </a:bodyPr>
          <a:lstStyle/>
          <a:p>
            <a:pPr marL="0" indent="0">
              <a:buNone/>
            </a:pPr>
            <a:r>
              <a:rPr lang="en-US" sz="1800" dirty="0">
                <a:latin typeface="Times New Roman" panose="02020603050405020304" pitchFamily="18" charset="0"/>
                <a:cs typeface="Times New Roman" panose="02020603050405020304" pitchFamily="18" charset="0"/>
              </a:rPr>
              <a:t>2.3   ‘Publication Time’</a:t>
            </a:r>
            <a:endParaRPr lang="en-IN" sz="1800" dirty="0">
              <a:latin typeface="Times New Roman" panose="02020603050405020304" pitchFamily="18" charset="0"/>
              <a:cs typeface="Times New Roman" panose="02020603050405020304" pitchFamily="18" charset="0"/>
            </a:endParaRPr>
          </a:p>
        </p:txBody>
      </p:sp>
      <p:sp>
        <p:nvSpPr>
          <p:cNvPr id="35" name="Content Placeholder 6">
            <a:extLst>
              <a:ext uri="{FF2B5EF4-FFF2-40B4-BE49-F238E27FC236}">
                <a16:creationId xmlns:a16="http://schemas.microsoft.com/office/drawing/2014/main" id="{82E14DBB-7A56-4AB6-A045-590472BF0B0E}"/>
              </a:ext>
            </a:extLst>
          </p:cNvPr>
          <p:cNvSpPr txBox="1">
            <a:spLocks/>
          </p:cNvSpPr>
          <p:nvPr/>
        </p:nvSpPr>
        <p:spPr>
          <a:xfrm>
            <a:off x="1010405" y="3297873"/>
            <a:ext cx="2855790" cy="369332"/>
          </a:xfrm>
          <a:prstGeom prst="rect">
            <a:avLst/>
          </a:prstGeom>
          <a:noFill/>
        </p:spPr>
        <p:txBody>
          <a:bodyPr vert="horz" wrap="square" lIns="91440" tIns="45720" rIns="91440" bIns="45720" rtlCol="0" anchor="ctr">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US" sz="1800" dirty="0">
                <a:latin typeface="Times New Roman" panose="02020603050405020304" pitchFamily="18" charset="0"/>
                <a:cs typeface="Times New Roman" panose="02020603050405020304" pitchFamily="18" charset="0"/>
              </a:rPr>
              <a:t>2.4  ‘Data channel’</a:t>
            </a:r>
            <a:endParaRPr lang="en-IN" sz="1800" dirty="0">
              <a:latin typeface="Times New Roman" panose="02020603050405020304" pitchFamily="18" charset="0"/>
              <a:cs typeface="Times New Roman" panose="02020603050405020304" pitchFamily="18" charset="0"/>
            </a:endParaRPr>
          </a:p>
        </p:txBody>
      </p:sp>
      <p:pic>
        <p:nvPicPr>
          <p:cNvPr id="11" name="Picture 10" descr="A picture containing umbrella, device&#10;&#10;Description automatically generated">
            <a:extLst>
              <a:ext uri="{FF2B5EF4-FFF2-40B4-BE49-F238E27FC236}">
                <a16:creationId xmlns:a16="http://schemas.microsoft.com/office/drawing/2014/main" id="{C3378069-AD1B-431F-8A5F-CEEF7FA2202A}"/>
              </a:ext>
            </a:extLst>
          </p:cNvPr>
          <p:cNvPicPr>
            <a:picLocks noChangeAspect="1"/>
          </p:cNvPicPr>
          <p:nvPr/>
        </p:nvPicPr>
        <p:blipFill>
          <a:blip r:embed="rId3"/>
          <a:stretch>
            <a:fillRect/>
          </a:stretch>
        </p:blipFill>
        <p:spPr>
          <a:xfrm>
            <a:off x="871201" y="3843866"/>
            <a:ext cx="2833148" cy="2401292"/>
          </a:xfrm>
          <a:prstGeom prst="rect">
            <a:avLst/>
          </a:prstGeom>
        </p:spPr>
      </p:pic>
      <p:sp>
        <p:nvSpPr>
          <p:cNvPr id="12" name="Rectangle: Top Corners One Rounded and One Snipped 11">
            <a:extLst>
              <a:ext uri="{FF2B5EF4-FFF2-40B4-BE49-F238E27FC236}">
                <a16:creationId xmlns:a16="http://schemas.microsoft.com/office/drawing/2014/main" id="{6DCD0CA0-F217-40C0-942B-4D96EB313718}"/>
              </a:ext>
            </a:extLst>
          </p:cNvPr>
          <p:cNvSpPr/>
          <p:nvPr/>
        </p:nvSpPr>
        <p:spPr>
          <a:xfrm>
            <a:off x="3897045" y="3843866"/>
            <a:ext cx="2198955" cy="2480512"/>
          </a:xfrm>
          <a:prstGeom prst="snip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World and Technology account for more than 50% of the articles published.</a:t>
            </a:r>
          </a:p>
          <a:p>
            <a:pPr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Lifestyle and Social Media have the least number of articles published.</a:t>
            </a:r>
          </a:p>
        </p:txBody>
      </p:sp>
      <p:pic>
        <p:nvPicPr>
          <p:cNvPr id="14" name="Picture 13" descr="A picture containing drawing&#10;&#10;Description automatically generated">
            <a:extLst>
              <a:ext uri="{FF2B5EF4-FFF2-40B4-BE49-F238E27FC236}">
                <a16:creationId xmlns:a16="http://schemas.microsoft.com/office/drawing/2014/main" id="{25678AB4-9E17-4C5B-A123-292E85ED6F53}"/>
              </a:ext>
            </a:extLst>
          </p:cNvPr>
          <p:cNvPicPr>
            <a:picLocks noChangeAspect="1"/>
          </p:cNvPicPr>
          <p:nvPr/>
        </p:nvPicPr>
        <p:blipFill>
          <a:blip r:embed="rId4"/>
          <a:stretch>
            <a:fillRect/>
          </a:stretch>
        </p:blipFill>
        <p:spPr>
          <a:xfrm>
            <a:off x="1439331" y="1162287"/>
            <a:ext cx="5136567" cy="1938007"/>
          </a:xfrm>
          <a:prstGeom prst="rect">
            <a:avLst/>
          </a:prstGeom>
        </p:spPr>
      </p:pic>
      <p:sp>
        <p:nvSpPr>
          <p:cNvPr id="15" name="Rectangle: Top Corners One Rounded and One Snipped 14">
            <a:extLst>
              <a:ext uri="{FF2B5EF4-FFF2-40B4-BE49-F238E27FC236}">
                <a16:creationId xmlns:a16="http://schemas.microsoft.com/office/drawing/2014/main" id="{EF8B329B-E933-4F64-9427-E3EBE4EC1C07}"/>
              </a:ext>
            </a:extLst>
          </p:cNvPr>
          <p:cNvSpPr/>
          <p:nvPr/>
        </p:nvSpPr>
        <p:spPr>
          <a:xfrm>
            <a:off x="7195411" y="1139363"/>
            <a:ext cx="2760180" cy="1603837"/>
          </a:xfrm>
          <a:prstGeom prst="snip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Most of the articles are published during </a:t>
            </a:r>
            <a:r>
              <a:rPr lang="en-US" sz="1600" dirty="0">
                <a:solidFill>
                  <a:srgbClr val="000000"/>
                </a:solidFill>
                <a:latin typeface="Times New Roman" panose="02020603050405020304" pitchFamily="18" charset="0"/>
                <a:cs typeface="Times New Roman" panose="02020603050405020304" pitchFamily="18" charset="0"/>
              </a:rPr>
              <a:t>w</a:t>
            </a:r>
            <a:r>
              <a:rPr lang="en-US" sz="1600" b="0" i="0" dirty="0">
                <a:solidFill>
                  <a:srgbClr val="000000"/>
                </a:solidFill>
                <a:effectLst/>
                <a:latin typeface="Times New Roman" panose="02020603050405020304" pitchFamily="18" charset="0"/>
                <a:cs typeface="Times New Roman" panose="02020603050405020304" pitchFamily="18" charset="0"/>
              </a:rPr>
              <a:t>eekdays.</a:t>
            </a:r>
          </a:p>
          <a:p>
            <a:pPr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During weekends, articles published are less than 3000.</a:t>
            </a:r>
          </a:p>
        </p:txBody>
      </p:sp>
      <p:sp>
        <p:nvSpPr>
          <p:cNvPr id="23" name="Rectangle: Top Corners One Rounded and One Snipped 22">
            <a:extLst>
              <a:ext uri="{FF2B5EF4-FFF2-40B4-BE49-F238E27FC236}">
                <a16:creationId xmlns:a16="http://schemas.microsoft.com/office/drawing/2014/main" id="{3F16DF28-62CD-4765-B159-7654577ADDAC}"/>
              </a:ext>
            </a:extLst>
          </p:cNvPr>
          <p:cNvSpPr/>
          <p:nvPr/>
        </p:nvSpPr>
        <p:spPr>
          <a:xfrm>
            <a:off x="9955591" y="4192621"/>
            <a:ext cx="1814877" cy="1848256"/>
          </a:xfrm>
          <a:prstGeom prst="snipRoundRect">
            <a:avLst>
              <a:gd name="adj1" fmla="val 14134"/>
              <a:gd name="adj2"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US" sz="1600" dirty="0">
                <a:solidFill>
                  <a:srgbClr val="000000"/>
                </a:solidFill>
                <a:latin typeface="Times New Roman" panose="02020603050405020304" pitchFamily="18" charset="0"/>
                <a:cs typeface="Times New Roman" panose="02020603050405020304" pitchFamily="18" charset="0"/>
              </a:rPr>
              <a:t>Skewed distribution.</a:t>
            </a: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dirty="0">
                <a:solidFill>
                  <a:srgbClr val="000000"/>
                </a:solidFill>
                <a:latin typeface="Times New Roman" panose="02020603050405020304" pitchFamily="18" charset="0"/>
                <a:cs typeface="Times New Roman" panose="02020603050405020304" pitchFamily="18" charset="0"/>
              </a:rPr>
              <a:t>So</a:t>
            </a:r>
            <a:r>
              <a:rPr lang="en-US" sz="1600" b="0" i="0" dirty="0">
                <a:solidFill>
                  <a:srgbClr val="000000"/>
                </a:solidFill>
                <a:effectLst/>
                <a:latin typeface="Times New Roman" panose="02020603050405020304" pitchFamily="18" charset="0"/>
                <a:cs typeface="Times New Roman" panose="02020603050405020304" pitchFamily="18" charset="0"/>
              </a:rPr>
              <a:t>,</a:t>
            </a:r>
            <a:r>
              <a:rPr lang="en-IN" sz="1600" b="1" i="0" dirty="0">
                <a:solidFill>
                  <a:srgbClr val="222222"/>
                </a:solidFill>
                <a:effectLst/>
                <a:latin typeface="Times New Roman" panose="02020603050405020304" pitchFamily="18" charset="0"/>
                <a:cs typeface="Times New Roman" panose="02020603050405020304" pitchFamily="18" charset="0"/>
              </a:rPr>
              <a:t> neutral</a:t>
            </a:r>
            <a:r>
              <a:rPr lang="en-US" sz="1600" b="0" i="0" dirty="0">
                <a:solidFill>
                  <a:srgbClr val="000000"/>
                </a:solidFill>
                <a:effectLst/>
                <a:latin typeface="Times New Roman" panose="02020603050405020304" pitchFamily="18" charset="0"/>
                <a:cs typeface="Times New Roman" panose="02020603050405020304" pitchFamily="18" charset="0"/>
              </a:rPr>
              <a:t> sentiment articles are preferred.</a:t>
            </a:r>
          </a:p>
        </p:txBody>
      </p:sp>
      <p:pic>
        <p:nvPicPr>
          <p:cNvPr id="37" name="Picture 36" descr="A picture containing sitting, monitor, computer, table&#10;&#10;Description automatically generated">
            <a:extLst>
              <a:ext uri="{FF2B5EF4-FFF2-40B4-BE49-F238E27FC236}">
                <a16:creationId xmlns:a16="http://schemas.microsoft.com/office/drawing/2014/main" id="{439F109C-E22E-4C1B-9EC8-01904F0C08F0}"/>
              </a:ext>
            </a:extLst>
          </p:cNvPr>
          <p:cNvPicPr>
            <a:picLocks noChangeAspect="1"/>
          </p:cNvPicPr>
          <p:nvPr/>
        </p:nvPicPr>
        <p:blipFill>
          <a:blip r:embed="rId5"/>
          <a:stretch>
            <a:fillRect/>
          </a:stretch>
        </p:blipFill>
        <p:spPr>
          <a:xfrm>
            <a:off x="6411481" y="3948500"/>
            <a:ext cx="3228629" cy="2508304"/>
          </a:xfrm>
          <a:prstGeom prst="rect">
            <a:avLst/>
          </a:prstGeom>
        </p:spPr>
      </p:pic>
    </p:spTree>
    <p:extLst>
      <p:ext uri="{BB962C8B-B14F-4D97-AF65-F5344CB8AC3E}">
        <p14:creationId xmlns:p14="http://schemas.microsoft.com/office/powerpoint/2010/main" val="35804593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BA08C2-E996-4163-A4CF-FDBD61B39B37}"/>
              </a:ext>
            </a:extLst>
          </p:cNvPr>
          <p:cNvSpPr txBox="1"/>
          <p:nvPr/>
        </p:nvSpPr>
        <p:spPr>
          <a:xfrm>
            <a:off x="1002585" y="497406"/>
            <a:ext cx="389858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Bivariate Analysis</a:t>
            </a:r>
            <a:endParaRPr lang="en-IN" sz="2800"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397F906-E851-449F-B53C-007C71339EB9}"/>
              </a:ext>
            </a:extLst>
          </p:cNvPr>
          <p:cNvPicPr/>
          <p:nvPr/>
        </p:nvPicPr>
        <p:blipFill>
          <a:blip r:embed="rId3">
            <a:extLst>
              <a:ext uri="{28A0092B-C50C-407E-A947-70E740481C1C}">
                <a14:useLocalDpi xmlns:a14="http://schemas.microsoft.com/office/drawing/2010/main" val="0"/>
              </a:ext>
            </a:extLst>
          </a:blip>
          <a:stretch>
            <a:fillRect/>
          </a:stretch>
        </p:blipFill>
        <p:spPr>
          <a:xfrm>
            <a:off x="777325" y="1618224"/>
            <a:ext cx="3415296" cy="2284910"/>
          </a:xfrm>
          <a:prstGeom prst="rect">
            <a:avLst/>
          </a:prstGeom>
        </p:spPr>
      </p:pic>
      <p:pic>
        <p:nvPicPr>
          <p:cNvPr id="8" name="Picture 7">
            <a:extLst>
              <a:ext uri="{FF2B5EF4-FFF2-40B4-BE49-F238E27FC236}">
                <a16:creationId xmlns:a16="http://schemas.microsoft.com/office/drawing/2014/main" id="{4B7E9FF8-00EC-4128-94B1-C6B577050167}"/>
              </a:ext>
            </a:extLst>
          </p:cNvPr>
          <p:cNvPicPr/>
          <p:nvPr/>
        </p:nvPicPr>
        <p:blipFill>
          <a:blip r:embed="rId4">
            <a:extLst>
              <a:ext uri="{28A0092B-C50C-407E-A947-70E740481C1C}">
                <a14:useLocalDpi xmlns:a14="http://schemas.microsoft.com/office/drawing/2010/main" val="0"/>
              </a:ext>
            </a:extLst>
          </a:blip>
          <a:stretch>
            <a:fillRect/>
          </a:stretch>
        </p:blipFill>
        <p:spPr>
          <a:xfrm>
            <a:off x="4437153" y="1618223"/>
            <a:ext cx="3703097" cy="2284911"/>
          </a:xfrm>
          <a:prstGeom prst="rect">
            <a:avLst/>
          </a:prstGeom>
        </p:spPr>
      </p:pic>
      <p:pic>
        <p:nvPicPr>
          <p:cNvPr id="11" name="Picture 10">
            <a:extLst>
              <a:ext uri="{FF2B5EF4-FFF2-40B4-BE49-F238E27FC236}">
                <a16:creationId xmlns:a16="http://schemas.microsoft.com/office/drawing/2014/main" id="{4C93E98A-A7E8-4208-9487-4151D7F7EF88}"/>
              </a:ext>
            </a:extLst>
          </p:cNvPr>
          <p:cNvPicPr/>
          <p:nvPr/>
        </p:nvPicPr>
        <p:blipFill>
          <a:blip r:embed="rId5">
            <a:extLst>
              <a:ext uri="{28A0092B-C50C-407E-A947-70E740481C1C}">
                <a14:useLocalDpi xmlns:a14="http://schemas.microsoft.com/office/drawing/2010/main" val="0"/>
              </a:ext>
            </a:extLst>
          </a:blip>
          <a:stretch>
            <a:fillRect/>
          </a:stretch>
        </p:blipFill>
        <p:spPr>
          <a:xfrm>
            <a:off x="8378259" y="1618224"/>
            <a:ext cx="3503806" cy="2284910"/>
          </a:xfrm>
          <a:prstGeom prst="rect">
            <a:avLst/>
          </a:prstGeom>
        </p:spPr>
      </p:pic>
      <p:sp>
        <p:nvSpPr>
          <p:cNvPr id="2" name="Rectangle: Top Corners One Rounded and One Snipped 1">
            <a:extLst>
              <a:ext uri="{FF2B5EF4-FFF2-40B4-BE49-F238E27FC236}">
                <a16:creationId xmlns:a16="http://schemas.microsoft.com/office/drawing/2014/main" id="{B368F667-0BBD-492D-A103-31126808A162}"/>
              </a:ext>
            </a:extLst>
          </p:cNvPr>
          <p:cNvSpPr/>
          <p:nvPr/>
        </p:nvSpPr>
        <p:spPr>
          <a:xfrm>
            <a:off x="952422" y="4386274"/>
            <a:ext cx="3002191" cy="1810246"/>
          </a:xfrm>
          <a:prstGeom prst="snipRoundRect">
            <a:avLst>
              <a:gd name="adj1" fmla="val 7018"/>
              <a:gd name="adj2"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US" sz="16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More the keywords in the metadata of the </a:t>
            </a:r>
            <a:r>
              <a:rPr lang="en-US" sz="1600" i="1" dirty="0">
                <a:latin typeface="Times New Roman" panose="02020603050405020304" pitchFamily="18" charset="0"/>
                <a:cs typeface="Times New Roman" panose="02020603050405020304" pitchFamily="18" charset="0"/>
              </a:rPr>
              <a:t>article,</a:t>
            </a:r>
            <a:r>
              <a:rPr lang="en-US" sz="1600" dirty="0">
                <a:latin typeface="Times New Roman" panose="02020603050405020304" pitchFamily="18" charset="0"/>
                <a:cs typeface="Times New Roman" panose="02020603050405020304" pitchFamily="18" charset="0"/>
              </a:rPr>
              <a:t> more the article is popular(shared more</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10" name="Rectangle: Top Corners One Rounded and One Snipped 9">
            <a:extLst>
              <a:ext uri="{FF2B5EF4-FFF2-40B4-BE49-F238E27FC236}">
                <a16:creationId xmlns:a16="http://schemas.microsoft.com/office/drawing/2014/main" id="{817406BF-E414-4CDC-BE09-767835699711}"/>
              </a:ext>
            </a:extLst>
          </p:cNvPr>
          <p:cNvSpPr/>
          <p:nvPr/>
        </p:nvSpPr>
        <p:spPr>
          <a:xfrm>
            <a:off x="4795738" y="4386273"/>
            <a:ext cx="3146239" cy="1810245"/>
          </a:xfrm>
          <a:prstGeom prst="snipRoundRect">
            <a:avLst>
              <a:gd name="adj1" fmla="val 11649"/>
              <a:gd name="adj2"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marL="171450" indent="-1714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 can clearly see that the mean `shares` spikes more at the level of 4-6 length of words</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12" name="Rectangle: Top Corners One Rounded and One Snipped 11">
            <a:extLst>
              <a:ext uri="{FF2B5EF4-FFF2-40B4-BE49-F238E27FC236}">
                <a16:creationId xmlns:a16="http://schemas.microsoft.com/office/drawing/2014/main" id="{EC6F4FE0-1F59-49E2-8F1C-EB6A74F31938}"/>
              </a:ext>
            </a:extLst>
          </p:cNvPr>
          <p:cNvSpPr/>
          <p:nvPr/>
        </p:nvSpPr>
        <p:spPr>
          <a:xfrm>
            <a:off x="8707643" y="4386273"/>
            <a:ext cx="3002191" cy="1810245"/>
          </a:xfrm>
          <a:prstGeom prst="snip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171450" indent="-1714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People </a:t>
            </a:r>
            <a:r>
              <a:rPr lang="en-US" sz="1600" dirty="0" smtClean="0">
                <a:latin typeface="Times New Roman" panose="02020603050405020304" pitchFamily="18" charset="0"/>
                <a:cs typeface="Times New Roman" panose="02020603050405020304" pitchFamily="18" charset="0"/>
              </a:rPr>
              <a:t>prefer </a:t>
            </a:r>
            <a:r>
              <a:rPr lang="en-US" sz="1600" dirty="0">
                <a:latin typeface="Times New Roman" panose="02020603050405020304" pitchFamily="18" charset="0"/>
                <a:cs typeface="Times New Roman" panose="02020603050405020304" pitchFamily="18" charset="0"/>
              </a:rPr>
              <a:t>to share articles which are generally positive or neutral</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13" name="Content Placeholder 6">
            <a:extLst>
              <a:ext uri="{FF2B5EF4-FFF2-40B4-BE49-F238E27FC236}">
                <a16:creationId xmlns:a16="http://schemas.microsoft.com/office/drawing/2014/main" id="{A04D5DBB-7548-4097-A44C-DE53F992E2AF}"/>
              </a:ext>
            </a:extLst>
          </p:cNvPr>
          <p:cNvSpPr txBox="1">
            <a:spLocks noGrp="1"/>
          </p:cNvSpPr>
          <p:nvPr>
            <p:ph idx="1"/>
          </p:nvPr>
        </p:nvSpPr>
        <p:spPr>
          <a:xfrm>
            <a:off x="554475" y="1166478"/>
            <a:ext cx="3326872" cy="313932"/>
          </a:xfrm>
          <a:prstGeom prst="rect">
            <a:avLst/>
          </a:prstGeom>
          <a:noFill/>
        </p:spPr>
        <p:txBody>
          <a:bodyPr wrap="square">
            <a:spAutoFit/>
          </a:bodyPr>
          <a:lstStyle/>
          <a:p>
            <a:pPr marL="0" indent="0">
              <a:buNone/>
            </a:pPr>
            <a:r>
              <a:rPr lang="en-US" sz="1600" dirty="0">
                <a:solidFill>
                  <a:schemeClr val="bg1"/>
                </a:solidFill>
                <a:latin typeface="Times New Roman" panose="02020603050405020304" pitchFamily="18" charset="0"/>
                <a:cs typeface="Times New Roman" panose="02020603050405020304" pitchFamily="18" charset="0"/>
              </a:rPr>
              <a:t>a. ‘No. of Keywords vs mean Shares’</a:t>
            </a:r>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14" name="Content Placeholder 6">
            <a:extLst>
              <a:ext uri="{FF2B5EF4-FFF2-40B4-BE49-F238E27FC236}">
                <a16:creationId xmlns:a16="http://schemas.microsoft.com/office/drawing/2014/main" id="{E5B5594E-2570-4A9C-BD53-F104E66674A2}"/>
              </a:ext>
            </a:extLst>
          </p:cNvPr>
          <p:cNvSpPr txBox="1">
            <a:spLocks/>
          </p:cNvSpPr>
          <p:nvPr/>
        </p:nvSpPr>
        <p:spPr>
          <a:xfrm>
            <a:off x="4324611" y="1115433"/>
            <a:ext cx="3503806" cy="338554"/>
          </a:xfrm>
          <a:prstGeom prst="rect">
            <a:avLst/>
          </a:prstGeom>
          <a:noFill/>
        </p:spPr>
        <p:txBody>
          <a:bodyPr vert="horz" wrap="square" lIns="91440" tIns="45720" rIns="91440" bIns="45720" rtlCol="0" anchor="ctr">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US" sz="1600" dirty="0">
                <a:solidFill>
                  <a:schemeClr val="bg1"/>
                </a:solidFill>
                <a:latin typeface="Times New Roman" panose="02020603050405020304" pitchFamily="18" charset="0"/>
                <a:cs typeface="Times New Roman" panose="02020603050405020304" pitchFamily="18" charset="0"/>
              </a:rPr>
              <a:t>b.   ‘Avg token  length vs  mean Shares’</a:t>
            </a:r>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16" name="Content Placeholder 6">
            <a:extLst>
              <a:ext uri="{FF2B5EF4-FFF2-40B4-BE49-F238E27FC236}">
                <a16:creationId xmlns:a16="http://schemas.microsoft.com/office/drawing/2014/main" id="{B11C73C6-B2A1-4EBC-9F55-4445D55683AE}"/>
              </a:ext>
            </a:extLst>
          </p:cNvPr>
          <p:cNvSpPr txBox="1">
            <a:spLocks/>
          </p:cNvSpPr>
          <p:nvPr/>
        </p:nvSpPr>
        <p:spPr>
          <a:xfrm>
            <a:off x="7957226" y="1057984"/>
            <a:ext cx="4046705" cy="338554"/>
          </a:xfrm>
          <a:prstGeom prst="rect">
            <a:avLst/>
          </a:prstGeom>
          <a:solidFill>
            <a:schemeClr val="tx1"/>
          </a:solidFill>
        </p:spPr>
        <p:txBody>
          <a:bodyPr vert="horz" wrap="square" lIns="91440" tIns="45720" rIns="91440" bIns="45720" rtlCol="0" anchor="ctr">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US" sz="1600" dirty="0">
                <a:solidFill>
                  <a:schemeClr val="bg1"/>
                </a:solidFill>
                <a:latin typeface="Times New Roman" panose="02020603050405020304" pitchFamily="18" charset="0"/>
                <a:cs typeface="Times New Roman" panose="02020603050405020304" pitchFamily="18" charset="0"/>
              </a:rPr>
              <a:t>c. ‘global sentiment polarity  vs  mean Shares</a:t>
            </a:r>
            <a:r>
              <a:rPr lang="en-US" sz="1600" dirty="0">
                <a:solidFill>
                  <a:schemeClr val="bg1"/>
                </a:solidFill>
              </a:rPr>
              <a:t>’</a:t>
            </a:r>
            <a:endParaRPr lang="en-IN" sz="1600" dirty="0">
              <a:solidFill>
                <a:schemeClr val="bg1"/>
              </a:solidFill>
            </a:endParaRPr>
          </a:p>
        </p:txBody>
      </p:sp>
    </p:spTree>
    <p:extLst>
      <p:ext uri="{BB962C8B-B14F-4D97-AF65-F5344CB8AC3E}">
        <p14:creationId xmlns:p14="http://schemas.microsoft.com/office/powerpoint/2010/main" val="373800808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Content Placeholder 12" descr="A close up of a logo&#10;&#10;Description automatically generated">
            <a:extLst>
              <a:ext uri="{FF2B5EF4-FFF2-40B4-BE49-F238E27FC236}">
                <a16:creationId xmlns:a16="http://schemas.microsoft.com/office/drawing/2014/main" id="{49A2A8C3-A715-42CB-B8A4-209776D3CFBB}"/>
              </a:ext>
            </a:extLst>
          </p:cNvPr>
          <p:cNvPicPr>
            <a:picLocks noGrp="1" noChangeAspect="1"/>
          </p:cNvPicPr>
          <p:nvPr>
            <p:ph idx="1"/>
          </p:nvPr>
        </p:nvPicPr>
        <p:blipFill>
          <a:blip r:embed="rId3"/>
          <a:stretch>
            <a:fillRect/>
          </a:stretch>
        </p:blipFill>
        <p:spPr>
          <a:xfrm>
            <a:off x="862067" y="1178443"/>
            <a:ext cx="4769307" cy="2687581"/>
          </a:xfrm>
        </p:spPr>
      </p:pic>
      <p:pic>
        <p:nvPicPr>
          <p:cNvPr id="34" name="Picture 33" descr="A close up of a computer&#10;&#10;Description automatically generated">
            <a:extLst>
              <a:ext uri="{FF2B5EF4-FFF2-40B4-BE49-F238E27FC236}">
                <a16:creationId xmlns:a16="http://schemas.microsoft.com/office/drawing/2014/main" id="{BBD44C03-E031-4C71-A6EB-2DCF9F91F7F3}"/>
              </a:ext>
            </a:extLst>
          </p:cNvPr>
          <p:cNvPicPr>
            <a:picLocks noChangeAspect="1"/>
          </p:cNvPicPr>
          <p:nvPr/>
        </p:nvPicPr>
        <p:blipFill>
          <a:blip r:embed="rId4"/>
          <a:stretch>
            <a:fillRect/>
          </a:stretch>
        </p:blipFill>
        <p:spPr>
          <a:xfrm>
            <a:off x="6285349" y="1272469"/>
            <a:ext cx="4948685" cy="2593555"/>
          </a:xfrm>
          <a:prstGeom prst="rect">
            <a:avLst/>
          </a:prstGeom>
        </p:spPr>
      </p:pic>
      <p:sp>
        <p:nvSpPr>
          <p:cNvPr id="35" name="Rectangle: Top Corners One Rounded and One Snipped 34">
            <a:extLst>
              <a:ext uri="{FF2B5EF4-FFF2-40B4-BE49-F238E27FC236}">
                <a16:creationId xmlns:a16="http://schemas.microsoft.com/office/drawing/2014/main" id="{E3729AC2-A45A-4BB7-BEFC-E5B899346B28}"/>
              </a:ext>
            </a:extLst>
          </p:cNvPr>
          <p:cNvSpPr/>
          <p:nvPr/>
        </p:nvSpPr>
        <p:spPr>
          <a:xfrm>
            <a:off x="1457831" y="4200939"/>
            <a:ext cx="3658918" cy="1946942"/>
          </a:xfrm>
          <a:prstGeom prst="snip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171450" indent="-1714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articles which contains 18-19 words in the title have received the maximum amount of shares.</a:t>
            </a:r>
            <a:endParaRPr lang="en-IN" sz="1600" dirty="0">
              <a:latin typeface="Times New Roman" panose="02020603050405020304" pitchFamily="18" charset="0"/>
              <a:cs typeface="Times New Roman" panose="02020603050405020304" pitchFamily="18" charset="0"/>
            </a:endParaRPr>
          </a:p>
        </p:txBody>
      </p:sp>
      <p:sp>
        <p:nvSpPr>
          <p:cNvPr id="36" name="Rectangle: Top Corners One Rounded and One Snipped 35">
            <a:extLst>
              <a:ext uri="{FF2B5EF4-FFF2-40B4-BE49-F238E27FC236}">
                <a16:creationId xmlns:a16="http://schemas.microsoft.com/office/drawing/2014/main" id="{381BD1BD-85A6-4C79-8804-563A826E1587}"/>
              </a:ext>
            </a:extLst>
          </p:cNvPr>
          <p:cNvSpPr/>
          <p:nvPr/>
        </p:nvSpPr>
        <p:spPr>
          <a:xfrm>
            <a:off x="6886778" y="4200939"/>
            <a:ext cx="3819525" cy="1946942"/>
          </a:xfrm>
          <a:prstGeom prst="snip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171450" indent="-1714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Longer the article length, lesser is the share. Articles </a:t>
            </a:r>
            <a:r>
              <a:rPr lang="en-US" sz="1600" dirty="0">
                <a:latin typeface="Times New Roman" panose="02020603050405020304" pitchFamily="18" charset="0"/>
                <a:cs typeface="Times New Roman" panose="02020603050405020304" pitchFamily="18" charset="0"/>
              </a:rPr>
              <a:t>having 2000 to 4000 words are most popular and shared.</a:t>
            </a:r>
            <a:endParaRPr lang="en-IN" sz="1600" dirty="0">
              <a:latin typeface="Times New Roman" panose="02020603050405020304" pitchFamily="18" charset="0"/>
              <a:cs typeface="Times New Roman" panose="02020603050405020304" pitchFamily="18" charset="0"/>
            </a:endParaRPr>
          </a:p>
        </p:txBody>
      </p:sp>
      <p:sp>
        <p:nvSpPr>
          <p:cNvPr id="48" name="Content Placeholder 6">
            <a:extLst>
              <a:ext uri="{FF2B5EF4-FFF2-40B4-BE49-F238E27FC236}">
                <a16:creationId xmlns:a16="http://schemas.microsoft.com/office/drawing/2014/main" id="{E3875CA8-B5C5-4663-9ECB-8187F83897D6}"/>
              </a:ext>
            </a:extLst>
          </p:cNvPr>
          <p:cNvSpPr txBox="1">
            <a:spLocks/>
          </p:cNvSpPr>
          <p:nvPr/>
        </p:nvSpPr>
        <p:spPr>
          <a:xfrm>
            <a:off x="885217" y="797126"/>
            <a:ext cx="4552545" cy="369332"/>
          </a:xfrm>
          <a:prstGeom prst="rect">
            <a:avLst/>
          </a:prstGeom>
          <a:noFill/>
        </p:spPr>
        <p:txBody>
          <a:bodyPr vert="horz" wrap="square" lIns="91440" tIns="45720" rIns="91440" bIns="45720" rtlCol="0" anchor="ctr">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US" sz="1800" dirty="0">
                <a:latin typeface="Times New Roman" panose="02020603050405020304" pitchFamily="18" charset="0"/>
                <a:cs typeface="Times New Roman" panose="02020603050405020304" pitchFamily="18" charset="0"/>
              </a:rPr>
              <a:t>d. ‘No of title token’ vs mean shares’</a:t>
            </a:r>
            <a:endParaRPr lang="en-IN" sz="1800" dirty="0">
              <a:latin typeface="Times New Roman" panose="02020603050405020304" pitchFamily="18" charset="0"/>
              <a:cs typeface="Times New Roman" panose="02020603050405020304" pitchFamily="18" charset="0"/>
            </a:endParaRPr>
          </a:p>
        </p:txBody>
      </p:sp>
      <p:sp>
        <p:nvSpPr>
          <p:cNvPr id="37" name="Content Placeholder 6">
            <a:extLst>
              <a:ext uri="{FF2B5EF4-FFF2-40B4-BE49-F238E27FC236}">
                <a16:creationId xmlns:a16="http://schemas.microsoft.com/office/drawing/2014/main" id="{8D9B2F3A-3561-451F-88CC-03900FAAF237}"/>
              </a:ext>
            </a:extLst>
          </p:cNvPr>
          <p:cNvSpPr txBox="1">
            <a:spLocks/>
          </p:cNvSpPr>
          <p:nvPr/>
        </p:nvSpPr>
        <p:spPr>
          <a:xfrm>
            <a:off x="6429983" y="795745"/>
            <a:ext cx="4336340" cy="369332"/>
          </a:xfrm>
          <a:prstGeom prst="rect">
            <a:avLst/>
          </a:prstGeom>
          <a:noFill/>
        </p:spPr>
        <p:txBody>
          <a:bodyPr vert="horz" wrap="square" lIns="91440" tIns="45720" rIns="91440" bIns="45720" rtlCol="0" anchor="ctr">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US" sz="1600" dirty="0">
                <a:latin typeface="Times New Roman" panose="02020603050405020304" pitchFamily="18" charset="0"/>
                <a:cs typeface="Times New Roman" panose="02020603050405020304" pitchFamily="18" charset="0"/>
              </a:rPr>
              <a:t>e. ‘No. of </a:t>
            </a:r>
            <a:r>
              <a:rPr lang="en-US" sz="1800" dirty="0">
                <a:latin typeface="Times New Roman" panose="02020603050405020304" pitchFamily="18" charset="0"/>
                <a:cs typeface="Times New Roman" panose="02020603050405020304" pitchFamily="18" charset="0"/>
              </a:rPr>
              <a:t>content</a:t>
            </a:r>
            <a:r>
              <a:rPr lang="en-US" sz="1600" dirty="0">
                <a:latin typeface="Times New Roman" panose="02020603050405020304" pitchFamily="18" charset="0"/>
                <a:cs typeface="Times New Roman" panose="02020603050405020304" pitchFamily="18" charset="0"/>
              </a:rPr>
              <a:t> tokens vs mean shares’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58211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BA08C2-E996-4163-A4CF-FDBD61B39B37}"/>
              </a:ext>
            </a:extLst>
          </p:cNvPr>
          <p:cNvSpPr txBox="1"/>
          <p:nvPr/>
        </p:nvSpPr>
        <p:spPr>
          <a:xfrm>
            <a:off x="1157487" y="214776"/>
            <a:ext cx="392579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Outlier Treatment</a:t>
            </a:r>
            <a:endParaRPr lang="en-IN" sz="32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E5646FB-1A1C-439C-A4D2-0181601DDD66}"/>
              </a:ext>
            </a:extLst>
          </p:cNvPr>
          <p:cNvSpPr txBox="1"/>
          <p:nvPr/>
        </p:nvSpPr>
        <p:spPr>
          <a:xfrm>
            <a:off x="1157487" y="1059335"/>
            <a:ext cx="10365919" cy="1323439"/>
          </a:xfrm>
          <a:prstGeom prst="rect">
            <a:avLst/>
          </a:prstGeom>
          <a:noFill/>
        </p:spPr>
        <p:txBody>
          <a:bodyPr wrap="square" rtlCol="0">
            <a:spAutoFit/>
          </a:bodyPr>
          <a:lstStyle/>
          <a:p>
            <a:pPr marL="285750" indent="-285750">
              <a:buFont typeface="Arial" panose="020B0604020202020204" pitchFamily="34" charset="0"/>
              <a:buChar char="•"/>
            </a:pPr>
            <a:r>
              <a:rPr lang="en-IN" sz="1600" dirty="0"/>
              <a:t>Checking the outlier percentage of all the columns in the dataset by the Inter Quartile Range method. </a:t>
            </a:r>
          </a:p>
          <a:p>
            <a:pPr marL="285750" indent="-285750">
              <a:buFont typeface="Arial" panose="020B0604020202020204" pitchFamily="34" charset="0"/>
              <a:buChar char="•"/>
            </a:pPr>
            <a:r>
              <a:rPr lang="en-IN" sz="1600" dirty="0"/>
              <a:t>By using the Square Root transformation and Log(X+1) transformation, we can reduce the outliers to a certain level. </a:t>
            </a:r>
          </a:p>
          <a:p>
            <a:pPr marL="285750" indent="-285750">
              <a:buFont typeface="Arial" panose="020B0604020202020204" pitchFamily="34" charset="0"/>
              <a:buChar char="•"/>
            </a:pPr>
            <a:r>
              <a:rPr lang="en-IN" sz="1600" dirty="0"/>
              <a:t>Whichever transformation gives the best effective reduction in outliers, that is applied to that column or if both doesn’t have that much effect in reducing the outliers, the function checks whether removal of those rows can be effective and whether there is huge loss of data (&gt;5%) if the rows are dropped.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572" y="3025824"/>
            <a:ext cx="4652544" cy="326073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572" y="2760866"/>
            <a:ext cx="4652544" cy="28462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9618" y="3551917"/>
            <a:ext cx="6231988" cy="2443959"/>
          </a:xfrm>
          <a:prstGeom prst="rect">
            <a:avLst/>
          </a:prstGeom>
        </p:spPr>
      </p:pic>
      <p:sp>
        <p:nvSpPr>
          <p:cNvPr id="8" name="TextBox 7"/>
          <p:cNvSpPr txBox="1"/>
          <p:nvPr/>
        </p:nvSpPr>
        <p:spPr>
          <a:xfrm>
            <a:off x="5739618" y="2774801"/>
            <a:ext cx="3291840" cy="646331"/>
          </a:xfrm>
          <a:prstGeom prst="rect">
            <a:avLst/>
          </a:prstGeom>
          <a:noFill/>
        </p:spPr>
        <p:txBody>
          <a:bodyPr wrap="square" rtlCol="0">
            <a:spAutoFit/>
          </a:bodyPr>
          <a:lstStyle/>
          <a:p>
            <a:r>
              <a:rPr lang="en-IN" dirty="0"/>
              <a:t>Target column Before Treating</a:t>
            </a:r>
          </a:p>
          <a:p>
            <a:r>
              <a:rPr lang="en-IN" dirty="0"/>
              <a:t>Percent: above 11</a:t>
            </a:r>
            <a:endParaRPr lang="en-US" dirty="0"/>
          </a:p>
        </p:txBody>
      </p:sp>
      <p:sp>
        <p:nvSpPr>
          <p:cNvPr id="9" name="TextBox 8"/>
          <p:cNvSpPr txBox="1"/>
          <p:nvPr/>
        </p:nvSpPr>
        <p:spPr>
          <a:xfrm>
            <a:off x="9111742" y="2798268"/>
            <a:ext cx="2859864" cy="646331"/>
          </a:xfrm>
          <a:prstGeom prst="rect">
            <a:avLst/>
          </a:prstGeom>
          <a:noFill/>
        </p:spPr>
        <p:txBody>
          <a:bodyPr wrap="square" rtlCol="0">
            <a:spAutoFit/>
          </a:bodyPr>
          <a:lstStyle/>
          <a:p>
            <a:r>
              <a:rPr lang="en-IN" dirty="0"/>
              <a:t>Target Column After Treating</a:t>
            </a:r>
          </a:p>
          <a:p>
            <a:r>
              <a:rPr lang="en-IN" dirty="0"/>
              <a:t>Percent: below 4</a:t>
            </a:r>
            <a:endParaRPr lang="en-US" dirty="0"/>
          </a:p>
        </p:txBody>
      </p:sp>
    </p:spTree>
    <p:extLst>
      <p:ext uri="{BB962C8B-B14F-4D97-AF65-F5344CB8AC3E}">
        <p14:creationId xmlns:p14="http://schemas.microsoft.com/office/powerpoint/2010/main" val="2610901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3315AA3-EAE3-44ED-8368-BAC2FFFB4817}">
  <ds:schemaRefs>
    <ds:schemaRef ds:uri="http://schemas.microsoft.com/sharepoint/v3/contenttype/forms"/>
  </ds:schemaRefs>
</ds:datastoreItem>
</file>

<file path=customXml/itemProps3.xml><?xml version="1.0" encoding="utf-8"?>
<ds:datastoreItem xmlns:ds="http://schemas.openxmlformats.org/officeDocument/2006/customXml" ds:itemID="{D7023227-530E-4024-91EF-312A851A758C}">
  <ds:schemaRefs>
    <ds:schemaRef ds:uri="16c05727-aa75-4e4a-9b5f-8a80a1165891"/>
    <ds:schemaRef ds:uri="http://www.w3.org/XML/1998/namespace"/>
    <ds:schemaRef ds:uri="http://schemas.microsoft.com/office/2006/metadata/properties"/>
    <ds:schemaRef ds:uri="http://purl.org/dc/elements/1.1/"/>
    <ds:schemaRef ds:uri="http://schemas.microsoft.com/office/2006/documentManagement/types"/>
    <ds:schemaRef ds:uri="http://purl.org/dc/dcmitype/"/>
    <ds:schemaRef ds:uri="http://purl.org/dc/terms/"/>
    <ds:schemaRef ds:uri="http://schemas.microsoft.com/office/infopath/2007/PartnerControls"/>
    <ds:schemaRef ds:uri="http://schemas.openxmlformats.org/package/2006/metadata/core-propertie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1324</Words>
  <Application>Microsoft Office PowerPoint</Application>
  <PresentationFormat>Widescreen</PresentationFormat>
  <Paragraphs>184</Paragraphs>
  <Slides>16</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ONLINE NEWS POPULARITY</vt:lpstr>
      <vt:lpstr>PowerPoint Presentation</vt:lpstr>
      <vt:lpstr>PowerPoint Presentation</vt:lpstr>
      <vt:lpstr>ATTRIBUTE INFORMATION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PROPOSED MODELS </vt:lpstr>
      <vt:lpstr>By comparing the MSE scores of various models in both Train and test set, we identified that XGBoost model (even without tuning) was better than others as it gave the least MSE value.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2020-09-01T06:15:18Z</dcterms:created>
  <dcterms:modified xsi:type="dcterms:W3CDTF">2020-09-02T02:47:31Z</dcterms:modified>
</cp:coreProperties>
</file>