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1DF7F-644A-7E4B-503C-ABB69B60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9B739-D6E6-300A-7780-D5B850B34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1FCC4-FECD-0D48-8CE3-B6C3E9DE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EE77-BE7F-C795-2841-C81107F6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E887-4F67-387B-0177-9D5B2CB6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1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46F1-76DE-67C2-865D-0D755E1E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14D57-E5FE-5A50-4502-C0CD3C6C5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CF2B5-6E28-E78F-8196-260D115A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947C8-19CE-BCD7-D017-4CC21F44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BA0B7-4F84-AC16-835E-A3266385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9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9DD99-9A29-3CA0-65A5-A12FBD75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64539C-FCA9-0FAF-1FEA-E0D746BCF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4DF14-3125-9BC4-632E-13802F46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FF5BF-9A16-FD1B-65DB-8FEFB6AA2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EBDE-9011-9B2F-787A-953AF9A1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1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618A-72BD-41CE-D4E7-B33056C31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BAB87-4722-6EB3-D729-7E8E3FF4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15231-F4BD-5559-4D00-74D0EEE0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F49C0-CAEC-AB17-8072-DCDAC91B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147D-090C-1C92-820D-3D8DD54B4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89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068D9-DF7C-26AA-F825-D6863B10B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42100-FB99-199E-F1EB-13812262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5177B-287F-931B-36A2-248AED45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7FB8-236C-D95D-EDE7-47717517C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9D5BB-02A7-89A5-EF21-CDD8ADF6A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6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30D44-6BAD-6C59-D182-DF6C776E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35F7-9DCE-239C-1506-2863EE12C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02A85-1532-1F44-34B2-3779FEF33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212DC-F9DD-F81D-6BE6-2576A02F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C14A7-EA2F-CE70-E00D-28517C8A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A97F15-B90F-7ECD-D93D-A8BD9580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4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D7BD-F789-9141-CB18-1F32E8A3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C83F7-0280-6782-381B-E2108494F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8E4B80-4207-976A-9A2F-D3904509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207FC-7D02-97F2-121D-96E081868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9942B-6FD5-329B-68AC-430D886C1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ED47E1-277C-8285-22F7-C44F0476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79456C-B22F-2C8A-A99A-8789DE66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05BAE-B6AE-AE29-EAC7-AE52AE367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3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12FD-3117-BC95-BDDA-B0AAAEE32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25316-93B2-18DC-DC44-BFDD3418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AD1EB-B141-1C6D-BAB6-22E0C34CE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791B3-74D5-9362-012C-1AF664A7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8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B879B-E48D-7E79-6DA9-7C3EF4A7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0669D-4BC9-A7B4-8733-A287512F8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6413D-77F5-FE8E-CEC1-F3ABBC9A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3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7DFA-5600-9164-0F92-44F7387E3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040D-47EB-AA56-7A79-24DFD2BD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0D30-0E7D-ECC4-4240-6DA6D460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EF3F7-8A28-9AEC-56A9-BF7D7EFF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91D2C-F8DA-B06E-FFE8-6F0017C8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1F648-850A-E0D5-586B-B5A02B5F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87A4-5ABC-26F6-AB42-FAC6ABDBB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6A05F-F573-3096-EEAB-914233C73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A948F-813A-EDA5-5E15-C453440DE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CC743-CA58-2FB2-AB51-4D5CA4296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31ED-0A5A-46F1-10EF-447A719CA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821D2-63EF-D8AC-CB91-2FAF7B19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0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3583D-D16F-749B-7235-06AC4782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6D8E1-C390-CE76-30A1-E3E31EFA1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AF21F-00C0-0EC6-F057-321165FC9F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EAA3B-1668-4F53-9D1B-2D3F3466849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768C2-2328-ADB8-09B5-7C42A27B4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844C7-389D-81D9-9E6D-97500E3399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82A8-A345-4FEC-8FE7-D07D96140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2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avoneel/brain-mri-images-for-brain-tumor-detection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1ADF-3BEB-20BB-DD50-830526A4A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1456660"/>
            <a:ext cx="9144000" cy="2387600"/>
          </a:xfrm>
        </p:spPr>
        <p:txBody>
          <a:bodyPr/>
          <a:lstStyle/>
          <a:p>
            <a:r>
              <a:rPr lang="en-US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FF"/>
                </a:highlight>
                <a:latin typeface="system-ui"/>
              </a:rPr>
              <a:t>Brain Tumor Detection</a:t>
            </a:r>
            <a:br>
              <a:rPr lang="en-US" b="1" i="0" dirty="0">
                <a:effectLst/>
                <a:highlight>
                  <a:srgbClr val="FFFFFF"/>
                </a:highlight>
                <a:latin typeface="system-ui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92A9-7F91-5568-DF15-F33EE0867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74" y="4781909"/>
            <a:ext cx="10333703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u="sng" dirty="0"/>
              <a:t>TEAM MEMBERS:</a:t>
            </a:r>
          </a:p>
          <a:p>
            <a:pPr algn="l"/>
            <a:r>
              <a:rPr lang="en-US" sz="2400" dirty="0"/>
              <a:t>JYOSTHNA CHIDARAPADU-1RVU22BSC021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/>
              <a:t>SRUTHI BASINENI-1RVU22BSC013</a:t>
            </a:r>
            <a:endParaRPr lang="en-US" sz="2400" dirty="0">
              <a:ea typeface="Calibri"/>
              <a:cs typeface="Calibri"/>
            </a:endParaRPr>
          </a:p>
          <a:p>
            <a:pPr algn="l"/>
            <a:r>
              <a:rPr lang="en-US" sz="2400" dirty="0"/>
              <a:t>NISHITHA B -1RVU22BSC063</a:t>
            </a:r>
          </a:p>
          <a:p>
            <a:pPr algn="l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C5E79B-7791-8B9F-407C-37114604B63A}"/>
              </a:ext>
            </a:extLst>
          </p:cNvPr>
          <p:cNvSpPr/>
          <p:nvPr/>
        </p:nvSpPr>
        <p:spPr>
          <a:xfrm>
            <a:off x="11207" y="1"/>
            <a:ext cx="12169586" cy="685799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6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C5E79B-7791-8B9F-407C-37114604B63A}"/>
              </a:ext>
            </a:extLst>
          </p:cNvPr>
          <p:cNvSpPr/>
          <p:nvPr/>
        </p:nvSpPr>
        <p:spPr>
          <a:xfrm>
            <a:off x="11207" y="1"/>
            <a:ext cx="12169586" cy="685799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0DAAE5-FD72-CDDC-022B-C425876600F5}"/>
              </a:ext>
            </a:extLst>
          </p:cNvPr>
          <p:cNvSpPr txBox="1"/>
          <p:nvPr/>
        </p:nvSpPr>
        <p:spPr>
          <a:xfrm>
            <a:off x="609600" y="462116"/>
            <a:ext cx="4075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PROBLEM STATEMENT: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B7B41-DDD8-4606-20B2-36E00B1B2360}"/>
              </a:ext>
            </a:extLst>
          </p:cNvPr>
          <p:cNvSpPr txBox="1"/>
          <p:nvPr/>
        </p:nvSpPr>
        <p:spPr>
          <a:xfrm>
            <a:off x="471949" y="1184543"/>
            <a:ext cx="105665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Developing a detection model using CNN to analyze MRI scans for the detection of</a:t>
            </a:r>
          </a:p>
          <a:p>
            <a:r>
              <a:rPr lang="en-US" sz="2400" dirty="0"/>
              <a:t>   brain tumors.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61FCD-9870-E247-4DBC-A2273DD565CB}"/>
              </a:ext>
            </a:extLst>
          </p:cNvPr>
          <p:cNvSpPr txBox="1"/>
          <p:nvPr/>
        </p:nvSpPr>
        <p:spPr>
          <a:xfrm>
            <a:off x="580951" y="3057754"/>
            <a:ext cx="1159984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dataset is collected from Kaggle and it contains 2 folders: </a:t>
            </a:r>
            <a:r>
              <a:rPr lang="en-US" sz="2400" b="1" dirty="0"/>
              <a:t>yes</a:t>
            </a:r>
            <a:r>
              <a:rPr lang="en-US" sz="2400" dirty="0"/>
              <a:t> and </a:t>
            </a:r>
            <a:r>
              <a:rPr lang="en-US" sz="2400" b="1" dirty="0"/>
              <a:t>no</a:t>
            </a:r>
            <a:r>
              <a:rPr lang="en-US" sz="2400" dirty="0"/>
              <a:t> which contains </a:t>
            </a:r>
          </a:p>
          <a:p>
            <a:r>
              <a:rPr lang="en-US" sz="2400" dirty="0"/>
              <a:t>253 Brain MRI Images. </a:t>
            </a:r>
          </a:p>
          <a:p>
            <a:r>
              <a:rPr lang="en-US" sz="2400" dirty="0"/>
              <a:t>The folder </a:t>
            </a:r>
            <a:r>
              <a:rPr lang="en-US" sz="2400" b="1" dirty="0"/>
              <a:t>yes</a:t>
            </a:r>
            <a:r>
              <a:rPr lang="en-US" sz="2400" dirty="0"/>
              <a:t> contains </a:t>
            </a:r>
            <a:r>
              <a:rPr lang="en-US" sz="2400" b="1" dirty="0"/>
              <a:t>155 Brain MRI Images</a:t>
            </a:r>
            <a:r>
              <a:rPr lang="en-US" sz="2400" dirty="0"/>
              <a:t> that are tumorous and the folder </a:t>
            </a:r>
            <a:r>
              <a:rPr lang="en-US" sz="2400" b="1" dirty="0"/>
              <a:t>no </a:t>
            </a:r>
            <a:r>
              <a:rPr lang="en-US" sz="2400" dirty="0"/>
              <a:t>contains </a:t>
            </a:r>
          </a:p>
          <a:p>
            <a:r>
              <a:rPr lang="en-US" sz="2400" b="1" dirty="0"/>
              <a:t>98 Brain MRI Images </a:t>
            </a:r>
            <a:r>
              <a:rPr lang="en-US" sz="2400" dirty="0"/>
              <a:t>that are </a:t>
            </a:r>
            <a:r>
              <a:rPr lang="en-US" sz="2400" b="1" dirty="0"/>
              <a:t>non-tumorous.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1269E-E859-5540-2450-386C2BEA5902}"/>
              </a:ext>
            </a:extLst>
          </p:cNvPr>
          <p:cNvSpPr txBox="1"/>
          <p:nvPr/>
        </p:nvSpPr>
        <p:spPr>
          <a:xfrm>
            <a:off x="609600" y="2338308"/>
            <a:ext cx="388561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Overview of the data: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C6DB6C-2DA8-C608-403F-6E3262584022}"/>
              </a:ext>
            </a:extLst>
          </p:cNvPr>
          <p:cNvSpPr txBox="1"/>
          <p:nvPr/>
        </p:nvSpPr>
        <p:spPr>
          <a:xfrm>
            <a:off x="609600" y="4945626"/>
            <a:ext cx="2256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Source link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63AEB7-A16B-0594-F323-C412515EC5A3}"/>
              </a:ext>
            </a:extLst>
          </p:cNvPr>
          <p:cNvSpPr txBox="1"/>
          <p:nvPr/>
        </p:nvSpPr>
        <p:spPr>
          <a:xfrm>
            <a:off x="2934749" y="5073293"/>
            <a:ext cx="6130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Brain MRI Images for Brain Tumor Detection (kaggle.com)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8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5E79B-7791-8B9F-407C-37114604B63A}"/>
              </a:ext>
            </a:extLst>
          </p:cNvPr>
          <p:cNvSpPr/>
          <p:nvPr/>
        </p:nvSpPr>
        <p:spPr>
          <a:xfrm>
            <a:off x="11207" y="1"/>
            <a:ext cx="12169586" cy="685799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D33D1252-0420-4A54-0F19-E9EF45985C7F}"/>
              </a:ext>
            </a:extLst>
          </p:cNvPr>
          <p:cNvSpPr txBox="1"/>
          <p:nvPr/>
        </p:nvSpPr>
        <p:spPr>
          <a:xfrm>
            <a:off x="3927478" y="367563"/>
            <a:ext cx="49866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Proposed Methodology:</a:t>
            </a:r>
            <a:endParaRPr lang="en-US" sz="3200" b="1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01554A4D-F9A9-B71E-6BB3-008BCEA0A895}"/>
              </a:ext>
            </a:extLst>
          </p:cNvPr>
          <p:cNvSpPr/>
          <p:nvPr/>
        </p:nvSpPr>
        <p:spPr>
          <a:xfrm>
            <a:off x="2147201" y="4448795"/>
            <a:ext cx="1998556" cy="2038400"/>
          </a:xfrm>
          <a:prstGeom prst="flowChartConnector">
            <a:avLst/>
          </a:prstGeom>
          <a:solidFill>
            <a:srgbClr val="3F960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MODEL TESTING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20AE9829-0E53-1F3F-3ED9-2B53B9758462}"/>
              </a:ext>
            </a:extLst>
          </p:cNvPr>
          <p:cNvSpPr/>
          <p:nvPr/>
        </p:nvSpPr>
        <p:spPr>
          <a:xfrm>
            <a:off x="3662769" y="1697593"/>
            <a:ext cx="1983439" cy="1868309"/>
          </a:xfrm>
          <a:prstGeom prst="flowChart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DATA PRE-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PROCESSING</a:t>
            </a:r>
          </a:p>
          <a:p>
            <a:pPr algn="ctr"/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73AFBCB1-9B07-C369-A2AA-D5A4C49E161E}"/>
              </a:ext>
            </a:extLst>
          </p:cNvPr>
          <p:cNvSpPr/>
          <p:nvPr/>
        </p:nvSpPr>
        <p:spPr>
          <a:xfrm>
            <a:off x="677958" y="1797938"/>
            <a:ext cx="2004315" cy="1868311"/>
          </a:xfrm>
          <a:prstGeom prst="flowChartConnec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DATA COLLECTION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D783182F-FE8C-8A61-D057-793F0964135F}"/>
              </a:ext>
            </a:extLst>
          </p:cNvPr>
          <p:cNvSpPr/>
          <p:nvPr/>
        </p:nvSpPr>
        <p:spPr>
          <a:xfrm>
            <a:off x="9530603" y="1638292"/>
            <a:ext cx="1983439" cy="1938617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MODEL EVALUATION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FA30D4ED-B25A-6BA4-3271-90988262E8AC}"/>
              </a:ext>
            </a:extLst>
          </p:cNvPr>
          <p:cNvSpPr/>
          <p:nvPr/>
        </p:nvSpPr>
        <p:spPr>
          <a:xfrm>
            <a:off x="5418045" y="4450967"/>
            <a:ext cx="2005851" cy="2039469"/>
          </a:xfrm>
          <a:prstGeom prst="flowChartConnector">
            <a:avLst/>
          </a:prstGeom>
          <a:solidFill>
            <a:srgbClr val="F59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DEPLOY 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MODEL</a:t>
            </a:r>
          </a:p>
        </p:txBody>
      </p:sp>
      <p:sp>
        <p:nvSpPr>
          <p:cNvPr id="23" name="Flowchart: Connector 22">
            <a:extLst>
              <a:ext uri="{FF2B5EF4-FFF2-40B4-BE49-F238E27FC236}">
                <a16:creationId xmlns:a16="http://schemas.microsoft.com/office/drawing/2014/main" id="{48FFF06B-ECFB-A1CC-6B42-6AB6EB240B18}"/>
              </a:ext>
            </a:extLst>
          </p:cNvPr>
          <p:cNvSpPr/>
          <p:nvPr/>
        </p:nvSpPr>
        <p:spPr>
          <a:xfrm>
            <a:off x="6558492" y="1683967"/>
            <a:ext cx="1972233" cy="1826560"/>
          </a:xfrm>
          <a:prstGeom prst="flowChartConnecto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MODEL SELECTION AND 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TRAINING</a:t>
            </a:r>
          </a:p>
        </p:txBody>
      </p:sp>
      <p:sp>
        <p:nvSpPr>
          <p:cNvPr id="24" name="Arrow: Curved Up 23">
            <a:extLst>
              <a:ext uri="{FF2B5EF4-FFF2-40B4-BE49-F238E27FC236}">
                <a16:creationId xmlns:a16="http://schemas.microsoft.com/office/drawing/2014/main" id="{7E0825FA-9F6B-E2BB-BEDC-A9629547DF8D}"/>
              </a:ext>
            </a:extLst>
          </p:cNvPr>
          <p:cNvSpPr/>
          <p:nvPr/>
        </p:nvSpPr>
        <p:spPr>
          <a:xfrm>
            <a:off x="2577602" y="2925022"/>
            <a:ext cx="1131792" cy="526674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Arrow: Curved Up 24">
            <a:extLst>
              <a:ext uri="{FF2B5EF4-FFF2-40B4-BE49-F238E27FC236}">
                <a16:creationId xmlns:a16="http://schemas.microsoft.com/office/drawing/2014/main" id="{2B8D1928-9C08-7D98-9122-C5F0DAB29F7E}"/>
              </a:ext>
            </a:extLst>
          </p:cNvPr>
          <p:cNvSpPr/>
          <p:nvPr/>
        </p:nvSpPr>
        <p:spPr>
          <a:xfrm>
            <a:off x="8427074" y="2857787"/>
            <a:ext cx="1142997" cy="582702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Curved Down 25">
            <a:extLst>
              <a:ext uri="{FF2B5EF4-FFF2-40B4-BE49-F238E27FC236}">
                <a16:creationId xmlns:a16="http://schemas.microsoft.com/office/drawing/2014/main" id="{DDB0FB0D-D059-3BD0-3E03-2C0322166EED}"/>
              </a:ext>
            </a:extLst>
          </p:cNvPr>
          <p:cNvSpPr/>
          <p:nvPr/>
        </p:nvSpPr>
        <p:spPr>
          <a:xfrm>
            <a:off x="5418293" y="1700778"/>
            <a:ext cx="1255059" cy="560294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Arrow: Curved Up 26">
            <a:extLst>
              <a:ext uri="{FF2B5EF4-FFF2-40B4-BE49-F238E27FC236}">
                <a16:creationId xmlns:a16="http://schemas.microsoft.com/office/drawing/2014/main" id="{827D9AD6-25F5-B5A0-ACBE-BB82C0611650}"/>
              </a:ext>
            </a:extLst>
          </p:cNvPr>
          <p:cNvSpPr/>
          <p:nvPr/>
        </p:nvSpPr>
        <p:spPr>
          <a:xfrm>
            <a:off x="4146426" y="5748903"/>
            <a:ext cx="1389526" cy="593909"/>
          </a:xfrm>
          <a:prstGeom prst="curvedUp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1237BB19-4B2F-3896-37E8-41348B717C23}"/>
              </a:ext>
            </a:extLst>
          </p:cNvPr>
          <p:cNvSpPr/>
          <p:nvPr/>
        </p:nvSpPr>
        <p:spPr>
          <a:xfrm>
            <a:off x="8656543" y="4450967"/>
            <a:ext cx="2005851" cy="2039469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MONITOR AND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ea typeface="Calibri"/>
                <a:cs typeface="Calibri"/>
              </a:rPr>
              <a:t>IMPROVE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0A2FEC5B-9F70-70D8-1FCD-BBDB34F21ABB}"/>
              </a:ext>
            </a:extLst>
          </p:cNvPr>
          <p:cNvSpPr/>
          <p:nvPr/>
        </p:nvSpPr>
        <p:spPr>
          <a:xfrm>
            <a:off x="7309286" y="4608703"/>
            <a:ext cx="1479176" cy="57150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8AF3F57C-E200-A310-518A-B10EEBBAD2BD}"/>
              </a:ext>
            </a:extLst>
          </p:cNvPr>
          <p:cNvSpPr/>
          <p:nvPr/>
        </p:nvSpPr>
        <p:spPr>
          <a:xfrm>
            <a:off x="1266514" y="4905660"/>
            <a:ext cx="997324" cy="560294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17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5E79B-7791-8B9F-407C-37114604B63A}"/>
              </a:ext>
            </a:extLst>
          </p:cNvPr>
          <p:cNvSpPr/>
          <p:nvPr/>
        </p:nvSpPr>
        <p:spPr>
          <a:xfrm>
            <a:off x="11207" y="1"/>
            <a:ext cx="12169586" cy="685799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F41880-45CF-59BF-74CF-F56731F53963}"/>
              </a:ext>
            </a:extLst>
          </p:cNvPr>
          <p:cNvSpPr txBox="1"/>
          <p:nvPr/>
        </p:nvSpPr>
        <p:spPr>
          <a:xfrm>
            <a:off x="727587" y="557669"/>
            <a:ext cx="1474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Input: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BA011-7EF7-517F-A6CA-715B8CFEB531}"/>
              </a:ext>
            </a:extLst>
          </p:cNvPr>
          <p:cNvSpPr txBox="1"/>
          <p:nvPr/>
        </p:nvSpPr>
        <p:spPr>
          <a:xfrm>
            <a:off x="727587" y="1247828"/>
            <a:ext cx="108945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MRI images in JPEG format need to be resized to have a shape of (240, 240, 3), where: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 width = 240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 height = 240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number of channels = 3 (for RGB images)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3A679-1EB1-40D9-DB59-251813E907F7}"/>
              </a:ext>
            </a:extLst>
          </p:cNvPr>
          <p:cNvSpPr txBox="1"/>
          <p:nvPr/>
        </p:nvSpPr>
        <p:spPr>
          <a:xfrm>
            <a:off x="705022" y="3849872"/>
            <a:ext cx="15199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Output: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F8674-A207-0361-EEC4-09B90E77D47B}"/>
              </a:ext>
            </a:extLst>
          </p:cNvPr>
          <p:cNvSpPr txBox="1"/>
          <p:nvPr/>
        </p:nvSpPr>
        <p:spPr>
          <a:xfrm>
            <a:off x="727587" y="4601497"/>
            <a:ext cx="6562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output is a binary classification: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Prediction of 1 signifies the presence of a tumor.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Prediction of 0 indicates the absence of a tumor.</a:t>
            </a:r>
          </a:p>
        </p:txBody>
      </p:sp>
    </p:spTree>
    <p:extLst>
      <p:ext uri="{BB962C8B-B14F-4D97-AF65-F5344CB8AC3E}">
        <p14:creationId xmlns:p14="http://schemas.microsoft.com/office/powerpoint/2010/main" val="100349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5E79B-7791-8B9F-407C-37114604B63A}"/>
              </a:ext>
            </a:extLst>
          </p:cNvPr>
          <p:cNvSpPr/>
          <p:nvPr/>
        </p:nvSpPr>
        <p:spPr>
          <a:xfrm>
            <a:off x="11207" y="1"/>
            <a:ext cx="12169586" cy="685799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BF1556-F2B4-60E9-F72B-EBF12E6C401A}"/>
              </a:ext>
            </a:extLst>
          </p:cNvPr>
          <p:cNvSpPr txBox="1"/>
          <p:nvPr/>
        </p:nvSpPr>
        <p:spPr>
          <a:xfrm>
            <a:off x="786581" y="1838632"/>
            <a:ext cx="1025998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1.Early Detection: </a:t>
            </a:r>
            <a:r>
              <a:rPr lang="en-US" sz="2400" dirty="0"/>
              <a:t>Spotting brain tumors early to start treatment sooner.</a:t>
            </a:r>
          </a:p>
          <a:p>
            <a:endParaRPr lang="en-US" sz="2400" dirty="0"/>
          </a:p>
          <a:p>
            <a:r>
              <a:rPr lang="en-US" sz="2400" b="1" dirty="0"/>
              <a:t>2.Custom Treatment: </a:t>
            </a:r>
            <a:r>
              <a:rPr lang="en-US" sz="2400" dirty="0"/>
              <a:t>Making treatment plans that fit each patient's tumor.</a:t>
            </a:r>
          </a:p>
          <a:p>
            <a:endParaRPr lang="en-US" sz="2400" dirty="0"/>
          </a:p>
          <a:p>
            <a:r>
              <a:rPr lang="en-US" sz="2400" b="1" dirty="0"/>
              <a:t>3.Watching Progress: </a:t>
            </a:r>
            <a:r>
              <a:rPr lang="en-US" sz="2400" dirty="0"/>
              <a:t>Keeping an eye on how tumors change over time.</a:t>
            </a:r>
          </a:p>
          <a:p>
            <a:endParaRPr lang="en-US" sz="2400" dirty="0"/>
          </a:p>
          <a:p>
            <a:r>
              <a:rPr lang="en-US" sz="2400" b="1" dirty="0"/>
              <a:t>4.Using Resources Wisely:</a:t>
            </a:r>
            <a:r>
              <a:rPr lang="en-US" sz="2400" dirty="0"/>
              <a:t> Using time and resources well by focusing on patients</a:t>
            </a:r>
          </a:p>
          <a:p>
            <a:r>
              <a:rPr lang="en-US" sz="2400" dirty="0"/>
              <a:t> who need it most.</a:t>
            </a:r>
          </a:p>
          <a:p>
            <a:endParaRPr lang="en-US" sz="2400" dirty="0"/>
          </a:p>
          <a:p>
            <a:r>
              <a:rPr lang="en-US" sz="2400" b="1" dirty="0"/>
              <a:t>5.Learning Tool: </a:t>
            </a:r>
            <a:r>
              <a:rPr lang="en-US" sz="2400" dirty="0"/>
              <a:t>Helping doctors and students learn about brain tumors better.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0C5CB-D919-EF6B-1DCF-B3F53E4EFB11}"/>
              </a:ext>
            </a:extLst>
          </p:cNvPr>
          <p:cNvSpPr txBox="1"/>
          <p:nvPr/>
        </p:nvSpPr>
        <p:spPr>
          <a:xfrm>
            <a:off x="914400" y="604918"/>
            <a:ext cx="373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APPLICATIONS:</a:t>
            </a:r>
          </a:p>
        </p:txBody>
      </p:sp>
    </p:spTree>
    <p:extLst>
      <p:ext uri="{BB962C8B-B14F-4D97-AF65-F5344CB8AC3E}">
        <p14:creationId xmlns:p14="http://schemas.microsoft.com/office/powerpoint/2010/main" val="1131798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C5E79B-7791-8B9F-407C-37114604B63A}"/>
              </a:ext>
            </a:extLst>
          </p:cNvPr>
          <p:cNvSpPr/>
          <p:nvPr/>
        </p:nvSpPr>
        <p:spPr>
          <a:xfrm>
            <a:off x="11207" y="1"/>
            <a:ext cx="12169586" cy="685799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90C5CB-D919-EF6B-1DCF-B3F53E4EFB11}"/>
              </a:ext>
            </a:extLst>
          </p:cNvPr>
          <p:cNvSpPr txBox="1"/>
          <p:nvPr/>
        </p:nvSpPr>
        <p:spPr>
          <a:xfrm>
            <a:off x="914400" y="604918"/>
            <a:ext cx="37362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Outcomes: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48FB2B-060B-CD45-79BD-0CAB573A6780}"/>
              </a:ext>
            </a:extLst>
          </p:cNvPr>
          <p:cNvSpPr txBox="1"/>
          <p:nvPr/>
        </p:nvSpPr>
        <p:spPr>
          <a:xfrm>
            <a:off x="914400" y="1671485"/>
            <a:ext cx="996007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Better Patient Care: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Helps find tumors early, improving patient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Reduces unnecessary tests for patients without tumors.</a:t>
            </a:r>
          </a:p>
          <a:p>
            <a:endParaRPr lang="en-US" sz="2000" dirty="0"/>
          </a:p>
          <a:p>
            <a:r>
              <a:rPr lang="en-US" sz="2000" b="1" u="sng" dirty="0"/>
              <a:t>Easier for Doctors: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it quicker for doctors to diagnose, helping more patients.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it possible for doctors in faraway places to diagnose too.</a:t>
            </a:r>
          </a:p>
          <a:p>
            <a:endParaRPr lang="en-US" sz="2000" dirty="0"/>
          </a:p>
          <a:p>
            <a:r>
              <a:rPr lang="en-US" sz="2000" b="1" u="sng" dirty="0"/>
              <a:t>Improved Collaboration: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Helps doctors share knowledge and work together more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Makes it easier for specialists to collaborate, leading to better patient outcomes.</a:t>
            </a:r>
          </a:p>
        </p:txBody>
      </p:sp>
    </p:spTree>
    <p:extLst>
      <p:ext uri="{BB962C8B-B14F-4D97-AF65-F5344CB8AC3E}">
        <p14:creationId xmlns:p14="http://schemas.microsoft.com/office/powerpoint/2010/main" val="1111913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8374D2-A4B9-991A-75FA-B1843E59B77A}"/>
              </a:ext>
            </a:extLst>
          </p:cNvPr>
          <p:cNvSpPr txBox="1"/>
          <p:nvPr/>
        </p:nvSpPr>
        <p:spPr>
          <a:xfrm>
            <a:off x="3805084" y="2595716"/>
            <a:ext cx="39329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u="sng" dirty="0"/>
              <a:t>THANK YOU!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8889C9-1375-7695-84FC-A808958211D7}"/>
              </a:ext>
            </a:extLst>
          </p:cNvPr>
          <p:cNvSpPr/>
          <p:nvPr/>
        </p:nvSpPr>
        <p:spPr>
          <a:xfrm>
            <a:off x="11207" y="1"/>
            <a:ext cx="12169586" cy="6857997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358</Words>
  <Application>Microsoft Office PowerPoint</Application>
  <PresentationFormat>Widescreen</PresentationFormat>
  <Paragraphs>64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system-ui</vt:lpstr>
      <vt:lpstr>Office Theme</vt:lpstr>
      <vt:lpstr>Brain Tumor Detection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Brain Tumor Detection</dc:title>
  <dc:creator>Chidarapadu Jyoshna</dc:creator>
  <cp:lastModifiedBy>Chidarapadu Jyoshna</cp:lastModifiedBy>
  <cp:revision>1</cp:revision>
  <dcterms:created xsi:type="dcterms:W3CDTF">2024-04-20T04:24:13Z</dcterms:created>
  <dcterms:modified xsi:type="dcterms:W3CDTF">2024-04-20T05:48:47Z</dcterms:modified>
</cp:coreProperties>
</file>