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Fira Sans" panose="020B0503050000020004" pitchFamily="34" charset="0"/>
      <p:regular r:id="rId6"/>
    </p:embeddedFont>
    <p:embeddedFont>
      <p:font typeface="Fira Sans Bold" panose="020B0803050000020004" pitchFamily="34" charset="0"/>
      <p:regular r:id="rId7"/>
      <p:bold r:id="rId8"/>
    </p:embeddedFont>
    <p:embeddedFont>
      <p:font typeface="Fira Sans Light" panose="020F0302020204030204" pitchFamily="34" charset="0"/>
      <p:regular r:id="rId9"/>
    </p:embeddedFont>
    <p:embeddedFont>
      <p:font typeface="Fira Sans Semi-Bold" panose="020B0603050000020004" pitchFamily="34" charset="0"/>
      <p:regular r:id="rId10"/>
      <p:bold r:id="rId11"/>
    </p:embeddedFont>
    <p:embeddedFont>
      <p:font typeface="Voga" panose="02000606090000020004" pitchFamily="2" charset="77"/>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autoAdjust="0"/>
    <p:restoredTop sz="94562" autoAdjust="0"/>
  </p:normalViewPr>
  <p:slideViewPr>
    <p:cSldViewPr>
      <p:cViewPr varScale="1">
        <p:scale>
          <a:sx n="77" d="100"/>
          <a:sy n="77" d="100"/>
        </p:scale>
        <p:origin x="6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sp>
        <p:nvSpPr>
          <p:cNvPr id="2" name="Freeform 2"/>
          <p:cNvSpPr/>
          <p:nvPr/>
        </p:nvSpPr>
        <p:spPr>
          <a:xfrm rot="-5400000">
            <a:off x="4830181" y="2161025"/>
            <a:ext cx="14324775" cy="14194550"/>
          </a:xfrm>
          <a:custGeom>
            <a:avLst/>
            <a:gdLst/>
            <a:ahLst/>
            <a:cxnLst/>
            <a:rect l="l" t="t" r="r" b="b"/>
            <a:pathLst>
              <a:path w="14324775" h="14194550">
                <a:moveTo>
                  <a:pt x="0" y="0"/>
                </a:moveTo>
                <a:lnTo>
                  <a:pt x="14324776" y="0"/>
                </a:lnTo>
                <a:lnTo>
                  <a:pt x="14324776" y="14194550"/>
                </a:lnTo>
                <a:lnTo>
                  <a:pt x="0" y="14194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317428" y="8227601"/>
            <a:ext cx="5657049" cy="861219"/>
          </a:xfrm>
          <a:prstGeom prst="rect">
            <a:avLst/>
          </a:prstGeom>
        </p:spPr>
        <p:txBody>
          <a:bodyPr lIns="0" tIns="0" rIns="0" bIns="0" rtlCol="0" anchor="t">
            <a:spAutoFit/>
          </a:bodyPr>
          <a:lstStyle/>
          <a:p>
            <a:pPr algn="l">
              <a:lnSpc>
                <a:spcPts val="3456"/>
              </a:lnSpc>
            </a:pPr>
            <a:r>
              <a:rPr lang="en-US" sz="2468" spc="37">
                <a:solidFill>
                  <a:srgbClr val="050A30"/>
                </a:solidFill>
                <a:latin typeface="Fira Sans Light"/>
                <a:ea typeface="Fira Sans Light"/>
                <a:cs typeface="Fira Sans Light"/>
                <a:sym typeface="Fira Sans Light"/>
              </a:rPr>
              <a:t>Team 22: Sruthi Bhamidipati, Yana Sheoran, Vihaan Khajanchi, Jack Kenny</a:t>
            </a:r>
          </a:p>
        </p:txBody>
      </p:sp>
      <p:grpSp>
        <p:nvGrpSpPr>
          <p:cNvPr id="4" name="Group 4"/>
          <p:cNvGrpSpPr/>
          <p:nvPr/>
        </p:nvGrpSpPr>
        <p:grpSpPr>
          <a:xfrm>
            <a:off x="1317428" y="1198180"/>
            <a:ext cx="13685717" cy="2479175"/>
            <a:chOff x="0" y="0"/>
            <a:chExt cx="18247623" cy="3305566"/>
          </a:xfrm>
        </p:grpSpPr>
        <p:sp>
          <p:nvSpPr>
            <p:cNvPr id="5" name="TextBox 5"/>
            <p:cNvSpPr txBox="1"/>
            <p:nvPr/>
          </p:nvSpPr>
          <p:spPr>
            <a:xfrm>
              <a:off x="0" y="1022741"/>
              <a:ext cx="18247623" cy="2282825"/>
            </a:xfrm>
            <a:prstGeom prst="rect">
              <a:avLst/>
            </a:prstGeom>
          </p:spPr>
          <p:txBody>
            <a:bodyPr lIns="0" tIns="0" rIns="0" bIns="0" rtlCol="0" anchor="t">
              <a:spAutoFit/>
            </a:bodyPr>
            <a:lstStyle/>
            <a:p>
              <a:pPr algn="l">
                <a:lnSpc>
                  <a:spcPts val="13200"/>
                </a:lnSpc>
              </a:pPr>
              <a:r>
                <a:rPr lang="en-US" sz="11000" spc="220">
                  <a:solidFill>
                    <a:srgbClr val="050A30"/>
                  </a:solidFill>
                  <a:latin typeface="Voga"/>
                  <a:ea typeface="Voga"/>
                  <a:cs typeface="Voga"/>
                  <a:sym typeface="Voga"/>
                </a:rPr>
                <a:t>PLANORAMA</a:t>
              </a:r>
            </a:p>
          </p:txBody>
        </p:sp>
        <p:sp>
          <p:nvSpPr>
            <p:cNvPr id="6" name="TextBox 6"/>
            <p:cNvSpPr txBox="1"/>
            <p:nvPr/>
          </p:nvSpPr>
          <p:spPr>
            <a:xfrm>
              <a:off x="0" y="-47625"/>
              <a:ext cx="16366097" cy="548217"/>
            </a:xfrm>
            <a:prstGeom prst="rect">
              <a:avLst/>
            </a:prstGeom>
          </p:spPr>
          <p:txBody>
            <a:bodyPr lIns="0" tIns="0" rIns="0" bIns="0" rtlCol="0" anchor="t">
              <a:spAutoFit/>
            </a:bodyPr>
            <a:lstStyle/>
            <a:p>
              <a:pPr algn="l">
                <a:lnSpc>
                  <a:spcPts val="3456"/>
                </a:lnSpc>
              </a:pPr>
              <a:r>
                <a:rPr lang="en-US" sz="2468" b="1" spc="49">
                  <a:solidFill>
                    <a:srgbClr val="050A30"/>
                  </a:solidFill>
                  <a:latin typeface="Fira Sans Semi-Bold"/>
                  <a:ea typeface="Fira Sans Semi-Bold"/>
                  <a:cs typeface="Fira Sans Semi-Bold"/>
                  <a:sym typeface="Fira Sans Semi-Bold"/>
                </a:rPr>
                <a:t>TASK MANAGEMENT AND INSIGHTFUL PRODUCTIVITY TRACKING</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CB6F9"/>
        </a:solidFill>
        <a:effectLst/>
      </p:bgPr>
    </p:bg>
    <p:spTree>
      <p:nvGrpSpPr>
        <p:cNvPr id="1" name=""/>
        <p:cNvGrpSpPr/>
        <p:nvPr/>
      </p:nvGrpSpPr>
      <p:grpSpPr>
        <a:xfrm>
          <a:off x="0" y="0"/>
          <a:ext cx="0" cy="0"/>
          <a:chOff x="0" y="0"/>
          <a:chExt cx="0" cy="0"/>
        </a:xfrm>
      </p:grpSpPr>
      <p:sp>
        <p:nvSpPr>
          <p:cNvPr id="2" name="Freeform 2"/>
          <p:cNvSpPr/>
          <p:nvPr/>
        </p:nvSpPr>
        <p:spPr>
          <a:xfrm>
            <a:off x="1266626" y="3777249"/>
            <a:ext cx="1367991" cy="2732501"/>
          </a:xfrm>
          <a:custGeom>
            <a:avLst/>
            <a:gdLst/>
            <a:ahLst/>
            <a:cxnLst/>
            <a:rect l="l" t="t" r="r" b="b"/>
            <a:pathLst>
              <a:path w="1367991" h="2732501">
                <a:moveTo>
                  <a:pt x="0" y="0"/>
                </a:moveTo>
                <a:lnTo>
                  <a:pt x="1367991" y="0"/>
                </a:lnTo>
                <a:lnTo>
                  <a:pt x="1367991" y="2732502"/>
                </a:lnTo>
                <a:lnTo>
                  <a:pt x="0" y="27325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3396193" y="3184810"/>
            <a:ext cx="12741423" cy="3917381"/>
            <a:chOff x="0" y="0"/>
            <a:chExt cx="16988563" cy="5223174"/>
          </a:xfrm>
        </p:grpSpPr>
        <p:sp>
          <p:nvSpPr>
            <p:cNvPr id="4" name="TextBox 4"/>
            <p:cNvSpPr txBox="1"/>
            <p:nvPr/>
          </p:nvSpPr>
          <p:spPr>
            <a:xfrm>
              <a:off x="0" y="2770171"/>
              <a:ext cx="16988563" cy="2453004"/>
            </a:xfrm>
            <a:prstGeom prst="rect">
              <a:avLst/>
            </a:prstGeom>
          </p:spPr>
          <p:txBody>
            <a:bodyPr lIns="0" tIns="0" rIns="0" bIns="0" rtlCol="0" anchor="t">
              <a:spAutoFit/>
            </a:bodyPr>
            <a:lstStyle/>
            <a:p>
              <a:pPr marL="0" lvl="0" indent="0" algn="l">
                <a:lnSpc>
                  <a:spcPts val="2940"/>
                </a:lnSpc>
                <a:spcBef>
                  <a:spcPct val="0"/>
                </a:spcBef>
              </a:pPr>
              <a:r>
                <a:rPr lang="en-US" sz="2100" spc="31">
                  <a:solidFill>
                    <a:srgbClr val="050A30"/>
                  </a:solidFill>
                  <a:latin typeface="Fira Sans"/>
                  <a:ea typeface="Fira Sans"/>
                  <a:cs typeface="Fira Sans"/>
                  <a:sym typeface="Fira Sans"/>
                </a:rPr>
                <a:t>Many productivity tools focus narrowly on individual tasks, scheduling, or collaboration, forcing users to rely on multiple apps to manage their work. This often creates fragmented workflows and makes it harder to stay organized. Planorama combines task management, team coordination, and productivity tracking into a single, intuitive platform that helps users keep everything in one place and work more efficiently.</a:t>
              </a:r>
            </a:p>
          </p:txBody>
        </p:sp>
        <p:sp>
          <p:nvSpPr>
            <p:cNvPr id="5" name="TextBox 5"/>
            <p:cNvSpPr txBox="1"/>
            <p:nvPr/>
          </p:nvSpPr>
          <p:spPr>
            <a:xfrm>
              <a:off x="0" y="152400"/>
              <a:ext cx="16988563" cy="1769532"/>
            </a:xfrm>
            <a:prstGeom prst="rect">
              <a:avLst/>
            </a:prstGeom>
          </p:spPr>
          <p:txBody>
            <a:bodyPr lIns="0" tIns="0" rIns="0" bIns="0" rtlCol="0" anchor="t">
              <a:spAutoFit/>
            </a:bodyPr>
            <a:lstStyle/>
            <a:p>
              <a:pPr marL="0" lvl="0" indent="0" algn="l">
                <a:lnSpc>
                  <a:spcPts val="9499"/>
                </a:lnSpc>
              </a:pPr>
              <a:r>
                <a:rPr lang="en-US" sz="9499" spc="189">
                  <a:solidFill>
                    <a:srgbClr val="050A30"/>
                  </a:solidFill>
                  <a:latin typeface="Voga"/>
                  <a:ea typeface="Voga"/>
                  <a:cs typeface="Voga"/>
                  <a:sym typeface="Voga"/>
                </a:rPr>
                <a:t>PROBLEM MOTIVATION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229D"/>
        </a:solidFill>
        <a:effectLst/>
      </p:bgPr>
    </p:bg>
    <p:spTree>
      <p:nvGrpSpPr>
        <p:cNvPr id="1" name=""/>
        <p:cNvGrpSpPr/>
        <p:nvPr/>
      </p:nvGrpSpPr>
      <p:grpSpPr>
        <a:xfrm>
          <a:off x="0" y="0"/>
          <a:ext cx="0" cy="0"/>
          <a:chOff x="0" y="0"/>
          <a:chExt cx="0" cy="0"/>
        </a:xfrm>
      </p:grpSpPr>
      <p:sp>
        <p:nvSpPr>
          <p:cNvPr id="2" name="TextBox 2"/>
          <p:cNvSpPr txBox="1"/>
          <p:nvPr/>
        </p:nvSpPr>
        <p:spPr>
          <a:xfrm>
            <a:off x="1047645" y="990600"/>
            <a:ext cx="5384171" cy="1257300"/>
          </a:xfrm>
          <a:prstGeom prst="rect">
            <a:avLst/>
          </a:prstGeom>
        </p:spPr>
        <p:txBody>
          <a:bodyPr lIns="0" tIns="0" rIns="0" bIns="0" rtlCol="0" anchor="t">
            <a:spAutoFit/>
          </a:bodyPr>
          <a:lstStyle/>
          <a:p>
            <a:pPr algn="l">
              <a:lnSpc>
                <a:spcPts val="9600"/>
              </a:lnSpc>
            </a:pPr>
            <a:r>
              <a:rPr lang="en-US" sz="8000" b="1" spc="160">
                <a:solidFill>
                  <a:srgbClr val="F4F6FC"/>
                </a:solidFill>
                <a:latin typeface="Voga"/>
                <a:ea typeface="Voga"/>
                <a:cs typeface="Voga"/>
                <a:sym typeface="Voga"/>
              </a:rPr>
              <a:t>PROJECT GOALS</a:t>
            </a:r>
          </a:p>
        </p:txBody>
      </p:sp>
      <p:sp>
        <p:nvSpPr>
          <p:cNvPr id="3" name="Freeform 3"/>
          <p:cNvSpPr/>
          <p:nvPr/>
        </p:nvSpPr>
        <p:spPr>
          <a:xfrm>
            <a:off x="3911537" y="7179840"/>
            <a:ext cx="3407906" cy="771030"/>
          </a:xfrm>
          <a:custGeom>
            <a:avLst/>
            <a:gdLst/>
            <a:ahLst/>
            <a:cxnLst/>
            <a:rect l="l" t="t" r="r" b="b"/>
            <a:pathLst>
              <a:path w="3407906" h="771030">
                <a:moveTo>
                  <a:pt x="0" y="0"/>
                </a:moveTo>
                <a:lnTo>
                  <a:pt x="3407906" y="0"/>
                </a:lnTo>
                <a:lnTo>
                  <a:pt x="3407906" y="771030"/>
                </a:lnTo>
                <a:lnTo>
                  <a:pt x="0" y="771030"/>
                </a:lnTo>
                <a:lnTo>
                  <a:pt x="0" y="0"/>
                </a:lnTo>
                <a:close/>
              </a:path>
            </a:pathLst>
          </a:custGeom>
          <a:blipFill>
            <a:blip r:embed="rId2">
              <a:extLst>
                <a:ext uri="{96DAC541-7B7A-43D3-8B79-37D633B846F1}">
                  <asvg:svgBlip xmlns:asvg="http://schemas.microsoft.com/office/drawing/2016/SVG/main" r:embed="rId3"/>
                </a:ext>
              </a:extLst>
            </a:blip>
            <a:stretch>
              <a:fillRect t="-25942" b="-25942"/>
            </a:stretch>
          </a:blipFill>
        </p:spPr>
        <p:txBody>
          <a:bodyPr/>
          <a:lstStyle/>
          <a:p>
            <a:endParaRPr lang="en-US"/>
          </a:p>
        </p:txBody>
      </p:sp>
      <p:sp>
        <p:nvSpPr>
          <p:cNvPr id="4" name="TextBox 4"/>
          <p:cNvSpPr txBox="1"/>
          <p:nvPr/>
        </p:nvSpPr>
        <p:spPr>
          <a:xfrm>
            <a:off x="4332083" y="7271350"/>
            <a:ext cx="2566815" cy="549910"/>
          </a:xfrm>
          <a:prstGeom prst="rect">
            <a:avLst/>
          </a:prstGeom>
        </p:spPr>
        <p:txBody>
          <a:bodyPr lIns="0" tIns="0" rIns="0" bIns="0" rtlCol="0" anchor="t">
            <a:spAutoFit/>
          </a:bodyPr>
          <a:lstStyle/>
          <a:p>
            <a:pPr algn="ctr">
              <a:lnSpc>
                <a:spcPts val="2239"/>
              </a:lnSpc>
            </a:pPr>
            <a:r>
              <a:rPr lang="en-US" sz="1599" b="1" spc="31">
                <a:solidFill>
                  <a:srgbClr val="FFFFFF"/>
                </a:solidFill>
                <a:latin typeface="Fira Sans Semi-Bold"/>
                <a:ea typeface="Fira Sans Semi-Bold"/>
                <a:cs typeface="Fira Sans Semi-Bold"/>
                <a:sym typeface="Fira Sans Semi-Bold"/>
              </a:rPr>
              <a:t>ENABLE FLEXIBLE WORKFLOWS</a:t>
            </a:r>
          </a:p>
        </p:txBody>
      </p:sp>
      <p:sp>
        <p:nvSpPr>
          <p:cNvPr id="5" name="TextBox 5"/>
          <p:cNvSpPr txBox="1"/>
          <p:nvPr/>
        </p:nvSpPr>
        <p:spPr>
          <a:xfrm>
            <a:off x="7674590" y="7183085"/>
            <a:ext cx="5137044" cy="735965"/>
          </a:xfrm>
          <a:prstGeom prst="rect">
            <a:avLst/>
          </a:prstGeom>
        </p:spPr>
        <p:txBody>
          <a:bodyPr lIns="0" tIns="0" rIns="0" bIns="0" rtlCol="0" anchor="t">
            <a:spAutoFit/>
          </a:bodyPr>
          <a:lstStyle/>
          <a:p>
            <a:pPr algn="l">
              <a:lnSpc>
                <a:spcPts val="1960"/>
              </a:lnSpc>
            </a:pPr>
            <a:r>
              <a:rPr lang="en-US" sz="1400" spc="21">
                <a:solidFill>
                  <a:srgbClr val="F4F6FC"/>
                </a:solidFill>
                <a:latin typeface="Fira Sans Light"/>
                <a:ea typeface="Fira Sans Light"/>
                <a:cs typeface="Fira Sans Light"/>
                <a:sym typeface="Fira Sans Light"/>
              </a:rPr>
              <a:t>Support subtasks, dependencies, scheduling, rollovers, and filtering to help users manage complex tasks and adapt structures to fit their workflow</a:t>
            </a:r>
          </a:p>
        </p:txBody>
      </p:sp>
      <p:grpSp>
        <p:nvGrpSpPr>
          <p:cNvPr id="6" name="Group 6"/>
          <p:cNvGrpSpPr/>
          <p:nvPr/>
        </p:nvGrpSpPr>
        <p:grpSpPr>
          <a:xfrm>
            <a:off x="5346468" y="5330120"/>
            <a:ext cx="3407906" cy="941210"/>
            <a:chOff x="0" y="0"/>
            <a:chExt cx="4543875" cy="1254947"/>
          </a:xfrm>
        </p:grpSpPr>
        <p:sp>
          <p:nvSpPr>
            <p:cNvPr id="7" name="Freeform 7"/>
            <p:cNvSpPr/>
            <p:nvPr/>
          </p:nvSpPr>
          <p:spPr>
            <a:xfrm>
              <a:off x="0" y="0"/>
              <a:ext cx="4543875" cy="1254947"/>
            </a:xfrm>
            <a:custGeom>
              <a:avLst/>
              <a:gdLst/>
              <a:ahLst/>
              <a:cxnLst/>
              <a:rect l="l" t="t" r="r" b="b"/>
              <a:pathLst>
                <a:path w="4543875" h="1254947">
                  <a:moveTo>
                    <a:pt x="0" y="0"/>
                  </a:moveTo>
                  <a:lnTo>
                    <a:pt x="4543875" y="0"/>
                  </a:lnTo>
                  <a:lnTo>
                    <a:pt x="4543875" y="1254947"/>
                  </a:lnTo>
                  <a:lnTo>
                    <a:pt x="0" y="1254947"/>
                  </a:lnTo>
                  <a:lnTo>
                    <a:pt x="0" y="0"/>
                  </a:lnTo>
                  <a:close/>
                </a:path>
              </a:pathLst>
            </a:custGeom>
            <a:blipFill>
              <a:blip r:embed="rId2">
                <a:extLst>
                  <a:ext uri="{96DAC541-7B7A-43D3-8B79-37D633B846F1}">
                    <asvg:svgBlip xmlns:asvg="http://schemas.microsoft.com/office/drawing/2016/SVG/main" r:embed="rId3"/>
                  </a:ext>
                </a:extLst>
              </a:blip>
              <a:stretch>
                <a:fillRect t="-12211" b="-12211"/>
              </a:stretch>
            </a:blipFill>
          </p:spPr>
          <p:txBody>
            <a:bodyPr/>
            <a:lstStyle/>
            <a:p>
              <a:endParaRPr lang="en-US"/>
            </a:p>
          </p:txBody>
        </p:sp>
        <p:sp>
          <p:nvSpPr>
            <p:cNvPr id="8" name="TextBox 8"/>
            <p:cNvSpPr txBox="1"/>
            <p:nvPr/>
          </p:nvSpPr>
          <p:spPr>
            <a:xfrm>
              <a:off x="560727" y="248167"/>
              <a:ext cx="3422420" cy="720513"/>
            </a:xfrm>
            <a:prstGeom prst="rect">
              <a:avLst/>
            </a:prstGeom>
          </p:spPr>
          <p:txBody>
            <a:bodyPr lIns="0" tIns="0" rIns="0" bIns="0" rtlCol="0" anchor="t">
              <a:spAutoFit/>
            </a:bodyPr>
            <a:lstStyle/>
            <a:p>
              <a:pPr algn="ctr">
                <a:lnSpc>
                  <a:spcPts val="2240"/>
                </a:lnSpc>
              </a:pPr>
              <a:r>
                <a:rPr lang="en-US" sz="1600" b="1" spc="32">
                  <a:solidFill>
                    <a:srgbClr val="F4F6FC"/>
                  </a:solidFill>
                  <a:latin typeface="Fira Sans Bold"/>
                  <a:ea typeface="Fira Sans Bold"/>
                  <a:cs typeface="Fira Sans Bold"/>
                  <a:sym typeface="Fira Sans Bold"/>
                </a:rPr>
                <a:t>TRACK PROGRESS AND PRODUCTIVITY</a:t>
              </a:r>
            </a:p>
          </p:txBody>
        </p:sp>
      </p:grpSp>
      <p:sp>
        <p:nvSpPr>
          <p:cNvPr id="9" name="TextBox 9"/>
          <p:cNvSpPr txBox="1"/>
          <p:nvPr/>
        </p:nvSpPr>
        <p:spPr>
          <a:xfrm>
            <a:off x="9109520" y="5542280"/>
            <a:ext cx="5137044" cy="488315"/>
          </a:xfrm>
          <a:prstGeom prst="rect">
            <a:avLst/>
          </a:prstGeom>
        </p:spPr>
        <p:txBody>
          <a:bodyPr lIns="0" tIns="0" rIns="0" bIns="0" rtlCol="0" anchor="t">
            <a:spAutoFit/>
          </a:bodyPr>
          <a:lstStyle/>
          <a:p>
            <a:pPr algn="l">
              <a:lnSpc>
                <a:spcPts val="1960"/>
              </a:lnSpc>
            </a:pPr>
            <a:r>
              <a:rPr lang="en-US" sz="1400" spc="21">
                <a:solidFill>
                  <a:srgbClr val="F4F6FC"/>
                </a:solidFill>
                <a:latin typeface="Fira Sans Light"/>
                <a:ea typeface="Fira Sans Light"/>
                <a:cs typeface="Fira Sans Light"/>
                <a:sym typeface="Fira Sans Light"/>
              </a:rPr>
              <a:t>Provide visibility into task completion, time spent, and weekly activity to help users monitor their work</a:t>
            </a:r>
          </a:p>
        </p:txBody>
      </p:sp>
      <p:grpSp>
        <p:nvGrpSpPr>
          <p:cNvPr id="10" name="Group 10"/>
          <p:cNvGrpSpPr/>
          <p:nvPr/>
        </p:nvGrpSpPr>
        <p:grpSpPr>
          <a:xfrm>
            <a:off x="6781398" y="3565490"/>
            <a:ext cx="3407906" cy="941211"/>
            <a:chOff x="0" y="0"/>
            <a:chExt cx="4543875" cy="1254947"/>
          </a:xfrm>
        </p:grpSpPr>
        <p:sp>
          <p:nvSpPr>
            <p:cNvPr id="11" name="Freeform 11"/>
            <p:cNvSpPr/>
            <p:nvPr/>
          </p:nvSpPr>
          <p:spPr>
            <a:xfrm>
              <a:off x="0" y="0"/>
              <a:ext cx="4543875" cy="1254947"/>
            </a:xfrm>
            <a:custGeom>
              <a:avLst/>
              <a:gdLst/>
              <a:ahLst/>
              <a:cxnLst/>
              <a:rect l="l" t="t" r="r" b="b"/>
              <a:pathLst>
                <a:path w="4543875" h="1254947">
                  <a:moveTo>
                    <a:pt x="0" y="0"/>
                  </a:moveTo>
                  <a:lnTo>
                    <a:pt x="4543875" y="0"/>
                  </a:lnTo>
                  <a:lnTo>
                    <a:pt x="4543875" y="1254947"/>
                  </a:lnTo>
                  <a:lnTo>
                    <a:pt x="0" y="1254947"/>
                  </a:lnTo>
                  <a:lnTo>
                    <a:pt x="0" y="0"/>
                  </a:lnTo>
                  <a:close/>
                </a:path>
              </a:pathLst>
            </a:custGeom>
            <a:blipFill>
              <a:blip r:embed="rId2">
                <a:extLst>
                  <a:ext uri="{96DAC541-7B7A-43D3-8B79-37D633B846F1}">
                    <asvg:svgBlip xmlns:asvg="http://schemas.microsoft.com/office/drawing/2016/SVG/main" r:embed="rId3"/>
                  </a:ext>
                </a:extLst>
              </a:blip>
              <a:stretch>
                <a:fillRect t="-12211" b="-12211"/>
              </a:stretch>
            </a:blipFill>
          </p:spPr>
          <p:txBody>
            <a:bodyPr/>
            <a:lstStyle/>
            <a:p>
              <a:endParaRPr lang="en-US"/>
            </a:p>
          </p:txBody>
        </p:sp>
        <p:sp>
          <p:nvSpPr>
            <p:cNvPr id="12" name="TextBox 12"/>
            <p:cNvSpPr txBox="1"/>
            <p:nvPr/>
          </p:nvSpPr>
          <p:spPr>
            <a:xfrm>
              <a:off x="560727" y="248167"/>
              <a:ext cx="3422420" cy="720513"/>
            </a:xfrm>
            <a:prstGeom prst="rect">
              <a:avLst/>
            </a:prstGeom>
          </p:spPr>
          <p:txBody>
            <a:bodyPr lIns="0" tIns="0" rIns="0" bIns="0" rtlCol="0" anchor="t">
              <a:spAutoFit/>
            </a:bodyPr>
            <a:lstStyle/>
            <a:p>
              <a:pPr algn="ctr">
                <a:lnSpc>
                  <a:spcPts val="2239"/>
                </a:lnSpc>
              </a:pPr>
              <a:r>
                <a:rPr lang="en-US" sz="1599" b="1" spc="31">
                  <a:solidFill>
                    <a:srgbClr val="F4F6FC"/>
                  </a:solidFill>
                  <a:latin typeface="Fira Sans Semi-Bold"/>
                  <a:ea typeface="Fira Sans Semi-Bold"/>
                  <a:cs typeface="Fira Sans Semi-Bold"/>
                  <a:sym typeface="Fira Sans Semi-Bold"/>
                </a:rPr>
                <a:t>SUPPORT TEAM COORDINATION</a:t>
              </a:r>
            </a:p>
          </p:txBody>
        </p:sp>
      </p:grpSp>
      <p:sp>
        <p:nvSpPr>
          <p:cNvPr id="13" name="TextBox 13"/>
          <p:cNvSpPr txBox="1"/>
          <p:nvPr/>
        </p:nvSpPr>
        <p:spPr>
          <a:xfrm>
            <a:off x="10544451" y="3653825"/>
            <a:ext cx="5137044" cy="735965"/>
          </a:xfrm>
          <a:prstGeom prst="rect">
            <a:avLst/>
          </a:prstGeom>
        </p:spPr>
        <p:txBody>
          <a:bodyPr lIns="0" tIns="0" rIns="0" bIns="0" rtlCol="0" anchor="t">
            <a:spAutoFit/>
          </a:bodyPr>
          <a:lstStyle/>
          <a:p>
            <a:pPr algn="l">
              <a:lnSpc>
                <a:spcPts val="1960"/>
              </a:lnSpc>
            </a:pPr>
            <a:r>
              <a:rPr lang="en-US" sz="1400" spc="21">
                <a:solidFill>
                  <a:srgbClr val="F4F6FC"/>
                </a:solidFill>
                <a:latin typeface="Fira Sans Light"/>
                <a:ea typeface="Fira Sans Light"/>
                <a:cs typeface="Fira Sans Light"/>
                <a:sym typeface="Fira Sans Light"/>
              </a:rPr>
              <a:t>Support collaboration through shared tasks, assignments, comments, and team structures to help groups manage work together efficiently</a:t>
            </a:r>
          </a:p>
        </p:txBody>
      </p:sp>
      <p:grpSp>
        <p:nvGrpSpPr>
          <p:cNvPr id="14" name="Group 14"/>
          <p:cNvGrpSpPr/>
          <p:nvPr/>
        </p:nvGrpSpPr>
        <p:grpSpPr>
          <a:xfrm>
            <a:off x="8216329" y="1800860"/>
            <a:ext cx="3407906" cy="941210"/>
            <a:chOff x="0" y="0"/>
            <a:chExt cx="4543875" cy="1254947"/>
          </a:xfrm>
        </p:grpSpPr>
        <p:sp>
          <p:nvSpPr>
            <p:cNvPr id="15" name="Freeform 15"/>
            <p:cNvSpPr/>
            <p:nvPr/>
          </p:nvSpPr>
          <p:spPr>
            <a:xfrm>
              <a:off x="0" y="0"/>
              <a:ext cx="4543875" cy="1254947"/>
            </a:xfrm>
            <a:custGeom>
              <a:avLst/>
              <a:gdLst/>
              <a:ahLst/>
              <a:cxnLst/>
              <a:rect l="l" t="t" r="r" b="b"/>
              <a:pathLst>
                <a:path w="4543875" h="1254947">
                  <a:moveTo>
                    <a:pt x="0" y="0"/>
                  </a:moveTo>
                  <a:lnTo>
                    <a:pt x="4543875" y="0"/>
                  </a:lnTo>
                  <a:lnTo>
                    <a:pt x="4543875" y="1254947"/>
                  </a:lnTo>
                  <a:lnTo>
                    <a:pt x="0" y="1254947"/>
                  </a:lnTo>
                  <a:lnTo>
                    <a:pt x="0" y="0"/>
                  </a:lnTo>
                  <a:close/>
                </a:path>
              </a:pathLst>
            </a:custGeom>
            <a:blipFill>
              <a:blip r:embed="rId2">
                <a:extLst>
                  <a:ext uri="{96DAC541-7B7A-43D3-8B79-37D633B846F1}">
                    <asvg:svgBlip xmlns:asvg="http://schemas.microsoft.com/office/drawing/2016/SVG/main" r:embed="rId3"/>
                  </a:ext>
                </a:extLst>
              </a:blip>
              <a:stretch>
                <a:fillRect t="-12211" b="-12211"/>
              </a:stretch>
            </a:blipFill>
          </p:spPr>
          <p:txBody>
            <a:bodyPr/>
            <a:lstStyle/>
            <a:p>
              <a:endParaRPr lang="en-US"/>
            </a:p>
          </p:txBody>
        </p:sp>
        <p:sp>
          <p:nvSpPr>
            <p:cNvPr id="16" name="TextBox 16"/>
            <p:cNvSpPr txBox="1"/>
            <p:nvPr/>
          </p:nvSpPr>
          <p:spPr>
            <a:xfrm>
              <a:off x="560727" y="248167"/>
              <a:ext cx="3422420" cy="720513"/>
            </a:xfrm>
            <a:prstGeom prst="rect">
              <a:avLst/>
            </a:prstGeom>
          </p:spPr>
          <p:txBody>
            <a:bodyPr lIns="0" tIns="0" rIns="0" bIns="0" rtlCol="0" anchor="t">
              <a:spAutoFit/>
            </a:bodyPr>
            <a:lstStyle/>
            <a:p>
              <a:pPr algn="ctr">
                <a:lnSpc>
                  <a:spcPts val="2240"/>
                </a:lnSpc>
              </a:pPr>
              <a:r>
                <a:rPr lang="en-US" sz="1600" b="1" spc="32">
                  <a:solidFill>
                    <a:srgbClr val="F4F6FC"/>
                  </a:solidFill>
                  <a:latin typeface="Fira Sans Semi-Bold"/>
                  <a:ea typeface="Fira Sans Semi-Bold"/>
                  <a:cs typeface="Fira Sans Semi-Bold"/>
                  <a:sym typeface="Fira Sans Semi-Bold"/>
                </a:rPr>
                <a:t>CENTRALIZE TASK MANAGEMENT</a:t>
              </a:r>
            </a:p>
          </p:txBody>
        </p:sp>
      </p:grpSp>
      <p:sp>
        <p:nvSpPr>
          <p:cNvPr id="17" name="TextBox 17"/>
          <p:cNvSpPr txBox="1"/>
          <p:nvPr/>
        </p:nvSpPr>
        <p:spPr>
          <a:xfrm>
            <a:off x="11979381" y="1889195"/>
            <a:ext cx="5137044" cy="735965"/>
          </a:xfrm>
          <a:prstGeom prst="rect">
            <a:avLst/>
          </a:prstGeom>
        </p:spPr>
        <p:txBody>
          <a:bodyPr lIns="0" tIns="0" rIns="0" bIns="0" rtlCol="0" anchor="t">
            <a:spAutoFit/>
          </a:bodyPr>
          <a:lstStyle/>
          <a:p>
            <a:pPr algn="l">
              <a:lnSpc>
                <a:spcPts val="1960"/>
              </a:lnSpc>
            </a:pPr>
            <a:r>
              <a:rPr lang="en-US" sz="1400" spc="21">
                <a:solidFill>
                  <a:srgbClr val="F4F6FC"/>
                </a:solidFill>
                <a:latin typeface="Fira Sans Light"/>
                <a:ea typeface="Fira Sans Light"/>
                <a:cs typeface="Fira Sans Light"/>
                <a:sym typeface="Fira Sans Light"/>
              </a:rPr>
              <a:t>Allow users to easily create, view, and organize tasks in one place to streamline daily planning and avoid scattered workflows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2" name="Freeform 2"/>
          <p:cNvSpPr/>
          <p:nvPr/>
        </p:nvSpPr>
        <p:spPr>
          <a:xfrm>
            <a:off x="3200515" y="5608492"/>
            <a:ext cx="11238653" cy="3649808"/>
          </a:xfrm>
          <a:custGeom>
            <a:avLst/>
            <a:gdLst/>
            <a:ahLst/>
            <a:cxnLst/>
            <a:rect l="l" t="t" r="r" b="b"/>
            <a:pathLst>
              <a:path w="11238653" h="3649808">
                <a:moveTo>
                  <a:pt x="0" y="0"/>
                </a:moveTo>
                <a:lnTo>
                  <a:pt x="11238653" y="0"/>
                </a:lnTo>
                <a:lnTo>
                  <a:pt x="11238653" y="3649808"/>
                </a:lnTo>
                <a:lnTo>
                  <a:pt x="0" y="364980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1155059"/>
            <a:ext cx="16230600" cy="1361042"/>
          </a:xfrm>
          <a:prstGeom prst="rect">
            <a:avLst/>
          </a:prstGeom>
        </p:spPr>
        <p:txBody>
          <a:bodyPr lIns="0" tIns="0" rIns="0" bIns="0" rtlCol="0" anchor="t">
            <a:spAutoFit/>
          </a:bodyPr>
          <a:lstStyle/>
          <a:p>
            <a:pPr algn="l">
              <a:lnSpc>
                <a:spcPts val="9469"/>
              </a:lnSpc>
            </a:pPr>
            <a:r>
              <a:rPr lang="en-US" sz="10884" spc="217">
                <a:solidFill>
                  <a:srgbClr val="050A30"/>
                </a:solidFill>
                <a:latin typeface="Voga"/>
                <a:ea typeface="Voga"/>
                <a:cs typeface="Voga"/>
                <a:sym typeface="Voga"/>
              </a:rPr>
              <a:t>DESIGN OUTLINE</a:t>
            </a:r>
          </a:p>
        </p:txBody>
      </p:sp>
      <p:sp>
        <p:nvSpPr>
          <p:cNvPr id="4" name="TextBox 4"/>
          <p:cNvSpPr txBox="1"/>
          <p:nvPr/>
        </p:nvSpPr>
        <p:spPr>
          <a:xfrm>
            <a:off x="1028700" y="2925676"/>
            <a:ext cx="16230600" cy="1887855"/>
          </a:xfrm>
          <a:prstGeom prst="rect">
            <a:avLst/>
          </a:prstGeom>
        </p:spPr>
        <p:txBody>
          <a:bodyPr lIns="0" tIns="0" rIns="0" bIns="0" rtlCol="0" anchor="t">
            <a:spAutoFit/>
          </a:bodyPr>
          <a:lstStyle/>
          <a:p>
            <a:pPr algn="l">
              <a:lnSpc>
                <a:spcPts val="2520"/>
              </a:lnSpc>
              <a:spcBef>
                <a:spcPct val="0"/>
              </a:spcBef>
            </a:pPr>
            <a:r>
              <a:rPr lang="en-US" sz="1800" spc="36">
                <a:solidFill>
                  <a:srgbClr val="050A30"/>
                </a:solidFill>
                <a:latin typeface="Fira Sans"/>
                <a:ea typeface="Fira Sans"/>
                <a:cs typeface="Fira Sans"/>
                <a:sym typeface="Fira Sans"/>
              </a:rPr>
              <a:t>Planorama uses a client-server architecture to manage user interactions and store data efficiently. The web client provides an interactive interface, while the server handles requests and communicates with an SQLite database for persistent storage. </a:t>
            </a:r>
          </a:p>
          <a:p>
            <a:pPr algn="l">
              <a:lnSpc>
                <a:spcPts val="2520"/>
              </a:lnSpc>
              <a:spcBef>
                <a:spcPct val="0"/>
              </a:spcBef>
            </a:pPr>
            <a:endParaRPr lang="en-US" sz="1800" spc="36">
              <a:solidFill>
                <a:srgbClr val="050A30"/>
              </a:solidFill>
              <a:latin typeface="Fira Sans"/>
              <a:ea typeface="Fira Sans"/>
              <a:cs typeface="Fira Sans"/>
              <a:sym typeface="Fira Sans"/>
            </a:endParaRPr>
          </a:p>
          <a:p>
            <a:pPr algn="l">
              <a:lnSpc>
                <a:spcPts val="2520"/>
              </a:lnSpc>
              <a:spcBef>
                <a:spcPct val="0"/>
              </a:spcBef>
            </a:pPr>
            <a:r>
              <a:rPr lang="en-US" sz="1800" spc="36">
                <a:solidFill>
                  <a:srgbClr val="050A30"/>
                </a:solidFill>
                <a:latin typeface="Fira Sans"/>
                <a:ea typeface="Fira Sans"/>
                <a:cs typeface="Fira Sans"/>
                <a:sym typeface="Fira Sans"/>
              </a:rPr>
              <a:t>This structure separates concerns between the interface, application logic, and storage, making the system easier to maintain and expand. </a:t>
            </a:r>
          </a:p>
          <a:p>
            <a:pPr algn="l">
              <a:lnSpc>
                <a:spcPts val="2520"/>
              </a:lnSpc>
              <a:spcBef>
                <a:spcPct val="0"/>
              </a:spcBef>
            </a:pPr>
            <a:endParaRPr lang="en-US" sz="1800" spc="36">
              <a:solidFill>
                <a:srgbClr val="050A30"/>
              </a:solidFill>
              <a:latin typeface="Fira Sans"/>
              <a:ea typeface="Fira Sans"/>
              <a:cs typeface="Fira Sans"/>
              <a:sym typeface="Fira Sans"/>
            </a:endParaRPr>
          </a:p>
          <a:p>
            <a:pPr algn="l">
              <a:lnSpc>
                <a:spcPts val="2520"/>
              </a:lnSpc>
              <a:spcBef>
                <a:spcPct val="0"/>
              </a:spcBef>
            </a:pPr>
            <a:r>
              <a:rPr lang="en-US" sz="1800" spc="36">
                <a:solidFill>
                  <a:srgbClr val="050A30"/>
                </a:solidFill>
                <a:latin typeface="Fira Sans"/>
                <a:ea typeface="Fira Sans"/>
                <a:cs typeface="Fira Sans"/>
                <a:sym typeface="Fira Sans"/>
              </a:rPr>
              <a:t>Backend components process user actions and manage data flow to support smooth task management, organization, and collaboration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Words>
  <Application>Microsoft Macintosh PowerPoint</Application>
  <PresentationFormat>Custom</PresentationFormat>
  <Paragraphs>20</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Calibri</vt:lpstr>
      <vt:lpstr>Fira Sans Light</vt:lpstr>
      <vt:lpstr>Voga</vt:lpstr>
      <vt:lpstr>Fira Sans Bold</vt:lpstr>
      <vt:lpstr>Fira Sans Semi-Bold</vt:lpstr>
      <vt:lpstr>Arial</vt:lpstr>
      <vt:lpstr>Fira Sans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307 Final Project Presentation</dc:title>
  <cp:lastModifiedBy>Bhamidipati, Sruthi</cp:lastModifiedBy>
  <cp:revision>1</cp:revision>
  <dcterms:created xsi:type="dcterms:W3CDTF">2006-08-16T00:00:00Z</dcterms:created>
  <dcterms:modified xsi:type="dcterms:W3CDTF">2025-05-02T03:05:30Z</dcterms:modified>
  <dc:identifier>DAGmCLSsQx8</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7606f69-b0ae-4874-be30-7d43a3c7be10_Enabled">
    <vt:lpwstr>true</vt:lpwstr>
  </property>
  <property fmtid="{D5CDD505-2E9C-101B-9397-08002B2CF9AE}" pid="3" name="MSIP_Label_f7606f69-b0ae-4874-be30-7d43a3c7be10_SetDate">
    <vt:lpwstr>2025-05-02T03:05:29Z</vt:lpwstr>
  </property>
  <property fmtid="{D5CDD505-2E9C-101B-9397-08002B2CF9AE}" pid="4" name="MSIP_Label_f7606f69-b0ae-4874-be30-7d43a3c7be10_Method">
    <vt:lpwstr>Standard</vt:lpwstr>
  </property>
  <property fmtid="{D5CDD505-2E9C-101B-9397-08002B2CF9AE}" pid="5" name="MSIP_Label_f7606f69-b0ae-4874-be30-7d43a3c7be10_Name">
    <vt:lpwstr>defa4170-0d19-0005-0001-bc88714345d2</vt:lpwstr>
  </property>
  <property fmtid="{D5CDD505-2E9C-101B-9397-08002B2CF9AE}" pid="6" name="MSIP_Label_f7606f69-b0ae-4874-be30-7d43a3c7be10_SiteId">
    <vt:lpwstr>4130bd39-7c53-419c-b1e5-8758d6d63f21</vt:lpwstr>
  </property>
  <property fmtid="{D5CDD505-2E9C-101B-9397-08002B2CF9AE}" pid="7" name="MSIP_Label_f7606f69-b0ae-4874-be30-7d43a3c7be10_ActionId">
    <vt:lpwstr>d2caacc2-3c1a-4f52-940b-d21a675c1ad6</vt:lpwstr>
  </property>
  <property fmtid="{D5CDD505-2E9C-101B-9397-08002B2CF9AE}" pid="8" name="MSIP_Label_f7606f69-b0ae-4874-be30-7d43a3c7be10_ContentBits">
    <vt:lpwstr>0</vt:lpwstr>
  </property>
  <property fmtid="{D5CDD505-2E9C-101B-9397-08002B2CF9AE}" pid="9" name="MSIP_Label_f7606f69-b0ae-4874-be30-7d43a3c7be10_Tag">
    <vt:lpwstr>50, 3, 0, 1</vt:lpwstr>
  </property>
</Properties>
</file>