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1" r:id="rId5"/>
    <p:sldId id="264" r:id="rId6"/>
    <p:sldId id="265" r:id="rId7"/>
    <p:sldId id="266" r:id="rId8"/>
    <p:sldId id="260" r:id="rId9"/>
    <p:sldId id="267" r:id="rId10"/>
    <p:sldId id="263"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90" y="-19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smtClean="0"/>
              <a:t>KPMG</a:t>
            </a:r>
            <a:r>
              <a:rPr smtClean="0"/>
              <a:t>- </a:t>
            </a:r>
            <a:r>
              <a:rPr lang="en-US" dirty="0" smtClean="0"/>
              <a:t>Virtual internship- Sruthi E R</a:t>
            </a:r>
            <a:r>
              <a:rPr smtClean="0"/>
              <a:t> </a:t>
            </a:r>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Customer profile versus customer value based on RFM analysis </a:t>
            </a:r>
            <a:endParaRPr/>
          </a:p>
        </p:txBody>
      </p:sp>
      <p:sp>
        <p:nvSpPr>
          <p:cNvPr id="151" name="Shape 100"/>
          <p:cNvSpPr/>
          <p:nvPr/>
        </p:nvSpPr>
        <p:spPr>
          <a:xfrm>
            <a:off x="205025" y="2164724"/>
            <a:ext cx="4134600" cy="24096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sz="1600" dirty="0" smtClean="0">
                <a:latin typeface="Times New Roman" pitchFamily="18" charset="0"/>
                <a:cs typeface="Times New Roman" pitchFamily="18" charset="0"/>
              </a:rPr>
              <a:t>The </a:t>
            </a:r>
            <a:r>
              <a:rPr lang="en-IN" sz="1600" b="1" dirty="0" smtClean="0">
                <a:latin typeface="Times New Roman" pitchFamily="18" charset="0"/>
                <a:cs typeface="Times New Roman" pitchFamily="18" charset="0"/>
              </a:rPr>
              <a:t>Platinum Customers </a:t>
            </a:r>
            <a:r>
              <a:rPr lang="en-IN" sz="1600" dirty="0" smtClean="0">
                <a:latin typeface="Times New Roman" pitchFamily="18" charset="0"/>
                <a:cs typeface="Times New Roman" pitchFamily="18" charset="0"/>
              </a:rPr>
              <a:t>holds high value as they have RFM value.</a:t>
            </a: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The company should go for  </a:t>
            </a:r>
            <a:r>
              <a:rPr lang="en-IN" sz="1600" b="1" dirty="0" smtClean="0">
                <a:latin typeface="Times New Roman" pitchFamily="18" charset="0"/>
                <a:cs typeface="Times New Roman" pitchFamily="18" charset="0"/>
              </a:rPr>
              <a:t>Platinum Customers </a:t>
            </a:r>
            <a:r>
              <a:rPr lang="en-IN" sz="1600" dirty="0" smtClean="0">
                <a:latin typeface="Times New Roman" pitchFamily="18" charset="0"/>
                <a:cs typeface="Times New Roman" pitchFamily="18" charset="0"/>
              </a:rPr>
              <a:t>them because, they hold higher customer value compared to all the other customers.</a:t>
            </a:r>
          </a:p>
          <a:p>
            <a:endParaRPr/>
          </a:p>
        </p:txBody>
      </p:sp>
      <p:grpSp>
        <p:nvGrpSpPr>
          <p:cNvPr id="2"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descr="download (8).png"/>
          <p:cNvPicPr>
            <a:picLocks noChangeAspect="1"/>
          </p:cNvPicPr>
          <p:nvPr/>
        </p:nvPicPr>
        <p:blipFill>
          <a:blip r:embed="rId2"/>
          <a:stretch>
            <a:fillRect/>
          </a:stretch>
        </p:blipFill>
        <p:spPr>
          <a:xfrm>
            <a:off x="4800600" y="1702230"/>
            <a:ext cx="3962400" cy="307932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9201"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209800" y="2114550"/>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THANK YOU</a:t>
            </a:r>
            <a:endParaRP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Introduction</a:t>
            </a:r>
            <a:endParaRPr/>
          </a:p>
        </p:txBody>
      </p:sp>
      <p:sp>
        <p:nvSpPr>
          <p:cNvPr id="132" name="Shape 81"/>
          <p:cNvSpPr/>
          <p:nvPr/>
        </p:nvSpPr>
        <p:spPr>
          <a:xfrm>
            <a:off x="228600" y="971550"/>
            <a:ext cx="8565600" cy="509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Times New Roman" pitchFamily="18" charset="0"/>
                <a:cs typeface="Times New Roman" pitchFamily="18" charset="0"/>
              </a:rPr>
              <a:t>Identify &amp; Recommending High Value Customers</a:t>
            </a:r>
            <a:endParaRPr/>
          </a:p>
        </p:txBody>
      </p:sp>
      <p:sp>
        <p:nvSpPr>
          <p:cNvPr id="133" name="Shape 82"/>
          <p:cNvSpPr/>
          <p:nvPr/>
        </p:nvSpPr>
        <p:spPr>
          <a:xfrm>
            <a:off x="228600" y="1657351"/>
            <a:ext cx="3733800" cy="306926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800" b="1" u="sng" dirty="0" smtClean="0">
                <a:latin typeface="Times New Roman" pitchFamily="18" charset="0"/>
                <a:cs typeface="Times New Roman" pitchFamily="18" charset="0"/>
              </a:rPr>
              <a:t>Outline of </a:t>
            </a:r>
            <a:r>
              <a:rPr lang="en-IN" sz="1800" b="1" u="sng" dirty="0" smtClean="0">
                <a:latin typeface="Times New Roman" pitchFamily="18" charset="0"/>
                <a:cs typeface="Times New Roman" pitchFamily="18" charset="0"/>
              </a:rPr>
              <a:t>Problem</a:t>
            </a:r>
          </a:p>
          <a:p>
            <a:endParaRPr lang="en-IN" sz="1800" b="1" u="sng" dirty="0" smtClean="0">
              <a:latin typeface="Times New Roman" pitchFamily="18" charset="0"/>
              <a:cs typeface="Times New Roman" pitchFamily="18" charset="0"/>
            </a:endParaRPr>
          </a:p>
          <a:p>
            <a:pPr>
              <a:buFont typeface="Arial" pitchFamily="34" charset="0"/>
              <a:buChar char="•"/>
            </a:pPr>
            <a:r>
              <a:rPr lang="en-IN" sz="1600" dirty="0" smtClean="0">
                <a:latin typeface="Times New Roman" pitchFamily="18" charset="0"/>
                <a:cs typeface="Times New Roman" pitchFamily="18" charset="0"/>
              </a:rPr>
              <a:t> Sprocket </a:t>
            </a:r>
            <a:r>
              <a:rPr lang="en-IN" sz="1600" dirty="0" smtClean="0">
                <a:latin typeface="Times New Roman" pitchFamily="18" charset="0"/>
                <a:cs typeface="Times New Roman" pitchFamily="18" charset="0"/>
              </a:rPr>
              <a:t>Central is a company that specializes in high quality bike and </a:t>
            </a:r>
            <a:r>
              <a:rPr lang="en-IN" sz="1600" dirty="0" smtClean="0">
                <a:latin typeface="Times New Roman" pitchFamily="18" charset="0"/>
                <a:cs typeface="Times New Roman" pitchFamily="18" charset="0"/>
              </a:rPr>
              <a:t>accessories.</a:t>
            </a:r>
          </a:p>
          <a:p>
            <a:pPr>
              <a:buFont typeface="Arial" pitchFamily="34" charset="0"/>
              <a:buChar char="•"/>
            </a:pPr>
            <a:r>
              <a:rPr lang="en-IN" sz="1600" dirty="0" smtClean="0">
                <a:latin typeface="Times New Roman" pitchFamily="18" charset="0"/>
                <a:cs typeface="Times New Roman" pitchFamily="18" charset="0"/>
              </a:rPr>
              <a:t> The </a:t>
            </a:r>
            <a:r>
              <a:rPr lang="en-IN" sz="1600" dirty="0" smtClean="0">
                <a:latin typeface="Times New Roman" pitchFamily="18" charset="0"/>
                <a:cs typeface="Times New Roman" pitchFamily="18" charset="0"/>
              </a:rPr>
              <a:t>Marketing Team is looking to boost </a:t>
            </a:r>
            <a:r>
              <a:rPr lang="en-IN" sz="1600" dirty="0" smtClean="0">
                <a:latin typeface="Times New Roman" pitchFamily="18" charset="0"/>
                <a:cs typeface="Times New Roman" pitchFamily="18" charset="0"/>
              </a:rPr>
              <a:t>sales.</a:t>
            </a:r>
          </a:p>
          <a:p>
            <a:pPr>
              <a:buFont typeface="Arial" pitchFamily="34" charset="0"/>
              <a:buChar char="•"/>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To </a:t>
            </a:r>
            <a:r>
              <a:rPr lang="en-IN" sz="1600" dirty="0" smtClean="0">
                <a:latin typeface="Times New Roman" pitchFamily="18" charset="0"/>
                <a:cs typeface="Times New Roman" pitchFamily="18" charset="0"/>
              </a:rPr>
              <a:t>target its new customers that will bring the highest value to the business.</a:t>
            </a:r>
          </a:p>
          <a:p>
            <a:r>
              <a:rPr smtClean="0"/>
              <a:t>.</a:t>
            </a: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Rectangle 9"/>
          <p:cNvSpPr/>
          <p:nvPr/>
        </p:nvSpPr>
        <p:spPr>
          <a:xfrm>
            <a:off x="4191000" y="1733550"/>
            <a:ext cx="4572000" cy="2616101"/>
          </a:xfrm>
          <a:prstGeom prst="rect">
            <a:avLst/>
          </a:prstGeom>
        </p:spPr>
        <p:txBody>
          <a:bodyPr wrap="square">
            <a:spAutoFit/>
          </a:bodyPr>
          <a:lstStyle/>
          <a:p>
            <a:r>
              <a:rPr lang="en-IN" sz="1800" b="1" u="sng" dirty="0" smtClean="0">
                <a:latin typeface="Times New Roman" pitchFamily="18" charset="0"/>
                <a:cs typeface="Times New Roman" pitchFamily="18" charset="0"/>
              </a:rPr>
              <a:t>Approach for Data </a:t>
            </a:r>
            <a:r>
              <a:rPr lang="en-IN" sz="1800" b="1" u="sng" dirty="0" smtClean="0">
                <a:latin typeface="Times New Roman" pitchFamily="18" charset="0"/>
                <a:cs typeface="Times New Roman" pitchFamily="18" charset="0"/>
              </a:rPr>
              <a:t>Analysis</a:t>
            </a:r>
          </a:p>
          <a:p>
            <a:endParaRPr lang="en-IN" sz="1800" b="1" u="sng" dirty="0" smtClean="0">
              <a:latin typeface="Times New Roman" pitchFamily="18" charset="0"/>
              <a:cs typeface="Times New Roman" pitchFamily="18" charset="0"/>
            </a:endParaRPr>
          </a:p>
          <a:p>
            <a:pPr lvl="1">
              <a:buFont typeface="Arial" pitchFamily="34" charset="0"/>
              <a:buChar char="•"/>
            </a:pPr>
            <a:r>
              <a:rPr lang="en-IN" sz="1600" dirty="0" smtClean="0">
                <a:latin typeface="Times New Roman" pitchFamily="18" charset="0"/>
                <a:cs typeface="Times New Roman" pitchFamily="18" charset="0"/>
              </a:rPr>
              <a:t> Bike </a:t>
            </a:r>
            <a:r>
              <a:rPr lang="en-IN" sz="1600" dirty="0" smtClean="0">
                <a:latin typeface="Times New Roman" pitchFamily="18" charset="0"/>
                <a:cs typeface="Times New Roman" pitchFamily="18" charset="0"/>
              </a:rPr>
              <a:t>Related Purchases for last 3 years based on </a:t>
            </a:r>
            <a:r>
              <a:rPr lang="en-IN" sz="1600" dirty="0" smtClean="0">
                <a:latin typeface="Times New Roman" pitchFamily="18" charset="0"/>
                <a:cs typeface="Times New Roman" pitchFamily="18" charset="0"/>
              </a:rPr>
              <a:t>   Gender </a:t>
            </a:r>
            <a:r>
              <a:rPr lang="en-IN" sz="1600" dirty="0" smtClean="0">
                <a:latin typeface="Times New Roman" pitchFamily="18" charset="0"/>
                <a:cs typeface="Times New Roman" pitchFamily="18" charset="0"/>
              </a:rPr>
              <a:t>&amp; Age </a:t>
            </a:r>
            <a:r>
              <a:rPr lang="en-IN" sz="1600" dirty="0" smtClean="0">
                <a:latin typeface="Times New Roman" pitchFamily="18" charset="0"/>
                <a:cs typeface="Times New Roman" pitchFamily="18" charset="0"/>
              </a:rPr>
              <a:t>Group.</a:t>
            </a:r>
          </a:p>
          <a:p>
            <a:pPr lvl="1">
              <a:buFont typeface="Arial" pitchFamily="34" charset="0"/>
              <a:buChar char="•"/>
            </a:pPr>
            <a:r>
              <a:rPr lang="en-IN" sz="1600" dirty="0" smtClean="0">
                <a:latin typeface="Times New Roman" pitchFamily="18" charset="0"/>
                <a:cs typeface="Times New Roman" pitchFamily="18" charset="0"/>
              </a:rPr>
              <a:t> Top </a:t>
            </a:r>
            <a:r>
              <a:rPr lang="en-IN" sz="1600" dirty="0" smtClean="0">
                <a:latin typeface="Times New Roman" pitchFamily="18" charset="0"/>
                <a:cs typeface="Times New Roman" pitchFamily="18" charset="0"/>
              </a:rPr>
              <a:t>Industries contributing the maximum profit and </a:t>
            </a:r>
            <a:r>
              <a:rPr lang="en-IN" sz="1600" dirty="0" smtClean="0">
                <a:latin typeface="Times New Roman" pitchFamily="18" charset="0"/>
                <a:cs typeface="Times New Roman" pitchFamily="18" charset="0"/>
              </a:rPr>
              <a:t> bike </a:t>
            </a:r>
            <a:r>
              <a:rPr lang="en-IN" sz="1600" dirty="0" smtClean="0">
                <a:latin typeface="Times New Roman" pitchFamily="18" charset="0"/>
                <a:cs typeface="Times New Roman" pitchFamily="18" charset="0"/>
              </a:rPr>
              <a:t>related </a:t>
            </a:r>
            <a:r>
              <a:rPr lang="en-IN" sz="1600" dirty="0" smtClean="0">
                <a:latin typeface="Times New Roman" pitchFamily="18" charset="0"/>
                <a:cs typeface="Times New Roman" pitchFamily="18" charset="0"/>
              </a:rPr>
              <a:t>sales.</a:t>
            </a:r>
          </a:p>
          <a:p>
            <a:pPr lvl="1">
              <a:buFont typeface="Arial" pitchFamily="34" charset="0"/>
              <a:buChar char="•"/>
            </a:pPr>
            <a:r>
              <a:rPr lang="en-IN" sz="1600" dirty="0" smtClean="0">
                <a:latin typeface="Times New Roman" pitchFamily="18" charset="0"/>
                <a:cs typeface="Times New Roman" pitchFamily="18" charset="0"/>
              </a:rPr>
              <a:t> Wealth </a:t>
            </a:r>
            <a:r>
              <a:rPr lang="en-IN" sz="1600" dirty="0" smtClean="0">
                <a:latin typeface="Times New Roman" pitchFamily="18" charset="0"/>
                <a:cs typeface="Times New Roman" pitchFamily="18" charset="0"/>
              </a:rPr>
              <a:t>Segment by Age </a:t>
            </a:r>
            <a:r>
              <a:rPr lang="en-IN" sz="1600" dirty="0" smtClean="0">
                <a:latin typeface="Times New Roman" pitchFamily="18" charset="0"/>
                <a:cs typeface="Times New Roman" pitchFamily="18" charset="0"/>
              </a:rPr>
              <a:t>Category.</a:t>
            </a:r>
          </a:p>
          <a:p>
            <a:pPr lvl="1">
              <a:buFont typeface="Arial" pitchFamily="34" charset="0"/>
              <a:buChar char="•"/>
            </a:pPr>
            <a:r>
              <a:rPr lang="en-IN" sz="1600" dirty="0" smtClean="0">
                <a:latin typeface="Times New Roman" pitchFamily="18" charset="0"/>
                <a:cs typeface="Times New Roman" pitchFamily="18" charset="0"/>
              </a:rPr>
              <a:t> Number </a:t>
            </a:r>
            <a:r>
              <a:rPr lang="en-IN" sz="1600" dirty="0" smtClean="0">
                <a:latin typeface="Times New Roman" pitchFamily="18" charset="0"/>
                <a:cs typeface="Times New Roman" pitchFamily="18" charset="0"/>
              </a:rPr>
              <a:t>of Cars owned in each state ,bike purchase &amp; </a:t>
            </a:r>
            <a:r>
              <a:rPr lang="en-IN" sz="1600" dirty="0" smtClean="0">
                <a:latin typeface="Times New Roman" pitchFamily="18" charset="0"/>
                <a:cs typeface="Times New Roman" pitchFamily="18" charset="0"/>
              </a:rPr>
              <a:t>profit.</a:t>
            </a:r>
          </a:p>
          <a:p>
            <a:pPr lvl="1">
              <a:buFont typeface="Arial" pitchFamily="34" charset="0"/>
              <a:buChar char="•"/>
            </a:pPr>
            <a:r>
              <a:rPr lang="en-IN" sz="1600" dirty="0" smtClean="0">
                <a:latin typeface="Times New Roman" pitchFamily="18" charset="0"/>
                <a:cs typeface="Times New Roman" pitchFamily="18" charset="0"/>
              </a:rPr>
              <a:t> Customer </a:t>
            </a:r>
            <a:r>
              <a:rPr lang="en-IN" sz="1600" dirty="0" smtClean="0">
                <a:latin typeface="Times New Roman" pitchFamily="18" charset="0"/>
                <a:cs typeface="Times New Roman" pitchFamily="18" charset="0"/>
              </a:rPr>
              <a:t>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7386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Bike Related </a:t>
            </a:r>
            <a:r>
              <a:rPr lang="en-IN" sz="1800" b="1" dirty="0" smtClean="0"/>
              <a:t>Purchased in  </a:t>
            </a:r>
            <a:r>
              <a:rPr lang="en-IN" sz="1800" b="1" dirty="0" smtClean="0"/>
              <a:t>last 3 years based on Gender ; Sub Categorise – Age Group.</a:t>
            </a:r>
            <a:endParaRPr lang="en-IN" sz="1800" b="1" dirty="0"/>
          </a:p>
        </p:txBody>
      </p:sp>
      <p:sp>
        <p:nvSpPr>
          <p:cNvPr id="151" name="Shape 100"/>
          <p:cNvSpPr/>
          <p:nvPr/>
        </p:nvSpPr>
        <p:spPr>
          <a:xfrm>
            <a:off x="205025" y="2164724"/>
            <a:ext cx="4134600" cy="18658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600" dirty="0" smtClean="0">
                <a:latin typeface="Times New Roman" pitchFamily="18" charset="0"/>
                <a:cs typeface="Times New Roman" pitchFamily="18" charset="0"/>
              </a:rPr>
              <a:t> Graph </a:t>
            </a:r>
            <a:r>
              <a:rPr lang="en-US" sz="1600" dirty="0" smtClean="0">
                <a:latin typeface="Times New Roman" pitchFamily="18" charset="0"/>
                <a:cs typeface="Times New Roman" pitchFamily="18" charset="0"/>
              </a:rPr>
              <a:t>shows </a:t>
            </a:r>
            <a:r>
              <a:rPr lang="en-US" sz="1600" b="1" dirty="0" smtClean="0">
                <a:latin typeface="Times New Roman" pitchFamily="18" charset="0"/>
                <a:cs typeface="Times New Roman" pitchFamily="18" charset="0"/>
              </a:rPr>
              <a:t>age group </a:t>
            </a:r>
            <a:r>
              <a:rPr lang="en-US" sz="1600" dirty="0" smtClean="0">
                <a:latin typeface="Times New Roman" pitchFamily="18" charset="0"/>
                <a:cs typeface="Times New Roman" pitchFamily="18" charset="0"/>
              </a:rPr>
              <a:t>of </a:t>
            </a:r>
            <a:r>
              <a:rPr lang="en-US" sz="1600" b="1" dirty="0" smtClean="0">
                <a:latin typeface="Times New Roman" pitchFamily="18" charset="0"/>
                <a:cs typeface="Times New Roman" pitchFamily="18" charset="0"/>
              </a:rPr>
              <a:t>40-50</a:t>
            </a:r>
            <a:r>
              <a:rPr lang="en-US" sz="1600" dirty="0" smtClean="0">
                <a:latin typeface="Times New Roman" pitchFamily="18" charset="0"/>
                <a:cs typeface="Times New Roman" pitchFamily="18" charset="0"/>
              </a:rPr>
              <a:t> shows highest purchase in last three </a:t>
            </a:r>
            <a:r>
              <a:rPr lang="en-US" sz="1600" dirty="0" smtClean="0">
                <a:latin typeface="Times New Roman" pitchFamily="18" charset="0"/>
                <a:cs typeface="Times New Roman" pitchFamily="18" charset="0"/>
              </a:rPr>
              <a:t>years.</a:t>
            </a:r>
          </a:p>
          <a:p>
            <a:endParaRPr lang="en-US" sz="1600" dirty="0" smtClean="0">
              <a:latin typeface="Times New Roman" pitchFamily="18" charset="0"/>
              <a:cs typeface="Times New Roman" pitchFamily="18" charset="0"/>
            </a:endParaRPr>
          </a:p>
          <a:p>
            <a:pPr>
              <a:buFont typeface="Arial" pitchFamily="34" charset="0"/>
              <a:buChar char="•"/>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Female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has highest proportions when compared to males.</a:t>
            </a:r>
          </a:p>
          <a:p>
            <a:endParaRP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 name="Picture 10" descr="download.png"/>
          <p:cNvPicPr>
            <a:picLocks noChangeAspect="1"/>
          </p:cNvPicPr>
          <p:nvPr/>
        </p:nvPicPr>
        <p:blipFill>
          <a:blip r:embed="rId2"/>
          <a:stretch>
            <a:fillRect/>
          </a:stretch>
        </p:blipFill>
        <p:spPr>
          <a:xfrm>
            <a:off x="4953000" y="1619548"/>
            <a:ext cx="3810000" cy="316200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smtClean="0"/>
              <a:t>Top Job Industry Contributing to Maximum Profit &amp; Bike </a:t>
            </a:r>
            <a:r>
              <a:rPr lang="en-US" sz="1800" dirty="0" smtClean="0"/>
              <a:t> Purchased</a:t>
            </a:r>
            <a:endParaRPr lang="en-US" sz="1800" dirty="0"/>
          </a:p>
        </p:txBody>
      </p:sp>
      <p:sp>
        <p:nvSpPr>
          <p:cNvPr id="151" name="Shape 100"/>
          <p:cNvSpPr/>
          <p:nvPr/>
        </p:nvSpPr>
        <p:spPr>
          <a:xfrm>
            <a:off x="205024" y="1581151"/>
            <a:ext cx="8938975" cy="13172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smtClean="0">
                <a:solidFill>
                  <a:schemeClr val="tx1"/>
                </a:solidFill>
                <a:latin typeface="Times New Roman" pitchFamily="18" charset="0"/>
                <a:cs typeface="Times New Roman" pitchFamily="18" charset="0"/>
              </a:rPr>
              <a:t>1. Industry </a:t>
            </a:r>
            <a:r>
              <a:rPr lang="en-US" sz="1600" dirty="0" smtClean="0">
                <a:solidFill>
                  <a:schemeClr val="tx1"/>
                </a:solidFill>
                <a:latin typeface="Times New Roman" pitchFamily="18" charset="0"/>
                <a:cs typeface="Times New Roman" pitchFamily="18" charset="0"/>
              </a:rPr>
              <a:t>like  </a:t>
            </a:r>
            <a:r>
              <a:rPr lang="en-US" sz="1600" b="1" dirty="0" smtClean="0">
                <a:solidFill>
                  <a:schemeClr val="tx1"/>
                </a:solidFill>
                <a:latin typeface="Times New Roman" pitchFamily="18" charset="0"/>
                <a:cs typeface="Times New Roman" pitchFamily="18" charset="0"/>
              </a:rPr>
              <a:t>Manufacturing  Financial Services</a:t>
            </a:r>
            <a:r>
              <a:rPr lang="en-US" sz="1600" dirty="0" smtClean="0">
                <a:solidFill>
                  <a:schemeClr val="tx1"/>
                </a:solidFill>
                <a:latin typeface="Times New Roman" pitchFamily="18" charset="0"/>
                <a:cs typeface="Times New Roman" pitchFamily="18" charset="0"/>
              </a:rPr>
              <a:t> and </a:t>
            </a:r>
            <a:r>
              <a:rPr lang="en-US" sz="1600" b="1" dirty="0" smtClean="0">
                <a:solidFill>
                  <a:schemeClr val="tx1"/>
                </a:solidFill>
                <a:latin typeface="Times New Roman" pitchFamily="18" charset="0"/>
                <a:cs typeface="Times New Roman" pitchFamily="18" charset="0"/>
              </a:rPr>
              <a:t>Health</a:t>
            </a:r>
            <a:r>
              <a:rPr lang="en-US" sz="1600" dirty="0" smtClean="0">
                <a:solidFill>
                  <a:schemeClr val="tx1"/>
                </a:solidFill>
                <a:latin typeface="Times New Roman" pitchFamily="18" charset="0"/>
                <a:cs typeface="Times New Roman" pitchFamily="18" charset="0"/>
              </a:rPr>
              <a:t> holds high profit.</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2</a:t>
            </a:r>
            <a:r>
              <a:rPr lang="en-US" sz="16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Most of the industry sectors have returned </a:t>
            </a:r>
            <a:r>
              <a:rPr lang="en-IN" sz="1600" b="1" dirty="0" smtClean="0">
                <a:solidFill>
                  <a:schemeClr val="tx1"/>
                </a:solidFill>
                <a:latin typeface="Times New Roman" pitchFamily="18" charset="0"/>
                <a:cs typeface="Times New Roman" pitchFamily="18" charset="0"/>
              </a:rPr>
              <a:t>less than $ 1,000,000 </a:t>
            </a:r>
            <a:r>
              <a:rPr lang="en-IN" sz="1600" dirty="0" smtClean="0">
                <a:solidFill>
                  <a:schemeClr val="tx1"/>
                </a:solidFill>
                <a:latin typeface="Times New Roman" pitchFamily="18" charset="0"/>
                <a:cs typeface="Times New Roman" pitchFamily="18" charset="0"/>
              </a:rPr>
              <a:t>in profits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3</a:t>
            </a: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Industry like - </a:t>
            </a:r>
            <a:r>
              <a:rPr lang="en-US" sz="1600" b="1" dirty="0" smtClean="0">
                <a:solidFill>
                  <a:schemeClr val="tx1"/>
                </a:solidFill>
                <a:latin typeface="Times New Roman" pitchFamily="18" charset="0"/>
                <a:cs typeface="Times New Roman" pitchFamily="18" charset="0"/>
              </a:rPr>
              <a:t>Manufacturing &amp; Financial Services</a:t>
            </a:r>
            <a:r>
              <a:rPr lang="en-US" sz="1600" dirty="0" smtClean="0">
                <a:solidFill>
                  <a:schemeClr val="tx1"/>
                </a:solidFill>
                <a:latin typeface="Times New Roman" pitchFamily="18" charset="0"/>
                <a:cs typeface="Times New Roman" pitchFamily="18" charset="0"/>
              </a:rPr>
              <a:t> holds a high record in terms of bike purchased in </a:t>
            </a:r>
            <a:r>
              <a:rPr lang="en-US" sz="1600" dirty="0" smtClean="0">
                <a:solidFill>
                  <a:schemeClr val="tx1"/>
                </a:solidFill>
                <a:latin typeface="Times New Roman" pitchFamily="18" charset="0"/>
                <a:cs typeface="Times New Roman" pitchFamily="18" charset="0"/>
              </a:rPr>
              <a:t>      last </a:t>
            </a:r>
            <a:r>
              <a:rPr lang="en-US" sz="1600" dirty="0" smtClean="0">
                <a:solidFill>
                  <a:schemeClr val="tx1"/>
                </a:solidFill>
                <a:latin typeface="Times New Roman" pitchFamily="18" charset="0"/>
                <a:cs typeface="Times New Roman" pitchFamily="18" charset="0"/>
              </a:rPr>
              <a:t>3 years</a:t>
            </a:r>
            <a:r>
              <a:rPr lang="en-US" sz="1600" dirty="0" smtClean="0">
                <a:solidFill>
                  <a:schemeClr val="tx1"/>
                </a:solidFill>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descr="download (2).png"/>
          <p:cNvPicPr>
            <a:picLocks noChangeAspect="1"/>
          </p:cNvPicPr>
          <p:nvPr/>
        </p:nvPicPr>
        <p:blipFill>
          <a:blip r:embed="rId2"/>
          <a:stretch>
            <a:fillRect/>
          </a:stretch>
        </p:blipFill>
        <p:spPr>
          <a:xfrm>
            <a:off x="381000" y="2876550"/>
            <a:ext cx="3886200" cy="1981200"/>
          </a:xfrm>
          <a:prstGeom prst="rect">
            <a:avLst/>
          </a:prstGeom>
        </p:spPr>
      </p:pic>
      <p:pic>
        <p:nvPicPr>
          <p:cNvPr id="13" name="Picture 12" descr="download (1).png"/>
          <p:cNvPicPr>
            <a:picLocks noChangeAspect="1"/>
          </p:cNvPicPr>
          <p:nvPr/>
        </p:nvPicPr>
        <p:blipFill>
          <a:blip r:embed="rId3"/>
          <a:stretch>
            <a:fillRect/>
          </a:stretch>
        </p:blipFill>
        <p:spPr>
          <a:xfrm>
            <a:off x="4724400" y="2800350"/>
            <a:ext cx="4038600" cy="21336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Profit of Wealth Segment </a:t>
            </a:r>
            <a:r>
              <a:rPr lang="en-IN" sz="1800" b="1" dirty="0" err="1" smtClean="0"/>
              <a:t>w.r.t</a:t>
            </a:r>
            <a:r>
              <a:rPr lang="en-IN" sz="1800" b="1" dirty="0" smtClean="0"/>
              <a:t> Age Group</a:t>
            </a:r>
            <a:endParaRPr lang="en-IN" sz="1800" b="1" dirty="0"/>
          </a:p>
        </p:txBody>
      </p:sp>
      <p:sp>
        <p:nvSpPr>
          <p:cNvPr id="151" name="Shape 100"/>
          <p:cNvSpPr/>
          <p:nvPr/>
        </p:nvSpPr>
        <p:spPr>
          <a:xfrm>
            <a:off x="205025" y="1809750"/>
            <a:ext cx="4134600" cy="29984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US" sz="1600" dirty="0" smtClean="0">
                <a:latin typeface="Times New Roman" pitchFamily="18" charset="0"/>
                <a:cs typeface="Times New Roman" pitchFamily="18" charset="0"/>
              </a:rPr>
              <a:t> Wealth </a:t>
            </a:r>
            <a:r>
              <a:rPr lang="en-US" sz="1600" dirty="0" smtClean="0">
                <a:latin typeface="Times New Roman" pitchFamily="18" charset="0"/>
                <a:cs typeface="Times New Roman" pitchFamily="18" charset="0"/>
              </a:rPr>
              <a:t>segment of </a:t>
            </a:r>
            <a:r>
              <a:rPr lang="en-US" sz="1600" b="1" dirty="0" smtClean="0">
                <a:latin typeface="Times New Roman" pitchFamily="18" charset="0"/>
                <a:cs typeface="Times New Roman" pitchFamily="18" charset="0"/>
              </a:rPr>
              <a:t>mass customer </a:t>
            </a:r>
            <a:r>
              <a:rPr lang="en-US" sz="1600" dirty="0" smtClean="0">
                <a:latin typeface="Times New Roman" pitchFamily="18" charset="0"/>
                <a:cs typeface="Times New Roman" pitchFamily="18" charset="0"/>
              </a:rPr>
              <a:t>gives high amount of profit in different age </a:t>
            </a:r>
            <a:r>
              <a:rPr lang="en-US" sz="1600" dirty="0" smtClean="0">
                <a:latin typeface="Times New Roman" pitchFamily="18" charset="0"/>
                <a:cs typeface="Times New Roman" pitchFamily="18" charset="0"/>
              </a:rPr>
              <a:t>groups.</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The </a:t>
            </a:r>
            <a:r>
              <a:rPr lang="en-US" sz="1600" dirty="0" smtClean="0">
                <a:latin typeface="Times New Roman" pitchFamily="18" charset="0"/>
                <a:cs typeface="Times New Roman" pitchFamily="18" charset="0"/>
              </a:rPr>
              <a:t>age group that gives high profit is  </a:t>
            </a:r>
            <a:r>
              <a:rPr lang="en-US" sz="1600" b="1" dirty="0" smtClean="0">
                <a:latin typeface="Times New Roman" pitchFamily="18" charset="0"/>
                <a:cs typeface="Times New Roman" pitchFamily="18" charset="0"/>
              </a:rPr>
              <a:t>40-50</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This </a:t>
            </a:r>
            <a:r>
              <a:rPr lang="en-IN" sz="1600" dirty="0" smtClean="0">
                <a:latin typeface="Times New Roman" pitchFamily="18" charset="0"/>
                <a:cs typeface="Times New Roman" pitchFamily="18" charset="0"/>
              </a:rPr>
              <a:t>also indicates a trend of buying power, as the buying power increases over time till 50 and then see’s a decline in buying power, thus leading to lower profits. </a:t>
            </a:r>
          </a:p>
          <a:p>
            <a:endParaRPr/>
          </a:p>
        </p:txBody>
      </p:sp>
      <p:grpSp>
        <p:nvGrpSpPr>
          <p:cNvPr id="2"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descr="download (7).png"/>
          <p:cNvPicPr>
            <a:picLocks noChangeAspect="1"/>
          </p:cNvPicPr>
          <p:nvPr/>
        </p:nvPicPr>
        <p:blipFill>
          <a:blip r:embed="rId2"/>
          <a:stretch>
            <a:fillRect/>
          </a:stretch>
        </p:blipFill>
        <p:spPr>
          <a:xfrm>
            <a:off x="4648200" y="1657350"/>
            <a:ext cx="4267200" cy="318135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Number of Cars Owned in Each State</a:t>
            </a:r>
            <a:endParaRPr lang="en-IN" sz="1800" b="1" dirty="0"/>
          </a:p>
        </p:txBody>
      </p:sp>
      <p:sp>
        <p:nvSpPr>
          <p:cNvPr id="151" name="Shape 100"/>
          <p:cNvSpPr/>
          <p:nvPr/>
        </p:nvSpPr>
        <p:spPr>
          <a:xfrm>
            <a:off x="205025" y="1809750"/>
            <a:ext cx="4134600" cy="29984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IN" sz="1600" dirty="0" smtClean="0">
                <a:latin typeface="Times New Roman" pitchFamily="18" charset="0"/>
                <a:cs typeface="Times New Roman" pitchFamily="18" charset="0"/>
              </a:rPr>
              <a:t>Out of three states, </a:t>
            </a:r>
            <a:r>
              <a:rPr lang="en-IN" sz="1600" b="1" dirty="0" smtClean="0">
                <a:latin typeface="Times New Roman" pitchFamily="18" charset="0"/>
                <a:cs typeface="Times New Roman" pitchFamily="18" charset="0"/>
              </a:rPr>
              <a:t>New South Wales</a:t>
            </a:r>
            <a:r>
              <a:rPr lang="en-IN" sz="1600" dirty="0" smtClean="0">
                <a:latin typeface="Times New Roman" pitchFamily="18" charset="0"/>
                <a:cs typeface="Times New Roman" pitchFamily="18" charset="0"/>
              </a:rPr>
              <a:t>, could be potential market opportunities for the </a:t>
            </a:r>
            <a:r>
              <a:rPr lang="en-IN" sz="1600" dirty="0" smtClean="0">
                <a:latin typeface="Times New Roman" pitchFamily="18" charset="0"/>
                <a:cs typeface="Times New Roman" pitchFamily="18" charset="0"/>
              </a:rPr>
              <a:t>company.</a:t>
            </a:r>
          </a:p>
          <a:p>
            <a:pPr marL="285750" indent="-285750">
              <a:buFont typeface="Arial" pitchFamily="34" charset="0"/>
              <a:buChar char="•"/>
            </a:pP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The </a:t>
            </a:r>
            <a:r>
              <a:rPr lang="en-IN" sz="1600" b="1" dirty="0" smtClean="0">
                <a:latin typeface="Times New Roman" pitchFamily="18" charset="0"/>
                <a:cs typeface="Times New Roman" pitchFamily="18" charset="0"/>
              </a:rPr>
              <a:t>New South Wales </a:t>
            </a:r>
            <a:r>
              <a:rPr lang="en-IN" sz="1600" dirty="0" smtClean="0">
                <a:latin typeface="Times New Roman" pitchFamily="18" charset="0"/>
                <a:cs typeface="Times New Roman" pitchFamily="18" charset="0"/>
              </a:rPr>
              <a:t>has the highest potential as the number of people that own car is almost equal to the people who don’t  own cars which shows that there is opportunity to find value customers there.</a:t>
            </a:r>
          </a:p>
          <a:p>
            <a:endParaRPr/>
          </a:p>
        </p:txBody>
      </p:sp>
      <p:grpSp>
        <p:nvGrpSpPr>
          <p:cNvPr id="2"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 name="Picture 10" descr="download (5).png"/>
          <p:cNvPicPr>
            <a:picLocks noChangeAspect="1"/>
          </p:cNvPicPr>
          <p:nvPr/>
        </p:nvPicPr>
        <p:blipFill>
          <a:blip r:embed="rId2"/>
          <a:stretch>
            <a:fillRect/>
          </a:stretch>
        </p:blipFill>
        <p:spPr>
          <a:xfrm>
            <a:off x="4724400" y="1657350"/>
            <a:ext cx="4139692" cy="309849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01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smtClean="0">
                <a:latin typeface="Times New Roman" pitchFamily="18" charset="0"/>
                <a:cs typeface="Times New Roman" pitchFamily="18" charset="0"/>
              </a:rPr>
              <a:t>Customer classification &amp; targeting high value customer</a:t>
            </a:r>
          </a:p>
        </p:txBody>
      </p:sp>
      <p:sp>
        <p:nvSpPr>
          <p:cNvPr id="142" name="Shape 91"/>
          <p:cNvSpPr/>
          <p:nvPr/>
        </p:nvSpPr>
        <p:spPr>
          <a:xfrm>
            <a:off x="304800" y="1809750"/>
            <a:ext cx="8024575" cy="24852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dirty="0" smtClean="0">
                <a:latin typeface="Times New Roman" pitchFamily="18" charset="0"/>
                <a:cs typeface="Times New Roman" pitchFamily="18" charset="0"/>
              </a:rPr>
              <a:t>Target </a:t>
            </a:r>
            <a:r>
              <a:rPr lang="en-US" sz="2000" dirty="0" smtClean="0">
                <a:latin typeface="Times New Roman" pitchFamily="18" charset="0"/>
                <a:cs typeface="Times New Roman" pitchFamily="18" charset="0"/>
              </a:rPr>
              <a:t>customer</a:t>
            </a:r>
          </a:p>
          <a:p>
            <a:endParaRPr lang="en-US" sz="20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Who </a:t>
            </a:r>
            <a:r>
              <a:rPr lang="en-IN" sz="1800" dirty="0" smtClean="0">
                <a:latin typeface="Times New Roman" pitchFamily="18" charset="0"/>
                <a:cs typeface="Times New Roman" pitchFamily="18" charset="0"/>
              </a:rPr>
              <a:t>are currently living in New South Wales and Victoria</a:t>
            </a:r>
            <a:r>
              <a:rPr lang="en-IN" sz="1800" dirty="0" smtClean="0">
                <a:latin typeface="Times New Roman" pitchFamily="18" charset="0"/>
                <a:cs typeface="Times New Roman" pitchFamily="18" charset="0"/>
              </a:rPr>
              <a:t>.</a:t>
            </a:r>
          </a:p>
          <a:p>
            <a:pPr>
              <a:buFont typeface="Arial" pitchFamily="34" charset="0"/>
              <a:buChar char="•"/>
            </a:pP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Aged between 40 – 50</a:t>
            </a:r>
            <a:r>
              <a:rPr lang="en-IN" sz="1800" dirty="0" smtClean="0">
                <a:latin typeface="Times New Roman" pitchFamily="18" charset="0"/>
                <a:cs typeface="Times New Roman" pitchFamily="18" charset="0"/>
              </a:rPr>
              <a:t>.</a:t>
            </a:r>
          </a:p>
          <a:p>
            <a:pPr>
              <a:buFont typeface="Arial" pitchFamily="34" charset="0"/>
              <a:buChar char="•"/>
            </a:pP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Working in Financial Service, Manufacturing and Health</a:t>
            </a:r>
            <a:r>
              <a:rPr lang="en-IN" sz="1800" dirty="0" smtClean="0">
                <a:latin typeface="Times New Roman" pitchFamily="18" charset="0"/>
                <a:cs typeface="Times New Roman" pitchFamily="18" charset="0"/>
              </a:rPr>
              <a:t>.</a:t>
            </a:r>
          </a:p>
          <a:p>
            <a:pPr>
              <a:buFont typeface="Arial" pitchFamily="34" charset="0"/>
              <a:buChar char="•"/>
            </a:pP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Most of the high value customers are female compared to male.</a:t>
            </a:r>
          </a:p>
          <a:p>
            <a:endParaRPr lang="en-US" sz="1800" dirty="0" smtClean="0">
              <a:latin typeface="Times New Roman" pitchFamily="18" charset="0"/>
              <a:cs typeface="Times New Roman"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solidFill>
                  <a:schemeClr val="tx1"/>
                </a:solidFill>
              </a:rPr>
              <a:t>Targeted marketing strategies using RFM-analysis</a:t>
            </a:r>
            <a:endParaRPr/>
          </a:p>
        </p:txBody>
      </p:sp>
      <p:sp>
        <p:nvSpPr>
          <p:cNvPr id="142" name="Shape 91"/>
          <p:cNvSpPr/>
          <p:nvPr/>
        </p:nvSpPr>
        <p:spPr>
          <a:xfrm>
            <a:off x="304800" y="2190750"/>
            <a:ext cx="8024575" cy="1652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dirty="0" smtClean="0">
                <a:latin typeface="Times New Roman" pitchFamily="18" charset="0"/>
                <a:cs typeface="Times New Roman" pitchFamily="18" charset="0"/>
              </a:rPr>
              <a:t>RFM-analysis is a scoring method focusing on the following three parameters:</a:t>
            </a:r>
          </a:p>
          <a:p>
            <a:pPr marL="139700"/>
            <a:endParaRPr lang="en-US" sz="1800" dirty="0" smtClean="0">
              <a:latin typeface="Times New Roman" pitchFamily="18" charset="0"/>
              <a:cs typeface="Times New Roman" pitchFamily="18" charset="0"/>
            </a:endParaRPr>
          </a:p>
          <a:p>
            <a:pPr lvl="1">
              <a:buFont typeface="Arial" pitchFamily="34" charset="0"/>
              <a:buChar char="•"/>
            </a:pPr>
            <a:r>
              <a:rPr lang="en-US" sz="1800" b="1" dirty="0" smtClean="0">
                <a:latin typeface="Times New Roman" pitchFamily="18" charset="0"/>
                <a:cs typeface="Times New Roman" pitchFamily="18" charset="0"/>
              </a:rPr>
              <a:t> Recency </a:t>
            </a:r>
            <a:r>
              <a:rPr lang="en-US" sz="1800" b="1" dirty="0" smtClean="0">
                <a:latin typeface="Times New Roman" pitchFamily="18" charset="0"/>
                <a:cs typeface="Times New Roman" pitchFamily="18" charset="0"/>
              </a:rPr>
              <a:t>(R) </a:t>
            </a:r>
            <a:r>
              <a:rPr lang="en-US" sz="1800" dirty="0" smtClean="0">
                <a:latin typeface="Times New Roman" pitchFamily="18" charset="0"/>
                <a:cs typeface="Times New Roman" pitchFamily="18" charset="0"/>
              </a:rPr>
              <a:t>of a customer: Days since the last </a:t>
            </a:r>
            <a:r>
              <a:rPr lang="en-US" sz="1800" dirty="0" smtClean="0">
                <a:latin typeface="Times New Roman" pitchFamily="18" charset="0"/>
                <a:cs typeface="Times New Roman" pitchFamily="18" charset="0"/>
              </a:rPr>
              <a:t>purchase.</a:t>
            </a:r>
          </a:p>
          <a:p>
            <a:pPr lvl="1">
              <a:buFont typeface="Arial" pitchFamily="34" charset="0"/>
              <a:buChar char="•"/>
            </a:pPr>
            <a:r>
              <a:rPr lang="en-US" sz="1800" b="1" dirty="0" smtClean="0">
                <a:latin typeface="Times New Roman" pitchFamily="18" charset="0"/>
                <a:cs typeface="Times New Roman" pitchFamily="18" charset="0"/>
              </a:rPr>
              <a:t> Frequency </a:t>
            </a:r>
            <a:r>
              <a:rPr lang="en-US" sz="1800" b="1" dirty="0" smtClean="0">
                <a:latin typeface="Times New Roman" pitchFamily="18" charset="0"/>
                <a:cs typeface="Times New Roman" pitchFamily="18" charset="0"/>
              </a:rPr>
              <a:t>(F) </a:t>
            </a:r>
            <a:r>
              <a:rPr lang="en-US" sz="1800" dirty="0" smtClean="0">
                <a:latin typeface="Times New Roman" pitchFamily="18" charset="0"/>
                <a:cs typeface="Times New Roman" pitchFamily="18" charset="0"/>
              </a:rPr>
              <a:t>: Number of purchases, e.g., in 12 </a:t>
            </a:r>
            <a:r>
              <a:rPr lang="en-US" sz="1800" dirty="0" smtClean="0">
                <a:latin typeface="Times New Roman" pitchFamily="18" charset="0"/>
                <a:cs typeface="Times New Roman" pitchFamily="18" charset="0"/>
              </a:rPr>
              <a:t>months.</a:t>
            </a:r>
          </a:p>
          <a:p>
            <a:pPr lvl="1">
              <a:buFont typeface="Arial" pitchFamily="34" charset="0"/>
              <a:buChar char="•"/>
            </a:pPr>
            <a:r>
              <a:rPr lang="en-US" sz="1800" b="1" dirty="0" smtClean="0">
                <a:latin typeface="Times New Roman" pitchFamily="18" charset="0"/>
                <a:cs typeface="Times New Roman" pitchFamily="18" charset="0"/>
              </a:rPr>
              <a:t> Monetary </a:t>
            </a:r>
            <a:r>
              <a:rPr lang="en-US" sz="1800" b="1" dirty="0" smtClean="0">
                <a:latin typeface="Times New Roman" pitchFamily="18" charset="0"/>
                <a:cs typeface="Times New Roman" pitchFamily="18" charset="0"/>
              </a:rPr>
              <a:t>(M) </a:t>
            </a:r>
            <a:r>
              <a:rPr lang="en-US" sz="1800" dirty="0" smtClean="0">
                <a:latin typeface="Times New Roman" pitchFamily="18" charset="0"/>
                <a:cs typeface="Times New Roman" pitchFamily="18" charset="0"/>
              </a:rPr>
              <a:t>- The total turnover of a customer: Sum of sales, e.g., in 12 months.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851</Words>
  <PresentationFormat>On-screen Show (16:9)</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3</cp:revision>
  <dcterms:modified xsi:type="dcterms:W3CDTF">2021-03-18T17:04:22Z</dcterms:modified>
</cp:coreProperties>
</file>