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58123" autoAdjust="0"/>
  </p:normalViewPr>
  <p:slideViewPr>
    <p:cSldViewPr>
      <p:cViewPr>
        <p:scale>
          <a:sx n="25" d="100"/>
          <a:sy n="25" d="100"/>
        </p:scale>
        <p:origin x="4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New%20folder\Insights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New%20folder\Insights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New%20folder\Insights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5 contets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923-4C6E-A68D-68119A59440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923-4C6E-A68D-68119A59440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923-4C6E-A68D-68119A59440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3923-4C6E-A68D-68119A59440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3923-4C6E-A68D-68119A5944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'[1]top 5'!$F$2:$F$6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'[1]top 5'!$G$2:$G$6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23-4C6E-A68D-68119A59440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50000"/>
        <a:lumOff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Unique Categories</a:t>
            </a:r>
          </a:p>
        </c:rich>
      </c:tx>
      <c:layout>
        <c:manualLayout>
          <c:xMode val="edge"/>
          <c:yMode val="edge"/>
          <c:x val="0.4480555555555556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animals</c:v>
              </c:pt>
              <c:pt idx="1">
                <c:v>cooking</c:v>
              </c:pt>
              <c:pt idx="2">
                <c:v>culture</c:v>
              </c:pt>
              <c:pt idx="3">
                <c:v>dogs</c:v>
              </c:pt>
              <c:pt idx="4">
                <c:v>education</c:v>
              </c:pt>
              <c:pt idx="5">
                <c:v>fitness</c:v>
              </c:pt>
              <c:pt idx="6">
                <c:v>food</c:v>
              </c:pt>
              <c:pt idx="7">
                <c:v>healthy eating</c:v>
              </c:pt>
              <c:pt idx="8">
                <c:v>public speaking</c:v>
              </c:pt>
              <c:pt idx="9">
                <c:v>science</c:v>
              </c:pt>
              <c:pt idx="10">
                <c:v>soccer</c:v>
              </c:pt>
              <c:pt idx="11">
                <c:v>studying</c:v>
              </c:pt>
              <c:pt idx="12">
                <c:v>technology</c:v>
              </c:pt>
              <c:pt idx="13">
                <c:v>tennis</c:v>
              </c:pt>
              <c:pt idx="14">
                <c:v>travel</c:v>
              </c:pt>
              <c:pt idx="15">
                <c:v>veganism</c:v>
              </c:pt>
            </c:strLit>
          </c:cat>
          <c:val>
            <c:numLit>
              <c:formatCode>General</c:formatCode>
              <c:ptCount val="16"/>
              <c:pt idx="0">
                <c:v>1897</c:v>
              </c:pt>
              <c:pt idx="1">
                <c:v>1664</c:v>
              </c:pt>
              <c:pt idx="2">
                <c:v>1676</c:v>
              </c:pt>
              <c:pt idx="3">
                <c:v>1338</c:v>
              </c:pt>
              <c:pt idx="4">
                <c:v>1433</c:v>
              </c:pt>
              <c:pt idx="5">
                <c:v>1395</c:v>
              </c:pt>
              <c:pt idx="6">
                <c:v>1699</c:v>
              </c:pt>
              <c:pt idx="7">
                <c:v>1717</c:v>
              </c:pt>
              <c:pt idx="8">
                <c:v>1217</c:v>
              </c:pt>
              <c:pt idx="9">
                <c:v>1796</c:v>
              </c:pt>
              <c:pt idx="10">
                <c:v>1457</c:v>
              </c:pt>
              <c:pt idx="11">
                <c:v>1363</c:v>
              </c:pt>
              <c:pt idx="12">
                <c:v>1698</c:v>
              </c:pt>
              <c:pt idx="13">
                <c:v>1328</c:v>
              </c:pt>
              <c:pt idx="14">
                <c:v>1647</c:v>
              </c:pt>
              <c:pt idx="15">
                <c:v>1248</c:v>
              </c:pt>
            </c:numLit>
          </c:val>
          <c:extLst>
            <c:ext xmlns:c16="http://schemas.microsoft.com/office/drawing/2014/chart" uri="{C3380CC4-5D6E-409C-BE32-E72D297353CC}">
              <c16:uniqueId val="{00000000-85A0-4AC9-BB12-A2C450AAD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44368"/>
        <c:axId val="1161443888"/>
      </c:barChart>
      <c:catAx>
        <c:axId val="116144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3888"/>
        <c:crosses val="autoZero"/>
        <c:auto val="1"/>
        <c:lblAlgn val="ctr"/>
        <c:lblOffset val="100"/>
        <c:noMultiLvlLbl val="0"/>
      </c:catAx>
      <c:valAx>
        <c:axId val="116144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4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Unique Categories</a:t>
            </a:r>
          </a:p>
        </c:rich>
      </c:tx>
      <c:layout>
        <c:manualLayout>
          <c:xMode val="edge"/>
          <c:yMode val="edge"/>
          <c:x val="0.4480555555555556"/>
          <c:y val="4.5275590551181105E-2"/>
        </c:manualLayout>
      </c:layout>
      <c:overlay val="0"/>
      <c:spPr>
        <a:pattFill prst="pct5">
          <a:fgClr>
            <a:prstClr val="black">
              <a:lumMod val="65000"/>
              <a:lumOff val="35000"/>
            </a:prstClr>
          </a:fgClr>
          <a:bgClr>
            <a:schemeClr val="bg1"/>
          </a:bgClr>
        </a:patt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264480772103122E-2"/>
          <c:y val="5.9712142756545142E-2"/>
          <c:w val="0.93228201194615723"/>
          <c:h val="0.90294037076207667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animals</c:v>
              </c:pt>
              <c:pt idx="1">
                <c:v>cooking</c:v>
              </c:pt>
              <c:pt idx="2">
                <c:v>culture</c:v>
              </c:pt>
              <c:pt idx="3">
                <c:v>dogs</c:v>
              </c:pt>
              <c:pt idx="4">
                <c:v>education</c:v>
              </c:pt>
              <c:pt idx="5">
                <c:v>fitness</c:v>
              </c:pt>
              <c:pt idx="6">
                <c:v>food</c:v>
              </c:pt>
              <c:pt idx="7">
                <c:v>healthy eating</c:v>
              </c:pt>
              <c:pt idx="8">
                <c:v>public speaking</c:v>
              </c:pt>
              <c:pt idx="9">
                <c:v>science</c:v>
              </c:pt>
              <c:pt idx="10">
                <c:v>soccer</c:v>
              </c:pt>
              <c:pt idx="11">
                <c:v>studying</c:v>
              </c:pt>
              <c:pt idx="12">
                <c:v>technology</c:v>
              </c:pt>
              <c:pt idx="13">
                <c:v>tennis</c:v>
              </c:pt>
              <c:pt idx="14">
                <c:v>travel</c:v>
              </c:pt>
              <c:pt idx="15">
                <c:v>veganism</c:v>
              </c:pt>
            </c:strLit>
          </c:cat>
          <c:val>
            <c:numLit>
              <c:formatCode>General</c:formatCode>
              <c:ptCount val="16"/>
              <c:pt idx="0">
                <c:v>1897</c:v>
              </c:pt>
              <c:pt idx="1">
                <c:v>1664</c:v>
              </c:pt>
              <c:pt idx="2">
                <c:v>1676</c:v>
              </c:pt>
              <c:pt idx="3">
                <c:v>1338</c:v>
              </c:pt>
              <c:pt idx="4">
                <c:v>1433</c:v>
              </c:pt>
              <c:pt idx="5">
                <c:v>1395</c:v>
              </c:pt>
              <c:pt idx="6">
                <c:v>1699</c:v>
              </c:pt>
              <c:pt idx="7">
                <c:v>1717</c:v>
              </c:pt>
              <c:pt idx="8">
                <c:v>1217</c:v>
              </c:pt>
              <c:pt idx="9">
                <c:v>1796</c:v>
              </c:pt>
              <c:pt idx="10">
                <c:v>1457</c:v>
              </c:pt>
              <c:pt idx="11">
                <c:v>1363</c:v>
              </c:pt>
              <c:pt idx="12">
                <c:v>1698</c:v>
              </c:pt>
              <c:pt idx="13">
                <c:v>1328</c:v>
              </c:pt>
              <c:pt idx="14">
                <c:v>1647</c:v>
              </c:pt>
              <c:pt idx="15">
                <c:v>1248</c:v>
              </c:pt>
            </c:numLit>
          </c:val>
          <c:extLst>
            <c:ext xmlns:c16="http://schemas.microsoft.com/office/drawing/2014/chart" uri="{C3380CC4-5D6E-409C-BE32-E72D297353CC}">
              <c16:uniqueId val="{00000000-131A-48E2-8523-B7D17EECD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44368"/>
        <c:axId val="1161443888"/>
      </c:barChart>
      <c:catAx>
        <c:axId val="116144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3888"/>
        <c:crosses val="autoZero"/>
        <c:auto val="1"/>
        <c:lblAlgn val="ctr"/>
        <c:lblOffset val="100"/>
        <c:noMultiLvlLbl val="0"/>
      </c:catAx>
      <c:valAx>
        <c:axId val="116144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44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Social buzz is a fast growing technology unicorn that need to adapt quickly to its global scale.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Analysing</a:t>
            </a:r>
            <a:r>
              <a:rPr lang="en-US" dirty="0"/>
              <a:t> data cleaning and data modeling of social </a:t>
            </a:r>
            <a:r>
              <a:rPr lang="en-US" dirty="0" err="1"/>
              <a:t>Buzzs</a:t>
            </a:r>
            <a:r>
              <a:rPr lang="en-US" dirty="0"/>
              <a:t> big data practice</a:t>
            </a:r>
            <a:br>
              <a:rPr lang="en-US" dirty="0"/>
            </a:br>
            <a:r>
              <a:rPr lang="en-US" dirty="0"/>
              <a:t>Recommendations for successful IPO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Analysis to find Social </a:t>
            </a:r>
            <a:r>
              <a:rPr lang="en-US" dirty="0" err="1"/>
              <a:t>Buzzs</a:t>
            </a:r>
            <a:r>
              <a:rPr lang="en-US" dirty="0"/>
              <a:t> top 5 most popular categories.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Plenty of posts per day, over 100000 posts</a:t>
            </a:r>
            <a:br>
              <a:rPr lang="en-US" dirty="0"/>
            </a:br>
            <a:r>
              <a:rPr lang="en-US" dirty="0"/>
              <a:t>consist</a:t>
            </a:r>
            <a:r>
              <a:rPr lang="en-US" baseline="0" dirty="0"/>
              <a:t> of different content, with different type of reactions.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My</a:t>
            </a:r>
            <a:r>
              <a:rPr lang="en-US" baseline="0" dirty="0"/>
              <a:t> self sruthi jonnala</a:t>
            </a:r>
          </a:p>
          <a:p>
            <a:pPr lvl="0"/>
            <a:r>
              <a:rPr lang="en-US" baseline="0" dirty="0"/>
              <a:t>Data Analyst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Data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Unique categories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99198" y="2005584"/>
            <a:ext cx="9788802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en-US" sz="3600" dirty="0"/>
              <a:t>Social buzz is a fast growing technology unicorn that need to adapt quickly to its global scale.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Analysing</a:t>
            </a:r>
            <a:r>
              <a:rPr lang="en-US" sz="3600" dirty="0"/>
              <a:t> data cleaning and data modeling of social </a:t>
            </a:r>
            <a:r>
              <a:rPr lang="en-US" sz="3600" dirty="0" err="1"/>
              <a:t>Buzzs</a:t>
            </a:r>
            <a:r>
              <a:rPr lang="en-US" sz="3600" dirty="0"/>
              <a:t> big data practice</a:t>
            </a:r>
            <a:br>
              <a:rPr lang="en-US" sz="3600" dirty="0"/>
            </a:br>
            <a:r>
              <a:rPr lang="en-US" sz="3600" dirty="0"/>
              <a:t>Recommendations for successful IPO</a:t>
            </a:r>
          </a:p>
          <a:p>
            <a:pPr lvl="0"/>
            <a:r>
              <a:rPr lang="en-US" sz="3600" dirty="0"/>
              <a:t>Analysis to find Social </a:t>
            </a:r>
            <a:r>
              <a:rPr lang="en-US" sz="3600" dirty="0" err="1"/>
              <a:t>Buzzs</a:t>
            </a:r>
            <a:r>
              <a:rPr lang="en-US" sz="3600" dirty="0"/>
              <a:t> top 5 most popular categories.</a:t>
            </a:r>
            <a:br>
              <a:rPr lang="en-US" sz="3600" dirty="0"/>
            </a:b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559948" y="789887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sz="3600" dirty="0"/>
              <a:t>                Plenty of posts per day, over 100000 posts</a:t>
            </a:r>
            <a:br>
              <a:rPr lang="en-US" sz="3600" dirty="0"/>
            </a:br>
            <a:r>
              <a:rPr lang="en-US" sz="3600" dirty="0"/>
              <a:t>               consist of different content, with different</a:t>
            </a:r>
          </a:p>
          <a:p>
            <a:pPr lvl="0"/>
            <a:r>
              <a:rPr lang="en-US" sz="3600" dirty="0"/>
              <a:t> type of reactions.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70980"/>
            <a:ext cx="2491715" cy="2125699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10A92B3-FAB5-46FA-AFAA-F5819B6C0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080306"/>
              </p:ext>
            </p:extLst>
          </p:nvPr>
        </p:nvGraphicFramePr>
        <p:xfrm>
          <a:off x="604388" y="2268611"/>
          <a:ext cx="7625211" cy="6227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9C75E95-123A-43B3-A291-B836C3300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070297"/>
              </p:ext>
            </p:extLst>
          </p:nvPr>
        </p:nvGraphicFramePr>
        <p:xfrm>
          <a:off x="8316875" y="2268610"/>
          <a:ext cx="9971125" cy="653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9C75E95-123A-43B3-A291-B836C3300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485585"/>
              </p:ext>
            </p:extLst>
          </p:nvPr>
        </p:nvGraphicFramePr>
        <p:xfrm>
          <a:off x="0" y="3619500"/>
          <a:ext cx="17909525" cy="7888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57A4637-3444-55EB-F0A1-925BF65575C0}"/>
              </a:ext>
            </a:extLst>
          </p:cNvPr>
          <p:cNvSpPr txBox="1"/>
          <p:nvPr/>
        </p:nvSpPr>
        <p:spPr>
          <a:xfrm>
            <a:off x="4177391" y="2041404"/>
            <a:ext cx="1003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Unique 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218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Clear Sans Regular Bold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sruthi jonnala</cp:lastModifiedBy>
  <cp:revision>9</cp:revision>
  <dcterms:created xsi:type="dcterms:W3CDTF">2006-08-16T00:00:00Z</dcterms:created>
  <dcterms:modified xsi:type="dcterms:W3CDTF">2024-10-28T08:10:30Z</dcterms:modified>
  <dc:identifier>DAEhDyfaYKE</dc:identifier>
</cp:coreProperties>
</file>