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12192000"/>
  <p:notesSz cx="6858000" cy="9144000"/>
  <p:embeddedFontLst>
    <p:embeddedFont>
      <p:font typeface="Inter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gOK8Mp/KOnBlHzeohtlFt5ZcaH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091E0C-33B1-4605-A7B9-00834F154164}">
  <a:tblStyle styleId="{7E091E0C-33B1-4605-A7B9-00834F15416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Inter-bold.fntdata"/><Relationship Id="rId16" Type="http://schemas.openxmlformats.org/officeDocument/2006/relationships/slide" Target="slides/slide11.xml"/><Relationship Id="rId38" Type="http://schemas.openxmlformats.org/officeDocument/2006/relationships/font" Target="fonts/Inter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cfa737d728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cfa737d72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fa737d728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cfa737d72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fa737d728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cfa737d72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1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1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7" name="Google Shape;77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3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" type="body"/>
          </p:nvPr>
        </p:nvSpPr>
        <p:spPr>
          <a:xfrm rot="5400000">
            <a:off x="3920332" y="-1256506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3" name="Google Shape;33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3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0" name="Google Shape;40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7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3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3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9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1" Type="http://schemas.openxmlformats.org/officeDocument/2006/relationships/hyperlink" Target="https://ieeexplore-ieee-org.libaccess.sjlibrary.org/author/37086160537" TargetMode="External"/><Relationship Id="rId10" Type="http://schemas.openxmlformats.org/officeDocument/2006/relationships/hyperlink" Target="https://ieeexplore-ieee-org.libaccess.sjlibrary.org/document/9356186" TargetMode="External"/><Relationship Id="rId13" Type="http://schemas.openxmlformats.org/officeDocument/2006/relationships/hyperlink" Target="https://ieeexplore-ieee-org.libaccess.sjlibrary.org/author/37086348656" TargetMode="External"/><Relationship Id="rId12" Type="http://schemas.openxmlformats.org/officeDocument/2006/relationships/hyperlink" Target="https://ieeexplore-ieee-org.libaccess.sjlibrary.org/author/37555495000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link.springer.com/article/10.1207%2FS15324796ABM2603_02#auth-Stephenie_C_-Lemon" TargetMode="External"/><Relationship Id="rId4" Type="http://schemas.openxmlformats.org/officeDocument/2006/relationships/hyperlink" Target="https://link.springer.com/article/10.1207%2FS15324796ABM2603_02#auth-Jason-Roy" TargetMode="External"/><Relationship Id="rId9" Type="http://schemas.openxmlformats.org/officeDocument/2006/relationships/hyperlink" Target="https://www.researchgate.net/profile/J-E-T-Akinsola/publication/318338750_Supervised_Machine_Learning_Algorithms_Classification_and_Comparison/links/596481dd0f7e9b819497e265/Supervised-Machine-Learning-Algorithms-Classification-and-Comparison.pdf" TargetMode="External"/><Relationship Id="rId15" Type="http://schemas.openxmlformats.org/officeDocument/2006/relationships/hyperlink" Target="https://ieeexplore-ieee-org.libaccess.sjlibrary.org/author/37086348070" TargetMode="External"/><Relationship Id="rId14" Type="http://schemas.openxmlformats.org/officeDocument/2006/relationships/hyperlink" Target="https://ieeexplore-ieee-org.libaccess.sjlibrary.org/author/37344706900" TargetMode="External"/><Relationship Id="rId17" Type="http://schemas.openxmlformats.org/officeDocument/2006/relationships/hyperlink" Target="https://ieeexplore-ieee-org.libaccess.sjlibrary.org/xpl/tocresult.jsp?isnumber=9186373" TargetMode="External"/><Relationship Id="rId16" Type="http://schemas.openxmlformats.org/officeDocument/2006/relationships/hyperlink" Target="https://ieeexplore-ieee-org.libaccess.sjlibrary.org/xpl/RecentIssue.jsp?punumber=6221020" TargetMode="External"/><Relationship Id="rId5" Type="http://schemas.openxmlformats.org/officeDocument/2006/relationships/hyperlink" Target="https://link.springer.com/article/10.1207%2FS15324796ABM2603_02#auth-Melissa_A_-Clark" TargetMode="External"/><Relationship Id="rId6" Type="http://schemas.openxmlformats.org/officeDocument/2006/relationships/hyperlink" Target="https://link.springer.com/article/10.1207%2FS15324796ABM2603_02#auth-Peter_D_-Friedmann" TargetMode="External"/><Relationship Id="rId7" Type="http://schemas.openxmlformats.org/officeDocument/2006/relationships/hyperlink" Target="https://link.springer.com/article/10.1207%2FS15324796ABM2603_02#auth-William-Rakowski" TargetMode="External"/><Relationship Id="rId8" Type="http://schemas.openxmlformats.org/officeDocument/2006/relationships/hyperlink" Target="https://link.springer.com/article/10.1207%2FS15324796ABM2603_02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863725" y="1308100"/>
            <a:ext cx="8464550" cy="2781300"/>
          </a:xfrm>
          <a:prstGeom prst="rect">
            <a:avLst/>
          </a:prstGeom>
          <a:solidFill>
            <a:srgbClr val="FFE699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Healthcare Analytics II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Analytics Vidhya Hackathon about Healthcare Analytics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7720750" y="4353612"/>
            <a:ext cx="3884700" cy="23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11</a:t>
            </a:r>
            <a:endParaRPr b="1" sz="21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Sruthi Mallarapu ID:015355405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Yixin Huang ID: 014561690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Jingwen Shi ID:015254057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Nataliya Sobol ID: 014634477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Minh-Tam Pham ID: 015403518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title"/>
          </p:nvPr>
        </p:nvSpPr>
        <p:spPr>
          <a:xfrm>
            <a:off x="661987" y="17462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Trees Model</a:t>
            </a:r>
            <a:endParaRPr/>
          </a:p>
        </p:txBody>
      </p:sp>
      <p:pic>
        <p:nvPicPr>
          <p:cNvPr id="151" name="Google Shape;15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112" y="2284412"/>
            <a:ext cx="4987925" cy="28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5487" y="2284412"/>
            <a:ext cx="5867400" cy="377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0"/>
          <p:cNvSpPr txBox="1"/>
          <p:nvPr/>
        </p:nvSpPr>
        <p:spPr>
          <a:xfrm>
            <a:off x="1655762" y="1690687"/>
            <a:ext cx="1562100" cy="338137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E6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model</a:t>
            </a:r>
            <a:endParaRPr/>
          </a:p>
        </p:txBody>
      </p:sp>
      <p:sp>
        <p:nvSpPr>
          <p:cNvPr id="154" name="Google Shape;154;p10"/>
          <p:cNvSpPr txBox="1"/>
          <p:nvPr/>
        </p:nvSpPr>
        <p:spPr>
          <a:xfrm>
            <a:off x="7548562" y="1687512"/>
            <a:ext cx="2381250" cy="338137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E6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 setting model</a:t>
            </a:r>
            <a:endParaRPr/>
          </a:p>
        </p:txBody>
      </p:sp>
      <p:sp>
        <p:nvSpPr>
          <p:cNvPr id="155" name="Google Shape;155;p10"/>
          <p:cNvSpPr/>
          <p:nvPr/>
        </p:nvSpPr>
        <p:spPr>
          <a:xfrm>
            <a:off x="519112" y="4543425"/>
            <a:ext cx="3862387" cy="69056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0"/>
          <p:cNvSpPr/>
          <p:nvPr/>
        </p:nvSpPr>
        <p:spPr>
          <a:xfrm>
            <a:off x="5805487" y="5457825"/>
            <a:ext cx="3862387" cy="69215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87" y="735012"/>
            <a:ext cx="7472362" cy="538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1"/>
          <p:cNvSpPr txBox="1"/>
          <p:nvPr/>
        </p:nvSpPr>
        <p:spPr>
          <a:xfrm>
            <a:off x="8121650" y="473075"/>
            <a:ext cx="2870200" cy="83185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E6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Tuning: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Randomized Search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4787" y="692150"/>
            <a:ext cx="5619750" cy="585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2"/>
          <p:cNvSpPr txBox="1"/>
          <p:nvPr/>
        </p:nvSpPr>
        <p:spPr>
          <a:xfrm>
            <a:off x="8121650" y="473075"/>
            <a:ext cx="2870200" cy="83185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E6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Confusion Matrix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661987" y="17462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Performance</a:t>
            </a:r>
            <a:endParaRPr/>
          </a:p>
        </p:txBody>
      </p:sp>
      <p:graphicFrame>
        <p:nvGraphicFramePr>
          <p:cNvPr id="174" name="Google Shape;174;p13"/>
          <p:cNvGraphicFramePr/>
          <p:nvPr/>
        </p:nvGraphicFramePr>
        <p:xfrm>
          <a:off x="826600" y="2028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{7E091E0C-33B1-4605-A7B9-00834F154164}</a:tableStyleId>
              </a:tblPr>
              <a:tblGrid>
                <a:gridCol w="2081200"/>
                <a:gridCol w="1292225"/>
                <a:gridCol w="1257300"/>
                <a:gridCol w="1217600"/>
                <a:gridCol w="1114425"/>
                <a:gridCol w="11493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Settings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ROC</a:t>
                      </a:r>
                      <a:endParaRPr/>
                    </a:p>
                  </a:txBody>
                  <a:tcPr marT="45725" marB="45725" marR="91450" marL="91450">
                    <a:lnR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default setting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0.4023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0.3730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0.2583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0.2765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0.8003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manual setting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0.4245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0.4564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0.2347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0.2371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0.8000</a:t>
                      </a:r>
                      <a:endParaRPr/>
                    </a:p>
                  </a:txBody>
                  <a:tcPr marT="45725" marB="45725" marR="91450" marL="91450">
                    <a:lnR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manual setting + random grid search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0.3820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0.1371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0.1574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0.1399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037" y="2473325"/>
            <a:ext cx="5505450" cy="191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4"/>
          <p:cNvSpPr txBox="1"/>
          <p:nvPr>
            <p:ph type="title"/>
          </p:nvPr>
        </p:nvSpPr>
        <p:spPr>
          <a:xfrm>
            <a:off x="661987" y="17462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 Model</a:t>
            </a:r>
            <a:endParaRPr/>
          </a:p>
        </p:txBody>
      </p:sp>
      <p:pic>
        <p:nvPicPr>
          <p:cNvPr id="181" name="Google Shape;18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9262" y="1830387"/>
            <a:ext cx="4459287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4"/>
          <p:cNvSpPr txBox="1"/>
          <p:nvPr/>
        </p:nvSpPr>
        <p:spPr>
          <a:xfrm>
            <a:off x="1655762" y="1690687"/>
            <a:ext cx="2362200" cy="338137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E6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model with K=5</a:t>
            </a:r>
            <a:endParaRPr/>
          </a:p>
        </p:txBody>
      </p:sp>
      <p:sp>
        <p:nvSpPr>
          <p:cNvPr id="183" name="Google Shape;183;p14"/>
          <p:cNvSpPr/>
          <p:nvPr/>
        </p:nvSpPr>
        <p:spPr>
          <a:xfrm>
            <a:off x="7797800" y="2112962"/>
            <a:ext cx="3460750" cy="4445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4"/>
          <p:cNvSpPr/>
          <p:nvPr/>
        </p:nvSpPr>
        <p:spPr>
          <a:xfrm>
            <a:off x="7156450" y="4622800"/>
            <a:ext cx="4021137" cy="56991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4"/>
          <p:cNvSpPr txBox="1"/>
          <p:nvPr/>
        </p:nvSpPr>
        <p:spPr>
          <a:xfrm>
            <a:off x="7985125" y="1309687"/>
            <a:ext cx="2363787" cy="338137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E6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7612" y="1395412"/>
            <a:ext cx="3992562" cy="11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675" y="2892425"/>
            <a:ext cx="4751387" cy="2894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67450" y="1304925"/>
            <a:ext cx="5357812" cy="135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11937" y="2892425"/>
            <a:ext cx="4668837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5"/>
          <p:cNvSpPr txBox="1"/>
          <p:nvPr/>
        </p:nvSpPr>
        <p:spPr>
          <a:xfrm>
            <a:off x="8302625" y="558800"/>
            <a:ext cx="2870200" cy="83185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E6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Tuning: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optimal 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662" y="1927225"/>
            <a:ext cx="5240337" cy="30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1775" y="1630362"/>
            <a:ext cx="4632325" cy="359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6"/>
          <p:cNvSpPr txBox="1"/>
          <p:nvPr/>
        </p:nvSpPr>
        <p:spPr>
          <a:xfrm>
            <a:off x="2100262" y="1292225"/>
            <a:ext cx="2362200" cy="338137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E6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Tuning model with K=13</a:t>
            </a:r>
            <a:endParaRPr/>
          </a:p>
        </p:txBody>
      </p:sp>
      <p:sp>
        <p:nvSpPr>
          <p:cNvPr id="202" name="Google Shape;202;p16"/>
          <p:cNvSpPr txBox="1"/>
          <p:nvPr/>
        </p:nvSpPr>
        <p:spPr>
          <a:xfrm>
            <a:off x="7985125" y="1031875"/>
            <a:ext cx="2363787" cy="339725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E6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/>
          </a:p>
        </p:txBody>
      </p:sp>
      <p:sp>
        <p:nvSpPr>
          <p:cNvPr id="203" name="Google Shape;203;p16"/>
          <p:cNvSpPr/>
          <p:nvPr/>
        </p:nvSpPr>
        <p:spPr>
          <a:xfrm>
            <a:off x="7797800" y="2112962"/>
            <a:ext cx="3460750" cy="4445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7156450" y="4622800"/>
            <a:ext cx="4021137" cy="56991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type="title"/>
          </p:nvPr>
        </p:nvSpPr>
        <p:spPr>
          <a:xfrm>
            <a:off x="661987" y="17462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Performance</a:t>
            </a:r>
            <a:endParaRPr/>
          </a:p>
        </p:txBody>
      </p:sp>
      <p:graphicFrame>
        <p:nvGraphicFramePr>
          <p:cNvPr id="210" name="Google Shape;210;p17"/>
          <p:cNvGraphicFramePr/>
          <p:nvPr/>
        </p:nvGraphicFramePr>
        <p:xfrm>
          <a:off x="2854325" y="1862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{7E091E0C-33B1-4605-A7B9-00834F154164}</a:tableStyleId>
              </a:tblPr>
              <a:tblGrid>
                <a:gridCol w="2079625"/>
                <a:gridCol w="1292225"/>
                <a:gridCol w="1258875"/>
                <a:gridCol w="1217600"/>
                <a:gridCol w="1114425"/>
                <a:gridCol w="1149350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Settings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ROC</a:t>
                      </a:r>
                      <a:endParaRPr/>
                    </a:p>
                  </a:txBody>
                  <a:tcPr marT="45725" marB="45725" marR="91450" marL="91450">
                    <a:lnR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default model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0.4023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0.3730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0.2583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0.2765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0.8003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manual setting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0.4245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0.4564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0.2347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0.2371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0.8000</a:t>
                      </a:r>
                      <a:endParaRPr/>
                    </a:p>
                  </a:txBody>
                  <a:tcPr marT="45725" marB="45725" marR="91450" marL="91450">
                    <a:lnR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manual setting + random grid search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0.3820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0.1371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0.1574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0.1399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Default model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0.33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0.26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0.19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manual setting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With K=13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0.36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0.27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0.19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0.19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11" name="Google Shape;211;p17"/>
          <p:cNvSpPr/>
          <p:nvPr/>
        </p:nvSpPr>
        <p:spPr>
          <a:xfrm>
            <a:off x="2198687" y="2273300"/>
            <a:ext cx="434975" cy="1543050"/>
          </a:xfrm>
          <a:prstGeom prst="leftBrace">
            <a:avLst>
              <a:gd fmla="val 509" name="adj1"/>
              <a:gd fmla="val 50000" name="adj2"/>
            </a:avLst>
          </a:prstGeom>
          <a:noFill/>
          <a:ln cap="flat" cmpd="sng" w="9525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2198687" y="3910012"/>
            <a:ext cx="434975" cy="904875"/>
          </a:xfrm>
          <a:prstGeom prst="leftBrace">
            <a:avLst>
              <a:gd fmla="val 868" name="adj1"/>
              <a:gd fmla="val 50000" name="adj2"/>
            </a:avLst>
          </a:prstGeom>
          <a:noFill/>
          <a:ln cap="flat" cmpd="sng" w="9525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7"/>
          <p:cNvSpPr txBox="1"/>
          <p:nvPr/>
        </p:nvSpPr>
        <p:spPr>
          <a:xfrm>
            <a:off x="889000" y="2722562"/>
            <a:ext cx="15271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trees</a:t>
            </a:r>
            <a:endParaRPr/>
          </a:p>
        </p:txBody>
      </p:sp>
      <p:sp>
        <p:nvSpPr>
          <p:cNvPr id="214" name="Google Shape;214;p17"/>
          <p:cNvSpPr txBox="1"/>
          <p:nvPr/>
        </p:nvSpPr>
        <p:spPr>
          <a:xfrm>
            <a:off x="1217612" y="4178300"/>
            <a:ext cx="15255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992312"/>
            <a:ext cx="4754562" cy="444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8062" y="2565400"/>
            <a:ext cx="4562475" cy="28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8"/>
          <p:cNvSpPr txBox="1"/>
          <p:nvPr>
            <p:ph type="title"/>
          </p:nvPr>
        </p:nvSpPr>
        <p:spPr>
          <a:xfrm>
            <a:off x="661987" y="17462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 Model</a:t>
            </a:r>
            <a:endParaRPr/>
          </a:p>
        </p:txBody>
      </p:sp>
      <p:sp>
        <p:nvSpPr>
          <p:cNvPr id="222" name="Google Shape;222;p18"/>
          <p:cNvSpPr txBox="1"/>
          <p:nvPr/>
        </p:nvSpPr>
        <p:spPr>
          <a:xfrm>
            <a:off x="1752600" y="1822450"/>
            <a:ext cx="2363787" cy="339725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E6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model</a:t>
            </a:r>
            <a:endParaRPr/>
          </a:p>
        </p:txBody>
      </p:sp>
      <p:sp>
        <p:nvSpPr>
          <p:cNvPr id="223" name="Google Shape;223;p18"/>
          <p:cNvSpPr txBox="1"/>
          <p:nvPr/>
        </p:nvSpPr>
        <p:spPr>
          <a:xfrm>
            <a:off x="7088187" y="1414462"/>
            <a:ext cx="2362200" cy="338137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E6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Confusion Matrix</a:t>
            </a: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1023937" y="4916487"/>
            <a:ext cx="4021137" cy="56991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87" y="385762"/>
            <a:ext cx="6621462" cy="608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9"/>
          <p:cNvSpPr txBox="1"/>
          <p:nvPr/>
        </p:nvSpPr>
        <p:spPr>
          <a:xfrm>
            <a:off x="8266112" y="454025"/>
            <a:ext cx="2870200" cy="83185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E6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Tuning: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 Validation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328975"/>
            <a:ext cx="10515600" cy="54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exploration and transformation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 training &amp; Prediction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models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Lessons learned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Difficulties Met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3175" y="2533650"/>
            <a:ext cx="9067800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0"/>
          <p:cNvSpPr txBox="1"/>
          <p:nvPr/>
        </p:nvSpPr>
        <p:spPr>
          <a:xfrm>
            <a:off x="8247062" y="746125"/>
            <a:ext cx="2868612" cy="830262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E6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Tuning: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 Search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 txBox="1"/>
          <p:nvPr>
            <p:ph type="title"/>
          </p:nvPr>
        </p:nvSpPr>
        <p:spPr>
          <a:xfrm>
            <a:off x="661987" y="17462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Performance</a:t>
            </a:r>
            <a:endParaRPr/>
          </a:p>
        </p:txBody>
      </p:sp>
      <p:graphicFrame>
        <p:nvGraphicFramePr>
          <p:cNvPr id="242" name="Google Shape;242;p21"/>
          <p:cNvGraphicFramePr/>
          <p:nvPr/>
        </p:nvGraphicFramePr>
        <p:xfrm>
          <a:off x="2743200" y="134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{7E091E0C-33B1-4605-A7B9-00834F154164}</a:tableStyleId>
              </a:tblPr>
              <a:tblGrid>
                <a:gridCol w="2081200"/>
                <a:gridCol w="1292225"/>
                <a:gridCol w="1257300"/>
                <a:gridCol w="1217600"/>
                <a:gridCol w="1114425"/>
                <a:gridCol w="11493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Settings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ROC</a:t>
                      </a:r>
                      <a:endParaRPr/>
                    </a:p>
                  </a:txBody>
                  <a:tcPr marT="45725" marB="45725" marR="91450" marL="91450">
                    <a:lnR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default model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0.4023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0.3730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0.2583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0.2765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0.8003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manual setting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0.4245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0.4564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0.2347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0.2371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0.8000</a:t>
                      </a:r>
                      <a:endParaRPr/>
                    </a:p>
                  </a:txBody>
                  <a:tcPr marT="45725" marB="45725" marR="91450" marL="91450">
                    <a:lnR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manual setting + random grid search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0.3820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0.1371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0.1574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0.1399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Default model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0.33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0.26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0.19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manual setting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With K=13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0.36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0.27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0.19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0.19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Default model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0.3946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0.2273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0.2017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0.1937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0.7615</a:t>
                      </a:r>
                      <a:endParaRPr/>
                    </a:p>
                  </a:txBody>
                  <a:tcPr marT="45725" marB="45725" marR="91450" marL="91450">
                    <a:lnR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Default model +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Cross validation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0.38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0.2185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0.095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0.7414</a:t>
                      </a:r>
                      <a:endParaRPr/>
                    </a:p>
                  </a:txBody>
                  <a:tcPr marT="45725" marB="45725" marR="91450" marL="91450">
                    <a:lnR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Default model +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Grid Search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3" name="Google Shape;243;p21"/>
          <p:cNvSpPr/>
          <p:nvPr/>
        </p:nvSpPr>
        <p:spPr>
          <a:xfrm>
            <a:off x="2198687" y="1736725"/>
            <a:ext cx="434975" cy="1543050"/>
          </a:xfrm>
          <a:prstGeom prst="leftBrace">
            <a:avLst>
              <a:gd fmla="val 509" name="adj1"/>
              <a:gd fmla="val 50000" name="adj2"/>
            </a:avLst>
          </a:prstGeom>
          <a:noFill/>
          <a:ln cap="flat" cmpd="sng" w="9525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1"/>
          <p:cNvSpPr/>
          <p:nvPr/>
        </p:nvSpPr>
        <p:spPr>
          <a:xfrm>
            <a:off x="2198687" y="3373437"/>
            <a:ext cx="434975" cy="904875"/>
          </a:xfrm>
          <a:prstGeom prst="leftBrace">
            <a:avLst>
              <a:gd fmla="val 868" name="adj1"/>
              <a:gd fmla="val 50000" name="adj2"/>
            </a:avLst>
          </a:prstGeom>
          <a:noFill/>
          <a:ln cap="flat" cmpd="sng" w="9525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1"/>
          <p:cNvSpPr txBox="1"/>
          <p:nvPr/>
        </p:nvSpPr>
        <p:spPr>
          <a:xfrm>
            <a:off x="889000" y="2184400"/>
            <a:ext cx="1527175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trees</a:t>
            </a:r>
            <a:endParaRPr/>
          </a:p>
        </p:txBody>
      </p:sp>
      <p:sp>
        <p:nvSpPr>
          <p:cNvPr id="246" name="Google Shape;246;p21"/>
          <p:cNvSpPr txBox="1"/>
          <p:nvPr/>
        </p:nvSpPr>
        <p:spPr>
          <a:xfrm>
            <a:off x="1336675" y="3635375"/>
            <a:ext cx="15255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</a:t>
            </a: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2163762" y="4540250"/>
            <a:ext cx="436562" cy="1487487"/>
          </a:xfrm>
          <a:prstGeom prst="leftBrace">
            <a:avLst>
              <a:gd fmla="val 528" name="adj1"/>
              <a:gd fmla="val 50000" name="adj2"/>
            </a:avLst>
          </a:prstGeom>
          <a:noFill/>
          <a:ln cap="flat" cmpd="sng" w="9525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1"/>
          <p:cNvSpPr txBox="1"/>
          <p:nvPr/>
        </p:nvSpPr>
        <p:spPr>
          <a:xfrm>
            <a:off x="966787" y="4926012"/>
            <a:ext cx="15271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3675" y="1779587"/>
            <a:ext cx="6543675" cy="411003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2"/>
          <p:cNvSpPr txBox="1"/>
          <p:nvPr/>
        </p:nvSpPr>
        <p:spPr>
          <a:xfrm>
            <a:off x="661987" y="17462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 Model</a:t>
            </a:r>
            <a:endParaRPr/>
          </a:p>
        </p:txBody>
      </p:sp>
      <p:sp>
        <p:nvSpPr>
          <p:cNvPr id="255" name="Google Shape;255;p22"/>
          <p:cNvSpPr txBox="1"/>
          <p:nvPr/>
        </p:nvSpPr>
        <p:spPr>
          <a:xfrm>
            <a:off x="7080250" y="1174750"/>
            <a:ext cx="2362200" cy="338137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E6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model</a:t>
            </a:r>
            <a:endParaRPr/>
          </a:p>
        </p:txBody>
      </p:sp>
      <p:sp>
        <p:nvSpPr>
          <p:cNvPr id="256" name="Google Shape;256;p22"/>
          <p:cNvSpPr/>
          <p:nvPr/>
        </p:nvSpPr>
        <p:spPr>
          <a:xfrm>
            <a:off x="2636837" y="3732212"/>
            <a:ext cx="3705225" cy="65563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2"/>
          <p:cNvSpPr/>
          <p:nvPr/>
        </p:nvSpPr>
        <p:spPr>
          <a:xfrm>
            <a:off x="2636837" y="5500687"/>
            <a:ext cx="3705225" cy="65563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375" y="582612"/>
            <a:ext cx="5984875" cy="2846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0887" y="3182937"/>
            <a:ext cx="5800725" cy="309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3"/>
          <p:cNvSpPr txBox="1"/>
          <p:nvPr/>
        </p:nvSpPr>
        <p:spPr>
          <a:xfrm>
            <a:off x="5611812" y="673100"/>
            <a:ext cx="2362200" cy="339725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E6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Ridge Regularization</a:t>
            </a:r>
            <a:endParaRPr/>
          </a:p>
        </p:txBody>
      </p:sp>
      <p:sp>
        <p:nvSpPr>
          <p:cNvPr id="265" name="Google Shape;265;p23"/>
          <p:cNvSpPr txBox="1"/>
          <p:nvPr/>
        </p:nvSpPr>
        <p:spPr>
          <a:xfrm>
            <a:off x="9521825" y="3090862"/>
            <a:ext cx="2363787" cy="338137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E6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Lasso Regularization</a:t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365125" y="2932112"/>
            <a:ext cx="3706812" cy="65563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3"/>
          <p:cNvSpPr/>
          <p:nvPr/>
        </p:nvSpPr>
        <p:spPr>
          <a:xfrm>
            <a:off x="5816600" y="5778500"/>
            <a:ext cx="3705225" cy="65563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>
            <p:ph type="title"/>
          </p:nvPr>
        </p:nvSpPr>
        <p:spPr>
          <a:xfrm>
            <a:off x="503237" y="138112"/>
            <a:ext cx="5294312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Performance</a:t>
            </a:r>
            <a:endParaRPr/>
          </a:p>
        </p:txBody>
      </p:sp>
      <p:graphicFrame>
        <p:nvGraphicFramePr>
          <p:cNvPr id="273" name="Google Shape;273;p24"/>
          <p:cNvGraphicFramePr/>
          <p:nvPr/>
        </p:nvGraphicFramePr>
        <p:xfrm>
          <a:off x="2743200" y="6810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{7E091E0C-33B1-4605-A7B9-00834F154164}</a:tableStyleId>
              </a:tblPr>
              <a:tblGrid>
                <a:gridCol w="2081200"/>
                <a:gridCol w="1292225"/>
                <a:gridCol w="1257300"/>
                <a:gridCol w="1217600"/>
                <a:gridCol w="1114425"/>
                <a:gridCol w="11493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Settings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ROC</a:t>
                      </a:r>
                      <a:endParaRPr/>
                    </a:p>
                  </a:txBody>
                  <a:tcPr marT="45725" marB="45725" marR="91450" marL="91450">
                    <a:lnR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default model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0.4023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0.3730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0.2583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0.2765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0.8003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manual setting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0.4245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0.4564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0.2347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0.2371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0.8000</a:t>
                      </a:r>
                      <a:endParaRPr/>
                    </a:p>
                  </a:txBody>
                  <a:tcPr marT="45725" marB="45725" marR="91450" marL="91450">
                    <a:lnR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manual setting + random grid search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0.3820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0.1371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0.1574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0.1399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Default model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0.33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0.26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0.19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manual setting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With K=13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0.36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0.27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0.19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0.19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Default model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0.3946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0.2273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0.2017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0.1937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0.7615</a:t>
                      </a:r>
                      <a:endParaRPr/>
                    </a:p>
                  </a:txBody>
                  <a:tcPr marT="45725" marB="45725" marR="91450" marL="91450">
                    <a:lnR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Default model +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Cross validation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0.38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0.2185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0.095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0.7414</a:t>
                      </a:r>
                      <a:endParaRPr/>
                    </a:p>
                  </a:txBody>
                  <a:tcPr marT="45725" marB="45725" marR="91450" marL="91450">
                    <a:lnR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Default model +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Grid Search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0.37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0.07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0.71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Default model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0.3685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Default model +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Regularization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0.4086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74" name="Google Shape;274;p24"/>
          <p:cNvSpPr/>
          <p:nvPr/>
        </p:nvSpPr>
        <p:spPr>
          <a:xfrm>
            <a:off x="2198687" y="1073150"/>
            <a:ext cx="434975" cy="1544637"/>
          </a:xfrm>
          <a:prstGeom prst="leftBrace">
            <a:avLst>
              <a:gd fmla="val 509" name="adj1"/>
              <a:gd fmla="val 50000" name="adj2"/>
            </a:avLst>
          </a:prstGeom>
          <a:noFill/>
          <a:ln cap="flat" cmpd="sng" w="9525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4"/>
          <p:cNvSpPr/>
          <p:nvPr/>
        </p:nvSpPr>
        <p:spPr>
          <a:xfrm>
            <a:off x="2198687" y="2711450"/>
            <a:ext cx="434975" cy="904875"/>
          </a:xfrm>
          <a:prstGeom prst="leftBrace">
            <a:avLst>
              <a:gd fmla="val 868" name="adj1"/>
              <a:gd fmla="val 50000" name="adj2"/>
            </a:avLst>
          </a:prstGeom>
          <a:noFill/>
          <a:ln cap="flat" cmpd="sng" w="9525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4"/>
          <p:cNvSpPr txBox="1"/>
          <p:nvPr/>
        </p:nvSpPr>
        <p:spPr>
          <a:xfrm>
            <a:off x="889000" y="1522412"/>
            <a:ext cx="15271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trees</a:t>
            </a:r>
            <a:endParaRPr/>
          </a:p>
        </p:txBody>
      </p:sp>
      <p:sp>
        <p:nvSpPr>
          <p:cNvPr id="277" name="Google Shape;277;p24"/>
          <p:cNvSpPr txBox="1"/>
          <p:nvPr/>
        </p:nvSpPr>
        <p:spPr>
          <a:xfrm>
            <a:off x="1336675" y="2973387"/>
            <a:ext cx="15255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</a:t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2163762" y="3876675"/>
            <a:ext cx="436562" cy="1487487"/>
          </a:xfrm>
          <a:prstGeom prst="leftBrace">
            <a:avLst>
              <a:gd fmla="val 528" name="adj1"/>
              <a:gd fmla="val 50000" name="adj2"/>
            </a:avLst>
          </a:prstGeom>
          <a:noFill/>
          <a:ln cap="flat" cmpd="sng" w="9525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4"/>
          <p:cNvSpPr txBox="1"/>
          <p:nvPr/>
        </p:nvSpPr>
        <p:spPr>
          <a:xfrm>
            <a:off x="966787" y="4262437"/>
            <a:ext cx="15271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endParaRPr/>
          </a:p>
        </p:txBody>
      </p:sp>
      <p:sp>
        <p:nvSpPr>
          <p:cNvPr id="280" name="Google Shape;280;p24"/>
          <p:cNvSpPr/>
          <p:nvPr/>
        </p:nvSpPr>
        <p:spPr>
          <a:xfrm>
            <a:off x="2198687" y="5381625"/>
            <a:ext cx="434975" cy="903287"/>
          </a:xfrm>
          <a:prstGeom prst="leftBrace">
            <a:avLst>
              <a:gd fmla="val 868" name="adj1"/>
              <a:gd fmla="val 50000" name="adj2"/>
            </a:avLst>
          </a:prstGeom>
          <a:noFill/>
          <a:ln cap="flat" cmpd="sng" w="9525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4"/>
          <p:cNvSpPr txBox="1"/>
          <p:nvPr/>
        </p:nvSpPr>
        <p:spPr>
          <a:xfrm>
            <a:off x="855662" y="5449887"/>
            <a:ext cx="15255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 txBox="1"/>
          <p:nvPr/>
        </p:nvSpPr>
        <p:spPr>
          <a:xfrm>
            <a:off x="1863725" y="1246187"/>
            <a:ext cx="8464550" cy="2373312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endParaRPr b="0" i="0" sz="4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Lessons Learned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compared to Kaggle’s</a:t>
            </a:r>
            <a:endParaRPr/>
          </a:p>
        </p:txBody>
      </p:sp>
      <p:pic>
        <p:nvPicPr>
          <p:cNvPr id="292" name="Google Shape;292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4750" y="1568450"/>
            <a:ext cx="9323387" cy="4608512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6"/>
          <p:cNvSpPr/>
          <p:nvPr/>
        </p:nvSpPr>
        <p:spPr>
          <a:xfrm>
            <a:off x="3914775" y="1568450"/>
            <a:ext cx="1009650" cy="49688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6"/>
          <p:cNvSpPr/>
          <p:nvPr/>
        </p:nvSpPr>
        <p:spPr>
          <a:xfrm>
            <a:off x="4141787" y="5289550"/>
            <a:ext cx="1011237" cy="49688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300" name="Google Shape;300;p27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Random Forest &gt; Logistic Regression &gt; KNN &gt; Linear Regression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However, all the scores are not good enough by surpassing 0.5, we guess the main reason is that too many categories are included in the target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Fine tuning the hyperparameters and Grid search has not significantly improved the model performance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Lessons Learned</a:t>
            </a:r>
            <a:endParaRPr/>
          </a:p>
        </p:txBody>
      </p:sp>
      <p:sp>
        <p:nvSpPr>
          <p:cNvPr id="306" name="Google Shape;306;p28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Explored the machine learning algorithms namely Random forest tree, </a:t>
            </a:r>
            <a:endParaRPr sz="2400"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 Nearest Neighbors, linear regression and logistic regression in python. </a:t>
            </a:r>
            <a:endParaRPr sz="2400"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Explored different techniques like k fold cross validation, fine tuning the hyper parameters of machine learning models to  improve the accuracy of the model.</a:t>
            </a:r>
            <a:endParaRPr sz="2400"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Explored the one-hot encoding technique for converting categorical features into numerical features.</a:t>
            </a:r>
            <a:endParaRPr sz="2400"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Explored Gridsearch and Random Search methods to find the optimal hyperparameters for the machine learning model.</a:t>
            </a:r>
            <a:endParaRPr sz="2400"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Explored different Evaluation Metrics for each machine learning model and evaluated the model.</a:t>
            </a:r>
            <a:endParaRPr sz="2400"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Difficulties</a:t>
            </a:r>
            <a:r>
              <a:rPr lang="en-US"/>
              <a:t> </a:t>
            </a: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</a:t>
            </a:r>
            <a:endParaRPr/>
          </a:p>
        </p:txBody>
      </p:sp>
      <p:sp>
        <p:nvSpPr>
          <p:cNvPr id="312" name="Google Shape;312;p29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There are  many categoricals variables and hence can result in too many dummy variables. This will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increase the complexity and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slow down the calculating speed of our models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Tuning Parameters and performing Grid Search is Memory intensive and Time consuming Process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466575"/>
            <a:ext cx="105156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i="0" sz="4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490350" y="1312000"/>
            <a:ext cx="11211300" cy="4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Covid-19 pandemic has adversely affected the Healthcare Industry and is time to optimize it.</a:t>
            </a:r>
            <a:endParaRPr sz="24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 Care Management has many aspects and among them length of stay of patients (LOS) is the critical parameter.</a:t>
            </a:r>
            <a:endParaRPr sz="24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LOS of patients can help the hospital management to optimize th</a:t>
            </a:r>
            <a:r>
              <a:rPr lang="en-US" sz="24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r>
              <a:rPr lang="en-US" sz="24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resources allocation and provide better treatment.</a:t>
            </a:r>
            <a:endParaRPr sz="24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fa737d728_0_2"/>
          <p:cNvSpPr txBox="1"/>
          <p:nvPr>
            <p:ph type="title"/>
          </p:nvPr>
        </p:nvSpPr>
        <p:spPr>
          <a:xfrm>
            <a:off x="297100" y="94550"/>
            <a:ext cx="10515600" cy="79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18" name="Google Shape;318;gcfa737d728_0_2"/>
          <p:cNvSpPr txBox="1"/>
          <p:nvPr>
            <p:ph idx="1" type="body"/>
          </p:nvPr>
        </p:nvSpPr>
        <p:spPr>
          <a:xfrm>
            <a:off x="297100" y="811400"/>
            <a:ext cx="11491500" cy="569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en-US" sz="17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Stephenie C. Lemon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7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Jason Roy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7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Melissa A. Clark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7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Peter D. Friedmann, </a:t>
            </a:r>
            <a:r>
              <a:rPr lang="en-US" sz="17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William Rakowski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, “Classification and regression tree analysis in public health: Methodological review and comparison with logistic regression”, 2003, </a:t>
            </a:r>
            <a:r>
              <a:rPr lang="en-US" sz="1700">
                <a:solidFill>
                  <a:srgbClr val="333333"/>
                </a:solidFill>
                <a:highlight>
                  <a:srgbClr val="FCFCF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26:172–181. DOI: </a:t>
            </a:r>
            <a:r>
              <a:rPr lang="en-US" sz="1700" u="sng">
                <a:solidFill>
                  <a:srgbClr val="1155CC"/>
                </a:solidFill>
                <a:highlight>
                  <a:srgbClr val="FCFCFC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https://link.springer.com/article/10.1207%2FS15324796ABM2603_02</a:t>
            </a:r>
            <a:endParaRPr sz="1700" u="sng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[2] Osisanwo F.Y., Akinsola J.E.T. , Awodele O., Hinmikaiye J. O., Olakanmi O., Akinjobi J., “Supervised Machine Learning Algorithms: Classification and Comparison”, International Journal of Computer Trends and Technology (IJCTT) – Volume 48 Number 3 June 2017. </a:t>
            </a:r>
            <a:r>
              <a:rPr lang="en-US" sz="1700">
                <a:solidFill>
                  <a:srgbClr val="333333"/>
                </a:solidFill>
                <a:highlight>
                  <a:srgbClr val="FCFCF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DOI:</a:t>
            </a:r>
            <a:endParaRPr sz="17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https://www.researchgate.net/profile/J-E-T-Akinsola/publication/318338750_Supervised_Machine_Learning_Algorithms_Classification_and_Comparison/links/596481dd0f7e9b819497e265/Supervised-Machine-Learning-Algorithms-Classification-and-Comparison.pdf</a:t>
            </a:r>
            <a:endParaRPr sz="17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[3] R. Williams Batista and R. Sanchez-Arias, "A Methodology for Estimating Hospital Intensive Care Unit Length of Stay Using Novel Machine Learning Tools," 2020 19th IEEE International Conference on Machine Learning and Applications (ICMLA), 2020, pp. 827-832. </a:t>
            </a:r>
            <a:r>
              <a:rPr lang="en-US" sz="1700">
                <a:solidFill>
                  <a:srgbClr val="333333"/>
                </a:solidFill>
                <a:highlight>
                  <a:srgbClr val="FCFCF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DOI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17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https://ieeexplore-ieee-org.libaccess.sjlibrary.org/document/9356186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[4] Vucenovic, A., Ali-Ozkan, O., Ekwempe, C., &amp; Eren, O. (2020). Explainable AI in decision support systems : A case study: Predicting hospital readmission within 30 Days of discharge. 2020 IEEE Canadian Conference on Electrical and Computer Engineering (CCECE). https://doi.org/10.1109/ccece47787.2020.9255721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[5] </a:t>
            </a:r>
            <a:r>
              <a:rPr lang="en-US" sz="17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1"/>
              </a:rPr>
              <a:t>Fei Ma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-US" sz="17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2"/>
              </a:rPr>
              <a:t>Limin Yu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-US" sz="17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3"/>
              </a:rPr>
              <a:t>Lishan Ye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-US" sz="17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4"/>
              </a:rPr>
              <a:t>David D. Yao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-US" sz="17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5"/>
              </a:rPr>
              <a:t>Weifen Zhuang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(2020), Length-of-Stay Prediction for Pediatric Patients With Respiratory Diseases Using Decision Tree Methods. Published in: </a:t>
            </a:r>
            <a:r>
              <a:rPr lang="en-US" sz="17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6"/>
              </a:rPr>
              <a:t>IEEE Journal of Biomedical and Health Informatics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( Volume: 24, </a:t>
            </a:r>
            <a:r>
              <a:rPr lang="en-US" sz="17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7"/>
              </a:rPr>
              <a:t>Issue: 9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, Sept. 2020)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cfa737d728_0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cfa737d728_0_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7200"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cfa737d728_0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cfa737d728_0_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Thankyou!!!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/>
        </p:nvSpPr>
        <p:spPr>
          <a:xfrm>
            <a:off x="1796075" y="2024037"/>
            <a:ext cx="8464500" cy="2373300"/>
          </a:xfrm>
          <a:prstGeom prst="rect">
            <a:avLst/>
          </a:prstGeom>
          <a:solidFill>
            <a:srgbClr val="FFE699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Exploration &amp; Transformation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712775" y="0"/>
            <a:ext cx="105156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US"/>
              <a:t>E</a:t>
            </a: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xploration</a:t>
            </a:r>
            <a:endParaRPr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9862" y="996950"/>
            <a:ext cx="9059862" cy="2782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5187" y="3779837"/>
            <a:ext cx="5381625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 txBox="1"/>
          <p:nvPr/>
        </p:nvSpPr>
        <p:spPr>
          <a:xfrm>
            <a:off x="8666250" y="274500"/>
            <a:ext cx="2840700" cy="461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E6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dataset</a:t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358187" y="4119562"/>
            <a:ext cx="568325" cy="2463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9666287" y="4941888"/>
            <a:ext cx="1562100" cy="338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E6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column</a:t>
            </a:r>
            <a:endParaRPr/>
          </a:p>
        </p:txBody>
      </p:sp>
      <p:cxnSp>
        <p:nvCxnSpPr>
          <p:cNvPr id="113" name="Google Shape;113;p5"/>
          <p:cNvCxnSpPr>
            <a:stCxn id="112" idx="1"/>
          </p:cNvCxnSpPr>
          <p:nvPr/>
        </p:nvCxnSpPr>
        <p:spPr>
          <a:xfrm rot="10800000">
            <a:off x="8926487" y="5105238"/>
            <a:ext cx="739800" cy="600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4" name="Google Shape;114;p5"/>
          <p:cNvCxnSpPr/>
          <p:nvPr/>
        </p:nvCxnSpPr>
        <p:spPr>
          <a:xfrm flipH="1">
            <a:off x="9996287" y="736200"/>
            <a:ext cx="8400" cy="74490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187" y="266700"/>
            <a:ext cx="7913687" cy="63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"/>
          <p:cNvSpPr txBox="1"/>
          <p:nvPr/>
        </p:nvSpPr>
        <p:spPr>
          <a:xfrm>
            <a:off x="9317037" y="2001837"/>
            <a:ext cx="2490787" cy="2586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 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distribution of each feature</a:t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Checked the outliers of each feature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Checked the relationship between each two features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275" y="788987"/>
            <a:ext cx="10112375" cy="554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7"/>
          <p:cNvSpPr txBox="1"/>
          <p:nvPr/>
        </p:nvSpPr>
        <p:spPr>
          <a:xfrm>
            <a:off x="8358187" y="431800"/>
            <a:ext cx="2870200" cy="120015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E6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encoding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ordinal columns</a:t>
            </a:r>
            <a:endParaRPr/>
          </a:p>
        </p:txBody>
      </p:sp>
      <p:sp>
        <p:nvSpPr>
          <p:cNvPr id="127" name="Google Shape;127;p7"/>
          <p:cNvSpPr/>
          <p:nvPr/>
        </p:nvSpPr>
        <p:spPr>
          <a:xfrm>
            <a:off x="3675062" y="3313112"/>
            <a:ext cx="2222500" cy="266858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7656512" y="3313112"/>
            <a:ext cx="2222500" cy="266858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7"/>
          <p:cNvSpPr txBox="1"/>
          <p:nvPr/>
        </p:nvSpPr>
        <p:spPr>
          <a:xfrm>
            <a:off x="4003675" y="2890837"/>
            <a:ext cx="1563687" cy="338137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E6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encoding</a:t>
            </a:r>
            <a:endParaRPr/>
          </a:p>
        </p:txBody>
      </p:sp>
      <p:sp>
        <p:nvSpPr>
          <p:cNvPr id="130" name="Google Shape;130;p7"/>
          <p:cNvSpPr txBox="1"/>
          <p:nvPr/>
        </p:nvSpPr>
        <p:spPr>
          <a:xfrm>
            <a:off x="7986712" y="2890837"/>
            <a:ext cx="1677987" cy="338137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E6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Dummy encoding</a:t>
            </a:r>
            <a:endParaRPr/>
          </a:p>
        </p:txBody>
      </p:sp>
      <p:sp>
        <p:nvSpPr>
          <p:cNvPr id="131" name="Google Shape;131;p7"/>
          <p:cNvSpPr txBox="1"/>
          <p:nvPr>
            <p:ph type="title"/>
          </p:nvPr>
        </p:nvSpPr>
        <p:spPr>
          <a:xfrm>
            <a:off x="601662" y="-230187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US"/>
              <a:t>T</a:t>
            </a: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ransformation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412" y="1955800"/>
            <a:ext cx="10925175" cy="384651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8"/>
          <p:cNvSpPr txBox="1"/>
          <p:nvPr>
            <p:ph type="title"/>
          </p:nvPr>
        </p:nvSpPr>
        <p:spPr>
          <a:xfrm>
            <a:off x="712787" y="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Scaling</a:t>
            </a:r>
            <a:endParaRPr/>
          </a:p>
        </p:txBody>
      </p:sp>
      <p:sp>
        <p:nvSpPr>
          <p:cNvPr id="138" name="Google Shape;138;p8"/>
          <p:cNvSpPr/>
          <p:nvPr/>
        </p:nvSpPr>
        <p:spPr>
          <a:xfrm>
            <a:off x="1384300" y="4194175"/>
            <a:ext cx="10099675" cy="182086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8610600" y="661987"/>
            <a:ext cx="2868612" cy="83185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E6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 all the data</a:t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 to 1</a:t>
            </a:r>
            <a:endParaRPr/>
          </a:p>
        </p:txBody>
      </p:sp>
      <p:cxnSp>
        <p:nvCxnSpPr>
          <p:cNvPr id="140" name="Google Shape;140;p8"/>
          <p:cNvCxnSpPr/>
          <p:nvPr/>
        </p:nvCxnSpPr>
        <p:spPr>
          <a:xfrm flipH="1">
            <a:off x="9177337" y="1493837"/>
            <a:ext cx="868362" cy="2700337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/>
        </p:nvSpPr>
        <p:spPr>
          <a:xfrm>
            <a:off x="1863725" y="2242350"/>
            <a:ext cx="8464500" cy="2373300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Training &amp; Prediction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2021-11-26T15:27:43Z</dcterms:created>
  <dc:creator>g g</dc:creator>
</cp:coreProperties>
</file>