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24" r:id="rId2"/>
    <p:sldId id="2586" r:id="rId3"/>
    <p:sldId id="2587" r:id="rId4"/>
    <p:sldId id="2542" r:id="rId5"/>
    <p:sldId id="2594" r:id="rId6"/>
    <p:sldId id="2545" r:id="rId7"/>
    <p:sldId id="2582" r:id="rId8"/>
    <p:sldId id="2588" r:id="rId9"/>
    <p:sldId id="2552" r:id="rId10"/>
    <p:sldId id="2589" r:id="rId11"/>
    <p:sldId id="2590" r:id="rId12"/>
    <p:sldId id="2574" r:id="rId13"/>
    <p:sldId id="2593" r:id="rId14"/>
    <p:sldId id="2584" r:id="rId15"/>
    <p:sldId id="25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5034" autoAdjust="0"/>
  </p:normalViewPr>
  <p:slideViewPr>
    <p:cSldViewPr snapToGrid="0" snapToObjects="1" showGuides="1">
      <p:cViewPr varScale="1">
        <p:scale>
          <a:sx n="72" d="100"/>
          <a:sy n="72" d="100"/>
        </p:scale>
        <p:origin x="642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3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79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7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anchor="b"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/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719" r:id="rId38"/>
    <p:sldLayoutId id="2147483720" r:id="rId39"/>
    <p:sldLayoutId id="2147483718" r:id="rId40"/>
    <p:sldLayoutId id="2147483721" r:id="rId41"/>
    <p:sldLayoutId id="2147483716" r:id="rId42"/>
    <p:sldLayoutId id="2147483722" r:id="rId43"/>
    <p:sldLayoutId id="2147483723" r:id="rId44"/>
    <p:sldLayoutId id="2147483725" r:id="rId45"/>
    <p:sldLayoutId id="2147483726" r:id="rId46"/>
    <p:sldLayoutId id="2147483675" r:id="rId47"/>
    <p:sldLayoutId id="2147483677" r:id="rId48"/>
    <p:sldLayoutId id="2147483729" r:id="rId49"/>
    <p:sldLayoutId id="2147483728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site/tlc/index.p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5" Type="http://schemas.openxmlformats.org/officeDocument/2006/relationships/hyperlink" Target="https://docs.aws.amazon.com/code-samples/latest/catalog/code-catalog-python-example_code-kinesis.html" TargetMode="External"/><Relationship Id="rId4" Type="http://schemas.openxmlformats.org/officeDocument/2006/relationships/hyperlink" Target="https://zacks.one/aws-athena-lab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093753"/>
            <a:ext cx="7252504" cy="338549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NYC TAXI &amp; BIKE DATA ANALYSIS</a:t>
            </a:r>
          </a:p>
          <a:p>
            <a:endParaRPr lang="en-US" dirty="0"/>
          </a:p>
        </p:txBody>
      </p:sp>
      <p:pic>
        <p:nvPicPr>
          <p:cNvPr id="13" name="Picture Placeholder 5" descr="Building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222759-E8FF-45F0-8CF1-FCFB6DAC2FFF}"/>
              </a:ext>
            </a:extLst>
          </p:cNvPr>
          <p:cNvSpPr txBox="1">
            <a:spLocks/>
          </p:cNvSpPr>
          <p:nvPr/>
        </p:nvSpPr>
        <p:spPr>
          <a:xfrm>
            <a:off x="838199" y="4532012"/>
            <a:ext cx="3826079" cy="162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u="sng" dirty="0"/>
              <a:t>TEAM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/>
              <a:t>Abinaya Seshadre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/>
              <a:t>Neelima Jagtap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i="1" dirty="0"/>
              <a:t>Rishikumar Ravichandran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i="1" dirty="0"/>
              <a:t>Sruthi Mallarapu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56FF2-CED0-408D-B049-089FA45AD4D3}"/>
              </a:ext>
            </a:extLst>
          </p:cNvPr>
          <p:cNvSpPr txBox="1"/>
          <p:nvPr/>
        </p:nvSpPr>
        <p:spPr>
          <a:xfrm>
            <a:off x="9207839" y="176169"/>
            <a:ext cx="288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DATA 228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PROJECT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985B05-D1D8-4306-A1A9-0CB204121EAA}"/>
              </a:ext>
            </a:extLst>
          </p:cNvPr>
          <p:cNvSpPr txBox="1">
            <a:spLocks/>
          </p:cNvSpPr>
          <p:nvPr/>
        </p:nvSpPr>
        <p:spPr>
          <a:xfrm>
            <a:off x="4779277" y="4532012"/>
            <a:ext cx="4037552" cy="78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u="sng" dirty="0"/>
              <a:t>GUIDE</a:t>
            </a:r>
          </a:p>
          <a:p>
            <a:pPr>
              <a:spcAft>
                <a:spcPts val="600"/>
              </a:spcAft>
            </a:pPr>
            <a:r>
              <a:rPr lang="en-US" b="1" i="1" dirty="0"/>
              <a:t>PROFESSOR ANDREW BOND</a:t>
            </a: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E1117FE-08E9-48F1-9C49-E0DB45D0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70" y="729242"/>
            <a:ext cx="9178497" cy="26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7E7B39-05EE-455E-B2DB-58B24093BA5C}"/>
              </a:ext>
            </a:extLst>
          </p:cNvPr>
          <p:cNvSpPr txBox="1"/>
          <p:nvPr/>
        </p:nvSpPr>
        <p:spPr>
          <a:xfrm>
            <a:off x="632204" y="98300"/>
            <a:ext cx="3282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spc="-150" dirty="0">
                <a:latin typeface="+mj-lt"/>
                <a:ea typeface="+mj-ea"/>
                <a:cs typeface="Gill Sans" panose="020B0502020104020203" pitchFamily="34" charset="-79"/>
              </a:rPr>
              <a:t>Visualization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BB1AB11-4238-4E03-BAB3-BAA4E129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70" y="3419763"/>
            <a:ext cx="9178497" cy="330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35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726370-E1A1-4B93-8070-8B6BBD9C0A40}"/>
              </a:ext>
            </a:extLst>
          </p:cNvPr>
          <p:cNvSpPr txBox="1"/>
          <p:nvPr/>
        </p:nvSpPr>
        <p:spPr>
          <a:xfrm>
            <a:off x="1187878" y="1205554"/>
            <a:ext cx="7178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000" b="1" spc="-150" dirty="0">
                <a:latin typeface="+mj-lt"/>
                <a:ea typeface="+mj-ea"/>
                <a:cs typeface="Gill Sans" panose="020B0502020104020203" pitchFamily="34" charset="-79"/>
              </a:rPr>
              <a:t>Future Roadmap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B14A6-7AEB-400C-855D-EB013796FE22}"/>
              </a:ext>
            </a:extLst>
          </p:cNvPr>
          <p:cNvSpPr txBox="1"/>
          <p:nvPr/>
        </p:nvSpPr>
        <p:spPr>
          <a:xfrm>
            <a:off x="1187878" y="2332383"/>
            <a:ext cx="8319782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Real-time NYC TLC Twitter data has been fetched into S3, using Kinesis. 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be used for further analysis using Elasticsearch and Kibana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1893A8-8900-4E07-B13A-56DACC33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93" y="3481683"/>
            <a:ext cx="7594833" cy="27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C9B979-DF5E-469A-B370-E19AFC313B19}"/>
              </a:ext>
            </a:extLst>
          </p:cNvPr>
          <p:cNvSpPr/>
          <p:nvPr/>
        </p:nvSpPr>
        <p:spPr>
          <a:xfrm>
            <a:off x="9379356" y="-13252"/>
            <a:ext cx="2812643" cy="234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4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75" y="1036405"/>
            <a:ext cx="3537030" cy="20361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br>
              <a:rPr lang="en-US" dirty="0"/>
            </a:br>
            <a:r>
              <a:rPr lang="en-US" dirty="0"/>
              <a:t>interesting NYC/TLC </a:t>
            </a:r>
            <a:br>
              <a:rPr lang="en-US" dirty="0"/>
            </a:br>
            <a:r>
              <a:rPr lang="en-US" dirty="0"/>
              <a:t>Facts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E6B8FC3-C6AB-4C05-AB1A-6A425F4371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4846" y="2170029"/>
            <a:ext cx="2517605" cy="484146"/>
          </a:xfrm>
        </p:spPr>
        <p:txBody>
          <a:bodyPr/>
          <a:lstStyle/>
          <a:p>
            <a:r>
              <a:rPr lang="en-US" dirty="0"/>
              <a:t>In NYC, TLC provides licenses to all other providers like Uber who are competitors.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905B54-BC78-4D3A-98A7-8BF350FAE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7736" y="1787280"/>
            <a:ext cx="2517605" cy="382749"/>
          </a:xfrm>
        </p:spPr>
        <p:txBody>
          <a:bodyPr/>
          <a:lstStyle/>
          <a:p>
            <a:r>
              <a:rPr lang="en-US" dirty="0"/>
              <a:t>License provider to other taxi businesses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6997EE2-4A7E-42BA-A9A4-CA8914C6CA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1516" y="3798949"/>
            <a:ext cx="2517605" cy="484146"/>
          </a:xfrm>
        </p:spPr>
        <p:txBody>
          <a:bodyPr/>
          <a:lstStyle/>
          <a:p>
            <a:r>
              <a:rPr lang="en-US" dirty="0"/>
              <a:t>Analysis about charging infrastructure and breaks for driver. 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04A973-1FC1-4BD3-A8B8-0C46262D77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1516" y="3402747"/>
            <a:ext cx="2746220" cy="382749"/>
          </a:xfrm>
        </p:spPr>
        <p:txBody>
          <a:bodyPr/>
          <a:lstStyle/>
          <a:p>
            <a:r>
              <a:rPr lang="en-US" dirty="0"/>
              <a:t>Roadmap for Electric Cars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71130C1-E2E7-4700-A220-231BB58349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35338" y="3716367"/>
            <a:ext cx="2517605" cy="484146"/>
          </a:xfrm>
        </p:spPr>
        <p:txBody>
          <a:bodyPr/>
          <a:lstStyle/>
          <a:p>
            <a:r>
              <a:rPr lang="en-US" dirty="0"/>
              <a:t>TLC was used for food delivery during COVID-19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DC5EC52-0B52-4D0E-B00E-8E5EF35BC9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35341" y="3278317"/>
            <a:ext cx="2517605" cy="382749"/>
          </a:xfrm>
        </p:spPr>
        <p:txBody>
          <a:bodyPr/>
          <a:lstStyle/>
          <a:p>
            <a:r>
              <a:rPr lang="en-US" dirty="0"/>
              <a:t>Food Delivery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E9052C89-0CA0-4E75-B9E4-B09D1459AAF6}"/>
              </a:ext>
            </a:extLst>
          </p:cNvPr>
          <p:cNvSpPr txBox="1">
            <a:spLocks/>
          </p:cNvSpPr>
          <p:nvPr/>
        </p:nvSpPr>
        <p:spPr>
          <a:xfrm>
            <a:off x="5284848" y="5037167"/>
            <a:ext cx="2517605" cy="38274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Vision Zero initiatives to reduce accidents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4711F8AD-A3CE-4825-A0CE-1CD8FD809394}"/>
              </a:ext>
            </a:extLst>
          </p:cNvPr>
          <p:cNvSpPr txBox="1">
            <a:spLocks/>
          </p:cNvSpPr>
          <p:nvPr/>
        </p:nvSpPr>
        <p:spPr>
          <a:xfrm>
            <a:off x="5284846" y="5419916"/>
            <a:ext cx="2517605" cy="4841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speed of NYC changed to 25 mph</a:t>
            </a:r>
          </a:p>
          <a:p>
            <a:r>
              <a:rPr lang="en-US" dirty="0"/>
              <a:t>https://vzv.nyc/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9769FD-0E88-49F3-97FF-4843C5721209}"/>
              </a:ext>
            </a:extLst>
          </p:cNvPr>
          <p:cNvSpPr/>
          <p:nvPr/>
        </p:nvSpPr>
        <p:spPr>
          <a:xfrm>
            <a:off x="9379356" y="-13252"/>
            <a:ext cx="2812643" cy="234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4CB92CD2-E463-423B-A4D7-22219B48006D}"/>
              </a:ext>
            </a:extLst>
          </p:cNvPr>
          <p:cNvSpPr/>
          <p:nvPr/>
        </p:nvSpPr>
        <p:spPr>
          <a:xfrm>
            <a:off x="5592421" y="3429000"/>
            <a:ext cx="1534169" cy="791327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7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CB3997-4988-4A3B-B0A5-90DF45EDA215}"/>
              </a:ext>
            </a:extLst>
          </p:cNvPr>
          <p:cNvSpPr txBox="1"/>
          <p:nvPr/>
        </p:nvSpPr>
        <p:spPr>
          <a:xfrm>
            <a:off x="1109444" y="3238377"/>
            <a:ext cx="8932178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This project helped us significantly in </a:t>
            </a:r>
            <a:endParaRPr lang="en-US" sz="1800" dirty="0"/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Exploring plethora of AWS services like automated ETL jobs that saves the time and manual effort and applies to huge datasets.</a:t>
            </a: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Exploring analytics and visualization in the cloud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We thank the professor greatly for this opportunity and his every lecture and guidance.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13FFA-E99B-4DB5-AF8C-EF576D583E06}"/>
              </a:ext>
            </a:extLst>
          </p:cNvPr>
          <p:cNvSpPr txBox="1"/>
          <p:nvPr/>
        </p:nvSpPr>
        <p:spPr>
          <a:xfrm>
            <a:off x="970905" y="1832639"/>
            <a:ext cx="2892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000" b="1" spc="-150" dirty="0">
                <a:latin typeface="+mj-lt"/>
                <a:ea typeface="+mj-ea"/>
                <a:cs typeface="Gill Sans" panose="020B0502020104020203" pitchFamily="34" charset="-79"/>
              </a:rPr>
              <a:t>Conclusion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BB5B6-2A22-4B1B-9A19-F587CFA4EAE5}"/>
              </a:ext>
            </a:extLst>
          </p:cNvPr>
          <p:cNvSpPr/>
          <p:nvPr/>
        </p:nvSpPr>
        <p:spPr>
          <a:xfrm>
            <a:off x="9379356" y="-13252"/>
            <a:ext cx="2812643" cy="234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75" y="1154152"/>
            <a:ext cx="7634288" cy="587231"/>
          </a:xfrm>
        </p:spPr>
        <p:txBody>
          <a:bodyPr/>
          <a:lstStyle/>
          <a:p>
            <a:r>
              <a:rPr lang="en-US" sz="3600" dirty="0"/>
              <a:t>References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D22748D-5735-4B89-A3CA-C266B3418BF3}"/>
              </a:ext>
            </a:extLst>
          </p:cNvPr>
          <p:cNvSpPr txBox="1">
            <a:spLocks/>
          </p:cNvSpPr>
          <p:nvPr/>
        </p:nvSpPr>
        <p:spPr>
          <a:xfrm>
            <a:off x="536196" y="2292626"/>
            <a:ext cx="7634288" cy="4024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https://www1.nyc.gov/site/tlc/index.page</a:t>
            </a:r>
            <a:endParaRPr lang="en-US" sz="3200" b="0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  <a:p>
            <a:endParaRPr lang="en-US" sz="3200" b="0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https://zacks.one/aws-athena-lab/</a:t>
            </a:r>
            <a:endParaRPr lang="en-US" sz="3200" b="0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  <a:p>
            <a:endParaRPr lang="en-US" sz="3200" b="0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https://docs.aws.amazon.com/code-samples/latest/catalog/code-catalog-python-example_code-kinesis.html</a:t>
            </a:r>
            <a:endParaRPr lang="en-US" sz="3200" b="0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  <a:p>
            <a:endParaRPr lang="en-US" sz="3200" b="0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https://docs.aws.amazon.com/ses/latest/DeveloperGuide/event-publishing-redshift-firehose-stream.html</a:t>
            </a:r>
          </a:p>
        </p:txBody>
      </p:sp>
    </p:spTree>
    <p:extLst>
      <p:ext uri="{BB962C8B-B14F-4D97-AF65-F5344CB8AC3E}">
        <p14:creationId xmlns:p14="http://schemas.microsoft.com/office/powerpoint/2010/main" val="2538476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70" y="2218917"/>
            <a:ext cx="7634288" cy="2114544"/>
          </a:xfrm>
        </p:spPr>
        <p:txBody>
          <a:bodyPr>
            <a:normAutofit/>
          </a:bodyPr>
          <a:lstStyle/>
          <a:p>
            <a:r>
              <a:rPr lang="en-US" sz="4800" dirty="0"/>
              <a:t>Thank You!!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56474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932C-07E8-4417-806B-24E16F8C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278" y="1836082"/>
            <a:ext cx="4385841" cy="13255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SJSU News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3086-6DF8-4623-AE13-A0370B5FA3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38158" y="3429000"/>
            <a:ext cx="9115859" cy="22013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 week for graduates is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Vaccine is mandatory for in-person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SJSU Joins National Alliance to Redesign the Future of Higher Education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13020-56EA-4E9F-8D58-272FE91970FA}"/>
              </a:ext>
            </a:extLst>
          </p:cNvPr>
          <p:cNvSpPr/>
          <p:nvPr/>
        </p:nvSpPr>
        <p:spPr>
          <a:xfrm>
            <a:off x="9379356" y="-13252"/>
            <a:ext cx="2812643" cy="234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4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3086-6DF8-4623-AE13-A0370B5FA3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54268" y="2296204"/>
            <a:ext cx="9115859" cy="3767946"/>
          </a:xfrm>
        </p:spPr>
        <p:txBody>
          <a:bodyPr/>
          <a:lstStyle/>
          <a:p>
            <a:pPr lvl="1" indent="0" algn="ctr">
              <a:buNone/>
            </a:pPr>
            <a:r>
              <a:rPr lang="en-US" sz="3200" dirty="0"/>
              <a:t>Immersive fall learning with </a:t>
            </a:r>
          </a:p>
          <a:p>
            <a:pPr lvl="1" indent="0" algn="ctr">
              <a:buNone/>
            </a:pPr>
            <a:r>
              <a:rPr lang="en-US" sz="3200" dirty="0"/>
              <a:t>Professor Andrew Bond</a:t>
            </a:r>
          </a:p>
          <a:p>
            <a:pPr lvl="1" indent="0">
              <a:buNone/>
            </a:pPr>
            <a:endParaRPr lang="en-US" sz="3200" dirty="0"/>
          </a:p>
          <a:p>
            <a:pPr marL="1428750" lvl="2" indent="-285750"/>
            <a:r>
              <a:rPr lang="en-US" sz="2400" dirty="0"/>
              <a:t>Data 230 – Data Visualization – Professor Bond</a:t>
            </a:r>
          </a:p>
          <a:p>
            <a:pPr marL="1428750" lvl="2" indent="-285750"/>
            <a:r>
              <a:rPr lang="en-US" sz="2400" dirty="0"/>
              <a:t>Data 245 – Machine Learning – Professor Bond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D54795-3A93-4982-9762-C91F23C4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276" y="929604"/>
            <a:ext cx="438584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 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D3424-6A27-40B9-9223-1CB98E46A481}"/>
              </a:ext>
            </a:extLst>
          </p:cNvPr>
          <p:cNvSpPr/>
          <p:nvPr/>
        </p:nvSpPr>
        <p:spPr>
          <a:xfrm>
            <a:off x="9379356" y="-13252"/>
            <a:ext cx="2812643" cy="234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89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84" y="5217134"/>
            <a:ext cx="2727803" cy="784988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Agenda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50CE80-CA72-48E8-BA6A-98B4A0501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3325" y="2164392"/>
            <a:ext cx="4294206" cy="75565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Motivation</a:t>
            </a:r>
            <a:endParaRPr lang="en-US" sz="2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BAF650-FD43-47DB-AB10-61E4F4A72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3325" y="2891506"/>
            <a:ext cx="4294206" cy="75565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Requirements</a:t>
            </a:r>
            <a:r>
              <a:rPr lang="en-US" sz="2000" dirty="0"/>
              <a:t> </a:t>
            </a:r>
            <a:r>
              <a:rPr lang="en-US" sz="2400" dirty="0"/>
              <a:t>gathering</a:t>
            </a:r>
            <a:endParaRPr lang="en-US" sz="20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16BB79-5932-44CF-9C3A-407F48496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73325" y="4461484"/>
            <a:ext cx="4294206" cy="755650"/>
          </a:xfrm>
        </p:spPr>
        <p:txBody>
          <a:bodyPr/>
          <a:lstStyle/>
          <a:p>
            <a:pPr algn="ctr"/>
            <a:r>
              <a:rPr lang="en-US" sz="2400" dirty="0"/>
              <a:t>Demo</a:t>
            </a:r>
            <a:endParaRPr lang="en-US" sz="16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C7D62EB-2597-47CE-BB7C-6A6EAB5BC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3325" y="3676495"/>
            <a:ext cx="4294206" cy="755650"/>
          </a:xfrm>
        </p:spPr>
        <p:txBody>
          <a:bodyPr/>
          <a:lstStyle/>
          <a:p>
            <a:pPr algn="ctr"/>
            <a:r>
              <a:rPr lang="en-US" sz="2400" dirty="0"/>
              <a:t>Implementation</a:t>
            </a:r>
            <a:endParaRPr lang="en-US" sz="1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2271CFC-BF42-4890-8441-5320497A37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73325" y="5246472"/>
            <a:ext cx="4294206" cy="75565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Conclusion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98A6A1-AF87-4E2A-9D4D-8A14775A0975}"/>
              </a:ext>
            </a:extLst>
          </p:cNvPr>
          <p:cNvSpPr/>
          <p:nvPr/>
        </p:nvSpPr>
        <p:spPr>
          <a:xfrm>
            <a:off x="7341704" y="0"/>
            <a:ext cx="4850296" cy="2056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EE107-6138-4344-9028-0AB0BA7AD40C}"/>
              </a:ext>
            </a:extLst>
          </p:cNvPr>
          <p:cNvSpPr/>
          <p:nvPr/>
        </p:nvSpPr>
        <p:spPr>
          <a:xfrm>
            <a:off x="10164417" y="2056921"/>
            <a:ext cx="2027583" cy="4801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49062A-D4B8-4980-B15D-2F0CF58B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913" y="214139"/>
            <a:ext cx="3098253" cy="85117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9FCEF3-B015-47B8-8D8F-7C0C90D275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2115" y="1582437"/>
            <a:ext cx="2924785" cy="851176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Rich dataset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NYC Visit!!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45C97E3-0CF5-415A-BEEC-B465AA7F13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3796" y="1110107"/>
            <a:ext cx="4155432" cy="3827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+mj-lt"/>
              </a:rPr>
              <a:t>Why this data? Why NYC?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96DD9-523D-4FAD-B797-5DDB032F45FF}"/>
              </a:ext>
            </a:extLst>
          </p:cNvPr>
          <p:cNvSpPr txBox="1"/>
          <p:nvPr/>
        </p:nvSpPr>
        <p:spPr>
          <a:xfrm>
            <a:off x="1224793" y="2817901"/>
            <a:ext cx="909366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spc="-150" dirty="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rPr>
              <a:t>Data Sources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1. New York Yellow Taxi data</a:t>
            </a:r>
          </a:p>
          <a:p>
            <a:pPr algn="l"/>
            <a:r>
              <a:rPr lang="en-US" sz="2200" b="1" dirty="0">
                <a:solidFill>
                  <a:schemeClr val="tx2"/>
                </a:solidFill>
                <a:cs typeface="Arial" panose="020B0604020202020204" pitchFamily="34" charset="0"/>
              </a:rPr>
              <a:t>Rows : 26.6 Million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  <a:cs typeface="Arial" panose="020B0604020202020204" pitchFamily="34" charset="0"/>
              </a:rPr>
              <a:t>Duration </a:t>
            </a:r>
            <a:r>
              <a:rPr lang="en-US" sz="2400" i="0" u="none" strike="noStrike" baseline="0" dirty="0"/>
              <a:t>:</a:t>
            </a:r>
            <a:r>
              <a:rPr lang="en-US" sz="2400" b="0" i="0" u="none" strike="noStrike" baseline="0" dirty="0"/>
              <a:t> March 2019 - May 2019 and March 2020 - May 2020</a:t>
            </a:r>
          </a:p>
          <a:p>
            <a:pPr algn="l"/>
            <a:endParaRPr lang="en-US" sz="2400" b="0" i="0" u="none" strike="noStrike" baseline="0" dirty="0"/>
          </a:p>
          <a:p>
            <a:pPr algn="l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2. Citi bike data</a:t>
            </a:r>
          </a:p>
          <a:p>
            <a:pPr algn="l"/>
            <a:r>
              <a:rPr lang="en-US" sz="2200" b="1" dirty="0">
                <a:solidFill>
                  <a:schemeClr val="tx2"/>
                </a:solidFill>
                <a:cs typeface="Arial" panose="020B0604020202020204" pitchFamily="34" charset="0"/>
              </a:rPr>
              <a:t>Rows : 5.01Million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  <a:cs typeface="Arial" panose="020B0604020202020204" pitchFamily="34" charset="0"/>
              </a:rPr>
              <a:t>Duration </a:t>
            </a:r>
            <a:r>
              <a:rPr lang="en-US" sz="2400" i="0" u="none" strike="noStrike" baseline="0" dirty="0"/>
              <a:t>:</a:t>
            </a:r>
            <a:r>
              <a:rPr lang="en-US" sz="2400" b="0" i="0" u="none" strike="noStrike" baseline="0" dirty="0"/>
              <a:t> March 2019 - May 2019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3F0D8-2A9A-4FD3-A60B-60194AFEFECC}"/>
              </a:ext>
            </a:extLst>
          </p:cNvPr>
          <p:cNvSpPr/>
          <p:nvPr/>
        </p:nvSpPr>
        <p:spPr>
          <a:xfrm>
            <a:off x="9379356" y="-13252"/>
            <a:ext cx="2812643" cy="234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6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27" y="588330"/>
            <a:ext cx="4385843" cy="13255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Requirements Gathering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64355" y="2157779"/>
            <a:ext cx="3046302" cy="382749"/>
          </a:xfrm>
        </p:spPr>
        <p:txBody>
          <a:bodyPr>
            <a:normAutofit/>
          </a:bodyPr>
          <a:lstStyle/>
          <a:p>
            <a:r>
              <a:rPr lang="en-US" sz="1800" dirty="0"/>
              <a:t>Our planning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3079F2-FA5D-4717-9945-965E324EBF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63145" y="2157779"/>
            <a:ext cx="3023149" cy="382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Decisions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9ED32E-028C-428E-97AF-168C8D6F9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4064" y="2562063"/>
            <a:ext cx="3046413" cy="3044825"/>
          </a:xfrm>
        </p:spPr>
        <p:txBody>
          <a:bodyPr>
            <a:noAutofit/>
          </a:bodyPr>
          <a:lstStyle/>
          <a:p>
            <a:r>
              <a:rPr lang="en-US" sz="1600" dirty="0"/>
              <a:t>Probing the internet for open datasets</a:t>
            </a:r>
          </a:p>
          <a:p>
            <a:r>
              <a:rPr lang="en-US" sz="1600" dirty="0"/>
              <a:t>Discussed about our goals and requirement of the project</a:t>
            </a:r>
          </a:p>
          <a:p>
            <a:r>
              <a:rPr lang="en-US" sz="1600" dirty="0"/>
              <a:t>Chose the datasets</a:t>
            </a:r>
          </a:p>
          <a:p>
            <a:r>
              <a:rPr lang="en-US" sz="1600" dirty="0"/>
              <a:t>Chose tools</a:t>
            </a:r>
          </a:p>
          <a:p>
            <a:r>
              <a:rPr lang="en-US" sz="1600" dirty="0"/>
              <a:t>Chose our methodology</a:t>
            </a:r>
          </a:p>
          <a:p>
            <a:r>
              <a:rPr lang="en-US" sz="1600" dirty="0"/>
              <a:t>Class lectures, homework and online resources were most helpful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4D72ABF-5D1D-4141-8DFE-03D197B7C1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3145" y="2562063"/>
            <a:ext cx="3023149" cy="3044825"/>
          </a:xfrm>
        </p:spPr>
        <p:txBody>
          <a:bodyPr>
            <a:normAutofit/>
          </a:bodyPr>
          <a:lstStyle/>
          <a:p>
            <a:r>
              <a:rPr lang="en-US" sz="1600" dirty="0"/>
              <a:t>AWS services</a:t>
            </a:r>
          </a:p>
          <a:p>
            <a:pPr algn="l"/>
            <a:r>
              <a:rPr lang="en-US" sz="1600" dirty="0"/>
              <a:t>Combined analysis of Citi bike and Taxi data in NYC</a:t>
            </a:r>
          </a:p>
          <a:p>
            <a:r>
              <a:rPr lang="en-US" sz="1600" b="0" i="0" u="none" strike="noStrike" baseline="0" dirty="0"/>
              <a:t>NYC TLC Data Analysis for insights on peak hour, areas and times of 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702E2A-5D99-4AE8-93B2-69D7C0D29DD7}"/>
              </a:ext>
            </a:extLst>
          </p:cNvPr>
          <p:cNvSpPr/>
          <p:nvPr/>
        </p:nvSpPr>
        <p:spPr>
          <a:xfrm>
            <a:off x="9379356" y="-13252"/>
            <a:ext cx="2812643" cy="234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1D38785-436D-434B-8811-7AFA7D2F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1" y="410047"/>
            <a:ext cx="10300996" cy="601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D8CD555-AB49-4CAE-998F-97A85F5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859" y="2713555"/>
            <a:ext cx="4800460" cy="700621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A6891-EA37-42B3-A0C2-C8ECBF08036B}"/>
              </a:ext>
            </a:extLst>
          </p:cNvPr>
          <p:cNvSpPr/>
          <p:nvPr/>
        </p:nvSpPr>
        <p:spPr>
          <a:xfrm>
            <a:off x="9379356" y="-13252"/>
            <a:ext cx="2812643" cy="2345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5C6173-B6DB-42C0-B5D3-3CB5B114F561}"/>
              </a:ext>
            </a:extLst>
          </p:cNvPr>
          <p:cNvSpPr txBox="1"/>
          <p:nvPr/>
        </p:nvSpPr>
        <p:spPr>
          <a:xfrm>
            <a:off x="662730" y="804045"/>
            <a:ext cx="1053657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spc="-150" dirty="0">
                <a:latin typeface="+mj-lt"/>
                <a:ea typeface="+mj-ea"/>
                <a:cs typeface="Gill Sans" panose="020B0502020104020203" pitchFamily="34" charset="-79"/>
              </a:rPr>
              <a:t>Process Overview</a:t>
            </a:r>
          </a:p>
          <a:p>
            <a:pPr algn="l"/>
            <a:endParaRPr lang="en-US" sz="4000" b="1" spc="-150" dirty="0">
              <a:solidFill>
                <a:schemeClr val="tx2"/>
              </a:solidFill>
              <a:latin typeface="+mj-lt"/>
              <a:ea typeface="+mj-ea"/>
              <a:cs typeface="Gill Sans" panose="020B0502020104020203" pitchFamily="34" charset="-79"/>
            </a:endParaRP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2000" b="0" i="0" u="none" strike="noStrike" baseline="0" dirty="0"/>
              <a:t>Imported Data to S3 buckets using </a:t>
            </a:r>
            <a:r>
              <a:rPr lang="en-US" sz="2000" b="1" i="0" u="none" strike="noStrike" baseline="0" dirty="0"/>
              <a:t>AWS CLI.</a:t>
            </a:r>
          </a:p>
          <a:p>
            <a:pPr algn="l"/>
            <a:endParaRPr lang="en-US" sz="2000" b="1" i="0" u="none" strike="noStrike" baseline="0" dirty="0"/>
          </a:p>
          <a:p>
            <a:pPr algn="l"/>
            <a:r>
              <a:rPr lang="en-US" sz="2000" b="0" i="0" u="none" strike="noStrike" baseline="0" dirty="0"/>
              <a:t>● Created a </a:t>
            </a:r>
            <a:r>
              <a:rPr lang="en-US" sz="2000" b="1" i="0" u="none" strike="noStrike" baseline="0" dirty="0"/>
              <a:t>S3 Trigger </a:t>
            </a:r>
            <a:r>
              <a:rPr lang="en-US" sz="2000" b="0" i="0" u="none" strike="noStrike" baseline="0" dirty="0"/>
              <a:t>that invoked the </a:t>
            </a:r>
            <a:r>
              <a:rPr lang="en-US" sz="2000" b="1" i="0" u="none" strike="noStrike" baseline="0" dirty="0"/>
              <a:t>Lambda function </a:t>
            </a:r>
            <a:r>
              <a:rPr lang="en-US" sz="2000" b="0" i="0" u="none" strike="noStrike" baseline="0" dirty="0"/>
              <a:t>which crawls the data in S3.</a:t>
            </a:r>
          </a:p>
          <a:p>
            <a:pPr algn="l"/>
            <a:endParaRPr lang="en-US" sz="2000" b="0" i="0" u="none" strike="noStrike" baseline="0" dirty="0"/>
          </a:p>
          <a:p>
            <a:pPr algn="l"/>
            <a:r>
              <a:rPr lang="en-US" sz="2000" b="0" i="0" u="none" strike="noStrike" baseline="0" dirty="0"/>
              <a:t>● Created </a:t>
            </a:r>
            <a:r>
              <a:rPr lang="en-US" sz="2000" b="1" i="0" u="none" strike="noStrike" baseline="0" dirty="0"/>
              <a:t>Cloud Watch </a:t>
            </a:r>
            <a:r>
              <a:rPr lang="en-US" sz="2000" b="0" i="0" u="none" strike="noStrike" baseline="0" dirty="0"/>
              <a:t>Event that triggers another Lambda function which perform the</a:t>
            </a:r>
          </a:p>
          <a:p>
            <a:pPr algn="l"/>
            <a:r>
              <a:rPr lang="en-US" sz="2000" b="1" i="0" u="none" strike="noStrike" baseline="0" dirty="0"/>
              <a:t>ETL job </a:t>
            </a:r>
            <a:r>
              <a:rPr lang="en-US" sz="2000" b="0" i="0" u="none" strike="noStrike" baseline="0" dirty="0"/>
              <a:t>and stores the processed data in S3.</a:t>
            </a:r>
          </a:p>
          <a:p>
            <a:pPr algn="l"/>
            <a:endParaRPr lang="en-US" sz="2000" b="0" i="0" u="none" strike="noStrike" baseline="0" dirty="0"/>
          </a:p>
          <a:p>
            <a:pPr algn="l"/>
            <a:r>
              <a:rPr lang="en-US" sz="2000" b="0" i="0" u="none" strike="noStrike" baseline="0" dirty="0"/>
              <a:t>● Created a S3 Trigger in processed bucket that invoked the Lambda function that</a:t>
            </a:r>
          </a:p>
          <a:p>
            <a:pPr algn="l"/>
            <a:r>
              <a:rPr lang="en-US" sz="2000" b="0" i="0" u="none" strike="noStrike" baseline="0" dirty="0"/>
              <a:t>performed the ETL job of transferring processed data from S3 to </a:t>
            </a:r>
            <a:r>
              <a:rPr lang="en-US" sz="2000" b="1" i="0" u="none" strike="noStrike" baseline="0" dirty="0"/>
              <a:t>Redshift.</a:t>
            </a:r>
          </a:p>
          <a:p>
            <a:pPr algn="l"/>
            <a:endParaRPr lang="en-US" sz="2000" b="1" i="0" u="none" strike="noStrike" baseline="0" dirty="0"/>
          </a:p>
          <a:p>
            <a:pPr algn="l"/>
            <a:r>
              <a:rPr lang="en-US" sz="2000" b="0" i="0" u="none" strike="noStrike" baseline="0" dirty="0"/>
              <a:t>● Created Cloud Watch Event which invokes </a:t>
            </a:r>
            <a:r>
              <a:rPr lang="en-US" sz="2000" b="1" i="0" u="none" strike="noStrike" baseline="0" dirty="0"/>
              <a:t>AWS SNS </a:t>
            </a:r>
            <a:r>
              <a:rPr lang="en-US" sz="2000" b="0" i="0" u="none" strike="noStrike" baseline="0" dirty="0"/>
              <a:t>and sends email notification.</a:t>
            </a:r>
          </a:p>
          <a:p>
            <a:pPr algn="l"/>
            <a:endParaRPr lang="en-US" sz="2000" b="0" i="0" u="none" strike="noStrike" baseline="0" dirty="0"/>
          </a:p>
          <a:p>
            <a:pPr algn="l"/>
            <a:r>
              <a:rPr lang="en-US" sz="2000" b="0" i="0" u="none" strike="noStrike" baseline="0" dirty="0"/>
              <a:t>● Connected Redshift to Quicksight and created dashboards.</a:t>
            </a:r>
          </a:p>
        </p:txBody>
      </p:sp>
    </p:spTree>
    <p:extLst>
      <p:ext uri="{BB962C8B-B14F-4D97-AF65-F5344CB8AC3E}">
        <p14:creationId xmlns:p14="http://schemas.microsoft.com/office/powerpoint/2010/main" val="3367455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87" y="2588207"/>
            <a:ext cx="2970403" cy="1325563"/>
          </a:xfrm>
        </p:spPr>
        <p:txBody>
          <a:bodyPr/>
          <a:lstStyle/>
          <a:p>
            <a:pPr algn="r"/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F1EBDCD4-0DFE-4BFC-B527-76D7C1C6466B}" vid="{B36D0821-FAFD-4A44-B0A3-9261322768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1620</TotalTime>
  <Words>535</Words>
  <Application>Microsoft Office PowerPoint</Application>
  <PresentationFormat>Widescreen</PresentationFormat>
  <Paragraphs>109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ArialMT</vt:lpstr>
      <vt:lpstr>Calibri</vt:lpstr>
      <vt:lpstr>Constantia</vt:lpstr>
      <vt:lpstr>Helvetica Light</vt:lpstr>
      <vt:lpstr>Office Theme</vt:lpstr>
      <vt:lpstr>DATALUATION</vt:lpstr>
      <vt:lpstr>SJSU News</vt:lpstr>
      <vt:lpstr>Flash News</vt:lpstr>
      <vt:lpstr>Agenda</vt:lpstr>
      <vt:lpstr>Motivation</vt:lpstr>
      <vt:lpstr>Requirements Gathering</vt:lpstr>
      <vt:lpstr>Implementation</vt:lpstr>
      <vt:lpstr>PowerPoint Presentation</vt:lpstr>
      <vt:lpstr>DEMO</vt:lpstr>
      <vt:lpstr>PowerPoint Presentation</vt:lpstr>
      <vt:lpstr>PowerPoint Presentation</vt:lpstr>
      <vt:lpstr>Other  interesting NYC/TLC  Facts</vt:lpstr>
      <vt:lpstr>PowerPoint Presentation</vt:lpstr>
      <vt:lpstr>References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DATALUATION</dc:title>
  <dc:creator>Vijay Vasudevan</dc:creator>
  <cp:lastModifiedBy>Vijay Vasudevan</cp:lastModifiedBy>
  <cp:revision>40</cp:revision>
  <dcterms:created xsi:type="dcterms:W3CDTF">2021-05-12T14:50:26Z</dcterms:created>
  <dcterms:modified xsi:type="dcterms:W3CDTF">2021-05-19T00:02:47Z</dcterms:modified>
</cp:coreProperties>
</file>