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71" r:id="rId7"/>
    <p:sldId id="263" r:id="rId8"/>
    <p:sldId id="272" r:id="rId9"/>
    <p:sldId id="262" r:id="rId10"/>
    <p:sldId id="264" r:id="rId11"/>
    <p:sldId id="265" r:id="rId12"/>
    <p:sldId id="267" r:id="rId13"/>
    <p:sldId id="273" r:id="rId14"/>
    <p:sldId id="274" r:id="rId15"/>
    <p:sldId id="268" r:id="rId16"/>
    <p:sldId id="275"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94719"/>
  </p:normalViewPr>
  <p:slideViewPr>
    <p:cSldViewPr snapToGrid="0">
      <p:cViewPr varScale="1">
        <p:scale>
          <a:sx n="152" d="100"/>
          <a:sy n="152" d="100"/>
        </p:scale>
        <p:origin x="8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uthi Mandalapu" userId="fe0dee5bbcde6ee2" providerId="LiveId" clId="{9AEB96FA-1E13-43A0-B695-5676C36C2CFE}"/>
    <pc:docChg chg="undo custSel addSld delSld modSld sldOrd">
      <pc:chgData name="Sruthi Mandalapu" userId="fe0dee5bbcde6ee2" providerId="LiveId" clId="{9AEB96FA-1E13-43A0-B695-5676C36C2CFE}" dt="2024-04-18T01:30:20.961" v="739" actId="1076"/>
      <pc:docMkLst>
        <pc:docMk/>
      </pc:docMkLst>
      <pc:sldChg chg="modSp mod setBg">
        <pc:chgData name="Sruthi Mandalapu" userId="fe0dee5bbcde6ee2" providerId="LiveId" clId="{9AEB96FA-1E13-43A0-B695-5676C36C2CFE}" dt="2024-04-18T01:21:42.432" v="522"/>
        <pc:sldMkLst>
          <pc:docMk/>
          <pc:sldMk cId="3077626536" sldId="256"/>
        </pc:sldMkLst>
        <pc:spChg chg="mod">
          <ac:chgData name="Sruthi Mandalapu" userId="fe0dee5bbcde6ee2" providerId="LiveId" clId="{9AEB96FA-1E13-43A0-B695-5676C36C2CFE}" dt="2024-04-18T01:18:07.168" v="496" actId="113"/>
          <ac:spMkLst>
            <pc:docMk/>
            <pc:sldMk cId="3077626536" sldId="256"/>
            <ac:spMk id="3" creationId="{0773FDD7-C244-FA47-5237-D6DB5B694FCF}"/>
          </ac:spMkLst>
        </pc:spChg>
      </pc:sldChg>
      <pc:sldChg chg="delSp modSp mod">
        <pc:chgData name="Sruthi Mandalapu" userId="fe0dee5bbcde6ee2" providerId="LiveId" clId="{9AEB96FA-1E13-43A0-B695-5676C36C2CFE}" dt="2024-04-18T00:33:22.190" v="254" actId="313"/>
        <pc:sldMkLst>
          <pc:docMk/>
          <pc:sldMk cId="1657040182" sldId="257"/>
        </pc:sldMkLst>
        <pc:spChg chg="mod">
          <ac:chgData name="Sruthi Mandalapu" userId="fe0dee5bbcde6ee2" providerId="LiveId" clId="{9AEB96FA-1E13-43A0-B695-5676C36C2CFE}" dt="2024-04-18T00:30:41.228" v="190" actId="20577"/>
          <ac:spMkLst>
            <pc:docMk/>
            <pc:sldMk cId="1657040182" sldId="257"/>
            <ac:spMk id="2" creationId="{1D674A2F-6311-20C5-E927-027D368F42D7}"/>
          </ac:spMkLst>
        </pc:spChg>
        <pc:spChg chg="mod">
          <ac:chgData name="Sruthi Mandalapu" userId="fe0dee5bbcde6ee2" providerId="LiveId" clId="{9AEB96FA-1E13-43A0-B695-5676C36C2CFE}" dt="2024-04-18T00:33:22.190" v="254" actId="313"/>
          <ac:spMkLst>
            <pc:docMk/>
            <pc:sldMk cId="1657040182" sldId="257"/>
            <ac:spMk id="3" creationId="{3D643BDA-4C7D-C1CF-B99F-CD77CBC6AAF3}"/>
          </ac:spMkLst>
        </pc:spChg>
        <pc:spChg chg="del">
          <ac:chgData name="Sruthi Mandalapu" userId="fe0dee5bbcde6ee2" providerId="LiveId" clId="{9AEB96FA-1E13-43A0-B695-5676C36C2CFE}" dt="2024-04-18T00:23:59.356" v="113" actId="21"/>
          <ac:spMkLst>
            <pc:docMk/>
            <pc:sldMk cId="1657040182" sldId="257"/>
            <ac:spMk id="4" creationId="{D5EDF685-9883-AD1C-9D3B-24320CB31DD8}"/>
          </ac:spMkLst>
        </pc:spChg>
      </pc:sldChg>
      <pc:sldChg chg="modSp new mod setBg">
        <pc:chgData name="Sruthi Mandalapu" userId="fe0dee5bbcde6ee2" providerId="LiveId" clId="{9AEB96FA-1E13-43A0-B695-5676C36C2CFE}" dt="2024-04-18T01:21:34.064" v="520"/>
        <pc:sldMkLst>
          <pc:docMk/>
          <pc:sldMk cId="3223113524" sldId="258"/>
        </pc:sldMkLst>
        <pc:spChg chg="mod">
          <ac:chgData name="Sruthi Mandalapu" userId="fe0dee5bbcde6ee2" providerId="LiveId" clId="{9AEB96FA-1E13-43A0-B695-5676C36C2CFE}" dt="2024-04-18T00:30:12.868" v="187" actId="20577"/>
          <ac:spMkLst>
            <pc:docMk/>
            <pc:sldMk cId="3223113524" sldId="258"/>
            <ac:spMk id="2" creationId="{144A58F1-EED7-9720-1D63-FE01A112207D}"/>
          </ac:spMkLst>
        </pc:spChg>
        <pc:spChg chg="mod">
          <ac:chgData name="Sruthi Mandalapu" userId="fe0dee5bbcde6ee2" providerId="LiveId" clId="{9AEB96FA-1E13-43A0-B695-5676C36C2CFE}" dt="2024-04-18T00:25:11.337" v="131" actId="20577"/>
          <ac:spMkLst>
            <pc:docMk/>
            <pc:sldMk cId="3223113524" sldId="258"/>
            <ac:spMk id="3" creationId="{2160DD66-7356-76D4-7D8F-0F86BAB8CC24}"/>
          </ac:spMkLst>
        </pc:spChg>
      </pc:sldChg>
      <pc:sldChg chg="modSp new mod">
        <pc:chgData name="Sruthi Mandalapu" userId="fe0dee5bbcde6ee2" providerId="LiveId" clId="{9AEB96FA-1E13-43A0-B695-5676C36C2CFE}" dt="2024-04-18T00:30:35.017" v="189" actId="20577"/>
        <pc:sldMkLst>
          <pc:docMk/>
          <pc:sldMk cId="2660230300" sldId="259"/>
        </pc:sldMkLst>
        <pc:spChg chg="mod">
          <ac:chgData name="Sruthi Mandalapu" userId="fe0dee5bbcde6ee2" providerId="LiveId" clId="{9AEB96FA-1E13-43A0-B695-5676C36C2CFE}" dt="2024-04-18T00:30:35.017" v="189" actId="20577"/>
          <ac:spMkLst>
            <pc:docMk/>
            <pc:sldMk cId="2660230300" sldId="259"/>
            <ac:spMk id="2" creationId="{D06E6060-49AE-3262-7357-1B70BD0D6CA4}"/>
          </ac:spMkLst>
        </pc:spChg>
        <pc:spChg chg="mod">
          <ac:chgData name="Sruthi Mandalapu" userId="fe0dee5bbcde6ee2" providerId="LiveId" clId="{9AEB96FA-1E13-43A0-B695-5676C36C2CFE}" dt="2024-04-18T00:29:51.010" v="185" actId="20577"/>
          <ac:spMkLst>
            <pc:docMk/>
            <pc:sldMk cId="2660230300" sldId="259"/>
            <ac:spMk id="3" creationId="{7461ABCE-0030-3354-C966-FB5A3862D190}"/>
          </ac:spMkLst>
        </pc:spChg>
      </pc:sldChg>
      <pc:sldChg chg="modSp new mod">
        <pc:chgData name="Sruthi Mandalapu" userId="fe0dee5bbcde6ee2" providerId="LiveId" clId="{9AEB96FA-1E13-43A0-B695-5676C36C2CFE}" dt="2024-04-18T00:31:39.601" v="206" actId="123"/>
        <pc:sldMkLst>
          <pc:docMk/>
          <pc:sldMk cId="2239163073" sldId="260"/>
        </pc:sldMkLst>
        <pc:spChg chg="mod">
          <ac:chgData name="Sruthi Mandalapu" userId="fe0dee5bbcde6ee2" providerId="LiveId" clId="{9AEB96FA-1E13-43A0-B695-5676C36C2CFE}" dt="2024-04-18T00:30:56.586" v="202" actId="20577"/>
          <ac:spMkLst>
            <pc:docMk/>
            <pc:sldMk cId="2239163073" sldId="260"/>
            <ac:spMk id="2" creationId="{C51D0D82-D0AC-89E7-7117-3C2520205EEB}"/>
          </ac:spMkLst>
        </pc:spChg>
        <pc:spChg chg="mod">
          <ac:chgData name="Sruthi Mandalapu" userId="fe0dee5bbcde6ee2" providerId="LiveId" clId="{9AEB96FA-1E13-43A0-B695-5676C36C2CFE}" dt="2024-04-18T00:31:39.601" v="206" actId="123"/>
          <ac:spMkLst>
            <pc:docMk/>
            <pc:sldMk cId="2239163073" sldId="260"/>
            <ac:spMk id="3" creationId="{93A2391C-4260-AFA7-41E3-DBCED0E9650C}"/>
          </ac:spMkLst>
        </pc:spChg>
      </pc:sldChg>
      <pc:sldChg chg="modSp new mod">
        <pc:chgData name="Sruthi Mandalapu" userId="fe0dee5bbcde6ee2" providerId="LiveId" clId="{9AEB96FA-1E13-43A0-B695-5676C36C2CFE}" dt="2024-04-18T00:32:31.409" v="221" actId="5793"/>
        <pc:sldMkLst>
          <pc:docMk/>
          <pc:sldMk cId="1321209925" sldId="261"/>
        </pc:sldMkLst>
        <pc:spChg chg="mod">
          <ac:chgData name="Sruthi Mandalapu" userId="fe0dee5bbcde6ee2" providerId="LiveId" clId="{9AEB96FA-1E13-43A0-B695-5676C36C2CFE}" dt="2024-04-18T00:32:04.331" v="217" actId="20577"/>
          <ac:spMkLst>
            <pc:docMk/>
            <pc:sldMk cId="1321209925" sldId="261"/>
            <ac:spMk id="2" creationId="{E96300BB-BA7B-2C2A-2491-7955C67BAB82}"/>
          </ac:spMkLst>
        </pc:spChg>
        <pc:spChg chg="mod">
          <ac:chgData name="Sruthi Mandalapu" userId="fe0dee5bbcde6ee2" providerId="LiveId" clId="{9AEB96FA-1E13-43A0-B695-5676C36C2CFE}" dt="2024-04-18T00:32:31.409" v="221" actId="5793"/>
          <ac:spMkLst>
            <pc:docMk/>
            <pc:sldMk cId="1321209925" sldId="261"/>
            <ac:spMk id="3" creationId="{3D0C94C1-A99E-00DC-70BF-3B932E078352}"/>
          </ac:spMkLst>
        </pc:spChg>
      </pc:sldChg>
      <pc:sldChg chg="addSp delSp modSp new mod ord">
        <pc:chgData name="Sruthi Mandalapu" userId="fe0dee5bbcde6ee2" providerId="LiveId" clId="{9AEB96FA-1E13-43A0-B695-5676C36C2CFE}" dt="2024-04-18T01:08:01.632" v="473" actId="1076"/>
        <pc:sldMkLst>
          <pc:docMk/>
          <pc:sldMk cId="4182984992" sldId="262"/>
        </pc:sldMkLst>
        <pc:spChg chg="mod">
          <ac:chgData name="Sruthi Mandalapu" userId="fe0dee5bbcde6ee2" providerId="LiveId" clId="{9AEB96FA-1E13-43A0-B695-5676C36C2CFE}" dt="2024-04-18T00:54:01.176" v="343" actId="20577"/>
          <ac:spMkLst>
            <pc:docMk/>
            <pc:sldMk cId="4182984992" sldId="262"/>
            <ac:spMk id="2" creationId="{02B296D3-87EF-AE10-7BD4-A5393FF6532F}"/>
          </ac:spMkLst>
        </pc:spChg>
        <pc:spChg chg="mod">
          <ac:chgData name="Sruthi Mandalapu" userId="fe0dee5bbcde6ee2" providerId="LiveId" clId="{9AEB96FA-1E13-43A0-B695-5676C36C2CFE}" dt="2024-04-18T01:07:39.647" v="466" actId="1076"/>
          <ac:spMkLst>
            <pc:docMk/>
            <pc:sldMk cId="4182984992" sldId="262"/>
            <ac:spMk id="3" creationId="{3802A6DB-EBEB-C9F7-1DF2-68908EAA072A}"/>
          </ac:spMkLst>
        </pc:spChg>
        <pc:spChg chg="add">
          <ac:chgData name="Sruthi Mandalapu" userId="fe0dee5bbcde6ee2" providerId="LiveId" clId="{9AEB96FA-1E13-43A0-B695-5676C36C2CFE}" dt="2024-04-18T00:54:54.902" v="374"/>
          <ac:spMkLst>
            <pc:docMk/>
            <pc:sldMk cId="4182984992" sldId="262"/>
            <ac:spMk id="4" creationId="{96BA957A-DEDF-DE15-1C74-28564E3D0059}"/>
          </ac:spMkLst>
        </pc:spChg>
        <pc:spChg chg="add">
          <ac:chgData name="Sruthi Mandalapu" userId="fe0dee5bbcde6ee2" providerId="LiveId" clId="{9AEB96FA-1E13-43A0-B695-5676C36C2CFE}" dt="2024-04-18T00:55:01.437" v="375"/>
          <ac:spMkLst>
            <pc:docMk/>
            <pc:sldMk cId="4182984992" sldId="262"/>
            <ac:spMk id="5" creationId="{830DFE19-FBEB-EC8C-3256-07DB5ED1FE32}"/>
          </ac:spMkLst>
        </pc:spChg>
        <pc:spChg chg="add del">
          <ac:chgData name="Sruthi Mandalapu" userId="fe0dee5bbcde6ee2" providerId="LiveId" clId="{9AEB96FA-1E13-43A0-B695-5676C36C2CFE}" dt="2024-04-18T00:55:34.320" v="378" actId="21"/>
          <ac:spMkLst>
            <pc:docMk/>
            <pc:sldMk cId="4182984992" sldId="262"/>
            <ac:spMk id="6" creationId="{F9A9548F-EFA2-E468-104B-FB7AD85FBE06}"/>
          </ac:spMkLst>
        </pc:spChg>
        <pc:spChg chg="add">
          <ac:chgData name="Sruthi Mandalapu" userId="fe0dee5bbcde6ee2" providerId="LiveId" clId="{9AEB96FA-1E13-43A0-B695-5676C36C2CFE}" dt="2024-04-18T00:56:00.541" v="384"/>
          <ac:spMkLst>
            <pc:docMk/>
            <pc:sldMk cId="4182984992" sldId="262"/>
            <ac:spMk id="7" creationId="{F71369BC-8412-86C0-F88C-FA941552C172}"/>
          </ac:spMkLst>
        </pc:spChg>
        <pc:picChg chg="add mod">
          <ac:chgData name="Sruthi Mandalapu" userId="fe0dee5bbcde6ee2" providerId="LiveId" clId="{9AEB96FA-1E13-43A0-B695-5676C36C2CFE}" dt="2024-04-18T01:08:01.632" v="473" actId="1076"/>
          <ac:picMkLst>
            <pc:docMk/>
            <pc:sldMk cId="4182984992" sldId="262"/>
            <ac:picMk id="9" creationId="{6E06A61A-B1ED-8D08-CFA1-150540D49C96}"/>
          </ac:picMkLst>
        </pc:picChg>
      </pc:sldChg>
      <pc:sldChg chg="modSp new mod">
        <pc:chgData name="Sruthi Mandalapu" userId="fe0dee5bbcde6ee2" providerId="LiveId" clId="{9AEB96FA-1E13-43A0-B695-5676C36C2CFE}" dt="2024-04-18T01:09:10.304" v="477" actId="1076"/>
        <pc:sldMkLst>
          <pc:docMk/>
          <pc:sldMk cId="75308982" sldId="263"/>
        </pc:sldMkLst>
        <pc:spChg chg="mod">
          <ac:chgData name="Sruthi Mandalapu" userId="fe0dee5bbcde6ee2" providerId="LiveId" clId="{9AEB96FA-1E13-43A0-B695-5676C36C2CFE}" dt="2024-04-18T00:49:38.468" v="300" actId="20577"/>
          <ac:spMkLst>
            <pc:docMk/>
            <pc:sldMk cId="75308982" sldId="263"/>
            <ac:spMk id="2" creationId="{7FBF74E8-D648-0A67-FF7E-0465DC3BFA80}"/>
          </ac:spMkLst>
        </pc:spChg>
        <pc:spChg chg="mod">
          <ac:chgData name="Sruthi Mandalapu" userId="fe0dee5bbcde6ee2" providerId="LiveId" clId="{9AEB96FA-1E13-43A0-B695-5676C36C2CFE}" dt="2024-04-18T01:09:10.304" v="477" actId="1076"/>
          <ac:spMkLst>
            <pc:docMk/>
            <pc:sldMk cId="75308982" sldId="263"/>
            <ac:spMk id="3" creationId="{531AD23D-7708-84DA-BCA5-B2D529BDB47E}"/>
          </ac:spMkLst>
        </pc:spChg>
      </pc:sldChg>
      <pc:sldChg chg="modSp new mod setBg">
        <pc:chgData name="Sruthi Mandalapu" userId="fe0dee5bbcde6ee2" providerId="LiveId" clId="{9AEB96FA-1E13-43A0-B695-5676C36C2CFE}" dt="2024-04-18T01:23:56.914" v="552" actId="20577"/>
        <pc:sldMkLst>
          <pc:docMk/>
          <pc:sldMk cId="1830371866" sldId="264"/>
        </pc:sldMkLst>
        <pc:spChg chg="mod">
          <ac:chgData name="Sruthi Mandalapu" userId="fe0dee5bbcde6ee2" providerId="LiveId" clId="{9AEB96FA-1E13-43A0-B695-5676C36C2CFE}" dt="2024-04-18T01:23:56.914" v="552" actId="20577"/>
          <ac:spMkLst>
            <pc:docMk/>
            <pc:sldMk cId="1830371866" sldId="264"/>
            <ac:spMk id="2" creationId="{D3CF6EE2-FB85-79DB-46FC-B2F8FFA52865}"/>
          </ac:spMkLst>
        </pc:spChg>
        <pc:spChg chg="mod">
          <ac:chgData name="Sruthi Mandalapu" userId="fe0dee5bbcde6ee2" providerId="LiveId" clId="{9AEB96FA-1E13-43A0-B695-5676C36C2CFE}" dt="2024-04-18T01:17:45.983" v="494" actId="123"/>
          <ac:spMkLst>
            <pc:docMk/>
            <pc:sldMk cId="1830371866" sldId="264"/>
            <ac:spMk id="3" creationId="{CF034EA2-DADE-5FF2-683B-99549281401D}"/>
          </ac:spMkLst>
        </pc:spChg>
      </pc:sldChg>
      <pc:sldChg chg="modSp new mod">
        <pc:chgData name="Sruthi Mandalapu" userId="fe0dee5bbcde6ee2" providerId="LiveId" clId="{9AEB96FA-1E13-43A0-B695-5676C36C2CFE}" dt="2024-04-18T01:25:44.609" v="601" actId="1076"/>
        <pc:sldMkLst>
          <pc:docMk/>
          <pc:sldMk cId="324925435" sldId="265"/>
        </pc:sldMkLst>
        <pc:spChg chg="mod">
          <ac:chgData name="Sruthi Mandalapu" userId="fe0dee5bbcde6ee2" providerId="LiveId" clId="{9AEB96FA-1E13-43A0-B695-5676C36C2CFE}" dt="2024-04-18T01:25:00.232" v="585" actId="20577"/>
          <ac:spMkLst>
            <pc:docMk/>
            <pc:sldMk cId="324925435" sldId="265"/>
            <ac:spMk id="2" creationId="{62FC3EE9-71E5-A42B-035B-1FFC72549054}"/>
          </ac:spMkLst>
        </pc:spChg>
        <pc:spChg chg="mod">
          <ac:chgData name="Sruthi Mandalapu" userId="fe0dee5bbcde6ee2" providerId="LiveId" clId="{9AEB96FA-1E13-43A0-B695-5676C36C2CFE}" dt="2024-04-18T01:25:44.609" v="601" actId="1076"/>
          <ac:spMkLst>
            <pc:docMk/>
            <pc:sldMk cId="324925435" sldId="265"/>
            <ac:spMk id="3" creationId="{1B25E1CF-C294-906C-48BD-494A6A79FB47}"/>
          </ac:spMkLst>
        </pc:spChg>
      </pc:sldChg>
      <pc:sldChg chg="modSp new mod">
        <pc:chgData name="Sruthi Mandalapu" userId="fe0dee5bbcde6ee2" providerId="LiveId" clId="{9AEB96FA-1E13-43A0-B695-5676C36C2CFE}" dt="2024-04-18T01:26:17.758" v="616" actId="20577"/>
        <pc:sldMkLst>
          <pc:docMk/>
          <pc:sldMk cId="3983295076" sldId="266"/>
        </pc:sldMkLst>
        <pc:spChg chg="mod">
          <ac:chgData name="Sruthi Mandalapu" userId="fe0dee5bbcde6ee2" providerId="LiveId" clId="{9AEB96FA-1E13-43A0-B695-5676C36C2CFE}" dt="2024-04-18T01:26:17.758" v="616" actId="20577"/>
          <ac:spMkLst>
            <pc:docMk/>
            <pc:sldMk cId="3983295076" sldId="266"/>
            <ac:spMk id="2" creationId="{92C3E7F6-3860-0FE1-815A-179F94AD828E}"/>
          </ac:spMkLst>
        </pc:spChg>
      </pc:sldChg>
      <pc:sldChg chg="modSp new mod ord">
        <pc:chgData name="Sruthi Mandalapu" userId="fe0dee5bbcde6ee2" providerId="LiveId" clId="{9AEB96FA-1E13-43A0-B695-5676C36C2CFE}" dt="2024-04-18T01:26:39.322" v="636" actId="20577"/>
        <pc:sldMkLst>
          <pc:docMk/>
          <pc:sldMk cId="3372019964" sldId="267"/>
        </pc:sldMkLst>
        <pc:spChg chg="mod">
          <ac:chgData name="Sruthi Mandalapu" userId="fe0dee5bbcde6ee2" providerId="LiveId" clId="{9AEB96FA-1E13-43A0-B695-5676C36C2CFE}" dt="2024-04-18T01:26:39.322" v="636" actId="20577"/>
          <ac:spMkLst>
            <pc:docMk/>
            <pc:sldMk cId="3372019964" sldId="267"/>
            <ac:spMk id="2" creationId="{8FDF3F25-CFC1-B74D-F9DE-7ED5DF1B4DEC}"/>
          </ac:spMkLst>
        </pc:spChg>
      </pc:sldChg>
      <pc:sldChg chg="modSp new mod">
        <pc:chgData name="Sruthi Mandalapu" userId="fe0dee5bbcde6ee2" providerId="LiveId" clId="{9AEB96FA-1E13-43A0-B695-5676C36C2CFE}" dt="2024-04-18T01:27:20.320" v="655" actId="5793"/>
        <pc:sldMkLst>
          <pc:docMk/>
          <pc:sldMk cId="657259653" sldId="268"/>
        </pc:sldMkLst>
        <pc:spChg chg="mod">
          <ac:chgData name="Sruthi Mandalapu" userId="fe0dee5bbcde6ee2" providerId="LiveId" clId="{9AEB96FA-1E13-43A0-B695-5676C36C2CFE}" dt="2024-04-18T01:26:57.020" v="651" actId="20577"/>
          <ac:spMkLst>
            <pc:docMk/>
            <pc:sldMk cId="657259653" sldId="268"/>
            <ac:spMk id="2" creationId="{B841FAE9-8657-6182-2E7A-0C06433C531F}"/>
          </ac:spMkLst>
        </pc:spChg>
        <pc:spChg chg="mod">
          <ac:chgData name="Sruthi Mandalapu" userId="fe0dee5bbcde6ee2" providerId="LiveId" clId="{9AEB96FA-1E13-43A0-B695-5676C36C2CFE}" dt="2024-04-18T01:27:20.320" v="655" actId="5793"/>
          <ac:spMkLst>
            <pc:docMk/>
            <pc:sldMk cId="657259653" sldId="268"/>
            <ac:spMk id="3" creationId="{FFB050D7-6099-0040-745E-F0E87697EB76}"/>
          </ac:spMkLst>
        </pc:spChg>
      </pc:sldChg>
      <pc:sldChg chg="modSp new mod">
        <pc:chgData name="Sruthi Mandalapu" userId="fe0dee5bbcde6ee2" providerId="LiveId" clId="{9AEB96FA-1E13-43A0-B695-5676C36C2CFE}" dt="2024-04-18T01:29:31.861" v="716" actId="20577"/>
        <pc:sldMkLst>
          <pc:docMk/>
          <pc:sldMk cId="1562325142" sldId="269"/>
        </pc:sldMkLst>
        <pc:spChg chg="mod">
          <ac:chgData name="Sruthi Mandalapu" userId="fe0dee5bbcde6ee2" providerId="LiveId" clId="{9AEB96FA-1E13-43A0-B695-5676C36C2CFE}" dt="2024-04-18T01:29:31.861" v="716" actId="20577"/>
          <ac:spMkLst>
            <pc:docMk/>
            <pc:sldMk cId="1562325142" sldId="269"/>
            <ac:spMk id="2" creationId="{CE4EC218-8B1C-FB6F-FB2D-0D059408C2BE}"/>
          </ac:spMkLst>
        </pc:spChg>
        <pc:spChg chg="mod">
          <ac:chgData name="Sruthi Mandalapu" userId="fe0dee5bbcde6ee2" providerId="LiveId" clId="{9AEB96FA-1E13-43A0-B695-5676C36C2CFE}" dt="2024-04-18T01:29:19.648" v="695" actId="5793"/>
          <ac:spMkLst>
            <pc:docMk/>
            <pc:sldMk cId="1562325142" sldId="269"/>
            <ac:spMk id="3" creationId="{C7CDA7D3-9772-E106-0B92-DE158F9B0EC1}"/>
          </ac:spMkLst>
        </pc:spChg>
      </pc:sldChg>
      <pc:sldChg chg="modSp new del mod">
        <pc:chgData name="Sruthi Mandalapu" userId="fe0dee5bbcde6ee2" providerId="LiveId" clId="{9AEB96FA-1E13-43A0-B695-5676C36C2CFE}" dt="2024-04-18T01:28:34.767" v="674" actId="2696"/>
        <pc:sldMkLst>
          <pc:docMk/>
          <pc:sldMk cId="2449983263" sldId="270"/>
        </pc:sldMkLst>
        <pc:spChg chg="mod">
          <ac:chgData name="Sruthi Mandalapu" userId="fe0dee5bbcde6ee2" providerId="LiveId" clId="{9AEB96FA-1E13-43A0-B695-5676C36C2CFE}" dt="2024-04-18T01:28:25.880" v="673" actId="20577"/>
          <ac:spMkLst>
            <pc:docMk/>
            <pc:sldMk cId="2449983263" sldId="270"/>
            <ac:spMk id="2" creationId="{0F24DDE2-E9A4-B9E5-4D69-3A2D51761732}"/>
          </ac:spMkLst>
        </pc:spChg>
      </pc:sldChg>
      <pc:sldChg chg="addSp modSp new mod">
        <pc:chgData name="Sruthi Mandalapu" userId="fe0dee5bbcde6ee2" providerId="LiveId" clId="{9AEB96FA-1E13-43A0-B695-5676C36C2CFE}" dt="2024-04-18T01:30:20.961" v="739" actId="1076"/>
        <pc:sldMkLst>
          <pc:docMk/>
          <pc:sldMk cId="3741223697" sldId="270"/>
        </pc:sldMkLst>
        <pc:spChg chg="add mod">
          <ac:chgData name="Sruthi Mandalapu" userId="fe0dee5bbcde6ee2" providerId="LiveId" clId="{9AEB96FA-1E13-43A0-B695-5676C36C2CFE}" dt="2024-04-18T01:30:20.961" v="739" actId="1076"/>
          <ac:spMkLst>
            <pc:docMk/>
            <pc:sldMk cId="3741223697" sldId="270"/>
            <ac:spMk id="2" creationId="{2AAFCB38-E9EB-054A-9E4F-8A9C459FD34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8CFD74-73CA-42FF-A163-E1D8FD462EDC}" type="datetimeFigureOut">
              <a:rPr lang="en-US" smtClean="0"/>
              <a:t>4/17/24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08A753A-63BD-4A2C-8CD3-98ACCC8083B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454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8CFD74-73CA-42FF-A163-E1D8FD462EDC}" type="datetimeFigureOut">
              <a:rPr lang="en-US" smtClean="0"/>
              <a:t>4/17/24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A753A-63BD-4A2C-8CD3-98ACCC8083B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075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8CFD74-73CA-42FF-A163-E1D8FD462EDC}" type="datetimeFigureOut">
              <a:rPr lang="en-US" smtClean="0"/>
              <a:t>4/17/24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A753A-63BD-4A2C-8CD3-98ACCC8083B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046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8CFD74-73CA-42FF-A163-E1D8FD462EDC}" type="datetimeFigureOut">
              <a:rPr lang="en-US" smtClean="0"/>
              <a:t>4/17/24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A753A-63BD-4A2C-8CD3-98ACCC8083B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9766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8CFD74-73CA-42FF-A163-E1D8FD462EDC}" type="datetimeFigureOut">
              <a:rPr lang="en-US" smtClean="0"/>
              <a:t>4/17/24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A753A-63BD-4A2C-8CD3-98ACCC8083B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698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CFD74-73CA-42FF-A163-E1D8FD462EDC}" type="datetimeFigureOut">
              <a:rPr lang="en-US" smtClean="0"/>
              <a:t>4/17/24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A753A-63BD-4A2C-8CD3-98ACCC8083B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7097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8CFD74-73CA-42FF-A163-E1D8FD462EDC}" type="datetimeFigureOut">
              <a:rPr lang="en-US" smtClean="0"/>
              <a:t>4/17/24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8A753A-63BD-4A2C-8CD3-98ACCC8083B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7863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8CFD74-73CA-42FF-A163-E1D8FD462EDC}" type="datetimeFigureOut">
              <a:rPr lang="en-US" smtClean="0"/>
              <a:t>4/17/24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A753A-63BD-4A2C-8CD3-98ACCC8083B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980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8CFD74-73CA-42FF-A163-E1D8FD462EDC}" type="datetimeFigureOut">
              <a:rPr lang="en-US" smtClean="0"/>
              <a:t>4/17/24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8A753A-63BD-4A2C-8CD3-98ACCC8083B0}" type="slidenum">
              <a:rPr lang="en-US" smtClean="0"/>
              <a:t>‹#›</a:t>
            </a:fld>
            <a:endParaRPr lang="en-US"/>
          </a:p>
        </p:txBody>
      </p:sp>
    </p:spTree>
    <p:extLst>
      <p:ext uri="{BB962C8B-B14F-4D97-AF65-F5344CB8AC3E}">
        <p14:creationId xmlns:p14="http://schemas.microsoft.com/office/powerpoint/2010/main" val="390024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8CFD74-73CA-42FF-A163-E1D8FD462EDC}" type="datetimeFigureOut">
              <a:rPr lang="en-US" smtClean="0"/>
              <a:t>4/17/24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A753A-63BD-4A2C-8CD3-98ACCC8083B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6791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98CFD74-73CA-42FF-A163-E1D8FD462EDC}" type="datetimeFigureOut">
              <a:rPr lang="en-US" smtClean="0"/>
              <a:t>4/17/24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08A753A-63BD-4A2C-8CD3-98ACCC8083B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157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98CFD74-73CA-42FF-A163-E1D8FD462EDC}" type="datetimeFigureOut">
              <a:rPr lang="en-US" smtClean="0"/>
              <a:t>4/17/24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08A753A-63BD-4A2C-8CD3-98ACCC8083B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186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73D46-830B-943C-FCF3-CE9059CCCAB3}"/>
              </a:ext>
            </a:extLst>
          </p:cNvPr>
          <p:cNvSpPr>
            <a:spLocks noGrp="1"/>
          </p:cNvSpPr>
          <p:nvPr>
            <p:ph type="ctrTitle"/>
          </p:nvPr>
        </p:nvSpPr>
        <p:spPr>
          <a:xfrm>
            <a:off x="352339" y="802298"/>
            <a:ext cx="10702514" cy="2541431"/>
          </a:xfrm>
        </p:spPr>
        <p:txBody>
          <a:bodyPr>
            <a:normAutofit/>
          </a:bodyPr>
          <a:lstStyle/>
          <a:p>
            <a:pPr algn="ctr"/>
            <a:r>
              <a:rPr lang="en-US" sz="4000" b="0" i="0" u="none" strike="noStrike" baseline="0" dirty="0">
                <a:latin typeface="+mn-lt"/>
                <a:ea typeface="Calibri" panose="020F0502020204030204" pitchFamily="34" charset="0"/>
                <a:cs typeface="Calibri" panose="020F0502020204030204" pitchFamily="34" charset="0"/>
              </a:rPr>
              <a:t>Analysis of Pretrained Word Embedding Models for</a:t>
            </a:r>
            <a:br>
              <a:rPr lang="en-US" sz="4000" b="0" i="0" u="none" strike="noStrike" baseline="0" dirty="0">
                <a:latin typeface="+mn-lt"/>
                <a:ea typeface="Calibri" panose="020F0502020204030204" pitchFamily="34" charset="0"/>
                <a:cs typeface="Calibri" panose="020F0502020204030204" pitchFamily="34" charset="0"/>
              </a:rPr>
            </a:br>
            <a:r>
              <a:rPr lang="en-US" sz="4000" b="0" i="0" u="none" strike="noStrike" baseline="0" dirty="0">
                <a:latin typeface="+mn-lt"/>
                <a:ea typeface="Calibri" panose="020F0502020204030204" pitchFamily="34" charset="0"/>
                <a:cs typeface="Calibri" panose="020F0502020204030204" pitchFamily="34" charset="0"/>
              </a:rPr>
              <a:t>Detecting AI-Generated Text</a:t>
            </a:r>
            <a:endParaRPr lang="en-US" sz="4000" dirty="0">
              <a:latin typeface="+mn-lt"/>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0773FDD7-C244-FA47-5237-D6DB5B694FCF}"/>
              </a:ext>
            </a:extLst>
          </p:cNvPr>
          <p:cNvSpPr>
            <a:spLocks noGrp="1"/>
          </p:cNvSpPr>
          <p:nvPr>
            <p:ph type="subTitle" idx="1"/>
          </p:nvPr>
        </p:nvSpPr>
        <p:spPr/>
        <p:txBody>
          <a:bodyPr>
            <a:noAutofit/>
          </a:bodyPr>
          <a:lstStyle/>
          <a:p>
            <a:pPr algn="r"/>
            <a:r>
              <a:rPr lang="en-US" sz="1500" i="0" u="none" strike="noStrike" baseline="0" dirty="0" err="1"/>
              <a:t>Moroti</a:t>
            </a:r>
            <a:r>
              <a:rPr lang="en-US" sz="1500" i="0" u="none" strike="noStrike" baseline="0" dirty="0"/>
              <a:t> Sonde - R11904541</a:t>
            </a:r>
          </a:p>
          <a:p>
            <a:pPr algn="r"/>
            <a:r>
              <a:rPr lang="en-US" sz="1500" i="0" u="none" strike="noStrike" baseline="0" dirty="0"/>
              <a:t>Sruthi Mandalapu - R11906160</a:t>
            </a:r>
          </a:p>
          <a:p>
            <a:pPr algn="r"/>
            <a:r>
              <a:rPr lang="en-US" sz="1500" i="0" u="none" strike="noStrike" baseline="0" dirty="0" err="1"/>
              <a:t>Charishma</a:t>
            </a:r>
            <a:r>
              <a:rPr lang="en-US" sz="1500" i="0" u="none" strike="noStrike" baseline="0" dirty="0"/>
              <a:t> Rathan Bala - R11908154</a:t>
            </a:r>
          </a:p>
          <a:p>
            <a:pPr algn="r"/>
            <a:r>
              <a:rPr lang="en-US" sz="1500" i="0" u="none" strike="noStrike" baseline="0" dirty="0"/>
              <a:t>Chandrika </a:t>
            </a:r>
            <a:r>
              <a:rPr lang="en-US" sz="1500" i="0" u="none" strike="noStrike" baseline="0" dirty="0" err="1"/>
              <a:t>Kancheti</a:t>
            </a:r>
            <a:r>
              <a:rPr lang="en-US" sz="1500" i="0" u="none" strike="noStrike" baseline="0" dirty="0"/>
              <a:t> - R11908347</a:t>
            </a:r>
          </a:p>
          <a:p>
            <a:pPr algn="r"/>
            <a:r>
              <a:rPr lang="en-US" sz="1500" i="0" u="none" strike="noStrike" baseline="0" dirty="0"/>
              <a:t>Gowtham </a:t>
            </a:r>
            <a:r>
              <a:rPr lang="en-US" sz="1500" i="0" u="none" strike="noStrike" baseline="0" dirty="0" err="1"/>
              <a:t>Edumudi</a:t>
            </a:r>
            <a:r>
              <a:rPr lang="en-US" sz="1500" i="0" u="none" strike="noStrike" baseline="0" dirty="0"/>
              <a:t> - R11912904</a:t>
            </a:r>
          </a:p>
          <a:p>
            <a:pPr algn="r"/>
            <a:r>
              <a:rPr lang="en-US" sz="1500" i="0" u="none" strike="noStrike" baseline="0" dirty="0"/>
              <a:t>Raga </a:t>
            </a:r>
            <a:r>
              <a:rPr lang="en-US" sz="1500" i="0" u="none" strike="noStrike" baseline="0" dirty="0" err="1"/>
              <a:t>Poojitha</a:t>
            </a:r>
            <a:r>
              <a:rPr lang="en-US" sz="1500" i="0" u="none" strike="noStrike" baseline="0" dirty="0"/>
              <a:t> </a:t>
            </a:r>
            <a:r>
              <a:rPr lang="en-US" sz="1500" i="0" u="none" strike="noStrike" baseline="0" dirty="0" err="1"/>
              <a:t>Kinthada</a:t>
            </a:r>
            <a:r>
              <a:rPr lang="en-US" sz="1500" i="0" u="none" strike="noStrike" baseline="0" dirty="0"/>
              <a:t> - R11902142</a:t>
            </a:r>
            <a:endParaRPr lang="en-US" sz="1500" dirty="0"/>
          </a:p>
        </p:txBody>
      </p:sp>
    </p:spTree>
    <p:extLst>
      <p:ext uri="{BB962C8B-B14F-4D97-AF65-F5344CB8AC3E}">
        <p14:creationId xmlns:p14="http://schemas.microsoft.com/office/powerpoint/2010/main" val="3077626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brightnessContrast contrast="-8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F6EE2-FB85-79DB-46FC-B2F8FFA52865}"/>
              </a:ext>
            </a:extLst>
          </p:cNvPr>
          <p:cNvSpPr>
            <a:spLocks noGrp="1"/>
          </p:cNvSpPr>
          <p:nvPr>
            <p:ph type="title"/>
          </p:nvPr>
        </p:nvSpPr>
        <p:spPr/>
        <p:txBody>
          <a:bodyPr/>
          <a:lstStyle/>
          <a:p>
            <a:pPr algn="ctr"/>
            <a:br>
              <a:rPr lang="en-US" dirty="0"/>
            </a:br>
            <a:r>
              <a:rPr lang="en-US" dirty="0"/>
              <a:t>Bi-</a:t>
            </a:r>
            <a:r>
              <a:rPr lang="en-US" dirty="0" err="1"/>
              <a:t>lstm</a:t>
            </a:r>
            <a:r>
              <a:rPr lang="en-US" dirty="0"/>
              <a:t> Model</a:t>
            </a:r>
          </a:p>
        </p:txBody>
      </p:sp>
      <p:sp>
        <p:nvSpPr>
          <p:cNvPr id="3" name="Content Placeholder 2">
            <a:extLst>
              <a:ext uri="{FF2B5EF4-FFF2-40B4-BE49-F238E27FC236}">
                <a16:creationId xmlns:a16="http://schemas.microsoft.com/office/drawing/2014/main" id="{CF034EA2-DADE-5FF2-683B-99549281401D}"/>
              </a:ext>
            </a:extLst>
          </p:cNvPr>
          <p:cNvSpPr>
            <a:spLocks noGrp="1"/>
          </p:cNvSpPr>
          <p:nvPr>
            <p:ph idx="1"/>
          </p:nvPr>
        </p:nvSpPr>
        <p:spPr>
          <a:xfrm>
            <a:off x="201337" y="2015732"/>
            <a:ext cx="5894664" cy="4762573"/>
          </a:xfrm>
        </p:spPr>
        <p:txBody>
          <a:bodyPr>
            <a:normAutofit/>
          </a:bodyPr>
          <a:lstStyle/>
          <a:p>
            <a:pPr marL="0" indent="0" algn="just">
              <a:buNone/>
            </a:pPr>
            <a:r>
              <a:rPr lang="en-US" altLang="en-US" sz="1700" b="1" dirty="0">
                <a:ea typeface="Calibri" panose="020F0502020204030204" pitchFamily="34" charset="0"/>
              </a:rPr>
              <a:t>Bi – LSTM Model: </a:t>
            </a:r>
            <a:r>
              <a:rPr lang="en-US" sz="1700" dirty="0">
                <a:effectLst/>
                <a:ea typeface="Calibri" panose="020F0502020204030204" pitchFamily="34" charset="0"/>
              </a:rPr>
              <a:t>A ter</a:t>
            </a:r>
            <a:r>
              <a:rPr lang="en-US" sz="1700" dirty="0">
                <a:ea typeface="Calibri" panose="020F0502020204030204" pitchFamily="34" charset="0"/>
              </a:rPr>
              <a:t>m used for a sequence model which contains two LSTMs</a:t>
            </a:r>
            <a:r>
              <a:rPr lang="en-US" sz="1700" dirty="0">
                <a:effectLst/>
                <a:ea typeface="Calibri" panose="020F0502020204030204" pitchFamily="34" charset="0"/>
              </a:rPr>
              <a:t>. One for processing input tokens in the forward direction and the other for processing in the reverse direction. Then returns a probability vector as final output and the final output is the combination of both of these probabilities.</a:t>
            </a:r>
          </a:p>
          <a:p>
            <a:pPr marL="0" indent="0" algn="just">
              <a:buNone/>
            </a:pPr>
            <a:r>
              <a:rPr lang="en-US" sz="1700" b="1" dirty="0"/>
              <a:t>Architecture:</a:t>
            </a:r>
          </a:p>
          <a:p>
            <a:pPr marL="0" indent="0" algn="just">
              <a:buNone/>
            </a:pPr>
            <a:r>
              <a:rPr lang="en-US" sz="1700" dirty="0"/>
              <a:t>Embedding Layer: </a:t>
            </a:r>
            <a:r>
              <a:rPr lang="en-US" sz="1700" dirty="0" err="1"/>
              <a:t>input_dim</a:t>
            </a:r>
            <a:r>
              <a:rPr lang="en-US" sz="1700" dirty="0"/>
              <a:t> = </a:t>
            </a:r>
            <a:r>
              <a:rPr lang="en-US" sz="1700" dirty="0" err="1"/>
              <a:t>len</a:t>
            </a:r>
            <a:r>
              <a:rPr lang="en-US" sz="1700" dirty="0"/>
              <a:t>(</a:t>
            </a:r>
            <a:r>
              <a:rPr lang="en-US" sz="1700" dirty="0" err="1"/>
              <a:t>word_index</a:t>
            </a:r>
            <a:r>
              <a:rPr lang="en-US" sz="1700" dirty="0"/>
              <a:t>) + 1</a:t>
            </a:r>
          </a:p>
          <a:p>
            <a:pPr marL="0" indent="0" algn="just">
              <a:buNone/>
            </a:pPr>
            <a:r>
              <a:rPr lang="en-US" sz="1700" dirty="0"/>
              <a:t>Bi-LSTM Layer: 200Units,dropout=0.5,recurrent_dropout=0.3</a:t>
            </a:r>
          </a:p>
          <a:p>
            <a:pPr marL="0" indent="0" algn="just">
              <a:buNone/>
            </a:pPr>
            <a:r>
              <a:rPr lang="en-US" sz="1700" dirty="0"/>
              <a:t>Output Layer: Sigmoid activation function</a:t>
            </a:r>
          </a:p>
        </p:txBody>
      </p:sp>
      <p:sp>
        <p:nvSpPr>
          <p:cNvPr id="5" name="Content Placeholder 2">
            <a:extLst>
              <a:ext uri="{FF2B5EF4-FFF2-40B4-BE49-F238E27FC236}">
                <a16:creationId xmlns:a16="http://schemas.microsoft.com/office/drawing/2014/main" id="{E92D561B-0537-4BE6-333D-B8FB7EB38317}"/>
              </a:ext>
            </a:extLst>
          </p:cNvPr>
          <p:cNvSpPr txBox="1">
            <a:spLocks/>
          </p:cNvSpPr>
          <p:nvPr/>
        </p:nvSpPr>
        <p:spPr>
          <a:xfrm>
            <a:off x="6561872" y="2015732"/>
            <a:ext cx="4644421"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endParaRPr lang="en-US" sz="1700" dirty="0"/>
          </a:p>
        </p:txBody>
      </p:sp>
      <p:pic>
        <p:nvPicPr>
          <p:cNvPr id="7" name="Picture 6" descr="A diagram of Bi&#10;&#10;Description automatically generated">
            <a:extLst>
              <a:ext uri="{FF2B5EF4-FFF2-40B4-BE49-F238E27FC236}">
                <a16:creationId xmlns:a16="http://schemas.microsoft.com/office/drawing/2014/main" id="{05AEAB7F-1E4A-DDE0-5493-A7B5066E783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0582" y="1993900"/>
            <a:ext cx="4991333" cy="3207274"/>
          </a:xfrm>
          <a:prstGeom prst="rect">
            <a:avLst/>
          </a:prstGeom>
        </p:spPr>
      </p:pic>
    </p:spTree>
    <p:extLst>
      <p:ext uri="{BB962C8B-B14F-4D97-AF65-F5344CB8AC3E}">
        <p14:creationId xmlns:p14="http://schemas.microsoft.com/office/powerpoint/2010/main" val="1830371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3EE9-71E5-A42B-035B-1FFC72549054}"/>
              </a:ext>
            </a:extLst>
          </p:cNvPr>
          <p:cNvSpPr>
            <a:spLocks noGrp="1"/>
          </p:cNvSpPr>
          <p:nvPr>
            <p:ph type="title"/>
          </p:nvPr>
        </p:nvSpPr>
        <p:spPr>
          <a:xfrm>
            <a:off x="-2348633" y="-185382"/>
            <a:ext cx="9603275" cy="1049235"/>
          </a:xfrm>
        </p:spPr>
        <p:txBody>
          <a:bodyPr/>
          <a:lstStyle/>
          <a:p>
            <a:pPr algn="ctr"/>
            <a:br>
              <a:rPr lang="en-US" dirty="0"/>
            </a:br>
            <a:r>
              <a:rPr lang="en-US" dirty="0"/>
              <a:t>Results for Glove </a:t>
            </a:r>
          </a:p>
        </p:txBody>
      </p:sp>
      <p:pic>
        <p:nvPicPr>
          <p:cNvPr id="5" name="Picture 4" descr="A screenshot of a graph&#10;&#10;Description automatically generated">
            <a:extLst>
              <a:ext uri="{FF2B5EF4-FFF2-40B4-BE49-F238E27FC236}">
                <a16:creationId xmlns:a16="http://schemas.microsoft.com/office/drawing/2014/main" id="{44DD38EF-0B6C-227D-E5D9-843A871D8BDF}"/>
              </a:ext>
            </a:extLst>
          </p:cNvPr>
          <p:cNvPicPr>
            <a:picLocks noChangeAspect="1"/>
          </p:cNvPicPr>
          <p:nvPr/>
        </p:nvPicPr>
        <p:blipFill rotWithShape="1">
          <a:blip r:embed="rId2">
            <a:extLst>
              <a:ext uri="{28A0092B-C50C-407E-A947-70E740481C1C}">
                <a14:useLocalDpi xmlns:a14="http://schemas.microsoft.com/office/drawing/2010/main" val="0"/>
              </a:ext>
            </a:extLst>
          </a:blip>
          <a:srcRect t="851" r="876"/>
          <a:stretch/>
        </p:blipFill>
        <p:spPr>
          <a:xfrm>
            <a:off x="0" y="993169"/>
            <a:ext cx="6100815" cy="2731541"/>
          </a:xfrm>
          <a:prstGeom prst="rect">
            <a:avLst/>
          </a:prstGeom>
        </p:spPr>
      </p:pic>
      <p:pic>
        <p:nvPicPr>
          <p:cNvPr id="6" name="Picture 5" descr="A screenshot of a graph&#10;&#10;Description automatically generated">
            <a:extLst>
              <a:ext uri="{FF2B5EF4-FFF2-40B4-BE49-F238E27FC236}">
                <a16:creationId xmlns:a16="http://schemas.microsoft.com/office/drawing/2014/main" id="{601D9345-612F-4DC1-1DFB-F25DF188B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216" y="1032572"/>
            <a:ext cx="5943600" cy="2692138"/>
          </a:xfrm>
          <a:prstGeom prst="rect">
            <a:avLst/>
          </a:prstGeom>
        </p:spPr>
      </p:pic>
      <p:pic>
        <p:nvPicPr>
          <p:cNvPr id="7" name="Picture 6" descr="A screenshot of a graph&#10;&#10;Description automatically generated">
            <a:extLst>
              <a:ext uri="{FF2B5EF4-FFF2-40B4-BE49-F238E27FC236}">
                <a16:creationId xmlns:a16="http://schemas.microsoft.com/office/drawing/2014/main" id="{750752E2-69D0-D6E1-3B58-93573C4436D2}"/>
              </a:ext>
            </a:extLst>
          </p:cNvPr>
          <p:cNvPicPr>
            <a:picLocks noChangeAspect="1"/>
          </p:cNvPicPr>
          <p:nvPr/>
        </p:nvPicPr>
        <p:blipFill rotWithShape="1">
          <a:blip r:embed="rId4">
            <a:extLst>
              <a:ext uri="{28A0092B-C50C-407E-A947-70E740481C1C}">
                <a14:useLocalDpi xmlns:a14="http://schemas.microsoft.com/office/drawing/2010/main" val="0"/>
              </a:ext>
            </a:extLst>
          </a:blip>
          <a:srcRect t="2918" r="750" b="2327"/>
          <a:stretch/>
        </p:blipFill>
        <p:spPr>
          <a:xfrm>
            <a:off x="2399251" y="3724711"/>
            <a:ext cx="7558481" cy="3020037"/>
          </a:xfrm>
          <a:prstGeom prst="rect">
            <a:avLst/>
          </a:prstGeom>
        </p:spPr>
      </p:pic>
    </p:spTree>
    <p:extLst>
      <p:ext uri="{BB962C8B-B14F-4D97-AF65-F5344CB8AC3E}">
        <p14:creationId xmlns:p14="http://schemas.microsoft.com/office/powerpoint/2010/main" val="324925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3F25-CFC1-B74D-F9DE-7ED5DF1B4DEC}"/>
              </a:ext>
            </a:extLst>
          </p:cNvPr>
          <p:cNvSpPr>
            <a:spLocks noGrp="1"/>
          </p:cNvSpPr>
          <p:nvPr>
            <p:ph type="title"/>
          </p:nvPr>
        </p:nvSpPr>
        <p:spPr>
          <a:xfrm>
            <a:off x="-2633859" y="-176993"/>
            <a:ext cx="9603275" cy="1049235"/>
          </a:xfrm>
        </p:spPr>
        <p:txBody>
          <a:bodyPr/>
          <a:lstStyle/>
          <a:p>
            <a:pPr algn="ctr"/>
            <a:br>
              <a:rPr lang="en-US" dirty="0"/>
            </a:br>
            <a:r>
              <a:rPr lang="en-US" dirty="0"/>
              <a:t>Results for </a:t>
            </a:r>
            <a:r>
              <a:rPr lang="en-US" dirty="0" err="1"/>
              <a:t>GLove</a:t>
            </a:r>
            <a:endParaRPr lang="en-US" dirty="0"/>
          </a:p>
        </p:txBody>
      </p:sp>
      <p:pic>
        <p:nvPicPr>
          <p:cNvPr id="4" name="Picture 3" descr="A graph of blue and orange bars&#10;&#10;Description automatically generated">
            <a:extLst>
              <a:ext uri="{FF2B5EF4-FFF2-40B4-BE49-F238E27FC236}">
                <a16:creationId xmlns:a16="http://schemas.microsoft.com/office/drawing/2014/main" id="{F941DBD6-3180-8140-1D9D-4DAB7E7F8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1" y="872243"/>
            <a:ext cx="5787939" cy="5276888"/>
          </a:xfrm>
          <a:prstGeom prst="rect">
            <a:avLst/>
          </a:prstGeom>
        </p:spPr>
      </p:pic>
      <p:pic>
        <p:nvPicPr>
          <p:cNvPr id="5" name="Picture 4" descr="A screenshot of a graph&#10;&#10;Description automatically generated">
            <a:extLst>
              <a:ext uri="{FF2B5EF4-FFF2-40B4-BE49-F238E27FC236}">
                <a16:creationId xmlns:a16="http://schemas.microsoft.com/office/drawing/2014/main" id="{48A0FD67-9AEC-A97B-04D8-36C3E0A98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589" y="872241"/>
            <a:ext cx="5943600" cy="5276887"/>
          </a:xfrm>
          <a:prstGeom prst="rect">
            <a:avLst/>
          </a:prstGeom>
        </p:spPr>
      </p:pic>
    </p:spTree>
    <p:extLst>
      <p:ext uri="{BB962C8B-B14F-4D97-AF65-F5344CB8AC3E}">
        <p14:creationId xmlns:p14="http://schemas.microsoft.com/office/powerpoint/2010/main" val="3372019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3EE9-71E5-A42B-035B-1FFC72549054}"/>
              </a:ext>
            </a:extLst>
          </p:cNvPr>
          <p:cNvSpPr>
            <a:spLocks noGrp="1"/>
          </p:cNvSpPr>
          <p:nvPr>
            <p:ph type="title"/>
          </p:nvPr>
        </p:nvSpPr>
        <p:spPr>
          <a:xfrm>
            <a:off x="-2348633" y="-185382"/>
            <a:ext cx="12330833" cy="1049235"/>
          </a:xfrm>
        </p:spPr>
        <p:txBody>
          <a:bodyPr/>
          <a:lstStyle/>
          <a:p>
            <a:pPr algn="ctr"/>
            <a:br>
              <a:rPr lang="en-US" dirty="0"/>
            </a:br>
            <a:r>
              <a:rPr lang="en-US" dirty="0"/>
              <a:t>Results/Analysis for word2vec </a:t>
            </a:r>
          </a:p>
        </p:txBody>
      </p:sp>
      <p:pic>
        <p:nvPicPr>
          <p:cNvPr id="4" name="Picture 3"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3DA11296-FFB5-9CE7-569A-4CBA8759E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7742"/>
            <a:ext cx="6096000" cy="3199724"/>
          </a:xfrm>
          <a:prstGeom prst="rect">
            <a:avLst/>
          </a:prstGeom>
        </p:spPr>
      </p:pic>
      <p:pic>
        <p:nvPicPr>
          <p:cNvPr id="9" name="Picture 8" descr="A screenshot of a graph&#10;&#10;Description automatically generated">
            <a:extLst>
              <a:ext uri="{FF2B5EF4-FFF2-40B4-BE49-F238E27FC236}">
                <a16:creationId xmlns:a16="http://schemas.microsoft.com/office/drawing/2014/main" id="{21CBBCF9-379C-DD74-6131-C0C0B30A8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521" y="667742"/>
            <a:ext cx="5738070" cy="3199724"/>
          </a:xfrm>
          <a:prstGeom prst="rect">
            <a:avLst/>
          </a:prstGeom>
        </p:spPr>
      </p:pic>
      <p:pic>
        <p:nvPicPr>
          <p:cNvPr id="11" name="Picture 10"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444A1F47-15A4-C94F-D15C-B43E0D0E05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3867466"/>
            <a:ext cx="7772400" cy="2990534"/>
          </a:xfrm>
          <a:prstGeom prst="rect">
            <a:avLst/>
          </a:prstGeom>
        </p:spPr>
      </p:pic>
    </p:spTree>
    <p:extLst>
      <p:ext uri="{BB962C8B-B14F-4D97-AF65-F5344CB8AC3E}">
        <p14:creationId xmlns:p14="http://schemas.microsoft.com/office/powerpoint/2010/main" val="1376079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3F25-CFC1-B74D-F9DE-7ED5DF1B4DEC}"/>
              </a:ext>
            </a:extLst>
          </p:cNvPr>
          <p:cNvSpPr>
            <a:spLocks noGrp="1"/>
          </p:cNvSpPr>
          <p:nvPr>
            <p:ph type="title"/>
          </p:nvPr>
        </p:nvSpPr>
        <p:spPr>
          <a:xfrm>
            <a:off x="-947956" y="-151002"/>
            <a:ext cx="8565160" cy="796741"/>
          </a:xfrm>
        </p:spPr>
        <p:txBody>
          <a:bodyPr>
            <a:normAutofit fontScale="90000"/>
          </a:bodyPr>
          <a:lstStyle/>
          <a:p>
            <a:pPr algn="ctr"/>
            <a:br>
              <a:rPr lang="en-US" dirty="0"/>
            </a:br>
            <a:r>
              <a:rPr lang="en-US" dirty="0"/>
              <a:t>Results/Analysis for Word2vec</a:t>
            </a:r>
          </a:p>
        </p:txBody>
      </p:sp>
      <p:grpSp>
        <p:nvGrpSpPr>
          <p:cNvPr id="9" name="Group 8">
            <a:extLst>
              <a:ext uri="{FF2B5EF4-FFF2-40B4-BE49-F238E27FC236}">
                <a16:creationId xmlns:a16="http://schemas.microsoft.com/office/drawing/2014/main" id="{5A4AC37B-23F8-F5E0-9EAC-9C88E9C5B433}"/>
              </a:ext>
            </a:extLst>
          </p:cNvPr>
          <p:cNvGrpSpPr/>
          <p:nvPr/>
        </p:nvGrpSpPr>
        <p:grpSpPr>
          <a:xfrm>
            <a:off x="89935" y="733857"/>
            <a:ext cx="12009185" cy="5272660"/>
            <a:chOff x="89935" y="643304"/>
            <a:chExt cx="12009185" cy="5363213"/>
          </a:xfrm>
        </p:grpSpPr>
        <p:pic>
          <p:nvPicPr>
            <p:cNvPr id="6" name="Picture 5" descr="A graph with blue and orange bars&#10;&#10;Description automatically generated">
              <a:extLst>
                <a:ext uri="{FF2B5EF4-FFF2-40B4-BE49-F238E27FC236}">
                  <a16:creationId xmlns:a16="http://schemas.microsoft.com/office/drawing/2014/main" id="{2C0331ED-58A3-0107-632B-FFE726B0A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35" y="645739"/>
              <a:ext cx="5337741" cy="5360778"/>
            </a:xfrm>
            <a:prstGeom prst="rect">
              <a:avLst/>
            </a:prstGeom>
          </p:spPr>
        </p:pic>
        <p:pic>
          <p:nvPicPr>
            <p:cNvPr id="8" name="Picture 7" descr="A blue squares with white text&#10;&#10;Description automatically generated">
              <a:extLst>
                <a:ext uri="{FF2B5EF4-FFF2-40B4-BE49-F238E27FC236}">
                  <a16:creationId xmlns:a16="http://schemas.microsoft.com/office/drawing/2014/main" id="{DD6186E4-450C-F4D3-CE71-DCD96012C3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1566" y="643304"/>
              <a:ext cx="6587554" cy="5360778"/>
            </a:xfrm>
            <a:prstGeom prst="rect">
              <a:avLst/>
            </a:prstGeom>
          </p:spPr>
        </p:pic>
      </p:grpSp>
    </p:spTree>
    <p:extLst>
      <p:ext uri="{BB962C8B-B14F-4D97-AF65-F5344CB8AC3E}">
        <p14:creationId xmlns:p14="http://schemas.microsoft.com/office/powerpoint/2010/main" val="3366793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FAE9-8657-6182-2E7A-0C06433C531F}"/>
              </a:ext>
            </a:extLst>
          </p:cNvPr>
          <p:cNvSpPr>
            <a:spLocks noGrp="1"/>
          </p:cNvSpPr>
          <p:nvPr>
            <p:ph type="title"/>
          </p:nvPr>
        </p:nvSpPr>
        <p:spPr/>
        <p:txBody>
          <a:bodyPr/>
          <a:lstStyle/>
          <a:p>
            <a:pPr algn="ctr"/>
            <a:br>
              <a:rPr lang="en-US" dirty="0"/>
            </a:br>
            <a:r>
              <a:rPr lang="en-US" dirty="0"/>
              <a:t>Discussion &amp; Limitations</a:t>
            </a:r>
          </a:p>
        </p:txBody>
      </p:sp>
      <p:sp>
        <p:nvSpPr>
          <p:cNvPr id="3" name="Content Placeholder 2">
            <a:extLst>
              <a:ext uri="{FF2B5EF4-FFF2-40B4-BE49-F238E27FC236}">
                <a16:creationId xmlns:a16="http://schemas.microsoft.com/office/drawing/2014/main" id="{FFB050D7-6099-0040-745E-F0E87697EB76}"/>
              </a:ext>
            </a:extLst>
          </p:cNvPr>
          <p:cNvSpPr>
            <a:spLocks noGrp="1"/>
          </p:cNvSpPr>
          <p:nvPr>
            <p:ph idx="1"/>
          </p:nvPr>
        </p:nvSpPr>
        <p:spPr/>
        <p:txBody>
          <a:bodyPr>
            <a:normAutofit fontScale="92500" lnSpcReduction="10000"/>
          </a:bodyPr>
          <a:lstStyle/>
          <a:p>
            <a:pPr algn="just">
              <a:buFont typeface="Wingdings" pitchFamily="2" charset="2"/>
              <a:buChar char="Ø"/>
            </a:pPr>
            <a:r>
              <a:rPr lang="en-US" dirty="0"/>
              <a:t> Both Word2vec and </a:t>
            </a:r>
            <a:r>
              <a:rPr lang="en-US" dirty="0" err="1"/>
              <a:t>GloVe</a:t>
            </a:r>
            <a:r>
              <a:rPr lang="en-US" dirty="0"/>
              <a:t> showed promising results in distinguishing between AI-generated and human-generated text, which is crucial in maintaining academic Integrity and honesty. The findings can be applied to develop tools that help educators detect AI-generated assignments, enhancing. Fairness in academic evaluations.</a:t>
            </a:r>
          </a:p>
          <a:p>
            <a:pPr algn="just">
              <a:buFont typeface="Wingdings" pitchFamily="2" charset="2"/>
              <a:buChar char="Ø"/>
            </a:pPr>
            <a:r>
              <a:rPr lang="en-US" dirty="0"/>
              <a:t> Limitations: </a:t>
            </a:r>
          </a:p>
          <a:p>
            <a:pPr lvl="1" algn="just">
              <a:buFont typeface="Wingdings" pitchFamily="2" charset="2"/>
              <a:buChar char="Ø"/>
            </a:pPr>
            <a:r>
              <a:rPr lang="en-US" dirty="0"/>
              <a:t>Bi-LSTMs, although powerful but are complex and can be challenging to interpret, which may limit their practical applicability without substantial expertise.</a:t>
            </a:r>
          </a:p>
          <a:p>
            <a:pPr lvl="1" algn="just">
              <a:buFont typeface="Wingdings" pitchFamily="2" charset="2"/>
              <a:buChar char="Ø"/>
            </a:pPr>
            <a:r>
              <a:rPr lang="en-US" dirty="0"/>
              <a:t>The model might not perform as well when exposed to text significantly text written by children or evolving language usage.</a:t>
            </a:r>
          </a:p>
          <a:p>
            <a:pPr lvl="1" algn="just">
              <a:buFont typeface="Wingdings" pitchFamily="2" charset="2"/>
              <a:buChar char="Ø"/>
            </a:pPr>
            <a:r>
              <a:rPr lang="en-US" dirty="0"/>
              <a:t>Computational resources.</a:t>
            </a:r>
          </a:p>
        </p:txBody>
      </p:sp>
    </p:spTree>
    <p:extLst>
      <p:ext uri="{BB962C8B-B14F-4D97-AF65-F5344CB8AC3E}">
        <p14:creationId xmlns:p14="http://schemas.microsoft.com/office/powerpoint/2010/main" val="657259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FAE9-8657-6182-2E7A-0C06433C531F}"/>
              </a:ext>
            </a:extLst>
          </p:cNvPr>
          <p:cNvSpPr>
            <a:spLocks noGrp="1"/>
          </p:cNvSpPr>
          <p:nvPr>
            <p:ph type="title"/>
          </p:nvPr>
        </p:nvSpPr>
        <p:spPr/>
        <p:txBody>
          <a:bodyPr/>
          <a:lstStyle/>
          <a:p>
            <a:pPr algn="ctr"/>
            <a:br>
              <a:rPr lang="en-US" dirty="0"/>
            </a:br>
            <a:r>
              <a:rPr lang="en-US" dirty="0"/>
              <a:t>CONCLUSION &amp; Future work</a:t>
            </a:r>
          </a:p>
        </p:txBody>
      </p:sp>
      <p:sp>
        <p:nvSpPr>
          <p:cNvPr id="3" name="Content Placeholder 2">
            <a:extLst>
              <a:ext uri="{FF2B5EF4-FFF2-40B4-BE49-F238E27FC236}">
                <a16:creationId xmlns:a16="http://schemas.microsoft.com/office/drawing/2014/main" id="{FFB050D7-6099-0040-745E-F0E87697EB76}"/>
              </a:ext>
            </a:extLst>
          </p:cNvPr>
          <p:cNvSpPr>
            <a:spLocks noGrp="1"/>
          </p:cNvSpPr>
          <p:nvPr>
            <p:ph idx="1"/>
          </p:nvPr>
        </p:nvSpPr>
        <p:spPr>
          <a:xfrm>
            <a:off x="1451579" y="2015732"/>
            <a:ext cx="9603275" cy="3915285"/>
          </a:xfrm>
        </p:spPr>
        <p:txBody>
          <a:bodyPr>
            <a:normAutofit fontScale="92500" lnSpcReduction="10000"/>
          </a:bodyPr>
          <a:lstStyle/>
          <a:p>
            <a:pPr algn="just">
              <a:buFont typeface="Wingdings" pitchFamily="2" charset="2"/>
              <a:buChar char="Ø"/>
            </a:pPr>
            <a:r>
              <a:rPr lang="en-US" dirty="0"/>
              <a:t>Summary:</a:t>
            </a:r>
          </a:p>
          <a:p>
            <a:pPr lvl="1" algn="just">
              <a:buFont typeface="Wingdings" pitchFamily="2" charset="2"/>
              <a:buChar char="Ø"/>
            </a:pPr>
            <a:r>
              <a:rPr lang="en-US" dirty="0"/>
              <a:t>The project shows that using Word2Vec and Glove embeddings with a Bi-LSTM model effectively identifies AI-generated and human-generated text.</a:t>
            </a:r>
          </a:p>
          <a:p>
            <a:pPr lvl="1" algn="just">
              <a:buFont typeface="Wingdings" pitchFamily="2" charset="2"/>
              <a:buChar char="Ø"/>
            </a:pPr>
            <a:r>
              <a:rPr lang="en-US" dirty="0"/>
              <a:t>The models achieved notable accuracy and precision, demonstrating their utility in educational contexts for detecting AI-generated content.</a:t>
            </a:r>
          </a:p>
          <a:p>
            <a:pPr algn="just">
              <a:buFont typeface="Wingdings" pitchFamily="2" charset="2"/>
              <a:buChar char="Ø"/>
            </a:pPr>
            <a:r>
              <a:rPr lang="en-US" dirty="0"/>
              <a:t> Recommendations for Future : </a:t>
            </a:r>
          </a:p>
          <a:p>
            <a:pPr lvl="1" algn="just">
              <a:buFont typeface="Wingdings" pitchFamily="2" charset="2"/>
              <a:buChar char="Ø"/>
            </a:pPr>
            <a:r>
              <a:rPr lang="en-US" dirty="0"/>
              <a:t>Expanding the datasets to include more varied samples, such as essays by children, to test robustness.</a:t>
            </a:r>
          </a:p>
          <a:p>
            <a:pPr lvl="1" algn="just">
              <a:buFont typeface="Wingdings" pitchFamily="2" charset="2"/>
              <a:buChar char="Ø"/>
            </a:pPr>
            <a:r>
              <a:rPr lang="en-US" dirty="0"/>
              <a:t>Addressing potential ethical issues, such as impact of false positives on students, should be a priority.</a:t>
            </a:r>
          </a:p>
          <a:p>
            <a:pPr lvl="1" algn="just">
              <a:buFont typeface="Wingdings" pitchFamily="2" charset="2"/>
              <a:buChar char="Ø"/>
            </a:pPr>
            <a:r>
              <a:rPr lang="en-US" dirty="0"/>
              <a:t>Exploring other models</a:t>
            </a:r>
          </a:p>
          <a:p>
            <a:pPr lvl="1" algn="just">
              <a:buFont typeface="Wingdings" pitchFamily="2" charset="2"/>
              <a:buChar char="Ø"/>
            </a:pPr>
            <a:endParaRPr lang="en-US" dirty="0"/>
          </a:p>
          <a:p>
            <a:pPr lvl="1" algn="just">
              <a:buFont typeface="Wingdings" pitchFamily="2" charset="2"/>
              <a:buChar char="Ø"/>
            </a:pPr>
            <a:endParaRPr lang="en-US" dirty="0"/>
          </a:p>
        </p:txBody>
      </p:sp>
    </p:spTree>
    <p:extLst>
      <p:ext uri="{BB962C8B-B14F-4D97-AF65-F5344CB8AC3E}">
        <p14:creationId xmlns:p14="http://schemas.microsoft.com/office/powerpoint/2010/main" val="3905169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C218-8B1C-FB6F-FB2D-0D059408C2BE}"/>
              </a:ext>
            </a:extLst>
          </p:cNvPr>
          <p:cNvSpPr>
            <a:spLocks noGrp="1"/>
          </p:cNvSpPr>
          <p:nvPr>
            <p:ph type="title"/>
          </p:nvPr>
        </p:nvSpPr>
        <p:spPr/>
        <p:txBody>
          <a:bodyPr/>
          <a:lstStyle/>
          <a:p>
            <a:pPr algn="ctr"/>
            <a:br>
              <a:rPr lang="en-US" dirty="0"/>
            </a:br>
            <a:r>
              <a:rPr lang="en-US" dirty="0"/>
              <a:t>REFERENCES</a:t>
            </a:r>
          </a:p>
        </p:txBody>
      </p:sp>
      <p:sp>
        <p:nvSpPr>
          <p:cNvPr id="3" name="Content Placeholder 2">
            <a:extLst>
              <a:ext uri="{FF2B5EF4-FFF2-40B4-BE49-F238E27FC236}">
                <a16:creationId xmlns:a16="http://schemas.microsoft.com/office/drawing/2014/main" id="{C7CDA7D3-9772-E106-0B92-DE158F9B0EC1}"/>
              </a:ext>
            </a:extLst>
          </p:cNvPr>
          <p:cNvSpPr>
            <a:spLocks noGrp="1"/>
          </p:cNvSpPr>
          <p:nvPr>
            <p:ph idx="1"/>
          </p:nvPr>
        </p:nvSpPr>
        <p:spPr/>
        <p:txBody>
          <a:bodyPr/>
          <a:lstStyle/>
          <a:p>
            <a:pPr marL="0" indent="0">
              <a:buNone/>
            </a:pPr>
            <a:r>
              <a:rPr lang="en-US" dirty="0"/>
              <a:t>1. https://</a:t>
            </a:r>
            <a:r>
              <a:rPr lang="en-US" dirty="0" err="1"/>
              <a:t>www.kaggle.com</a:t>
            </a:r>
            <a:r>
              <a:rPr lang="en-US" dirty="0"/>
              <a:t>/datasets/</a:t>
            </a:r>
            <a:r>
              <a:rPr lang="en-US" dirty="0" err="1"/>
              <a:t>thedrcat</a:t>
            </a:r>
            <a:r>
              <a:rPr lang="en-US" dirty="0"/>
              <a:t>/</a:t>
            </a:r>
            <a:r>
              <a:rPr lang="en-US" dirty="0" err="1"/>
              <a:t>daigt</a:t>
            </a:r>
            <a:r>
              <a:rPr lang="en-US" dirty="0"/>
              <a:t>-proper-train-dataset/</a:t>
            </a:r>
          </a:p>
          <a:p>
            <a:pPr marL="0" indent="0">
              <a:buNone/>
            </a:pPr>
            <a:endParaRPr lang="en-US" dirty="0"/>
          </a:p>
          <a:p>
            <a:pPr marL="0" indent="0">
              <a:buNone/>
            </a:pPr>
            <a:r>
              <a:rPr lang="en-US" dirty="0"/>
              <a:t>2. Jules King, Perpetual Baffour, Scott Crossley, Ryan Holbrook, Maggie </a:t>
            </a:r>
            <a:r>
              <a:rPr lang="en-US" dirty="0" err="1"/>
              <a:t>Demkin</a:t>
            </a:r>
            <a:r>
              <a:rPr lang="en-US" dirty="0"/>
              <a:t>. (2023). LLM - Detect AI Generated Text. Kaggle. https://</a:t>
            </a:r>
            <a:r>
              <a:rPr lang="en-US" dirty="0" err="1"/>
              <a:t>kaggle.com</a:t>
            </a:r>
            <a:r>
              <a:rPr lang="en-US" dirty="0"/>
              <a:t>/competitions/</a:t>
            </a:r>
            <a:r>
              <a:rPr lang="en-US" dirty="0" err="1"/>
              <a:t>llm</a:t>
            </a:r>
            <a:r>
              <a:rPr lang="en-US" dirty="0"/>
              <a:t>-detect-ai-generated-text.</a:t>
            </a:r>
          </a:p>
          <a:p>
            <a:pPr marL="0" indent="0">
              <a:buNone/>
            </a:pPr>
            <a:endParaRPr lang="en-US" dirty="0"/>
          </a:p>
        </p:txBody>
      </p:sp>
    </p:spTree>
    <p:extLst>
      <p:ext uri="{BB962C8B-B14F-4D97-AF65-F5344CB8AC3E}">
        <p14:creationId xmlns:p14="http://schemas.microsoft.com/office/powerpoint/2010/main" val="1562325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AAFCB38-E9EB-054A-9E4F-8A9C459FD343}"/>
              </a:ext>
            </a:extLst>
          </p:cNvPr>
          <p:cNvSpPr txBox="1">
            <a:spLocks/>
          </p:cNvSpPr>
          <p:nvPr/>
        </p:nvSpPr>
        <p:spPr>
          <a:xfrm>
            <a:off x="1451579" y="2169844"/>
            <a:ext cx="9603275" cy="3450613"/>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US" sz="6000" dirty="0"/>
              <a:t>THANK YOU</a:t>
            </a:r>
          </a:p>
        </p:txBody>
      </p:sp>
    </p:spTree>
    <p:extLst>
      <p:ext uri="{BB962C8B-B14F-4D97-AF65-F5344CB8AC3E}">
        <p14:creationId xmlns:p14="http://schemas.microsoft.com/office/powerpoint/2010/main" val="374122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4A2F-6311-20C5-E927-027D368F42D7}"/>
              </a:ext>
            </a:extLst>
          </p:cNvPr>
          <p:cNvSpPr>
            <a:spLocks noGrp="1"/>
          </p:cNvSpPr>
          <p:nvPr>
            <p:ph type="title"/>
          </p:nvPr>
        </p:nvSpPr>
        <p:spPr/>
        <p:txBody>
          <a:bodyPr/>
          <a:lstStyle/>
          <a:p>
            <a:br>
              <a:rPr lang="en-US" dirty="0"/>
            </a:br>
            <a:r>
              <a:rPr lang="en-US" dirty="0"/>
              <a:t>TABLE OF CONTENTS</a:t>
            </a:r>
          </a:p>
        </p:txBody>
      </p:sp>
      <p:sp>
        <p:nvSpPr>
          <p:cNvPr id="3" name="Content Placeholder 2">
            <a:extLst>
              <a:ext uri="{FF2B5EF4-FFF2-40B4-BE49-F238E27FC236}">
                <a16:creationId xmlns:a16="http://schemas.microsoft.com/office/drawing/2014/main" id="{3D643BDA-4C7D-C1CF-B99F-CD77CBC6AAF3}"/>
              </a:ext>
            </a:extLst>
          </p:cNvPr>
          <p:cNvSpPr>
            <a:spLocks noGrp="1"/>
          </p:cNvSpPr>
          <p:nvPr>
            <p:ph sz="half" idx="1"/>
          </p:nvPr>
        </p:nvSpPr>
        <p:spPr/>
        <p:txBody>
          <a:bodyPr>
            <a:normAutofit fontScale="85000" lnSpcReduction="20000"/>
          </a:bodyPr>
          <a:lstStyle/>
          <a:p>
            <a:r>
              <a:rPr lang="en-US" dirty="0"/>
              <a:t>Abstract</a:t>
            </a:r>
          </a:p>
          <a:p>
            <a:r>
              <a:rPr lang="en-US" dirty="0"/>
              <a:t>Introduction</a:t>
            </a:r>
          </a:p>
          <a:p>
            <a:r>
              <a:rPr lang="en-US" dirty="0"/>
              <a:t>Motivation</a:t>
            </a:r>
          </a:p>
          <a:p>
            <a:r>
              <a:rPr lang="en-US" dirty="0"/>
              <a:t>Datasets</a:t>
            </a:r>
          </a:p>
          <a:p>
            <a:r>
              <a:rPr lang="en-US" dirty="0"/>
              <a:t>Methodology</a:t>
            </a:r>
          </a:p>
          <a:p>
            <a:r>
              <a:rPr lang="en-US" dirty="0"/>
              <a:t>Word Embeddings</a:t>
            </a:r>
          </a:p>
          <a:p>
            <a:r>
              <a:rPr lang="en-US" dirty="0"/>
              <a:t>Architecture</a:t>
            </a:r>
          </a:p>
          <a:p>
            <a:r>
              <a:rPr lang="en-US" dirty="0"/>
              <a:t>Results</a:t>
            </a:r>
          </a:p>
          <a:p>
            <a:r>
              <a:rPr lang="en-US" dirty="0"/>
              <a:t>Conclusion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5704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6060-49AE-3262-7357-1B70BD0D6CA4}"/>
              </a:ext>
            </a:extLst>
          </p:cNvPr>
          <p:cNvSpPr>
            <a:spLocks noGrp="1"/>
          </p:cNvSpPr>
          <p:nvPr>
            <p:ph type="title"/>
          </p:nvPr>
        </p:nvSpPr>
        <p:spPr>
          <a:xfrm>
            <a:off x="1451578" y="342420"/>
            <a:ext cx="9603275" cy="1049235"/>
          </a:xfrm>
        </p:spPr>
        <p:txBody>
          <a:bodyPr/>
          <a:lstStyle/>
          <a:p>
            <a:pPr algn="ctr"/>
            <a:br>
              <a:rPr lang="en-US" dirty="0"/>
            </a:br>
            <a:r>
              <a:rPr lang="en-US" dirty="0"/>
              <a:t>INTRODUCTION</a:t>
            </a:r>
          </a:p>
        </p:txBody>
      </p:sp>
      <p:sp>
        <p:nvSpPr>
          <p:cNvPr id="3" name="Content Placeholder 2">
            <a:extLst>
              <a:ext uri="{FF2B5EF4-FFF2-40B4-BE49-F238E27FC236}">
                <a16:creationId xmlns:a16="http://schemas.microsoft.com/office/drawing/2014/main" id="{7461ABCE-0030-3354-C966-FB5A3862D190}"/>
              </a:ext>
            </a:extLst>
          </p:cNvPr>
          <p:cNvSpPr>
            <a:spLocks noGrp="1"/>
          </p:cNvSpPr>
          <p:nvPr>
            <p:ph idx="1"/>
          </p:nvPr>
        </p:nvSpPr>
        <p:spPr>
          <a:xfrm>
            <a:off x="1451578" y="1864730"/>
            <a:ext cx="9603275" cy="3450613"/>
          </a:xfrm>
        </p:spPr>
        <p:txBody>
          <a:bodyPr>
            <a:normAutofit fontScale="92500" lnSpcReduction="10000"/>
          </a:bodyPr>
          <a:lstStyle/>
          <a:p>
            <a:pPr algn="just">
              <a:buFont typeface="Wingdings" pitchFamily="2" charset="2"/>
              <a:buChar char="Ø"/>
            </a:pPr>
            <a:r>
              <a:rPr lang="en-US" dirty="0"/>
              <a:t>T</a:t>
            </a:r>
            <a:r>
              <a:rPr lang="en-US" dirty="0">
                <a:effectLst/>
              </a:rPr>
              <a:t>he rapid integration of artificial intelligence (AI) into various facets of life has led to significant advancements as well as new challenges, particularly in the education sector. </a:t>
            </a:r>
          </a:p>
          <a:p>
            <a:pPr algn="just">
              <a:buFont typeface="Wingdings" pitchFamily="2" charset="2"/>
              <a:buChar char="Ø"/>
            </a:pPr>
            <a:r>
              <a:rPr lang="en-US" dirty="0">
                <a:effectLst/>
              </a:rPr>
              <a:t>One of such challenge is the rise of AI-generated text, which has become increasingly more challenging, leading to difficulty in identifying human and machine-written content, replication of work by authors etc. </a:t>
            </a:r>
          </a:p>
          <a:p>
            <a:pPr algn="just">
              <a:buFont typeface="Wingdings" pitchFamily="2" charset="2"/>
              <a:buChar char="Ø"/>
            </a:pPr>
            <a:r>
              <a:rPr lang="en-US" dirty="0">
                <a:effectLst/>
                <a:ea typeface="Calibri" panose="020F0502020204030204" pitchFamily="34" charset="0"/>
                <a:cs typeface="Times New Roman" panose="02020603050405020304" pitchFamily="18" charset="0"/>
              </a:rPr>
              <a:t>Today, AI systems such as GPT-3 can mimic human creativity and writing style, which can often be indistinguishable by most people. </a:t>
            </a:r>
          </a:p>
          <a:p>
            <a:pPr algn="just">
              <a:buFont typeface="Wingdings" pitchFamily="2" charset="2"/>
              <a:buChar char="Ø"/>
            </a:pPr>
            <a:r>
              <a:rPr lang="en-US" dirty="0">
                <a:effectLst/>
              </a:rPr>
              <a:t>To address this issue, our project focuses on the utilization of deep learning models and pre-trained word embeddings to detect AI-generated text effectively.</a:t>
            </a:r>
          </a:p>
          <a:p>
            <a:pPr algn="just">
              <a:buFont typeface="Wingdings" pitchFamily="2" charset="2"/>
              <a:buChar char="Ø"/>
            </a:pPr>
            <a:endParaRPr lang="en-US" dirty="0"/>
          </a:p>
        </p:txBody>
      </p:sp>
    </p:spTree>
    <p:extLst>
      <p:ext uri="{BB962C8B-B14F-4D97-AF65-F5344CB8AC3E}">
        <p14:creationId xmlns:p14="http://schemas.microsoft.com/office/powerpoint/2010/main" val="266023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0D82-D0AC-89E7-7117-3C2520205EEB}"/>
              </a:ext>
            </a:extLst>
          </p:cNvPr>
          <p:cNvSpPr>
            <a:spLocks noGrp="1"/>
          </p:cNvSpPr>
          <p:nvPr>
            <p:ph type="title"/>
          </p:nvPr>
        </p:nvSpPr>
        <p:spPr/>
        <p:txBody>
          <a:bodyPr/>
          <a:lstStyle/>
          <a:p>
            <a:pPr algn="ctr"/>
            <a:br>
              <a:rPr lang="en-US" dirty="0"/>
            </a:br>
            <a:r>
              <a:rPr lang="en-US" dirty="0"/>
              <a:t>MOTIVATION And Objectives</a:t>
            </a:r>
          </a:p>
        </p:txBody>
      </p:sp>
      <p:sp>
        <p:nvSpPr>
          <p:cNvPr id="3" name="Content Placeholder 2">
            <a:extLst>
              <a:ext uri="{FF2B5EF4-FFF2-40B4-BE49-F238E27FC236}">
                <a16:creationId xmlns:a16="http://schemas.microsoft.com/office/drawing/2014/main" id="{93A2391C-4260-AFA7-41E3-DBCED0E9650C}"/>
              </a:ext>
            </a:extLst>
          </p:cNvPr>
          <p:cNvSpPr>
            <a:spLocks noGrp="1"/>
          </p:cNvSpPr>
          <p:nvPr>
            <p:ph idx="1"/>
          </p:nvPr>
        </p:nvSpPr>
        <p:spPr>
          <a:xfrm>
            <a:off x="1451579" y="1946246"/>
            <a:ext cx="9603275" cy="3520099"/>
          </a:xfrm>
        </p:spPr>
        <p:txBody>
          <a:bodyPr>
            <a:normAutofit/>
          </a:bodyPr>
          <a:lstStyle/>
          <a:p>
            <a:pPr marL="0" indent="0" algn="just">
              <a:buNone/>
            </a:pPr>
            <a:r>
              <a:rPr lang="en-US" sz="1800" dirty="0">
                <a:effectLst/>
                <a:ea typeface="Calibri" panose="020F0502020204030204" pitchFamily="34" charset="0"/>
                <a:cs typeface="Times New Roman" panose="02020603050405020304" pitchFamily="18" charset="0"/>
              </a:rPr>
              <a:t>With the continuous advancement of AI technologies, there is an increasing concern regarding the reliability and genuineness of written material, as AI-generated text may become impossible to differentiate from text produced by humans.   This presents difficulties for educators and institutions responsible for upholding academic honesty and integrity.    </a:t>
            </a:r>
          </a:p>
          <a:p>
            <a:pPr marL="0" indent="0" algn="just">
              <a:buNone/>
            </a:pPr>
            <a:r>
              <a:rPr lang="en-US" sz="1800" b="1" dirty="0">
                <a:ea typeface="Calibri" panose="020F0502020204030204" pitchFamily="34" charset="0"/>
                <a:cs typeface="Times New Roman" panose="02020603050405020304" pitchFamily="18" charset="0"/>
              </a:rPr>
              <a:t>Objectives:</a:t>
            </a:r>
          </a:p>
          <a:p>
            <a:pPr marL="342900" indent="-342900">
              <a:buAutoNum type="arabicPeriod"/>
            </a:pPr>
            <a:r>
              <a:rPr lang="en-US" sz="1800" dirty="0"/>
              <a:t>Implementation of Bidirectional Long Short-Term Memory(Bi-LSTM) model in Identifying AI-generated Text.</a:t>
            </a:r>
          </a:p>
          <a:p>
            <a:pPr marL="342900" indent="-342900">
              <a:buAutoNum type="arabicPeriod"/>
            </a:pPr>
            <a:r>
              <a:rPr lang="en-US" sz="1800" dirty="0"/>
              <a:t>Evaluation of performance of  Word2Vec and Glove using Accuracy and Precision.</a:t>
            </a:r>
          </a:p>
          <a:p>
            <a:pPr marL="0" indent="0" algn="just">
              <a:buNone/>
            </a:pPr>
            <a:endParaRPr lang="en-US" sz="1800" dirty="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2239163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00BB-BA7B-2C2A-2491-7955C67BAB82}"/>
              </a:ext>
            </a:extLst>
          </p:cNvPr>
          <p:cNvSpPr>
            <a:spLocks noGrp="1"/>
          </p:cNvSpPr>
          <p:nvPr>
            <p:ph type="title"/>
          </p:nvPr>
        </p:nvSpPr>
        <p:spPr/>
        <p:txBody>
          <a:bodyPr>
            <a:normAutofit fontScale="90000"/>
          </a:bodyPr>
          <a:lstStyle/>
          <a:p>
            <a:pPr algn="ctr"/>
            <a:br>
              <a:rPr lang="en-US" dirty="0"/>
            </a:br>
            <a:r>
              <a:rPr lang="en-US" dirty="0"/>
              <a:t>Methodology: Data collection &amp; Preprocessing</a:t>
            </a:r>
          </a:p>
        </p:txBody>
      </p:sp>
      <p:sp>
        <p:nvSpPr>
          <p:cNvPr id="3" name="Content Placeholder 2">
            <a:extLst>
              <a:ext uri="{FF2B5EF4-FFF2-40B4-BE49-F238E27FC236}">
                <a16:creationId xmlns:a16="http://schemas.microsoft.com/office/drawing/2014/main" id="{3D0C94C1-A99E-00DC-70BF-3B932E078352}"/>
              </a:ext>
            </a:extLst>
          </p:cNvPr>
          <p:cNvSpPr>
            <a:spLocks noGrp="1"/>
          </p:cNvSpPr>
          <p:nvPr>
            <p:ph idx="1"/>
          </p:nvPr>
        </p:nvSpPr>
        <p:spPr/>
        <p:txBody>
          <a:bodyPr>
            <a:normAutofit fontScale="85000" lnSpcReduction="20000"/>
          </a:bodyPr>
          <a:lstStyle/>
          <a:p>
            <a:pPr algn="just">
              <a:buFont typeface="Wingdings" pitchFamily="2" charset="2"/>
              <a:buChar char="Ø"/>
            </a:pPr>
            <a:r>
              <a:rPr lang="en-US" dirty="0"/>
              <a:t>This work uses 2 open-source dataset publicly available on Kaggle[1][2].</a:t>
            </a:r>
          </a:p>
          <a:p>
            <a:pPr algn="just">
              <a:buFont typeface="Wingdings" pitchFamily="2" charset="2"/>
              <a:buChar char="Ø"/>
            </a:pPr>
            <a:endParaRPr lang="en-US" dirty="0"/>
          </a:p>
          <a:p>
            <a:pPr algn="just">
              <a:buFont typeface="Wingdings" pitchFamily="2" charset="2"/>
              <a:buChar char="Ø"/>
            </a:pPr>
            <a:r>
              <a:rPr lang="en-US" dirty="0"/>
              <a:t>In this work, the dataset consist of 28828 texts, 14414 AI-generated and 14414 human written text. Along with the AI model and the prompt used in generating the text.</a:t>
            </a:r>
          </a:p>
          <a:p>
            <a:pPr marL="0" indent="0" algn="just">
              <a:buNone/>
            </a:pPr>
            <a:r>
              <a:rPr lang="en-US" sz="2000" b="1" dirty="0">
                <a:ea typeface="Calibri" panose="020F0502020204030204" pitchFamily="34" charset="0"/>
                <a:cs typeface="Times New Roman" panose="02020603050405020304" pitchFamily="18" charset="0"/>
              </a:rPr>
              <a:t>Preprocessing:</a:t>
            </a:r>
          </a:p>
          <a:p>
            <a:pPr algn="just">
              <a:buFont typeface="Wingdings" pitchFamily="2" charset="2"/>
              <a:buChar char="Ø"/>
            </a:pPr>
            <a:r>
              <a:rPr lang="en-US" dirty="0"/>
              <a:t>Tokenization</a:t>
            </a:r>
          </a:p>
          <a:p>
            <a:pPr algn="just">
              <a:buFont typeface="Wingdings" pitchFamily="2" charset="2"/>
              <a:buChar char="Ø"/>
            </a:pPr>
            <a:r>
              <a:rPr lang="en-US" dirty="0"/>
              <a:t>Removal of stop-words</a:t>
            </a:r>
          </a:p>
          <a:p>
            <a:pPr algn="just">
              <a:buFont typeface="Wingdings" pitchFamily="2" charset="2"/>
              <a:buChar char="Ø"/>
            </a:pPr>
            <a:r>
              <a:rPr lang="en-US" dirty="0"/>
              <a:t>Lemmatization of words</a:t>
            </a:r>
          </a:p>
          <a:p>
            <a:pPr algn="just">
              <a:buFont typeface="Wingdings" pitchFamily="2" charset="2"/>
              <a:buChar char="Ø"/>
            </a:pPr>
            <a:r>
              <a:rPr lang="en-US" dirty="0"/>
              <a:t>Removal of special characters and digits.</a:t>
            </a:r>
          </a:p>
        </p:txBody>
      </p:sp>
    </p:spTree>
    <p:extLst>
      <p:ext uri="{BB962C8B-B14F-4D97-AF65-F5344CB8AC3E}">
        <p14:creationId xmlns:p14="http://schemas.microsoft.com/office/powerpoint/2010/main" val="132120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7BEDAF6-DB73-5FBB-DA6A-904F4F5D3E0C}"/>
              </a:ext>
            </a:extLst>
          </p:cNvPr>
          <p:cNvSpPr txBox="1">
            <a:spLocks/>
          </p:cNvSpPr>
          <p:nvPr/>
        </p:nvSpPr>
        <p:spPr>
          <a:xfrm>
            <a:off x="1325874" y="1095526"/>
            <a:ext cx="8355987" cy="8572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Methodology - Data Splitting:</a:t>
            </a:r>
          </a:p>
        </p:txBody>
      </p:sp>
      <p:sp>
        <p:nvSpPr>
          <p:cNvPr id="5" name="Content Placeholder 2">
            <a:extLst>
              <a:ext uri="{FF2B5EF4-FFF2-40B4-BE49-F238E27FC236}">
                <a16:creationId xmlns:a16="http://schemas.microsoft.com/office/drawing/2014/main" id="{E78DF986-9D61-51EB-0FE6-DB9D7ADAED91}"/>
              </a:ext>
            </a:extLst>
          </p:cNvPr>
          <p:cNvSpPr txBox="1">
            <a:spLocks/>
          </p:cNvSpPr>
          <p:nvPr/>
        </p:nvSpPr>
        <p:spPr>
          <a:xfrm>
            <a:off x="1874020" y="2142974"/>
            <a:ext cx="7641352" cy="33233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endParaRPr lang="en-US"/>
          </a:p>
          <a:p>
            <a:endParaRPr lang="en-US"/>
          </a:p>
          <a:p>
            <a:endParaRPr lang="en-US"/>
          </a:p>
          <a:p>
            <a:endParaRPr lang="en-US"/>
          </a:p>
          <a:p>
            <a:endParaRPr lang="en-US"/>
          </a:p>
          <a:p>
            <a:endParaRPr lang="en-US" dirty="0"/>
          </a:p>
        </p:txBody>
      </p:sp>
      <p:grpSp>
        <p:nvGrpSpPr>
          <p:cNvPr id="16" name="Group 15">
            <a:extLst>
              <a:ext uri="{FF2B5EF4-FFF2-40B4-BE49-F238E27FC236}">
                <a16:creationId xmlns:a16="http://schemas.microsoft.com/office/drawing/2014/main" id="{9B631D40-3FBA-1EF3-35EC-1252CAB13E2E}"/>
              </a:ext>
            </a:extLst>
          </p:cNvPr>
          <p:cNvGrpSpPr/>
          <p:nvPr/>
        </p:nvGrpSpPr>
        <p:grpSpPr>
          <a:xfrm>
            <a:off x="2807722" y="2224058"/>
            <a:ext cx="6576555" cy="2897343"/>
            <a:chOff x="2525086" y="2291170"/>
            <a:chExt cx="3534485" cy="2897343"/>
          </a:xfrm>
        </p:grpSpPr>
        <p:sp>
          <p:nvSpPr>
            <p:cNvPr id="6" name="Can 5">
              <a:extLst>
                <a:ext uri="{FF2B5EF4-FFF2-40B4-BE49-F238E27FC236}">
                  <a16:creationId xmlns:a16="http://schemas.microsoft.com/office/drawing/2014/main" id="{87F72C01-57C8-1834-4DEA-1F316EA9D0E7}"/>
                </a:ext>
              </a:extLst>
            </p:cNvPr>
            <p:cNvSpPr/>
            <p:nvPr/>
          </p:nvSpPr>
          <p:spPr>
            <a:xfrm>
              <a:off x="2525086" y="2792514"/>
              <a:ext cx="999390" cy="110358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Dataset=28828</a:t>
              </a:r>
            </a:p>
          </p:txBody>
        </p:sp>
        <p:cxnSp>
          <p:nvCxnSpPr>
            <p:cNvPr id="7" name="Straight Arrow Connector 6">
              <a:extLst>
                <a:ext uri="{FF2B5EF4-FFF2-40B4-BE49-F238E27FC236}">
                  <a16:creationId xmlns:a16="http://schemas.microsoft.com/office/drawing/2014/main" id="{83C1FD59-1DA4-226C-A0A3-8FC5B7534850}"/>
                </a:ext>
              </a:extLst>
            </p:cNvPr>
            <p:cNvCxnSpPr>
              <a:cxnSpLocks/>
              <a:stCxn id="6" idx="4"/>
            </p:cNvCxnSpPr>
            <p:nvPr/>
          </p:nvCxnSpPr>
          <p:spPr>
            <a:xfrm flipV="1">
              <a:off x="3524476" y="2748370"/>
              <a:ext cx="1128811" cy="595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1770CFA3-C25E-F856-7C52-2C8939766513}"/>
                </a:ext>
              </a:extLst>
            </p:cNvPr>
            <p:cNvCxnSpPr>
              <a:cxnSpLocks/>
              <a:stCxn id="6" idx="4"/>
            </p:cNvCxnSpPr>
            <p:nvPr/>
          </p:nvCxnSpPr>
          <p:spPr>
            <a:xfrm>
              <a:off x="3524476" y="3344307"/>
              <a:ext cx="1128811" cy="457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Can 8">
              <a:extLst>
                <a:ext uri="{FF2B5EF4-FFF2-40B4-BE49-F238E27FC236}">
                  <a16:creationId xmlns:a16="http://schemas.microsoft.com/office/drawing/2014/main" id="{FF2EF474-CA29-0226-74E4-0B6F00F32303}"/>
                </a:ext>
              </a:extLst>
            </p:cNvPr>
            <p:cNvSpPr/>
            <p:nvPr/>
          </p:nvSpPr>
          <p:spPr>
            <a:xfrm>
              <a:off x="4653286" y="2291170"/>
              <a:ext cx="1406285" cy="802999"/>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Training set = 70%=20179</a:t>
              </a:r>
            </a:p>
          </p:txBody>
        </p:sp>
        <p:sp>
          <p:nvSpPr>
            <p:cNvPr id="10" name="Can 9">
              <a:extLst>
                <a:ext uri="{FF2B5EF4-FFF2-40B4-BE49-F238E27FC236}">
                  <a16:creationId xmlns:a16="http://schemas.microsoft.com/office/drawing/2014/main" id="{5E943BBD-14F6-1D94-048F-082D45AB8D88}"/>
                </a:ext>
              </a:extLst>
            </p:cNvPr>
            <p:cNvSpPr/>
            <p:nvPr/>
          </p:nvSpPr>
          <p:spPr>
            <a:xfrm>
              <a:off x="4653286" y="3364224"/>
              <a:ext cx="1406285" cy="802999"/>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Testing set = 15% = 4324</a:t>
              </a:r>
            </a:p>
          </p:txBody>
        </p:sp>
        <p:cxnSp>
          <p:nvCxnSpPr>
            <p:cNvPr id="11" name="Straight Arrow Connector 10">
              <a:extLst>
                <a:ext uri="{FF2B5EF4-FFF2-40B4-BE49-F238E27FC236}">
                  <a16:creationId xmlns:a16="http://schemas.microsoft.com/office/drawing/2014/main" id="{09736BC4-9B0E-6D03-6EE6-0E49F9EBCCCF}"/>
                </a:ext>
              </a:extLst>
            </p:cNvPr>
            <p:cNvCxnSpPr>
              <a:cxnSpLocks/>
              <a:stCxn id="6" idx="4"/>
              <a:endCxn id="12" idx="2"/>
            </p:cNvCxnSpPr>
            <p:nvPr/>
          </p:nvCxnSpPr>
          <p:spPr>
            <a:xfrm>
              <a:off x="3524476" y="3344307"/>
              <a:ext cx="1128809" cy="14427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Can 11">
              <a:extLst>
                <a:ext uri="{FF2B5EF4-FFF2-40B4-BE49-F238E27FC236}">
                  <a16:creationId xmlns:a16="http://schemas.microsoft.com/office/drawing/2014/main" id="{07295330-2E99-76F7-47C7-3FA76BD25BB2}"/>
                </a:ext>
              </a:extLst>
            </p:cNvPr>
            <p:cNvSpPr/>
            <p:nvPr/>
          </p:nvSpPr>
          <p:spPr>
            <a:xfrm>
              <a:off x="4653285" y="4385514"/>
              <a:ext cx="1406286" cy="802999"/>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Validation set=15% = 4325</a:t>
              </a:r>
            </a:p>
          </p:txBody>
        </p:sp>
      </p:grpSp>
    </p:spTree>
    <p:extLst>
      <p:ext uri="{BB962C8B-B14F-4D97-AF65-F5344CB8AC3E}">
        <p14:creationId xmlns:p14="http://schemas.microsoft.com/office/powerpoint/2010/main" val="126006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74E8-D648-0A67-FF7E-0465DC3BFA80}"/>
              </a:ext>
            </a:extLst>
          </p:cNvPr>
          <p:cNvSpPr>
            <a:spLocks noGrp="1"/>
          </p:cNvSpPr>
          <p:nvPr>
            <p:ph type="title"/>
          </p:nvPr>
        </p:nvSpPr>
        <p:spPr/>
        <p:txBody>
          <a:bodyPr>
            <a:normAutofit/>
          </a:bodyPr>
          <a:lstStyle/>
          <a:p>
            <a:pPr algn="ctr"/>
            <a:br>
              <a:rPr lang="en-US" dirty="0"/>
            </a:br>
            <a:r>
              <a:rPr lang="en-US" dirty="0"/>
              <a:t>Word Embeddings – Word2vec and glove</a:t>
            </a:r>
          </a:p>
        </p:txBody>
      </p:sp>
      <p:sp>
        <p:nvSpPr>
          <p:cNvPr id="3" name="Content Placeholder 2">
            <a:extLst>
              <a:ext uri="{FF2B5EF4-FFF2-40B4-BE49-F238E27FC236}">
                <a16:creationId xmlns:a16="http://schemas.microsoft.com/office/drawing/2014/main" id="{531AD23D-7708-84DA-BCA5-B2D529BDB47E}"/>
              </a:ext>
            </a:extLst>
          </p:cNvPr>
          <p:cNvSpPr>
            <a:spLocks noGrp="1"/>
          </p:cNvSpPr>
          <p:nvPr>
            <p:ph idx="1"/>
          </p:nvPr>
        </p:nvSpPr>
        <p:spPr>
          <a:xfrm>
            <a:off x="364733" y="1954087"/>
            <a:ext cx="11462534" cy="3861086"/>
          </a:xfrm>
        </p:spPr>
        <p:txBody>
          <a:bodyPr>
            <a:noAutofit/>
          </a:bodyPr>
          <a:lstStyle/>
          <a:p>
            <a:endParaRPr lang="en-US" sz="1400" dirty="0"/>
          </a:p>
          <a:p>
            <a:pPr algn="just"/>
            <a:r>
              <a:rPr lang="en-US" sz="1800" b="1" dirty="0"/>
              <a:t>What are Embeddings: </a:t>
            </a:r>
          </a:p>
          <a:p>
            <a:pPr marL="485639" lvl="1" algn="just">
              <a:buClr>
                <a:schemeClr val="tx1"/>
              </a:buClr>
              <a:buFont typeface="Wingdings" panose="05000000000000000000" pitchFamily="2" charset="2"/>
              <a:buChar char="Ø"/>
            </a:pPr>
            <a:r>
              <a:rPr lang="en-US" dirty="0"/>
              <a:t>Word Embeddings are techniques used in Natural Language Processing where words or phrases are mapped to vectors of real numbers. They help to capture semantic meanings, syntactic similarity, and relation with other words.</a:t>
            </a:r>
          </a:p>
          <a:p>
            <a:pPr marL="257039" lvl="1" indent="0" algn="just">
              <a:buClr>
                <a:schemeClr val="tx1"/>
              </a:buClr>
              <a:buNone/>
            </a:pPr>
            <a:endParaRPr lang="en-US" dirty="0"/>
          </a:p>
          <a:p>
            <a:pPr algn="just"/>
            <a:r>
              <a:rPr lang="en-US" sz="1800" b="1" dirty="0"/>
              <a:t>Word2Vec: </a:t>
            </a:r>
          </a:p>
          <a:p>
            <a:pPr marL="485639" lvl="1" algn="just">
              <a:buClr>
                <a:schemeClr val="tx1"/>
              </a:buClr>
              <a:buFont typeface="Wingdings" panose="05000000000000000000" pitchFamily="2" charset="2"/>
              <a:buChar char="Ø"/>
            </a:pPr>
            <a:r>
              <a:rPr lang="en-US" dirty="0">
                <a:solidFill>
                  <a:schemeClr val="tx2">
                    <a:lumMod val="10000"/>
                  </a:schemeClr>
                </a:solidFill>
                <a:cs typeface="Times New Roman" panose="02020603050405020304" pitchFamily="18" charset="0"/>
              </a:rPr>
              <a:t>Developed by Google</a:t>
            </a:r>
          </a:p>
          <a:p>
            <a:pPr marL="485639" lvl="1" algn="just">
              <a:buClr>
                <a:schemeClr val="tx1"/>
              </a:buClr>
              <a:buFont typeface="Wingdings" panose="05000000000000000000" pitchFamily="2" charset="2"/>
              <a:buChar char="Ø"/>
            </a:pPr>
            <a:r>
              <a:rPr lang="en-US" dirty="0">
                <a:solidFill>
                  <a:schemeClr val="tx2">
                    <a:lumMod val="10000"/>
                  </a:schemeClr>
                </a:solidFill>
                <a:cs typeface="Times New Roman" panose="02020603050405020304" pitchFamily="18" charset="0"/>
              </a:rPr>
              <a:t>Maps words into a high-dimensional space using two architectures (CBOW and Skip-Gram).</a:t>
            </a:r>
          </a:p>
          <a:p>
            <a:pPr marL="485639" lvl="1" algn="just">
              <a:buClr>
                <a:schemeClr val="tx1"/>
              </a:buClr>
              <a:buFont typeface="Wingdings" panose="05000000000000000000" pitchFamily="2" charset="2"/>
              <a:buChar char="Ø"/>
            </a:pPr>
            <a:r>
              <a:rPr lang="en-US" dirty="0">
                <a:solidFill>
                  <a:schemeClr val="tx2">
                    <a:lumMod val="10000"/>
                  </a:schemeClr>
                </a:solidFill>
                <a:cs typeface="Times New Roman" panose="02020603050405020304" pitchFamily="18" charset="0"/>
              </a:rPr>
              <a:t>Effective in capturing word associations from large datasets, making it suitable for tasks like word prediction and sentence completion.</a:t>
            </a:r>
            <a:endParaRPr lang="en-US" dirty="0"/>
          </a:p>
          <a:p>
            <a:pPr algn="just"/>
            <a:endParaRPr lang="en-US" sz="1600" dirty="0"/>
          </a:p>
        </p:txBody>
      </p:sp>
    </p:spTree>
    <p:extLst>
      <p:ext uri="{BB962C8B-B14F-4D97-AF65-F5344CB8AC3E}">
        <p14:creationId xmlns:p14="http://schemas.microsoft.com/office/powerpoint/2010/main" val="7530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74E8-D648-0A67-FF7E-0465DC3BFA80}"/>
              </a:ext>
            </a:extLst>
          </p:cNvPr>
          <p:cNvSpPr>
            <a:spLocks noGrp="1"/>
          </p:cNvSpPr>
          <p:nvPr>
            <p:ph type="title"/>
          </p:nvPr>
        </p:nvSpPr>
        <p:spPr>
          <a:xfrm>
            <a:off x="1434801" y="334736"/>
            <a:ext cx="9603275" cy="1049235"/>
          </a:xfrm>
        </p:spPr>
        <p:txBody>
          <a:bodyPr>
            <a:normAutofit/>
          </a:bodyPr>
          <a:lstStyle/>
          <a:p>
            <a:pPr algn="ctr"/>
            <a:br>
              <a:rPr lang="en-US" dirty="0"/>
            </a:br>
            <a:r>
              <a:rPr lang="en-US" dirty="0"/>
              <a:t>Word Embeddings – Word2vec and glove</a:t>
            </a:r>
          </a:p>
        </p:txBody>
      </p:sp>
      <p:sp>
        <p:nvSpPr>
          <p:cNvPr id="3" name="Content Placeholder 2">
            <a:extLst>
              <a:ext uri="{FF2B5EF4-FFF2-40B4-BE49-F238E27FC236}">
                <a16:creationId xmlns:a16="http://schemas.microsoft.com/office/drawing/2014/main" id="{531AD23D-7708-84DA-BCA5-B2D529BDB47E}"/>
              </a:ext>
            </a:extLst>
          </p:cNvPr>
          <p:cNvSpPr>
            <a:spLocks noGrp="1"/>
          </p:cNvSpPr>
          <p:nvPr>
            <p:ph idx="1"/>
          </p:nvPr>
        </p:nvSpPr>
        <p:spPr>
          <a:xfrm>
            <a:off x="364733" y="1559804"/>
            <a:ext cx="11462534" cy="3861086"/>
          </a:xfrm>
        </p:spPr>
        <p:txBody>
          <a:bodyPr>
            <a:noAutofit/>
          </a:bodyPr>
          <a:lstStyle/>
          <a:p>
            <a:endParaRPr lang="en-US" sz="1400" dirty="0"/>
          </a:p>
          <a:p>
            <a:pPr algn="just"/>
            <a:r>
              <a:rPr lang="en-US" sz="1800" b="1" dirty="0"/>
              <a:t>Glove: </a:t>
            </a:r>
          </a:p>
          <a:p>
            <a:pPr marL="485639" lvl="1" algn="just">
              <a:buClr>
                <a:schemeClr val="tx1"/>
              </a:buClr>
              <a:buFont typeface="Wingdings" panose="05000000000000000000" pitchFamily="2" charset="2"/>
              <a:buChar char="Ø"/>
            </a:pPr>
            <a:r>
              <a:rPr lang="en-US" dirty="0">
                <a:solidFill>
                  <a:schemeClr val="tx2">
                    <a:lumMod val="10000"/>
                  </a:schemeClr>
                </a:solidFill>
                <a:cs typeface="Times New Roman" panose="02020603050405020304" pitchFamily="18" charset="0"/>
              </a:rPr>
              <a:t>Developed by Stanford</a:t>
            </a:r>
          </a:p>
          <a:p>
            <a:pPr marL="485639" lvl="1" algn="just">
              <a:buClr>
                <a:schemeClr val="tx1"/>
              </a:buClr>
              <a:buFont typeface="Wingdings" panose="05000000000000000000" pitchFamily="2" charset="2"/>
              <a:buChar char="Ø"/>
            </a:pPr>
            <a:r>
              <a:rPr lang="en-US" dirty="0">
                <a:solidFill>
                  <a:schemeClr val="tx2">
                    <a:lumMod val="10000"/>
                  </a:schemeClr>
                </a:solidFill>
                <a:cs typeface="Times New Roman" panose="02020603050405020304" pitchFamily="18" charset="0"/>
              </a:rPr>
              <a:t>Aggregates global word-word co-occurrence statistics from a corpus.</a:t>
            </a:r>
          </a:p>
          <a:p>
            <a:pPr marL="485639" lvl="1" algn="just">
              <a:buClr>
                <a:schemeClr val="tx1"/>
              </a:buClr>
              <a:buFont typeface="Wingdings" panose="05000000000000000000" pitchFamily="2" charset="2"/>
              <a:buChar char="Ø"/>
            </a:pPr>
            <a:r>
              <a:rPr lang="en-US" dirty="0">
                <a:solidFill>
                  <a:schemeClr val="tx2">
                    <a:lumMod val="10000"/>
                  </a:schemeClr>
                </a:solidFill>
                <a:cs typeface="Times New Roman" panose="02020603050405020304" pitchFamily="18" charset="0"/>
              </a:rPr>
              <a:t>Combines the benefits of matrix factorization and local context window methods, offering a robust representation of word similarity.</a:t>
            </a:r>
          </a:p>
          <a:p>
            <a:pPr algn="just"/>
            <a:r>
              <a:rPr lang="en-US" sz="1800" b="1" dirty="0"/>
              <a:t>Role of Embeddings in the Project:</a:t>
            </a:r>
          </a:p>
          <a:p>
            <a:pPr marL="485639" lvl="1" algn="just">
              <a:buClr>
                <a:schemeClr val="tx1"/>
              </a:buClr>
              <a:buFont typeface="Wingdings" panose="05000000000000000000" pitchFamily="2" charset="2"/>
              <a:buChar char="Ø"/>
            </a:pPr>
            <a:r>
              <a:rPr lang="en-US" dirty="0">
                <a:solidFill>
                  <a:schemeClr val="tx2">
                    <a:lumMod val="10000"/>
                  </a:schemeClr>
                </a:solidFill>
                <a:cs typeface="Times New Roman" panose="02020603050405020304" pitchFamily="18" charset="0"/>
              </a:rPr>
              <a:t>For converting textual data into vector representation </a:t>
            </a:r>
          </a:p>
          <a:p>
            <a:pPr marL="485639" lvl="1" algn="just">
              <a:buClr>
                <a:schemeClr val="tx1"/>
              </a:buClr>
              <a:buFont typeface="Wingdings" panose="05000000000000000000" pitchFamily="2" charset="2"/>
              <a:buChar char="Ø"/>
            </a:pPr>
            <a:r>
              <a:rPr lang="en-US" dirty="0">
                <a:solidFill>
                  <a:schemeClr val="tx2">
                    <a:lumMod val="10000"/>
                  </a:schemeClr>
                </a:solidFill>
                <a:cs typeface="Times New Roman" panose="02020603050405020304" pitchFamily="18" charset="0"/>
              </a:rPr>
              <a:t>These vectors serves as input features for the Bi-LSTM model, helping the understanding and classification of text sequences as AI-generated or human-generated.</a:t>
            </a:r>
          </a:p>
          <a:p>
            <a:pPr marL="485639" lvl="1" algn="just">
              <a:buClr>
                <a:schemeClr val="tx1"/>
              </a:buClr>
              <a:buFont typeface="Wingdings" panose="05000000000000000000" pitchFamily="2" charset="2"/>
              <a:buChar char="Ø"/>
            </a:pPr>
            <a:r>
              <a:rPr lang="en-US" dirty="0">
                <a:solidFill>
                  <a:schemeClr val="tx2">
                    <a:lumMod val="10000"/>
                  </a:schemeClr>
                </a:solidFill>
                <a:cs typeface="Times New Roman" panose="02020603050405020304" pitchFamily="18" charset="0"/>
              </a:rPr>
              <a:t>Combines the benefits of matrix factorization and local context window methods, offering a robust representation of word similarity.</a:t>
            </a:r>
          </a:p>
          <a:p>
            <a:pPr algn="just"/>
            <a:endParaRPr lang="en-US" sz="1600" dirty="0"/>
          </a:p>
        </p:txBody>
      </p:sp>
    </p:spTree>
    <p:extLst>
      <p:ext uri="{BB962C8B-B14F-4D97-AF65-F5344CB8AC3E}">
        <p14:creationId xmlns:p14="http://schemas.microsoft.com/office/powerpoint/2010/main" val="442367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9E597D6A-91BB-DE47-282A-DE12BE06E395}"/>
              </a:ext>
            </a:extLst>
          </p:cNvPr>
          <p:cNvSpPr txBox="1">
            <a:spLocks/>
          </p:cNvSpPr>
          <p:nvPr/>
        </p:nvSpPr>
        <p:spPr>
          <a:xfrm>
            <a:off x="478586" y="1004094"/>
            <a:ext cx="8355987" cy="8572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Model Architecture:</a:t>
            </a:r>
          </a:p>
        </p:txBody>
      </p:sp>
      <p:sp>
        <p:nvSpPr>
          <p:cNvPr id="5" name="TextBox 4">
            <a:extLst>
              <a:ext uri="{FF2B5EF4-FFF2-40B4-BE49-F238E27FC236}">
                <a16:creationId xmlns:a16="http://schemas.microsoft.com/office/drawing/2014/main" id="{B401FB03-CCAA-F810-0787-CD0D764BA87C}"/>
              </a:ext>
            </a:extLst>
          </p:cNvPr>
          <p:cNvSpPr txBox="1"/>
          <p:nvPr/>
        </p:nvSpPr>
        <p:spPr>
          <a:xfrm>
            <a:off x="338607" y="1704363"/>
            <a:ext cx="11258026" cy="3865705"/>
          </a:xfrm>
          <a:prstGeom prst="rect">
            <a:avLst/>
          </a:prstGeom>
          <a:noFill/>
        </p:spPr>
        <p:txBody>
          <a:bodyPr wrap="square" rtlCol="0">
            <a:spAutoFit/>
          </a:bodyPr>
          <a:lstStyle/>
          <a:p>
            <a:endParaRPr lang="en-US" dirty="0"/>
          </a:p>
        </p:txBody>
      </p:sp>
      <p:cxnSp>
        <p:nvCxnSpPr>
          <p:cNvPr id="7" name="Straight Arrow Connector 6">
            <a:extLst>
              <a:ext uri="{FF2B5EF4-FFF2-40B4-BE49-F238E27FC236}">
                <a16:creationId xmlns:a16="http://schemas.microsoft.com/office/drawing/2014/main" id="{CD508ED0-AEB2-431C-21B3-A0F956C692BA}"/>
              </a:ext>
            </a:extLst>
          </p:cNvPr>
          <p:cNvCxnSpPr>
            <a:cxnSpLocks/>
          </p:cNvCxnSpPr>
          <p:nvPr/>
        </p:nvCxnSpPr>
        <p:spPr>
          <a:xfrm>
            <a:off x="2077405" y="2734475"/>
            <a:ext cx="85858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5BB7FC0-E3E2-89DA-DCFC-345DFE721F82}"/>
              </a:ext>
            </a:extLst>
          </p:cNvPr>
          <p:cNvCxnSpPr>
            <a:cxnSpLocks/>
            <a:endCxn id="19" idx="2"/>
          </p:cNvCxnSpPr>
          <p:nvPr/>
        </p:nvCxnSpPr>
        <p:spPr>
          <a:xfrm>
            <a:off x="6818916" y="2845846"/>
            <a:ext cx="10819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2" name="Group 31">
            <a:extLst>
              <a:ext uri="{FF2B5EF4-FFF2-40B4-BE49-F238E27FC236}">
                <a16:creationId xmlns:a16="http://schemas.microsoft.com/office/drawing/2014/main" id="{8E3074D0-0E82-A99C-2501-7DBAB0BAE933}"/>
              </a:ext>
            </a:extLst>
          </p:cNvPr>
          <p:cNvGrpSpPr/>
          <p:nvPr/>
        </p:nvGrpSpPr>
        <p:grpSpPr>
          <a:xfrm>
            <a:off x="696287" y="2054476"/>
            <a:ext cx="9630561" cy="3799430"/>
            <a:chOff x="791632" y="1986398"/>
            <a:chExt cx="7241101" cy="3799430"/>
          </a:xfrm>
        </p:grpSpPr>
        <p:sp>
          <p:nvSpPr>
            <p:cNvPr id="6" name="Punched Tape 5">
              <a:extLst>
                <a:ext uri="{FF2B5EF4-FFF2-40B4-BE49-F238E27FC236}">
                  <a16:creationId xmlns:a16="http://schemas.microsoft.com/office/drawing/2014/main" id="{79A91CEE-F066-49D3-B1F7-2C0D25829291}"/>
                </a:ext>
              </a:extLst>
            </p:cNvPr>
            <p:cNvSpPr/>
            <p:nvPr/>
          </p:nvSpPr>
          <p:spPr>
            <a:xfrm>
              <a:off x="791632" y="2265953"/>
              <a:ext cx="1007182" cy="800889"/>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 Data</a:t>
              </a:r>
            </a:p>
          </p:txBody>
        </p:sp>
        <p:sp>
          <p:nvSpPr>
            <p:cNvPr id="8" name="Rounded Rectangle 7">
              <a:extLst>
                <a:ext uri="{FF2B5EF4-FFF2-40B4-BE49-F238E27FC236}">
                  <a16:creationId xmlns:a16="http://schemas.microsoft.com/office/drawing/2014/main" id="{7C50E871-85B6-8ABE-02FB-DF737C50B123}"/>
                </a:ext>
              </a:extLst>
            </p:cNvPr>
            <p:cNvSpPr/>
            <p:nvPr/>
          </p:nvSpPr>
          <p:spPr>
            <a:xfrm>
              <a:off x="2424939" y="2373159"/>
              <a:ext cx="1280160" cy="5990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 Splitting</a:t>
              </a:r>
            </a:p>
          </p:txBody>
        </p:sp>
        <p:cxnSp>
          <p:nvCxnSpPr>
            <p:cNvPr id="10" name="Straight Arrow Connector 9">
              <a:extLst>
                <a:ext uri="{FF2B5EF4-FFF2-40B4-BE49-F238E27FC236}">
                  <a16:creationId xmlns:a16="http://schemas.microsoft.com/office/drawing/2014/main" id="{4FF6819E-10A4-A79A-AE3A-1412552F5038}"/>
                </a:ext>
              </a:extLst>
            </p:cNvPr>
            <p:cNvCxnSpPr/>
            <p:nvPr/>
          </p:nvCxnSpPr>
          <p:spPr>
            <a:xfrm>
              <a:off x="3705099" y="2666398"/>
              <a:ext cx="4099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ounded Rectangle 10">
              <a:extLst>
                <a:ext uri="{FF2B5EF4-FFF2-40B4-BE49-F238E27FC236}">
                  <a16:creationId xmlns:a16="http://schemas.microsoft.com/office/drawing/2014/main" id="{AC566F52-1FBD-E0DC-5030-560DAD47FDC1}"/>
                </a:ext>
              </a:extLst>
            </p:cNvPr>
            <p:cNvSpPr/>
            <p:nvPr/>
          </p:nvSpPr>
          <p:spPr>
            <a:xfrm>
              <a:off x="4115003" y="2070461"/>
              <a:ext cx="1280160" cy="16648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111D0F0-C19F-4B4B-279C-CC414ED386C8}"/>
                </a:ext>
              </a:extLst>
            </p:cNvPr>
            <p:cNvSpPr/>
            <p:nvPr/>
          </p:nvSpPr>
          <p:spPr>
            <a:xfrm>
              <a:off x="4209596" y="2265953"/>
              <a:ext cx="1090974" cy="3026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Tokenization</a:t>
              </a:r>
            </a:p>
          </p:txBody>
        </p:sp>
        <p:sp>
          <p:nvSpPr>
            <p:cNvPr id="13" name="Rectangle 12">
              <a:extLst>
                <a:ext uri="{FF2B5EF4-FFF2-40B4-BE49-F238E27FC236}">
                  <a16:creationId xmlns:a16="http://schemas.microsoft.com/office/drawing/2014/main" id="{60248CED-FF1B-ECBE-E8E5-1888EEC5C103}"/>
                </a:ext>
              </a:extLst>
            </p:cNvPr>
            <p:cNvSpPr/>
            <p:nvPr/>
          </p:nvSpPr>
          <p:spPr>
            <a:xfrm>
              <a:off x="4209596" y="2626419"/>
              <a:ext cx="1090974" cy="3026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Remove stop words</a:t>
              </a:r>
            </a:p>
          </p:txBody>
        </p:sp>
        <p:sp>
          <p:nvSpPr>
            <p:cNvPr id="14" name="Rectangle 13">
              <a:extLst>
                <a:ext uri="{FF2B5EF4-FFF2-40B4-BE49-F238E27FC236}">
                  <a16:creationId xmlns:a16="http://schemas.microsoft.com/office/drawing/2014/main" id="{BFC39B70-19DE-0747-9AA3-3536B9408342}"/>
                </a:ext>
              </a:extLst>
            </p:cNvPr>
            <p:cNvSpPr/>
            <p:nvPr/>
          </p:nvSpPr>
          <p:spPr>
            <a:xfrm>
              <a:off x="4209596" y="2986885"/>
              <a:ext cx="1090974" cy="3026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Lemmatization</a:t>
              </a:r>
            </a:p>
          </p:txBody>
        </p:sp>
        <p:sp>
          <p:nvSpPr>
            <p:cNvPr id="15" name="Rectangle 14">
              <a:extLst>
                <a:ext uri="{FF2B5EF4-FFF2-40B4-BE49-F238E27FC236}">
                  <a16:creationId xmlns:a16="http://schemas.microsoft.com/office/drawing/2014/main" id="{DB37A97D-8E4F-645B-8D85-E43306DC4082}"/>
                </a:ext>
              </a:extLst>
            </p:cNvPr>
            <p:cNvSpPr/>
            <p:nvPr/>
          </p:nvSpPr>
          <p:spPr>
            <a:xfrm>
              <a:off x="4209596" y="3347351"/>
              <a:ext cx="1090974" cy="3058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a:p>
              <a:pPr algn="ctr"/>
              <a:r>
                <a:rPr lang="en-US" sz="900" dirty="0"/>
                <a:t>:</a:t>
              </a:r>
            </a:p>
            <a:p>
              <a:pPr algn="ctr"/>
              <a:r>
                <a:rPr lang="en-US" sz="900" dirty="0"/>
                <a:t>:</a:t>
              </a:r>
            </a:p>
            <a:p>
              <a:pPr algn="ctr"/>
              <a:endParaRPr lang="en-US" sz="900" dirty="0"/>
            </a:p>
          </p:txBody>
        </p:sp>
        <p:sp>
          <p:nvSpPr>
            <p:cNvPr id="16" name="Rectangle 15">
              <a:extLst>
                <a:ext uri="{FF2B5EF4-FFF2-40B4-BE49-F238E27FC236}">
                  <a16:creationId xmlns:a16="http://schemas.microsoft.com/office/drawing/2014/main" id="{627566CA-8FE5-ED75-1A29-8F1A49808027}"/>
                </a:ext>
              </a:extLst>
            </p:cNvPr>
            <p:cNvSpPr/>
            <p:nvPr/>
          </p:nvSpPr>
          <p:spPr>
            <a:xfrm>
              <a:off x="4209596" y="2056835"/>
              <a:ext cx="1090974" cy="1802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Text Preprocessing</a:t>
              </a:r>
            </a:p>
          </p:txBody>
        </p:sp>
        <p:sp>
          <p:nvSpPr>
            <p:cNvPr id="18" name="TextBox 17">
              <a:extLst>
                <a:ext uri="{FF2B5EF4-FFF2-40B4-BE49-F238E27FC236}">
                  <a16:creationId xmlns:a16="http://schemas.microsoft.com/office/drawing/2014/main" id="{A853B165-127B-0278-8009-84F2A76447CB}"/>
                </a:ext>
              </a:extLst>
            </p:cNvPr>
            <p:cNvSpPr txBox="1"/>
            <p:nvPr/>
          </p:nvSpPr>
          <p:spPr>
            <a:xfrm>
              <a:off x="5395162" y="2482355"/>
              <a:ext cx="813501" cy="230832"/>
            </a:xfrm>
            <a:prstGeom prst="rect">
              <a:avLst/>
            </a:prstGeom>
            <a:noFill/>
          </p:spPr>
          <p:txBody>
            <a:bodyPr wrap="square" rtlCol="0">
              <a:spAutoFit/>
            </a:bodyPr>
            <a:lstStyle/>
            <a:p>
              <a:r>
                <a:rPr lang="en-US" sz="900" dirty="0"/>
                <a:t>Train set 70%</a:t>
              </a:r>
            </a:p>
          </p:txBody>
        </p:sp>
        <p:sp>
          <p:nvSpPr>
            <p:cNvPr id="19" name="Can 18">
              <a:extLst>
                <a:ext uri="{FF2B5EF4-FFF2-40B4-BE49-F238E27FC236}">
                  <a16:creationId xmlns:a16="http://schemas.microsoft.com/office/drawing/2014/main" id="{1A8CE11B-4C34-0DD3-C427-E0C5585F334F}"/>
                </a:ext>
              </a:extLst>
            </p:cNvPr>
            <p:cNvSpPr/>
            <p:nvPr/>
          </p:nvSpPr>
          <p:spPr>
            <a:xfrm>
              <a:off x="6208663" y="1986398"/>
              <a:ext cx="1497724" cy="158274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Pretrained Embeddings</a:t>
              </a:r>
            </a:p>
            <a:p>
              <a:pPr algn="ctr"/>
              <a:r>
                <a:rPr lang="en-US" sz="1000" dirty="0"/>
                <a:t>(Word2Vec &amp; Glove)</a:t>
              </a:r>
            </a:p>
          </p:txBody>
        </p:sp>
        <p:cxnSp>
          <p:nvCxnSpPr>
            <p:cNvPr id="20" name="Straight Arrow Connector 19">
              <a:extLst>
                <a:ext uri="{FF2B5EF4-FFF2-40B4-BE49-F238E27FC236}">
                  <a16:creationId xmlns:a16="http://schemas.microsoft.com/office/drawing/2014/main" id="{36655DB5-7DA7-CF65-5C3E-7869888AA6F7}"/>
                </a:ext>
              </a:extLst>
            </p:cNvPr>
            <p:cNvCxnSpPr>
              <a:stCxn id="19" idx="3"/>
            </p:cNvCxnSpPr>
            <p:nvPr/>
          </p:nvCxnSpPr>
          <p:spPr>
            <a:xfrm>
              <a:off x="6957525" y="3569138"/>
              <a:ext cx="7883" cy="538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Rounded Rectangle 20">
              <a:extLst>
                <a:ext uri="{FF2B5EF4-FFF2-40B4-BE49-F238E27FC236}">
                  <a16:creationId xmlns:a16="http://schemas.microsoft.com/office/drawing/2014/main" id="{7F080054-6534-2BDC-AED4-66D3B76B043D}"/>
                </a:ext>
              </a:extLst>
            </p:cNvPr>
            <p:cNvSpPr/>
            <p:nvPr/>
          </p:nvSpPr>
          <p:spPr>
            <a:xfrm>
              <a:off x="6426227" y="4120992"/>
              <a:ext cx="1280160" cy="16648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998D9AD9-BB79-1852-AD17-A9AB60008017}"/>
                </a:ext>
              </a:extLst>
            </p:cNvPr>
            <p:cNvSpPr/>
            <p:nvPr/>
          </p:nvSpPr>
          <p:spPr>
            <a:xfrm>
              <a:off x="6517666" y="4092404"/>
              <a:ext cx="1090974" cy="1802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Classifier</a:t>
              </a:r>
            </a:p>
          </p:txBody>
        </p:sp>
        <p:sp>
          <p:nvSpPr>
            <p:cNvPr id="23" name="Rectangle 22">
              <a:extLst>
                <a:ext uri="{FF2B5EF4-FFF2-40B4-BE49-F238E27FC236}">
                  <a16:creationId xmlns:a16="http://schemas.microsoft.com/office/drawing/2014/main" id="{50BD2A28-199D-E4EE-D0E0-3451B5BD31AD}"/>
                </a:ext>
              </a:extLst>
            </p:cNvPr>
            <p:cNvSpPr/>
            <p:nvPr/>
          </p:nvSpPr>
          <p:spPr>
            <a:xfrm>
              <a:off x="6517666" y="4463609"/>
              <a:ext cx="1090974" cy="3026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Embedding Layer</a:t>
              </a:r>
            </a:p>
          </p:txBody>
        </p:sp>
        <p:sp>
          <p:nvSpPr>
            <p:cNvPr id="24" name="Rectangle 23">
              <a:extLst>
                <a:ext uri="{FF2B5EF4-FFF2-40B4-BE49-F238E27FC236}">
                  <a16:creationId xmlns:a16="http://schemas.microsoft.com/office/drawing/2014/main" id="{4341217B-0AFF-B5DC-E8E5-EF410799634C}"/>
                </a:ext>
              </a:extLst>
            </p:cNvPr>
            <p:cNvSpPr/>
            <p:nvPr/>
          </p:nvSpPr>
          <p:spPr>
            <a:xfrm>
              <a:off x="6517666" y="4895612"/>
              <a:ext cx="1090974" cy="3026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Bi-LSTM</a:t>
              </a:r>
            </a:p>
          </p:txBody>
        </p:sp>
        <p:sp>
          <p:nvSpPr>
            <p:cNvPr id="25" name="Rectangle 24">
              <a:extLst>
                <a:ext uri="{FF2B5EF4-FFF2-40B4-BE49-F238E27FC236}">
                  <a16:creationId xmlns:a16="http://schemas.microsoft.com/office/drawing/2014/main" id="{08714118-7045-506E-7D31-11DF4610A82C}"/>
                </a:ext>
              </a:extLst>
            </p:cNvPr>
            <p:cNvSpPr/>
            <p:nvPr/>
          </p:nvSpPr>
          <p:spPr>
            <a:xfrm>
              <a:off x="6517666" y="5306496"/>
              <a:ext cx="1090974" cy="3026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Sigmoid</a:t>
              </a:r>
            </a:p>
          </p:txBody>
        </p:sp>
        <p:cxnSp>
          <p:nvCxnSpPr>
            <p:cNvPr id="26" name="Straight Arrow Connector 25">
              <a:extLst>
                <a:ext uri="{FF2B5EF4-FFF2-40B4-BE49-F238E27FC236}">
                  <a16:creationId xmlns:a16="http://schemas.microsoft.com/office/drawing/2014/main" id="{646F1C8F-8F19-89C3-7D05-5A0EEC3A52A0}"/>
                </a:ext>
              </a:extLst>
            </p:cNvPr>
            <p:cNvCxnSpPr>
              <a:cxnSpLocks/>
            </p:cNvCxnSpPr>
            <p:nvPr/>
          </p:nvCxnSpPr>
          <p:spPr>
            <a:xfrm>
              <a:off x="5395162" y="3347351"/>
              <a:ext cx="46115" cy="14189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D721F4A3-890C-AAAC-6070-C3C3B44DA546}"/>
                </a:ext>
              </a:extLst>
            </p:cNvPr>
            <p:cNvSpPr txBox="1"/>
            <p:nvPr/>
          </p:nvSpPr>
          <p:spPr>
            <a:xfrm>
              <a:off x="5448092" y="3931228"/>
              <a:ext cx="813501" cy="230832"/>
            </a:xfrm>
            <a:prstGeom prst="rect">
              <a:avLst/>
            </a:prstGeom>
            <a:noFill/>
          </p:spPr>
          <p:txBody>
            <a:bodyPr wrap="square" rtlCol="0">
              <a:spAutoFit/>
            </a:bodyPr>
            <a:lstStyle/>
            <a:p>
              <a:r>
                <a:rPr lang="en-US" sz="900" dirty="0"/>
                <a:t>Val data 15%</a:t>
              </a:r>
            </a:p>
          </p:txBody>
        </p:sp>
        <p:cxnSp>
          <p:nvCxnSpPr>
            <p:cNvPr id="28" name="Straight Arrow Connector 27">
              <a:extLst>
                <a:ext uri="{FF2B5EF4-FFF2-40B4-BE49-F238E27FC236}">
                  <a16:creationId xmlns:a16="http://schemas.microsoft.com/office/drawing/2014/main" id="{0B6642C4-26F2-A209-FC18-45E3712BE91F}"/>
                </a:ext>
              </a:extLst>
            </p:cNvPr>
            <p:cNvCxnSpPr>
              <a:cxnSpLocks/>
              <a:endCxn id="37" idx="3"/>
            </p:cNvCxnSpPr>
            <p:nvPr/>
          </p:nvCxnSpPr>
          <p:spPr>
            <a:xfrm flipH="1">
              <a:off x="4226670" y="5006952"/>
              <a:ext cx="4504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F0060674-6848-2D28-C020-61CCE297F4DA}"/>
                </a:ext>
              </a:extLst>
            </p:cNvPr>
            <p:cNvSpPr txBox="1"/>
            <p:nvPr/>
          </p:nvSpPr>
          <p:spPr>
            <a:xfrm>
              <a:off x="6892886" y="3724889"/>
              <a:ext cx="1139847" cy="230832"/>
            </a:xfrm>
            <a:prstGeom prst="rect">
              <a:avLst/>
            </a:prstGeom>
            <a:noFill/>
          </p:spPr>
          <p:txBody>
            <a:bodyPr wrap="square" rtlCol="0">
              <a:spAutoFit/>
            </a:bodyPr>
            <a:lstStyle/>
            <a:p>
              <a:r>
                <a:rPr lang="en-US" sz="900" dirty="0"/>
                <a:t>Word embeddings</a:t>
              </a:r>
            </a:p>
          </p:txBody>
        </p:sp>
      </p:grpSp>
      <p:sp>
        <p:nvSpPr>
          <p:cNvPr id="37" name="Rounded Rectangle 36">
            <a:extLst>
              <a:ext uri="{FF2B5EF4-FFF2-40B4-BE49-F238E27FC236}">
                <a16:creationId xmlns:a16="http://schemas.microsoft.com/office/drawing/2014/main" id="{757A273B-6304-418A-4BEE-39FD263D353F}"/>
              </a:ext>
            </a:extLst>
          </p:cNvPr>
          <p:cNvSpPr/>
          <p:nvPr/>
        </p:nvSpPr>
        <p:spPr>
          <a:xfrm>
            <a:off x="3509395" y="4775485"/>
            <a:ext cx="1755444" cy="5990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Performance Evaluation</a:t>
            </a:r>
          </a:p>
        </p:txBody>
      </p:sp>
      <p:cxnSp>
        <p:nvCxnSpPr>
          <p:cNvPr id="38" name="Straight Arrow Connector 37">
            <a:extLst>
              <a:ext uri="{FF2B5EF4-FFF2-40B4-BE49-F238E27FC236}">
                <a16:creationId xmlns:a16="http://schemas.microsoft.com/office/drawing/2014/main" id="{E327BB66-9103-49E0-FE68-31EAC6126BC4}"/>
              </a:ext>
            </a:extLst>
          </p:cNvPr>
          <p:cNvCxnSpPr>
            <a:cxnSpLocks/>
          </p:cNvCxnSpPr>
          <p:nvPr/>
        </p:nvCxnSpPr>
        <p:spPr>
          <a:xfrm flipH="1">
            <a:off x="4989620" y="3721279"/>
            <a:ext cx="190371" cy="10542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A916FA11-DC02-208C-905E-D47133BFB594}"/>
              </a:ext>
            </a:extLst>
          </p:cNvPr>
          <p:cNvSpPr txBox="1"/>
          <p:nvPr/>
        </p:nvSpPr>
        <p:spPr>
          <a:xfrm>
            <a:off x="4318658" y="4115774"/>
            <a:ext cx="991451" cy="230832"/>
          </a:xfrm>
          <a:prstGeom prst="rect">
            <a:avLst/>
          </a:prstGeom>
          <a:noFill/>
        </p:spPr>
        <p:txBody>
          <a:bodyPr wrap="square" rtlCol="0">
            <a:spAutoFit/>
          </a:bodyPr>
          <a:lstStyle/>
          <a:p>
            <a:r>
              <a:rPr lang="en-US" sz="900" dirty="0"/>
              <a:t>Test set 15%</a:t>
            </a:r>
          </a:p>
        </p:txBody>
      </p:sp>
      <p:sp>
        <p:nvSpPr>
          <p:cNvPr id="46" name="Rounded Rectangle 45">
            <a:extLst>
              <a:ext uri="{FF2B5EF4-FFF2-40B4-BE49-F238E27FC236}">
                <a16:creationId xmlns:a16="http://schemas.microsoft.com/office/drawing/2014/main" id="{D4716A13-7C35-4D39-C1FF-C294C1283A4D}"/>
              </a:ext>
            </a:extLst>
          </p:cNvPr>
          <p:cNvSpPr/>
          <p:nvPr/>
        </p:nvSpPr>
        <p:spPr>
          <a:xfrm>
            <a:off x="5884244" y="4816308"/>
            <a:ext cx="1755444" cy="5990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Model Training</a:t>
            </a:r>
          </a:p>
        </p:txBody>
      </p:sp>
      <p:cxnSp>
        <p:nvCxnSpPr>
          <p:cNvPr id="49" name="Straight Arrow Connector 48">
            <a:extLst>
              <a:ext uri="{FF2B5EF4-FFF2-40B4-BE49-F238E27FC236}">
                <a16:creationId xmlns:a16="http://schemas.microsoft.com/office/drawing/2014/main" id="{7A4292D2-2FDE-0FBD-5309-B5283DA322E9}"/>
              </a:ext>
            </a:extLst>
          </p:cNvPr>
          <p:cNvCxnSpPr/>
          <p:nvPr/>
        </p:nvCxnSpPr>
        <p:spPr>
          <a:xfrm flipH="1">
            <a:off x="7639688" y="5115039"/>
            <a:ext cx="550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98499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1032</TotalTime>
  <Words>955</Words>
  <Application>Microsoft Macintosh PowerPoint</Application>
  <PresentationFormat>Widescreen</PresentationFormat>
  <Paragraphs>117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Gill Sans MT</vt:lpstr>
      <vt:lpstr>Times New Roman</vt:lpstr>
      <vt:lpstr>Wingdings</vt:lpstr>
      <vt:lpstr>Gallery</vt:lpstr>
      <vt:lpstr>Analysis of Pretrained Word Embedding Models for Detecting AI-Generated Text</vt:lpstr>
      <vt:lpstr> TABLE OF CONTENTS</vt:lpstr>
      <vt:lpstr> INTRODUCTION</vt:lpstr>
      <vt:lpstr> MOTIVATION And Objectives</vt:lpstr>
      <vt:lpstr> Methodology: Data collection &amp; Preprocessing</vt:lpstr>
      <vt:lpstr>PowerPoint Presentation</vt:lpstr>
      <vt:lpstr> Word Embeddings – Word2vec and glove</vt:lpstr>
      <vt:lpstr> Word Embeddings – Word2vec and glove</vt:lpstr>
      <vt:lpstr>PowerPoint Presentation</vt:lpstr>
      <vt:lpstr> Bi-lstm Model</vt:lpstr>
      <vt:lpstr> Results for Glove </vt:lpstr>
      <vt:lpstr> Results for GLove</vt:lpstr>
      <vt:lpstr> Results/Analysis for word2vec </vt:lpstr>
      <vt:lpstr> Results/Analysis for Word2vec</vt:lpstr>
      <vt:lpstr> Discussion &amp; Limitations</vt:lpstr>
      <vt:lpstr> CONCLUSION &amp; Future work</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Pretrained Word Embedding Models for Detecting AI-Generated Text</dc:title>
  <dc:creator>Sruthi Mandalapu</dc:creator>
  <cp:lastModifiedBy>Sonde, Moroti</cp:lastModifiedBy>
  <cp:revision>6</cp:revision>
  <dcterms:created xsi:type="dcterms:W3CDTF">2024-04-18T00:10:02Z</dcterms:created>
  <dcterms:modified xsi:type="dcterms:W3CDTF">2024-04-18T18:03:07Z</dcterms:modified>
</cp:coreProperties>
</file>