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5" r:id="rId8"/>
    <p:sldId id="262" r:id="rId9"/>
    <p:sldId id="267" r:id="rId10"/>
    <p:sldId id="266" r:id="rId11"/>
    <p:sldId id="277" r:id="rId12"/>
    <p:sldId id="264" r:id="rId13"/>
    <p:sldId id="268" r:id="rId14"/>
    <p:sldId id="269" r:id="rId15"/>
    <p:sldId id="273" r:id="rId16"/>
    <p:sldId id="272" r:id="rId17"/>
    <p:sldId id="274" r:id="rId18"/>
    <p:sldId id="270" r:id="rId19"/>
    <p:sldId id="271"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6" d="100"/>
          <a:sy n="66" d="100"/>
        </p:scale>
        <p:origin x="5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4BC5A-D6D7-4406-9A2A-0C814DC31398}" type="datetimeFigureOut">
              <a:rPr lang="en-US" smtClean="0"/>
              <a:t>12/23/2023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78555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4BC5A-D6D7-4406-9A2A-0C814DC31398}"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108580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4BC5A-D6D7-4406-9A2A-0C814DC31398}"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27357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4BC5A-D6D7-4406-9A2A-0C814DC31398}"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18572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4BC5A-D6D7-4406-9A2A-0C814DC31398}"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311375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4BC5A-D6D7-4406-9A2A-0C814DC31398}"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1263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4BC5A-D6D7-4406-9A2A-0C814DC31398}" type="datetimeFigureOut">
              <a:rPr lang="en-US" smtClean="0"/>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86116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B4BC5A-D6D7-4406-9A2A-0C814DC31398}" type="datetimeFigureOut">
              <a:rPr lang="en-US" smtClean="0"/>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101485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4BC5A-D6D7-4406-9A2A-0C814DC31398}" type="datetimeFigureOut">
              <a:rPr lang="en-US" smtClean="0"/>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367046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B4BC5A-D6D7-4406-9A2A-0C814DC31398}"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275167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B4BC5A-D6D7-4406-9A2A-0C814DC31398}" type="datetimeFigureOut">
              <a:rPr lang="en-US" smtClean="0"/>
              <a:t>12/23/2023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48D3B5A-4E01-4736-A311-15F94B0EFE5D}" type="slidenum">
              <a:rPr lang="en-US" smtClean="0"/>
              <a:t>‹#›</a:t>
            </a:fld>
            <a:endParaRPr lang="en-US"/>
          </a:p>
        </p:txBody>
      </p:sp>
    </p:spTree>
    <p:extLst>
      <p:ext uri="{BB962C8B-B14F-4D97-AF65-F5344CB8AC3E}">
        <p14:creationId xmlns:p14="http://schemas.microsoft.com/office/powerpoint/2010/main" val="327317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B4BC5A-D6D7-4406-9A2A-0C814DC31398}" type="datetimeFigureOut">
              <a:rPr lang="en-US" smtClean="0"/>
              <a:t>12/23/2023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8D3B5A-4E01-4736-A311-15F94B0EFE5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65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9528594" TargetMode="External"/><Relationship Id="rId2" Type="http://schemas.openxmlformats.org/officeDocument/2006/relationships/hyperlink" Target="https://pravn.wordpress.com/category/vae-gan-vaegan/" TargetMode="External"/><Relationship Id="rId1" Type="http://schemas.openxmlformats.org/officeDocument/2006/relationships/slideLayout" Target="../slideLayouts/slideLayout2.xml"/><Relationship Id="rId5" Type="http://schemas.openxmlformats.org/officeDocument/2006/relationships/hyperlink" Target="https://ieeexplore.ieee.org/document/9766338" TargetMode="External"/><Relationship Id="rId4" Type="http://schemas.openxmlformats.org/officeDocument/2006/relationships/hyperlink" Target="https://www.sciencedirect.com/science/article/abs/pii/S000145752031770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A88F-2960-827C-E988-F6F60BFC5C44}"/>
              </a:ext>
            </a:extLst>
          </p:cNvPr>
          <p:cNvSpPr>
            <a:spLocks noGrp="1"/>
          </p:cNvSpPr>
          <p:nvPr>
            <p:ph type="ctrTitle"/>
          </p:nvPr>
        </p:nvSpPr>
        <p:spPr>
          <a:xfrm>
            <a:off x="1777463" y="1091373"/>
            <a:ext cx="8637073" cy="2541431"/>
          </a:xfrm>
          <a:ln>
            <a:noFill/>
          </a:ln>
        </p:spPr>
        <p:txBody>
          <a:bodyPr>
            <a:normAutofit/>
          </a:bodyPr>
          <a:lstStyle/>
          <a:p>
            <a:pPr algn="ctr"/>
            <a:r>
              <a:rPr lang="en-US" sz="4000" dirty="0">
                <a:solidFill>
                  <a:schemeClr val="accent6">
                    <a:lumMod val="50000"/>
                  </a:schemeClr>
                </a:solidFill>
              </a:rPr>
              <a:t>VAE-GAN: Identifying VAE-GAN Model for latent Representation learning</a:t>
            </a:r>
          </a:p>
        </p:txBody>
      </p:sp>
    </p:spTree>
    <p:extLst>
      <p:ext uri="{BB962C8B-B14F-4D97-AF65-F5344CB8AC3E}">
        <p14:creationId xmlns:p14="http://schemas.microsoft.com/office/powerpoint/2010/main" val="333014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6E2D-E350-D0DC-B8F1-38A9CE72DF1B}"/>
              </a:ext>
            </a:extLst>
          </p:cNvPr>
          <p:cNvSpPr>
            <a:spLocks noGrp="1"/>
          </p:cNvSpPr>
          <p:nvPr>
            <p:ph type="title"/>
          </p:nvPr>
        </p:nvSpPr>
        <p:spPr>
          <a:xfrm>
            <a:off x="1278324" y="419508"/>
            <a:ext cx="9107335" cy="1049235"/>
          </a:xfrm>
        </p:spPr>
        <p:txBody>
          <a:bodyPr>
            <a:normAutofit fontScale="90000"/>
          </a:bodyPr>
          <a:lstStyle/>
          <a:p>
            <a:pPr algn="ctr"/>
            <a:r>
              <a:rPr lang="en-US" dirty="0">
                <a:solidFill>
                  <a:schemeClr val="accent6">
                    <a:lumMod val="50000"/>
                  </a:schemeClr>
                </a:solidFill>
              </a:rPr>
              <a:t>VAE-GAN (Introducing Regularization - batch-Normalization To avoid overfitting)</a:t>
            </a:r>
          </a:p>
        </p:txBody>
      </p:sp>
      <p:sp>
        <p:nvSpPr>
          <p:cNvPr id="3" name="Content Placeholder 2">
            <a:extLst>
              <a:ext uri="{FF2B5EF4-FFF2-40B4-BE49-F238E27FC236}">
                <a16:creationId xmlns:a16="http://schemas.microsoft.com/office/drawing/2014/main" id="{BA7D38DC-B924-9C07-0EAA-F3711115D67E}"/>
              </a:ext>
            </a:extLst>
          </p:cNvPr>
          <p:cNvSpPr>
            <a:spLocks noGrp="1"/>
          </p:cNvSpPr>
          <p:nvPr>
            <p:ph idx="1"/>
          </p:nvPr>
        </p:nvSpPr>
        <p:spPr>
          <a:xfrm>
            <a:off x="439554" y="1871353"/>
            <a:ext cx="5210476" cy="3759425"/>
          </a:xfrm>
        </p:spPr>
        <p:txBody>
          <a:bodyPr>
            <a:normAutofit lnSpcReduction="10000"/>
          </a:bodyPr>
          <a:lstStyle/>
          <a:p>
            <a:pPr algn="just">
              <a:buClr>
                <a:schemeClr val="accent6">
                  <a:lumMod val="50000"/>
                </a:schemeClr>
              </a:buClr>
            </a:pPr>
            <a:r>
              <a:rPr lang="en-US" dirty="0">
                <a:solidFill>
                  <a:schemeClr val="accent6">
                    <a:lumMod val="50000"/>
                  </a:schemeClr>
                </a:solidFill>
              </a:rPr>
              <a:t>Batch Normalization – commonly abbreviated as Batch Norm – is one of these methods. Currently, it is a widely used technique in the field of Deep Learning. It improves the learning speed of Neural Networks and provides regularization, avoiding overfitting.</a:t>
            </a:r>
          </a:p>
          <a:p>
            <a:pPr algn="just">
              <a:buClr>
                <a:schemeClr val="accent6">
                  <a:lumMod val="50000"/>
                </a:schemeClr>
              </a:buClr>
            </a:pPr>
            <a:r>
              <a:rPr lang="en-US" dirty="0">
                <a:solidFill>
                  <a:schemeClr val="accent6">
                    <a:lumMod val="50000"/>
                  </a:schemeClr>
                </a:solidFill>
              </a:rPr>
              <a:t>Advantages: accuracy – faster, better performance, standardization layer, good transformation of  values, so that model can easily deluge the data set</a:t>
            </a:r>
          </a:p>
        </p:txBody>
      </p:sp>
      <p:pic>
        <p:nvPicPr>
          <p:cNvPr id="5" name="Picture 4">
            <a:extLst>
              <a:ext uri="{FF2B5EF4-FFF2-40B4-BE49-F238E27FC236}">
                <a16:creationId xmlns:a16="http://schemas.microsoft.com/office/drawing/2014/main" id="{F5754298-4F6A-0783-FC5C-299CB430534B}"/>
              </a:ext>
            </a:extLst>
          </p:cNvPr>
          <p:cNvPicPr>
            <a:picLocks noChangeAspect="1"/>
          </p:cNvPicPr>
          <p:nvPr/>
        </p:nvPicPr>
        <p:blipFill>
          <a:blip r:embed="rId2"/>
          <a:stretch>
            <a:fillRect/>
          </a:stretch>
        </p:blipFill>
        <p:spPr>
          <a:xfrm>
            <a:off x="6096000" y="1468744"/>
            <a:ext cx="5107807" cy="2102230"/>
          </a:xfrm>
          <a:prstGeom prst="rect">
            <a:avLst/>
          </a:prstGeom>
        </p:spPr>
      </p:pic>
      <p:pic>
        <p:nvPicPr>
          <p:cNvPr id="7" name="Picture 6">
            <a:extLst>
              <a:ext uri="{FF2B5EF4-FFF2-40B4-BE49-F238E27FC236}">
                <a16:creationId xmlns:a16="http://schemas.microsoft.com/office/drawing/2014/main" id="{F51EF065-93ED-A60E-291D-B9D66F591D0E}"/>
              </a:ext>
            </a:extLst>
          </p:cNvPr>
          <p:cNvPicPr>
            <a:picLocks noChangeAspect="1"/>
          </p:cNvPicPr>
          <p:nvPr/>
        </p:nvPicPr>
        <p:blipFill>
          <a:blip r:embed="rId3"/>
          <a:stretch>
            <a:fillRect/>
          </a:stretch>
        </p:blipFill>
        <p:spPr>
          <a:xfrm>
            <a:off x="6096001" y="3570974"/>
            <a:ext cx="5107806" cy="2362321"/>
          </a:xfrm>
          <a:prstGeom prst="rect">
            <a:avLst/>
          </a:prstGeom>
        </p:spPr>
      </p:pic>
    </p:spTree>
    <p:extLst>
      <p:ext uri="{BB962C8B-B14F-4D97-AF65-F5344CB8AC3E}">
        <p14:creationId xmlns:p14="http://schemas.microsoft.com/office/powerpoint/2010/main" val="333316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8700-6D02-186A-0B39-2E8C6A26B23F}"/>
              </a:ext>
            </a:extLst>
          </p:cNvPr>
          <p:cNvSpPr>
            <a:spLocks noGrp="1"/>
          </p:cNvSpPr>
          <p:nvPr>
            <p:ph type="title"/>
          </p:nvPr>
        </p:nvSpPr>
        <p:spPr/>
        <p:txBody>
          <a:bodyPr/>
          <a:lstStyle/>
          <a:p>
            <a:pPr algn="ctr"/>
            <a:r>
              <a:rPr lang="en-US" dirty="0">
                <a:solidFill>
                  <a:schemeClr val="accent6">
                    <a:lumMod val="50000"/>
                  </a:schemeClr>
                </a:solidFill>
              </a:rPr>
              <a:t>Time complexity</a:t>
            </a:r>
          </a:p>
        </p:txBody>
      </p:sp>
      <p:sp>
        <p:nvSpPr>
          <p:cNvPr id="3" name="Content Placeholder 2">
            <a:extLst>
              <a:ext uri="{FF2B5EF4-FFF2-40B4-BE49-F238E27FC236}">
                <a16:creationId xmlns:a16="http://schemas.microsoft.com/office/drawing/2014/main" id="{341BD402-45EF-A484-B10F-436AAA125B6E}"/>
              </a:ext>
            </a:extLst>
          </p:cNvPr>
          <p:cNvSpPr>
            <a:spLocks noGrp="1"/>
          </p:cNvSpPr>
          <p:nvPr>
            <p:ph idx="1"/>
          </p:nvPr>
        </p:nvSpPr>
        <p:spPr>
          <a:xfrm>
            <a:off x="1172446" y="1998133"/>
            <a:ext cx="5709618" cy="3450613"/>
          </a:xfrm>
        </p:spPr>
        <p:txBody>
          <a:bodyPr/>
          <a:lstStyle/>
          <a:p>
            <a:pPr marL="0" indent="0" algn="just">
              <a:buNone/>
            </a:pPr>
            <a:r>
              <a:rPr lang="en-US" dirty="0">
                <a:solidFill>
                  <a:schemeClr val="accent6">
                    <a:lumMod val="50000"/>
                  </a:schemeClr>
                </a:solidFill>
              </a:rPr>
              <a:t>The time complexity is often dependent on dimension of neural networks, size of input data set, training iterations (the test sets – number of epochs), though the VAEGAN introducing batch normalization gives a predominant change during training than before, increase in dimensionality of neural networks and input set actually requires a dedicated resources.</a:t>
            </a:r>
          </a:p>
        </p:txBody>
      </p:sp>
      <p:pic>
        <p:nvPicPr>
          <p:cNvPr id="4" name="Picture 3">
            <a:extLst>
              <a:ext uri="{FF2B5EF4-FFF2-40B4-BE49-F238E27FC236}">
                <a16:creationId xmlns:a16="http://schemas.microsoft.com/office/drawing/2014/main" id="{93630617-06C6-3F7E-D613-A4C89AF25C4F}"/>
              </a:ext>
            </a:extLst>
          </p:cNvPr>
          <p:cNvPicPr>
            <a:picLocks noChangeAspect="1"/>
          </p:cNvPicPr>
          <p:nvPr/>
        </p:nvPicPr>
        <p:blipFill>
          <a:blip r:embed="rId2"/>
          <a:stretch>
            <a:fillRect/>
          </a:stretch>
        </p:blipFill>
        <p:spPr>
          <a:xfrm>
            <a:off x="7109862" y="2184980"/>
            <a:ext cx="3944992" cy="2488040"/>
          </a:xfrm>
          <a:prstGeom prst="rect">
            <a:avLst/>
          </a:prstGeom>
        </p:spPr>
      </p:pic>
    </p:spTree>
    <p:extLst>
      <p:ext uri="{BB962C8B-B14F-4D97-AF65-F5344CB8AC3E}">
        <p14:creationId xmlns:p14="http://schemas.microsoft.com/office/powerpoint/2010/main" val="284780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77B1-5C62-D0C1-E189-CC0A7D5698D0}"/>
              </a:ext>
            </a:extLst>
          </p:cNvPr>
          <p:cNvSpPr>
            <a:spLocks noGrp="1"/>
          </p:cNvSpPr>
          <p:nvPr>
            <p:ph type="title"/>
          </p:nvPr>
        </p:nvSpPr>
        <p:spPr/>
        <p:txBody>
          <a:bodyPr/>
          <a:lstStyle/>
          <a:p>
            <a:pPr algn="ctr"/>
            <a:r>
              <a:rPr lang="en-US" dirty="0">
                <a:solidFill>
                  <a:schemeClr val="accent6">
                    <a:lumMod val="50000"/>
                  </a:schemeClr>
                </a:solidFill>
              </a:rPr>
              <a:t>VAE-GAN</a:t>
            </a:r>
            <a:r>
              <a:rPr lang="en-US" dirty="0"/>
              <a:t> </a:t>
            </a:r>
            <a:r>
              <a:rPr lang="en-US" dirty="0">
                <a:solidFill>
                  <a:schemeClr val="accent6">
                    <a:lumMod val="50000"/>
                  </a:schemeClr>
                </a:solidFill>
              </a:rPr>
              <a:t>Architecture</a:t>
            </a:r>
          </a:p>
        </p:txBody>
      </p:sp>
      <p:pic>
        <p:nvPicPr>
          <p:cNvPr id="7" name="Picture 6">
            <a:extLst>
              <a:ext uri="{FF2B5EF4-FFF2-40B4-BE49-F238E27FC236}">
                <a16:creationId xmlns:a16="http://schemas.microsoft.com/office/drawing/2014/main" id="{BC98DA41-0BC3-0829-7C92-294287E8F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21" y="2038234"/>
            <a:ext cx="5486400" cy="2322009"/>
          </a:xfrm>
          <a:prstGeom prst="rect">
            <a:avLst/>
          </a:prstGeom>
        </p:spPr>
      </p:pic>
      <p:pic>
        <p:nvPicPr>
          <p:cNvPr id="4" name="Picture 3">
            <a:extLst>
              <a:ext uri="{FF2B5EF4-FFF2-40B4-BE49-F238E27FC236}">
                <a16:creationId xmlns:a16="http://schemas.microsoft.com/office/drawing/2014/main" id="{26AE3B83-C7D8-CFC1-FAAE-B69E3E694280}"/>
              </a:ext>
            </a:extLst>
          </p:cNvPr>
          <p:cNvPicPr>
            <a:picLocks noChangeAspect="1"/>
          </p:cNvPicPr>
          <p:nvPr/>
        </p:nvPicPr>
        <p:blipFill>
          <a:blip r:embed="rId3"/>
          <a:stretch>
            <a:fillRect/>
          </a:stretch>
        </p:blipFill>
        <p:spPr>
          <a:xfrm>
            <a:off x="5996540" y="2038233"/>
            <a:ext cx="5832908" cy="2322009"/>
          </a:xfrm>
          <a:prstGeom prst="rect">
            <a:avLst/>
          </a:prstGeom>
        </p:spPr>
      </p:pic>
    </p:spTree>
    <p:extLst>
      <p:ext uri="{BB962C8B-B14F-4D97-AF65-F5344CB8AC3E}">
        <p14:creationId xmlns:p14="http://schemas.microsoft.com/office/powerpoint/2010/main" val="78277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D9C-0D7B-393D-8E8A-F138F0FF1FDB}"/>
              </a:ext>
            </a:extLst>
          </p:cNvPr>
          <p:cNvSpPr>
            <a:spLocks noGrp="1"/>
          </p:cNvSpPr>
          <p:nvPr>
            <p:ph type="title"/>
          </p:nvPr>
        </p:nvSpPr>
        <p:spPr>
          <a:xfrm>
            <a:off x="2032296" y="217125"/>
            <a:ext cx="9603275" cy="1049235"/>
          </a:xfrm>
        </p:spPr>
        <p:txBody>
          <a:bodyPr/>
          <a:lstStyle/>
          <a:p>
            <a:r>
              <a:rPr lang="en-US" dirty="0">
                <a:solidFill>
                  <a:schemeClr val="accent6">
                    <a:lumMod val="50000"/>
                  </a:schemeClr>
                </a:solidFill>
              </a:rPr>
              <a:t>Analysis – reconstructed images</a:t>
            </a:r>
          </a:p>
        </p:txBody>
      </p:sp>
      <p:pic>
        <p:nvPicPr>
          <p:cNvPr id="5" name="Content Placeholder 4">
            <a:extLst>
              <a:ext uri="{FF2B5EF4-FFF2-40B4-BE49-F238E27FC236}">
                <a16:creationId xmlns:a16="http://schemas.microsoft.com/office/drawing/2014/main" id="{5193A115-7722-D755-5A7E-7FE409CE0DA2}"/>
              </a:ext>
            </a:extLst>
          </p:cNvPr>
          <p:cNvPicPr>
            <a:picLocks noGrp="1" noChangeAspect="1"/>
          </p:cNvPicPr>
          <p:nvPr>
            <p:ph idx="1"/>
          </p:nvPr>
        </p:nvPicPr>
        <p:blipFill rotWithShape="1">
          <a:blip r:embed="rId2"/>
          <a:srcRect t="6191" r="8726" b="5488"/>
          <a:stretch/>
        </p:blipFill>
        <p:spPr>
          <a:xfrm>
            <a:off x="393451" y="940958"/>
            <a:ext cx="3944993" cy="2355651"/>
          </a:xfrm>
        </p:spPr>
      </p:pic>
      <p:pic>
        <p:nvPicPr>
          <p:cNvPr id="7" name="Picture 6">
            <a:extLst>
              <a:ext uri="{FF2B5EF4-FFF2-40B4-BE49-F238E27FC236}">
                <a16:creationId xmlns:a16="http://schemas.microsoft.com/office/drawing/2014/main" id="{76CB89DF-26A3-BC5E-81E8-DA6D302B4C47}"/>
              </a:ext>
            </a:extLst>
          </p:cNvPr>
          <p:cNvPicPr>
            <a:picLocks noChangeAspect="1"/>
          </p:cNvPicPr>
          <p:nvPr/>
        </p:nvPicPr>
        <p:blipFill rotWithShape="1">
          <a:blip r:embed="rId3"/>
          <a:srcRect t="5220" b="-305"/>
          <a:stretch/>
        </p:blipFill>
        <p:spPr>
          <a:xfrm>
            <a:off x="6181708" y="940958"/>
            <a:ext cx="3899029" cy="2355651"/>
          </a:xfrm>
          <a:prstGeom prst="rect">
            <a:avLst/>
          </a:prstGeom>
        </p:spPr>
      </p:pic>
      <p:sp>
        <p:nvSpPr>
          <p:cNvPr id="8" name="TextBox 7">
            <a:extLst>
              <a:ext uri="{FF2B5EF4-FFF2-40B4-BE49-F238E27FC236}">
                <a16:creationId xmlns:a16="http://schemas.microsoft.com/office/drawing/2014/main" id="{2D66C44A-C5A1-13C5-B384-218A1E05502D}"/>
              </a:ext>
            </a:extLst>
          </p:cNvPr>
          <p:cNvSpPr txBox="1"/>
          <p:nvPr/>
        </p:nvSpPr>
        <p:spPr>
          <a:xfrm>
            <a:off x="4386956" y="1857173"/>
            <a:ext cx="1669301" cy="523220"/>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avoidance of overfitting problem</a:t>
            </a:r>
          </a:p>
        </p:txBody>
      </p:sp>
      <p:sp>
        <p:nvSpPr>
          <p:cNvPr id="9" name="TextBox 8">
            <a:extLst>
              <a:ext uri="{FF2B5EF4-FFF2-40B4-BE49-F238E27FC236}">
                <a16:creationId xmlns:a16="http://schemas.microsoft.com/office/drawing/2014/main" id="{D8550715-1A4A-1161-C4EB-EE23114AA422}"/>
              </a:ext>
            </a:extLst>
          </p:cNvPr>
          <p:cNvSpPr txBox="1"/>
          <p:nvPr/>
        </p:nvSpPr>
        <p:spPr>
          <a:xfrm>
            <a:off x="10160225" y="1766398"/>
            <a:ext cx="170289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implementing regularization technique</a:t>
            </a:r>
          </a:p>
        </p:txBody>
      </p:sp>
      <p:pic>
        <p:nvPicPr>
          <p:cNvPr id="11" name="Picture 10">
            <a:extLst>
              <a:ext uri="{FF2B5EF4-FFF2-40B4-BE49-F238E27FC236}">
                <a16:creationId xmlns:a16="http://schemas.microsoft.com/office/drawing/2014/main" id="{B3E8A1EC-CDDD-6F6D-BD3A-FD1D87BAF1A6}"/>
              </a:ext>
            </a:extLst>
          </p:cNvPr>
          <p:cNvPicPr>
            <a:picLocks noChangeAspect="1"/>
          </p:cNvPicPr>
          <p:nvPr/>
        </p:nvPicPr>
        <p:blipFill>
          <a:blip r:embed="rId4"/>
          <a:stretch>
            <a:fillRect/>
          </a:stretch>
        </p:blipFill>
        <p:spPr>
          <a:xfrm>
            <a:off x="393452" y="3429000"/>
            <a:ext cx="3944992" cy="2488040"/>
          </a:xfrm>
          <a:prstGeom prst="rect">
            <a:avLst/>
          </a:prstGeom>
        </p:spPr>
      </p:pic>
      <p:sp>
        <p:nvSpPr>
          <p:cNvPr id="12" name="TextBox 11">
            <a:extLst>
              <a:ext uri="{FF2B5EF4-FFF2-40B4-BE49-F238E27FC236}">
                <a16:creationId xmlns:a16="http://schemas.microsoft.com/office/drawing/2014/main" id="{3620435C-6D58-153F-B85F-007C71FCD1AC}"/>
              </a:ext>
            </a:extLst>
          </p:cNvPr>
          <p:cNvSpPr txBox="1"/>
          <p:nvPr/>
        </p:nvSpPr>
        <p:spPr>
          <a:xfrm>
            <a:off x="4432920" y="4195966"/>
            <a:ext cx="1577374" cy="954107"/>
          </a:xfrm>
          <a:prstGeom prst="rect">
            <a:avLst/>
          </a:prstGeom>
          <a:noFill/>
        </p:spPr>
        <p:txBody>
          <a:bodyPr wrap="square">
            <a:spAutoFit/>
          </a:bodyPr>
          <a:lstStyle/>
          <a:p>
            <a:pPr algn="just">
              <a:lnSpc>
                <a:spcPct val="100000"/>
              </a:lnSpc>
            </a:pPr>
            <a:r>
              <a:rPr lang="en-US" sz="1400" dirty="0">
                <a:solidFill>
                  <a:schemeClr val="accent6">
                    <a:lumMod val="50000"/>
                  </a:schemeClr>
                </a:solidFill>
              </a:rPr>
              <a:t>Comparison of before and after overfitting problem on test set</a:t>
            </a:r>
          </a:p>
        </p:txBody>
      </p:sp>
      <p:pic>
        <p:nvPicPr>
          <p:cNvPr id="14" name="Picture 13">
            <a:extLst>
              <a:ext uri="{FF2B5EF4-FFF2-40B4-BE49-F238E27FC236}">
                <a16:creationId xmlns:a16="http://schemas.microsoft.com/office/drawing/2014/main" id="{11C3259B-C722-EB1D-44C6-96BDC0711E48}"/>
              </a:ext>
            </a:extLst>
          </p:cNvPr>
          <p:cNvPicPr>
            <a:picLocks noChangeAspect="1"/>
          </p:cNvPicPr>
          <p:nvPr/>
        </p:nvPicPr>
        <p:blipFill rotWithShape="1">
          <a:blip r:embed="rId5"/>
          <a:srcRect l="1084" r="12264"/>
          <a:stretch/>
        </p:blipFill>
        <p:spPr>
          <a:xfrm>
            <a:off x="6181708" y="3429000"/>
            <a:ext cx="3899029" cy="2488040"/>
          </a:xfrm>
          <a:prstGeom prst="rect">
            <a:avLst/>
          </a:prstGeom>
        </p:spPr>
      </p:pic>
      <p:sp>
        <p:nvSpPr>
          <p:cNvPr id="15" name="TextBox 14">
            <a:extLst>
              <a:ext uri="{FF2B5EF4-FFF2-40B4-BE49-F238E27FC236}">
                <a16:creationId xmlns:a16="http://schemas.microsoft.com/office/drawing/2014/main" id="{1175AC43-EFF3-66AB-C879-B90B3B552E79}"/>
              </a:ext>
            </a:extLst>
          </p:cNvPr>
          <p:cNvSpPr txBox="1"/>
          <p:nvPr/>
        </p:nvSpPr>
        <p:spPr>
          <a:xfrm>
            <a:off x="10252151" y="4091329"/>
            <a:ext cx="1702892" cy="954107"/>
          </a:xfrm>
          <a:prstGeom prst="rect">
            <a:avLst/>
          </a:prstGeom>
          <a:noFill/>
        </p:spPr>
        <p:txBody>
          <a:bodyPr wrap="square">
            <a:spAutoFit/>
          </a:bodyPr>
          <a:lstStyle/>
          <a:p>
            <a:pPr algn="just">
              <a:lnSpc>
                <a:spcPct val="100000"/>
              </a:lnSpc>
            </a:pPr>
            <a:r>
              <a:rPr lang="en-US" sz="1400" dirty="0">
                <a:solidFill>
                  <a:schemeClr val="accent6">
                    <a:lumMod val="50000"/>
                  </a:schemeClr>
                </a:solidFill>
              </a:rPr>
              <a:t>Comparison of before and after overfitting problem on average loss</a:t>
            </a:r>
          </a:p>
        </p:txBody>
      </p:sp>
    </p:spTree>
    <p:extLst>
      <p:ext uri="{BB962C8B-B14F-4D97-AF65-F5344CB8AC3E}">
        <p14:creationId xmlns:p14="http://schemas.microsoft.com/office/powerpoint/2010/main" val="291707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7C5754-F947-C72E-6F9E-4D1A215F58D9}"/>
              </a:ext>
            </a:extLst>
          </p:cNvPr>
          <p:cNvPicPr>
            <a:picLocks noGrp="1" noChangeAspect="1"/>
          </p:cNvPicPr>
          <p:nvPr>
            <p:ph idx="1"/>
          </p:nvPr>
        </p:nvPicPr>
        <p:blipFill rotWithShape="1">
          <a:blip r:embed="rId2"/>
          <a:srcRect/>
          <a:stretch/>
        </p:blipFill>
        <p:spPr>
          <a:xfrm>
            <a:off x="5891439" y="842609"/>
            <a:ext cx="4597669" cy="2468482"/>
          </a:xfrm>
        </p:spPr>
      </p:pic>
      <p:pic>
        <p:nvPicPr>
          <p:cNvPr id="7" name="Picture 6">
            <a:extLst>
              <a:ext uri="{FF2B5EF4-FFF2-40B4-BE49-F238E27FC236}">
                <a16:creationId xmlns:a16="http://schemas.microsoft.com/office/drawing/2014/main" id="{556B8319-55C3-9917-1AC1-999BD67A2610}"/>
              </a:ext>
            </a:extLst>
          </p:cNvPr>
          <p:cNvPicPr>
            <a:picLocks noChangeAspect="1"/>
          </p:cNvPicPr>
          <p:nvPr/>
        </p:nvPicPr>
        <p:blipFill rotWithShape="1">
          <a:blip r:embed="rId3"/>
          <a:srcRect r="2144"/>
          <a:stretch/>
        </p:blipFill>
        <p:spPr>
          <a:xfrm>
            <a:off x="238037" y="842609"/>
            <a:ext cx="3920077" cy="2391479"/>
          </a:xfrm>
          <a:prstGeom prst="rect">
            <a:avLst/>
          </a:prstGeom>
        </p:spPr>
      </p:pic>
      <p:sp>
        <p:nvSpPr>
          <p:cNvPr id="12" name="Title 1">
            <a:extLst>
              <a:ext uri="{FF2B5EF4-FFF2-40B4-BE49-F238E27FC236}">
                <a16:creationId xmlns:a16="http://schemas.microsoft.com/office/drawing/2014/main" id="{E213A718-1FB1-B00B-24D0-6DA8D3DE8BE7}"/>
              </a:ext>
            </a:extLst>
          </p:cNvPr>
          <p:cNvSpPr>
            <a:spLocks noGrp="1"/>
          </p:cNvSpPr>
          <p:nvPr>
            <p:ph type="title"/>
          </p:nvPr>
        </p:nvSpPr>
        <p:spPr>
          <a:xfrm>
            <a:off x="2442261" y="152579"/>
            <a:ext cx="8251407" cy="1049338"/>
          </a:xfrm>
        </p:spPr>
        <p:txBody>
          <a:bodyPr/>
          <a:lstStyle/>
          <a:p>
            <a:r>
              <a:rPr lang="en-US" dirty="0">
                <a:solidFill>
                  <a:schemeClr val="accent6">
                    <a:lumMod val="50000"/>
                  </a:schemeClr>
                </a:solidFill>
              </a:rPr>
              <a:t>Analysis – reconstructed images</a:t>
            </a:r>
          </a:p>
        </p:txBody>
      </p:sp>
      <p:sp>
        <p:nvSpPr>
          <p:cNvPr id="2" name="TextBox 1">
            <a:extLst>
              <a:ext uri="{FF2B5EF4-FFF2-40B4-BE49-F238E27FC236}">
                <a16:creationId xmlns:a16="http://schemas.microsoft.com/office/drawing/2014/main" id="{88DF86FC-C0F7-AE8A-5F38-23B6F4273732}"/>
              </a:ext>
            </a:extLst>
          </p:cNvPr>
          <p:cNvSpPr txBox="1"/>
          <p:nvPr/>
        </p:nvSpPr>
        <p:spPr>
          <a:xfrm>
            <a:off x="10489108" y="1776738"/>
            <a:ext cx="170289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implementing overfitting problem for epoch1</a:t>
            </a:r>
          </a:p>
        </p:txBody>
      </p:sp>
      <p:sp>
        <p:nvSpPr>
          <p:cNvPr id="3" name="TextBox 2">
            <a:extLst>
              <a:ext uri="{FF2B5EF4-FFF2-40B4-BE49-F238E27FC236}">
                <a16:creationId xmlns:a16="http://schemas.microsoft.com/office/drawing/2014/main" id="{720F315A-3F8D-855C-AC22-355AACAFF214}"/>
              </a:ext>
            </a:extLst>
          </p:cNvPr>
          <p:cNvSpPr txBox="1"/>
          <p:nvPr/>
        </p:nvSpPr>
        <p:spPr>
          <a:xfrm>
            <a:off x="4222138" y="1815240"/>
            <a:ext cx="1669301"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avoidance of overfitting problem for epoch1</a:t>
            </a:r>
          </a:p>
        </p:txBody>
      </p:sp>
      <p:pic>
        <p:nvPicPr>
          <p:cNvPr id="6" name="Picture 5">
            <a:extLst>
              <a:ext uri="{FF2B5EF4-FFF2-40B4-BE49-F238E27FC236}">
                <a16:creationId xmlns:a16="http://schemas.microsoft.com/office/drawing/2014/main" id="{47454038-4255-A762-2641-712699DDC9C2}"/>
              </a:ext>
            </a:extLst>
          </p:cNvPr>
          <p:cNvPicPr>
            <a:picLocks noChangeAspect="1"/>
          </p:cNvPicPr>
          <p:nvPr/>
        </p:nvPicPr>
        <p:blipFill>
          <a:blip r:embed="rId4"/>
          <a:stretch>
            <a:fillRect/>
          </a:stretch>
        </p:blipFill>
        <p:spPr>
          <a:xfrm>
            <a:off x="5921118" y="3429000"/>
            <a:ext cx="4567990" cy="2468483"/>
          </a:xfrm>
          <a:prstGeom prst="rect">
            <a:avLst/>
          </a:prstGeom>
        </p:spPr>
      </p:pic>
      <p:sp>
        <p:nvSpPr>
          <p:cNvPr id="8" name="TextBox 7">
            <a:extLst>
              <a:ext uri="{FF2B5EF4-FFF2-40B4-BE49-F238E27FC236}">
                <a16:creationId xmlns:a16="http://schemas.microsoft.com/office/drawing/2014/main" id="{DF5E2065-D81B-F5CE-C52F-4778023E44BF}"/>
              </a:ext>
            </a:extLst>
          </p:cNvPr>
          <p:cNvSpPr txBox="1"/>
          <p:nvPr/>
        </p:nvSpPr>
        <p:spPr>
          <a:xfrm>
            <a:off x="10489108" y="4024457"/>
            <a:ext cx="170289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implementing overfitting problem for epoch3</a:t>
            </a:r>
          </a:p>
        </p:txBody>
      </p:sp>
      <p:pic>
        <p:nvPicPr>
          <p:cNvPr id="13" name="Picture 12">
            <a:extLst>
              <a:ext uri="{FF2B5EF4-FFF2-40B4-BE49-F238E27FC236}">
                <a16:creationId xmlns:a16="http://schemas.microsoft.com/office/drawing/2014/main" id="{44361389-21B8-D2A6-2921-7D83823CB5A8}"/>
              </a:ext>
            </a:extLst>
          </p:cNvPr>
          <p:cNvPicPr>
            <a:picLocks noChangeAspect="1"/>
          </p:cNvPicPr>
          <p:nvPr/>
        </p:nvPicPr>
        <p:blipFill>
          <a:blip r:embed="rId5"/>
          <a:stretch>
            <a:fillRect/>
          </a:stretch>
        </p:blipFill>
        <p:spPr>
          <a:xfrm>
            <a:off x="238037" y="3333151"/>
            <a:ext cx="3920077" cy="2468483"/>
          </a:xfrm>
          <a:prstGeom prst="rect">
            <a:avLst/>
          </a:prstGeom>
        </p:spPr>
      </p:pic>
      <p:sp>
        <p:nvSpPr>
          <p:cNvPr id="14" name="TextBox 13">
            <a:extLst>
              <a:ext uri="{FF2B5EF4-FFF2-40B4-BE49-F238E27FC236}">
                <a16:creationId xmlns:a16="http://schemas.microsoft.com/office/drawing/2014/main" id="{FA2DE1F9-7174-24EC-BA47-C1C81DC8FDA8}"/>
              </a:ext>
            </a:extLst>
          </p:cNvPr>
          <p:cNvSpPr txBox="1"/>
          <p:nvPr/>
        </p:nvSpPr>
        <p:spPr>
          <a:xfrm>
            <a:off x="4204965" y="4024457"/>
            <a:ext cx="1669301"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avoidance of overfitting problem for epoch3</a:t>
            </a:r>
          </a:p>
        </p:txBody>
      </p:sp>
    </p:spTree>
    <p:extLst>
      <p:ext uri="{BB962C8B-B14F-4D97-AF65-F5344CB8AC3E}">
        <p14:creationId xmlns:p14="http://schemas.microsoft.com/office/powerpoint/2010/main" val="113626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65ED-07DC-BF4C-5ECE-E82C4CA45FE2}"/>
              </a:ext>
            </a:extLst>
          </p:cNvPr>
          <p:cNvSpPr>
            <a:spLocks noGrp="1"/>
          </p:cNvSpPr>
          <p:nvPr>
            <p:ph type="title"/>
          </p:nvPr>
        </p:nvSpPr>
        <p:spPr>
          <a:xfrm>
            <a:off x="2588725" y="258969"/>
            <a:ext cx="9603275" cy="1049235"/>
          </a:xfrm>
        </p:spPr>
        <p:txBody>
          <a:bodyPr/>
          <a:lstStyle/>
          <a:p>
            <a:r>
              <a:rPr lang="en-US" dirty="0">
                <a:solidFill>
                  <a:schemeClr val="accent6">
                    <a:lumMod val="50000"/>
                  </a:schemeClr>
                </a:solidFill>
              </a:rPr>
              <a:t>Analysis – denoising images</a:t>
            </a:r>
            <a:endParaRPr lang="en-US" dirty="0"/>
          </a:p>
        </p:txBody>
      </p:sp>
      <p:pic>
        <p:nvPicPr>
          <p:cNvPr id="5" name="Picture 4">
            <a:extLst>
              <a:ext uri="{FF2B5EF4-FFF2-40B4-BE49-F238E27FC236}">
                <a16:creationId xmlns:a16="http://schemas.microsoft.com/office/drawing/2014/main" id="{A65A94A6-E85E-7D90-D0E1-BAEED2C51FDF}"/>
              </a:ext>
            </a:extLst>
          </p:cNvPr>
          <p:cNvPicPr>
            <a:picLocks noChangeAspect="1"/>
          </p:cNvPicPr>
          <p:nvPr/>
        </p:nvPicPr>
        <p:blipFill rotWithShape="1">
          <a:blip r:embed="rId2"/>
          <a:srcRect r="6235"/>
          <a:stretch/>
        </p:blipFill>
        <p:spPr>
          <a:xfrm>
            <a:off x="525814" y="873875"/>
            <a:ext cx="3754941" cy="2402735"/>
          </a:xfrm>
          <a:prstGeom prst="rect">
            <a:avLst/>
          </a:prstGeom>
        </p:spPr>
      </p:pic>
      <p:pic>
        <p:nvPicPr>
          <p:cNvPr id="7" name="Picture 6">
            <a:extLst>
              <a:ext uri="{FF2B5EF4-FFF2-40B4-BE49-F238E27FC236}">
                <a16:creationId xmlns:a16="http://schemas.microsoft.com/office/drawing/2014/main" id="{81E2826D-C411-622C-EB7D-A999C4358523}"/>
              </a:ext>
            </a:extLst>
          </p:cNvPr>
          <p:cNvPicPr>
            <a:picLocks noChangeAspect="1"/>
          </p:cNvPicPr>
          <p:nvPr/>
        </p:nvPicPr>
        <p:blipFill>
          <a:blip r:embed="rId3"/>
          <a:stretch>
            <a:fillRect/>
          </a:stretch>
        </p:blipFill>
        <p:spPr>
          <a:xfrm>
            <a:off x="6167179" y="918054"/>
            <a:ext cx="4050796" cy="2402735"/>
          </a:xfrm>
          <a:prstGeom prst="rect">
            <a:avLst/>
          </a:prstGeom>
        </p:spPr>
      </p:pic>
      <p:pic>
        <p:nvPicPr>
          <p:cNvPr id="9" name="Picture 8">
            <a:extLst>
              <a:ext uri="{FF2B5EF4-FFF2-40B4-BE49-F238E27FC236}">
                <a16:creationId xmlns:a16="http://schemas.microsoft.com/office/drawing/2014/main" id="{5A2E90D4-E40E-EA92-D07E-969FCE3AC528}"/>
              </a:ext>
            </a:extLst>
          </p:cNvPr>
          <p:cNvPicPr>
            <a:picLocks noChangeAspect="1"/>
          </p:cNvPicPr>
          <p:nvPr/>
        </p:nvPicPr>
        <p:blipFill rotWithShape="1">
          <a:blip r:embed="rId4"/>
          <a:srcRect l="3349" r="4574"/>
          <a:stretch/>
        </p:blipFill>
        <p:spPr>
          <a:xfrm>
            <a:off x="525814" y="3276611"/>
            <a:ext cx="3754941" cy="2707513"/>
          </a:xfrm>
          <a:prstGeom prst="rect">
            <a:avLst/>
          </a:prstGeom>
        </p:spPr>
      </p:pic>
      <p:sp>
        <p:nvSpPr>
          <p:cNvPr id="3" name="TextBox 2">
            <a:extLst>
              <a:ext uri="{FF2B5EF4-FFF2-40B4-BE49-F238E27FC236}">
                <a16:creationId xmlns:a16="http://schemas.microsoft.com/office/drawing/2014/main" id="{67FBD82A-AA45-B944-E3EC-18AB2D45DE7E}"/>
              </a:ext>
            </a:extLst>
          </p:cNvPr>
          <p:cNvSpPr txBox="1"/>
          <p:nvPr/>
        </p:nvSpPr>
        <p:spPr>
          <a:xfrm>
            <a:off x="4362311" y="1945928"/>
            <a:ext cx="1669301" cy="523220"/>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avoidance of overfitting problem</a:t>
            </a:r>
          </a:p>
        </p:txBody>
      </p:sp>
      <p:sp>
        <p:nvSpPr>
          <p:cNvPr id="4" name="TextBox 3">
            <a:extLst>
              <a:ext uri="{FF2B5EF4-FFF2-40B4-BE49-F238E27FC236}">
                <a16:creationId xmlns:a16="http://schemas.microsoft.com/office/drawing/2014/main" id="{FB40E3D4-DF70-0DB9-7E87-115CE994E848}"/>
              </a:ext>
            </a:extLst>
          </p:cNvPr>
          <p:cNvSpPr txBox="1"/>
          <p:nvPr/>
        </p:nvSpPr>
        <p:spPr>
          <a:xfrm>
            <a:off x="4362311" y="4153313"/>
            <a:ext cx="1577374" cy="954107"/>
          </a:xfrm>
          <a:prstGeom prst="rect">
            <a:avLst/>
          </a:prstGeom>
          <a:noFill/>
        </p:spPr>
        <p:txBody>
          <a:bodyPr wrap="square">
            <a:spAutoFit/>
          </a:bodyPr>
          <a:lstStyle/>
          <a:p>
            <a:pPr algn="just">
              <a:lnSpc>
                <a:spcPct val="100000"/>
              </a:lnSpc>
            </a:pPr>
            <a:r>
              <a:rPr lang="en-US" sz="1400" dirty="0">
                <a:solidFill>
                  <a:schemeClr val="accent6">
                    <a:lumMod val="50000"/>
                  </a:schemeClr>
                </a:solidFill>
              </a:rPr>
              <a:t>Comparison of before and after overfitting problem on test set</a:t>
            </a:r>
          </a:p>
        </p:txBody>
      </p:sp>
      <p:pic>
        <p:nvPicPr>
          <p:cNvPr id="8" name="Picture 7">
            <a:extLst>
              <a:ext uri="{FF2B5EF4-FFF2-40B4-BE49-F238E27FC236}">
                <a16:creationId xmlns:a16="http://schemas.microsoft.com/office/drawing/2014/main" id="{6832CD41-D6EC-ECAF-E6A9-434038E79ADD}"/>
              </a:ext>
            </a:extLst>
          </p:cNvPr>
          <p:cNvPicPr>
            <a:picLocks noChangeAspect="1"/>
          </p:cNvPicPr>
          <p:nvPr/>
        </p:nvPicPr>
        <p:blipFill>
          <a:blip r:embed="rId5"/>
          <a:stretch>
            <a:fillRect/>
          </a:stretch>
        </p:blipFill>
        <p:spPr>
          <a:xfrm>
            <a:off x="6167179" y="3320789"/>
            <a:ext cx="4050796" cy="2672828"/>
          </a:xfrm>
          <a:prstGeom prst="rect">
            <a:avLst/>
          </a:prstGeom>
        </p:spPr>
      </p:pic>
      <p:sp>
        <p:nvSpPr>
          <p:cNvPr id="10" name="TextBox 9">
            <a:extLst>
              <a:ext uri="{FF2B5EF4-FFF2-40B4-BE49-F238E27FC236}">
                <a16:creationId xmlns:a16="http://schemas.microsoft.com/office/drawing/2014/main" id="{CE4180AB-BE2C-0004-51CF-4F5491F65E1B}"/>
              </a:ext>
            </a:extLst>
          </p:cNvPr>
          <p:cNvSpPr txBox="1"/>
          <p:nvPr/>
        </p:nvSpPr>
        <p:spPr>
          <a:xfrm>
            <a:off x="10353541" y="1857811"/>
            <a:ext cx="1702892" cy="523220"/>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implementing overfitting problem</a:t>
            </a:r>
          </a:p>
        </p:txBody>
      </p:sp>
      <p:sp>
        <p:nvSpPr>
          <p:cNvPr id="12" name="TextBox 11">
            <a:extLst>
              <a:ext uri="{FF2B5EF4-FFF2-40B4-BE49-F238E27FC236}">
                <a16:creationId xmlns:a16="http://schemas.microsoft.com/office/drawing/2014/main" id="{90375644-5EFE-0DEC-101C-30A82A0B47E1}"/>
              </a:ext>
            </a:extLst>
          </p:cNvPr>
          <p:cNvSpPr txBox="1"/>
          <p:nvPr/>
        </p:nvSpPr>
        <p:spPr>
          <a:xfrm>
            <a:off x="10353541" y="4066451"/>
            <a:ext cx="1702892" cy="954107"/>
          </a:xfrm>
          <a:prstGeom prst="rect">
            <a:avLst/>
          </a:prstGeom>
          <a:noFill/>
        </p:spPr>
        <p:txBody>
          <a:bodyPr wrap="square">
            <a:spAutoFit/>
          </a:bodyPr>
          <a:lstStyle/>
          <a:p>
            <a:pPr algn="just">
              <a:lnSpc>
                <a:spcPct val="100000"/>
              </a:lnSpc>
            </a:pPr>
            <a:r>
              <a:rPr lang="en-US" sz="1400" dirty="0">
                <a:solidFill>
                  <a:schemeClr val="accent6">
                    <a:lumMod val="50000"/>
                  </a:schemeClr>
                </a:solidFill>
              </a:rPr>
              <a:t>Comparison of before and after overfitting problem on average loss</a:t>
            </a:r>
          </a:p>
        </p:txBody>
      </p:sp>
    </p:spTree>
    <p:extLst>
      <p:ext uri="{BB962C8B-B14F-4D97-AF65-F5344CB8AC3E}">
        <p14:creationId xmlns:p14="http://schemas.microsoft.com/office/powerpoint/2010/main" val="64086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F98F-1FAF-BF57-585F-20D04F8AF963}"/>
              </a:ext>
            </a:extLst>
          </p:cNvPr>
          <p:cNvSpPr>
            <a:spLocks noGrp="1"/>
          </p:cNvSpPr>
          <p:nvPr>
            <p:ph type="title"/>
          </p:nvPr>
        </p:nvSpPr>
        <p:spPr>
          <a:xfrm>
            <a:off x="327259" y="288716"/>
            <a:ext cx="12868977" cy="1049235"/>
          </a:xfrm>
        </p:spPr>
        <p:txBody>
          <a:bodyPr/>
          <a:lstStyle/>
          <a:p>
            <a:r>
              <a:rPr lang="en-US" dirty="0">
                <a:solidFill>
                  <a:schemeClr val="accent6">
                    <a:lumMod val="50000"/>
                  </a:schemeClr>
                </a:solidFill>
              </a:rPr>
              <a:t>Analysis – denoising images (for low dimensionality)</a:t>
            </a:r>
          </a:p>
        </p:txBody>
      </p:sp>
      <p:pic>
        <p:nvPicPr>
          <p:cNvPr id="7" name="Content Placeholder 6">
            <a:extLst>
              <a:ext uri="{FF2B5EF4-FFF2-40B4-BE49-F238E27FC236}">
                <a16:creationId xmlns:a16="http://schemas.microsoft.com/office/drawing/2014/main" id="{5009F5E9-4FED-7AB7-5384-39834C53E058}"/>
              </a:ext>
            </a:extLst>
          </p:cNvPr>
          <p:cNvPicPr>
            <a:picLocks noGrp="1" noChangeAspect="1"/>
          </p:cNvPicPr>
          <p:nvPr>
            <p:ph idx="1"/>
          </p:nvPr>
        </p:nvPicPr>
        <p:blipFill>
          <a:blip r:embed="rId2"/>
          <a:stretch>
            <a:fillRect/>
          </a:stretch>
        </p:blipFill>
        <p:spPr>
          <a:xfrm>
            <a:off x="94230" y="948912"/>
            <a:ext cx="4333392" cy="2480088"/>
          </a:xfrm>
        </p:spPr>
      </p:pic>
      <p:pic>
        <p:nvPicPr>
          <p:cNvPr id="5" name="Picture 4">
            <a:extLst>
              <a:ext uri="{FF2B5EF4-FFF2-40B4-BE49-F238E27FC236}">
                <a16:creationId xmlns:a16="http://schemas.microsoft.com/office/drawing/2014/main" id="{0CB09014-82B5-D1FE-44EC-021E45239B31}"/>
              </a:ext>
            </a:extLst>
          </p:cNvPr>
          <p:cNvPicPr>
            <a:picLocks noChangeAspect="1"/>
          </p:cNvPicPr>
          <p:nvPr/>
        </p:nvPicPr>
        <p:blipFill>
          <a:blip r:embed="rId3"/>
          <a:stretch>
            <a:fillRect/>
          </a:stretch>
        </p:blipFill>
        <p:spPr>
          <a:xfrm>
            <a:off x="6096000" y="990324"/>
            <a:ext cx="4333392" cy="2480088"/>
          </a:xfrm>
          <a:prstGeom prst="rect">
            <a:avLst/>
          </a:prstGeom>
        </p:spPr>
      </p:pic>
      <p:pic>
        <p:nvPicPr>
          <p:cNvPr id="4" name="Picture 3">
            <a:extLst>
              <a:ext uri="{FF2B5EF4-FFF2-40B4-BE49-F238E27FC236}">
                <a16:creationId xmlns:a16="http://schemas.microsoft.com/office/drawing/2014/main" id="{C9E5DA08-D369-72C9-6844-47C8395F0823}"/>
              </a:ext>
            </a:extLst>
          </p:cNvPr>
          <p:cNvPicPr>
            <a:picLocks noChangeAspect="1"/>
          </p:cNvPicPr>
          <p:nvPr/>
        </p:nvPicPr>
        <p:blipFill>
          <a:blip r:embed="rId4"/>
          <a:stretch>
            <a:fillRect/>
          </a:stretch>
        </p:blipFill>
        <p:spPr>
          <a:xfrm>
            <a:off x="6096000" y="3655940"/>
            <a:ext cx="4333392" cy="2399888"/>
          </a:xfrm>
          <a:prstGeom prst="rect">
            <a:avLst/>
          </a:prstGeom>
        </p:spPr>
      </p:pic>
      <p:pic>
        <p:nvPicPr>
          <p:cNvPr id="8" name="Picture 7">
            <a:extLst>
              <a:ext uri="{FF2B5EF4-FFF2-40B4-BE49-F238E27FC236}">
                <a16:creationId xmlns:a16="http://schemas.microsoft.com/office/drawing/2014/main" id="{3A84EA49-314E-C7EC-F993-BD560C537F79}"/>
              </a:ext>
            </a:extLst>
          </p:cNvPr>
          <p:cNvPicPr>
            <a:picLocks noChangeAspect="1"/>
          </p:cNvPicPr>
          <p:nvPr/>
        </p:nvPicPr>
        <p:blipFill>
          <a:blip r:embed="rId5"/>
          <a:stretch>
            <a:fillRect/>
          </a:stretch>
        </p:blipFill>
        <p:spPr>
          <a:xfrm>
            <a:off x="94230" y="3555089"/>
            <a:ext cx="4333392" cy="2416063"/>
          </a:xfrm>
          <a:prstGeom prst="rect">
            <a:avLst/>
          </a:prstGeom>
        </p:spPr>
      </p:pic>
      <p:sp>
        <p:nvSpPr>
          <p:cNvPr id="10" name="TextBox 9">
            <a:extLst>
              <a:ext uri="{FF2B5EF4-FFF2-40B4-BE49-F238E27FC236}">
                <a16:creationId xmlns:a16="http://schemas.microsoft.com/office/drawing/2014/main" id="{E9231B18-F48C-C0BE-9882-B45BCE2B7C9C}"/>
              </a:ext>
            </a:extLst>
          </p:cNvPr>
          <p:cNvSpPr txBox="1"/>
          <p:nvPr/>
        </p:nvSpPr>
        <p:spPr>
          <a:xfrm>
            <a:off x="4426699" y="1998147"/>
            <a:ext cx="1669301"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avoidance of overfitting problem for epoch0</a:t>
            </a:r>
          </a:p>
        </p:txBody>
      </p:sp>
      <p:sp>
        <p:nvSpPr>
          <p:cNvPr id="12" name="TextBox 11">
            <a:extLst>
              <a:ext uri="{FF2B5EF4-FFF2-40B4-BE49-F238E27FC236}">
                <a16:creationId xmlns:a16="http://schemas.microsoft.com/office/drawing/2014/main" id="{9905FF38-7E6B-A98E-7C45-F078A486FE3F}"/>
              </a:ext>
            </a:extLst>
          </p:cNvPr>
          <p:cNvSpPr txBox="1"/>
          <p:nvPr/>
        </p:nvSpPr>
        <p:spPr>
          <a:xfrm>
            <a:off x="4426699" y="4307160"/>
            <a:ext cx="1669301"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After avoidance of overfitting problem for epoch6</a:t>
            </a:r>
          </a:p>
        </p:txBody>
      </p:sp>
      <p:sp>
        <p:nvSpPr>
          <p:cNvPr id="13" name="TextBox 12">
            <a:extLst>
              <a:ext uri="{FF2B5EF4-FFF2-40B4-BE49-F238E27FC236}">
                <a16:creationId xmlns:a16="http://schemas.microsoft.com/office/drawing/2014/main" id="{6742DA01-E386-649E-031D-5B3CB18DD0C1}"/>
              </a:ext>
            </a:extLst>
          </p:cNvPr>
          <p:cNvSpPr txBox="1"/>
          <p:nvPr/>
        </p:nvSpPr>
        <p:spPr>
          <a:xfrm>
            <a:off x="10489108" y="2034849"/>
            <a:ext cx="170289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implementing overfitting problem for epoch0</a:t>
            </a:r>
          </a:p>
        </p:txBody>
      </p:sp>
      <p:sp>
        <p:nvSpPr>
          <p:cNvPr id="14" name="TextBox 13">
            <a:extLst>
              <a:ext uri="{FF2B5EF4-FFF2-40B4-BE49-F238E27FC236}">
                <a16:creationId xmlns:a16="http://schemas.microsoft.com/office/drawing/2014/main" id="{9827572A-F351-557E-A3B9-71F25FE7FDD7}"/>
              </a:ext>
            </a:extLst>
          </p:cNvPr>
          <p:cNvSpPr txBox="1"/>
          <p:nvPr/>
        </p:nvSpPr>
        <p:spPr>
          <a:xfrm>
            <a:off x="10489108" y="4145616"/>
            <a:ext cx="170289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Before implementing overfitting problem for epoch6</a:t>
            </a:r>
          </a:p>
        </p:txBody>
      </p:sp>
    </p:spTree>
    <p:extLst>
      <p:ext uri="{BB962C8B-B14F-4D97-AF65-F5344CB8AC3E}">
        <p14:creationId xmlns:p14="http://schemas.microsoft.com/office/powerpoint/2010/main" val="37909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6480D40-4262-401B-9C02-51A30E854466}"/>
              </a:ext>
            </a:extLst>
          </p:cNvPr>
          <p:cNvPicPr>
            <a:picLocks noGrp="1" noChangeAspect="1"/>
          </p:cNvPicPr>
          <p:nvPr>
            <p:ph idx="1"/>
          </p:nvPr>
        </p:nvPicPr>
        <p:blipFill>
          <a:blip r:embed="rId2"/>
          <a:stretch>
            <a:fillRect/>
          </a:stretch>
        </p:blipFill>
        <p:spPr>
          <a:xfrm>
            <a:off x="159485" y="1005779"/>
            <a:ext cx="5673424" cy="3372023"/>
          </a:xfrm>
        </p:spPr>
      </p:pic>
      <p:sp>
        <p:nvSpPr>
          <p:cNvPr id="6" name="Title 1">
            <a:extLst>
              <a:ext uri="{FF2B5EF4-FFF2-40B4-BE49-F238E27FC236}">
                <a16:creationId xmlns:a16="http://schemas.microsoft.com/office/drawing/2014/main" id="{CAE1F7DA-D2CA-ACBE-EE56-677247D5FBCE}"/>
              </a:ext>
            </a:extLst>
          </p:cNvPr>
          <p:cNvSpPr>
            <a:spLocks noGrp="1"/>
          </p:cNvSpPr>
          <p:nvPr>
            <p:ph type="title"/>
          </p:nvPr>
        </p:nvSpPr>
        <p:spPr>
          <a:xfrm>
            <a:off x="375386" y="342318"/>
            <a:ext cx="12503216" cy="1049337"/>
          </a:xfrm>
        </p:spPr>
        <p:txBody>
          <a:bodyPr/>
          <a:lstStyle/>
          <a:p>
            <a:r>
              <a:rPr lang="en-US" dirty="0">
                <a:solidFill>
                  <a:schemeClr val="accent6">
                    <a:lumMod val="50000"/>
                  </a:schemeClr>
                </a:solidFill>
              </a:rPr>
              <a:t>Analysis – denoising images (for HIGH dimensionality)</a:t>
            </a:r>
          </a:p>
        </p:txBody>
      </p:sp>
      <p:pic>
        <p:nvPicPr>
          <p:cNvPr id="10" name="Picture 9">
            <a:extLst>
              <a:ext uri="{FF2B5EF4-FFF2-40B4-BE49-F238E27FC236}">
                <a16:creationId xmlns:a16="http://schemas.microsoft.com/office/drawing/2014/main" id="{DD00846A-FECB-4271-ECD6-AA5EE395E779}"/>
              </a:ext>
            </a:extLst>
          </p:cNvPr>
          <p:cNvPicPr>
            <a:picLocks noChangeAspect="1"/>
          </p:cNvPicPr>
          <p:nvPr/>
        </p:nvPicPr>
        <p:blipFill>
          <a:blip r:embed="rId3"/>
          <a:stretch>
            <a:fillRect/>
          </a:stretch>
        </p:blipFill>
        <p:spPr>
          <a:xfrm>
            <a:off x="5832909" y="2661221"/>
            <a:ext cx="6199606" cy="3365673"/>
          </a:xfrm>
          <a:prstGeom prst="rect">
            <a:avLst/>
          </a:prstGeom>
        </p:spPr>
      </p:pic>
    </p:spTree>
    <p:extLst>
      <p:ext uri="{BB962C8B-B14F-4D97-AF65-F5344CB8AC3E}">
        <p14:creationId xmlns:p14="http://schemas.microsoft.com/office/powerpoint/2010/main" val="358936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B799-4864-DA90-EA55-88FC10D95B06}"/>
              </a:ext>
            </a:extLst>
          </p:cNvPr>
          <p:cNvSpPr>
            <a:spLocks noGrp="1"/>
          </p:cNvSpPr>
          <p:nvPr>
            <p:ph type="title"/>
          </p:nvPr>
        </p:nvSpPr>
        <p:spPr/>
        <p:txBody>
          <a:bodyPr/>
          <a:lstStyle/>
          <a:p>
            <a:r>
              <a:rPr lang="en-US" dirty="0">
                <a:solidFill>
                  <a:schemeClr val="accent6">
                    <a:lumMod val="50000"/>
                  </a:schemeClr>
                </a:solidFill>
              </a:rPr>
              <a:t>ANALYSIS – Representation on latent space</a:t>
            </a:r>
          </a:p>
        </p:txBody>
      </p:sp>
      <p:pic>
        <p:nvPicPr>
          <p:cNvPr id="5" name="Content Placeholder 4">
            <a:extLst>
              <a:ext uri="{FF2B5EF4-FFF2-40B4-BE49-F238E27FC236}">
                <a16:creationId xmlns:a16="http://schemas.microsoft.com/office/drawing/2014/main" id="{26A95AA0-274F-996D-635C-131B97013C4C}"/>
              </a:ext>
            </a:extLst>
          </p:cNvPr>
          <p:cNvPicPr>
            <a:picLocks noGrp="1" noChangeAspect="1"/>
          </p:cNvPicPr>
          <p:nvPr>
            <p:ph idx="1"/>
          </p:nvPr>
        </p:nvPicPr>
        <p:blipFill>
          <a:blip r:embed="rId2"/>
          <a:stretch>
            <a:fillRect/>
          </a:stretch>
        </p:blipFill>
        <p:spPr>
          <a:xfrm>
            <a:off x="2666824" y="1739476"/>
            <a:ext cx="3429176" cy="3175163"/>
          </a:xfrm>
        </p:spPr>
      </p:pic>
      <p:pic>
        <p:nvPicPr>
          <p:cNvPr id="7" name="Picture 6">
            <a:extLst>
              <a:ext uri="{FF2B5EF4-FFF2-40B4-BE49-F238E27FC236}">
                <a16:creationId xmlns:a16="http://schemas.microsoft.com/office/drawing/2014/main" id="{9D385166-23E5-B608-2DB1-A584289ABE95}"/>
              </a:ext>
            </a:extLst>
          </p:cNvPr>
          <p:cNvPicPr>
            <a:picLocks noChangeAspect="1"/>
          </p:cNvPicPr>
          <p:nvPr/>
        </p:nvPicPr>
        <p:blipFill>
          <a:blip r:embed="rId3"/>
          <a:stretch>
            <a:fillRect/>
          </a:stretch>
        </p:blipFill>
        <p:spPr>
          <a:xfrm>
            <a:off x="5994571" y="1739476"/>
            <a:ext cx="3346622" cy="3162463"/>
          </a:xfrm>
          <a:prstGeom prst="rect">
            <a:avLst/>
          </a:prstGeom>
        </p:spPr>
      </p:pic>
    </p:spTree>
    <p:extLst>
      <p:ext uri="{BB962C8B-B14F-4D97-AF65-F5344CB8AC3E}">
        <p14:creationId xmlns:p14="http://schemas.microsoft.com/office/powerpoint/2010/main" val="365724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BF35-1AC0-7DAF-5822-ED458B672F59}"/>
              </a:ext>
            </a:extLst>
          </p:cNvPr>
          <p:cNvSpPr>
            <a:spLocks noGrp="1"/>
          </p:cNvSpPr>
          <p:nvPr>
            <p:ph type="title"/>
          </p:nvPr>
        </p:nvSpPr>
        <p:spPr>
          <a:xfrm>
            <a:off x="1451579" y="461816"/>
            <a:ext cx="9603275" cy="1049235"/>
          </a:xfrm>
        </p:spPr>
        <p:txBody>
          <a:bodyPr/>
          <a:lstStyle/>
          <a:p>
            <a:pPr algn="ctr"/>
            <a:r>
              <a:rPr lang="en-US" dirty="0">
                <a:solidFill>
                  <a:schemeClr val="accent6">
                    <a:lumMod val="50000"/>
                  </a:schemeClr>
                </a:solidFill>
              </a:rPr>
              <a:t>ANALYSIS – Representation on latent space</a:t>
            </a:r>
          </a:p>
        </p:txBody>
      </p:sp>
      <p:pic>
        <p:nvPicPr>
          <p:cNvPr id="7" name="Picture 6">
            <a:extLst>
              <a:ext uri="{FF2B5EF4-FFF2-40B4-BE49-F238E27FC236}">
                <a16:creationId xmlns:a16="http://schemas.microsoft.com/office/drawing/2014/main" id="{F9137B6C-D343-0C12-12FD-E62F0C34D317}"/>
              </a:ext>
            </a:extLst>
          </p:cNvPr>
          <p:cNvPicPr>
            <a:picLocks noChangeAspect="1"/>
          </p:cNvPicPr>
          <p:nvPr/>
        </p:nvPicPr>
        <p:blipFill>
          <a:blip r:embed="rId2"/>
          <a:stretch>
            <a:fillRect/>
          </a:stretch>
        </p:blipFill>
        <p:spPr>
          <a:xfrm>
            <a:off x="588595" y="3414704"/>
            <a:ext cx="5759746" cy="1949550"/>
          </a:xfrm>
          <a:prstGeom prst="rect">
            <a:avLst/>
          </a:prstGeom>
        </p:spPr>
      </p:pic>
      <p:pic>
        <p:nvPicPr>
          <p:cNvPr id="11" name="Picture 10">
            <a:extLst>
              <a:ext uri="{FF2B5EF4-FFF2-40B4-BE49-F238E27FC236}">
                <a16:creationId xmlns:a16="http://schemas.microsoft.com/office/drawing/2014/main" id="{60B91635-7959-49D2-AD0F-C9B9D603D3AE}"/>
              </a:ext>
            </a:extLst>
          </p:cNvPr>
          <p:cNvPicPr>
            <a:picLocks noChangeAspect="1"/>
          </p:cNvPicPr>
          <p:nvPr/>
        </p:nvPicPr>
        <p:blipFill rotWithShape="1">
          <a:blip r:embed="rId3"/>
          <a:srcRect l="2158"/>
          <a:stretch/>
        </p:blipFill>
        <p:spPr>
          <a:xfrm>
            <a:off x="579834" y="1422296"/>
            <a:ext cx="5759746" cy="2006703"/>
          </a:xfrm>
          <a:prstGeom prst="rect">
            <a:avLst/>
          </a:prstGeom>
        </p:spPr>
      </p:pic>
      <p:sp>
        <p:nvSpPr>
          <p:cNvPr id="12" name="TextBox 11">
            <a:extLst>
              <a:ext uri="{FF2B5EF4-FFF2-40B4-BE49-F238E27FC236}">
                <a16:creationId xmlns:a16="http://schemas.microsoft.com/office/drawing/2014/main" id="{032D08B0-8C9B-7B6F-1CF3-7736B7574162}"/>
              </a:ext>
            </a:extLst>
          </p:cNvPr>
          <p:cNvSpPr txBox="1"/>
          <p:nvPr/>
        </p:nvSpPr>
        <p:spPr>
          <a:xfrm>
            <a:off x="6411549" y="2045216"/>
            <a:ext cx="1199949"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on implementing regularization</a:t>
            </a:r>
          </a:p>
        </p:txBody>
      </p:sp>
      <p:sp>
        <p:nvSpPr>
          <p:cNvPr id="13" name="TextBox 12">
            <a:extLst>
              <a:ext uri="{FF2B5EF4-FFF2-40B4-BE49-F238E27FC236}">
                <a16:creationId xmlns:a16="http://schemas.microsoft.com/office/drawing/2014/main" id="{78159FF0-D1D5-6CF4-57B3-9F63FE7A2FBE}"/>
              </a:ext>
            </a:extLst>
          </p:cNvPr>
          <p:cNvSpPr txBox="1"/>
          <p:nvPr/>
        </p:nvSpPr>
        <p:spPr>
          <a:xfrm>
            <a:off x="6492280" y="3797988"/>
            <a:ext cx="930442" cy="738664"/>
          </a:xfrm>
          <a:prstGeom prst="rect">
            <a:avLst/>
          </a:prstGeom>
          <a:noFill/>
        </p:spPr>
        <p:txBody>
          <a:bodyPr wrap="square">
            <a:spAutoFit/>
          </a:bodyPr>
          <a:lstStyle/>
          <a:p>
            <a:pPr algn="just">
              <a:lnSpc>
                <a:spcPct val="100000"/>
              </a:lnSpc>
            </a:pPr>
            <a:r>
              <a:rPr lang="en-US" sz="1400" dirty="0">
                <a:solidFill>
                  <a:schemeClr val="accent6">
                    <a:lumMod val="50000"/>
                  </a:schemeClr>
                </a:solidFill>
              </a:rPr>
              <a:t> on normal training</a:t>
            </a:r>
          </a:p>
        </p:txBody>
      </p:sp>
      <p:pic>
        <p:nvPicPr>
          <p:cNvPr id="14" name="Picture 13">
            <a:extLst>
              <a:ext uri="{FF2B5EF4-FFF2-40B4-BE49-F238E27FC236}">
                <a16:creationId xmlns:a16="http://schemas.microsoft.com/office/drawing/2014/main" id="{4AF6BCBF-4105-DC84-36D9-6E4543C5196C}"/>
              </a:ext>
            </a:extLst>
          </p:cNvPr>
          <p:cNvPicPr>
            <a:picLocks noChangeAspect="1"/>
          </p:cNvPicPr>
          <p:nvPr/>
        </p:nvPicPr>
        <p:blipFill>
          <a:blip r:embed="rId4"/>
          <a:stretch>
            <a:fillRect/>
          </a:stretch>
        </p:blipFill>
        <p:spPr>
          <a:xfrm>
            <a:off x="7611498" y="1722923"/>
            <a:ext cx="4502140" cy="3412152"/>
          </a:xfrm>
          <a:prstGeom prst="rect">
            <a:avLst/>
          </a:prstGeom>
        </p:spPr>
      </p:pic>
      <p:pic>
        <p:nvPicPr>
          <p:cNvPr id="16" name="Picture 15">
            <a:extLst>
              <a:ext uri="{FF2B5EF4-FFF2-40B4-BE49-F238E27FC236}">
                <a16:creationId xmlns:a16="http://schemas.microsoft.com/office/drawing/2014/main" id="{9C792A7D-5D7B-E23F-E396-87718AE19200}"/>
              </a:ext>
            </a:extLst>
          </p:cNvPr>
          <p:cNvPicPr>
            <a:picLocks noChangeAspect="1"/>
          </p:cNvPicPr>
          <p:nvPr/>
        </p:nvPicPr>
        <p:blipFill>
          <a:blip r:embed="rId5"/>
          <a:stretch>
            <a:fillRect/>
          </a:stretch>
        </p:blipFill>
        <p:spPr>
          <a:xfrm>
            <a:off x="123199" y="1949561"/>
            <a:ext cx="521958" cy="2958877"/>
          </a:xfrm>
          <a:prstGeom prst="rect">
            <a:avLst/>
          </a:prstGeom>
        </p:spPr>
      </p:pic>
    </p:spTree>
    <p:extLst>
      <p:ext uri="{BB962C8B-B14F-4D97-AF65-F5344CB8AC3E}">
        <p14:creationId xmlns:p14="http://schemas.microsoft.com/office/powerpoint/2010/main" val="216743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A6A-2DA6-1063-3846-BE62A4D944E4}"/>
              </a:ext>
            </a:extLst>
          </p:cNvPr>
          <p:cNvSpPr>
            <a:spLocks noGrp="1"/>
          </p:cNvSpPr>
          <p:nvPr>
            <p:ph type="title"/>
          </p:nvPr>
        </p:nvSpPr>
        <p:spPr>
          <a:xfrm>
            <a:off x="1254151" y="339991"/>
            <a:ext cx="9607661" cy="1056319"/>
          </a:xfrm>
        </p:spPr>
        <p:txBody>
          <a:bodyPr/>
          <a:lstStyle/>
          <a:p>
            <a:r>
              <a:rPr lang="en-US" dirty="0">
                <a:solidFill>
                  <a:schemeClr val="accent6">
                    <a:lumMod val="50000"/>
                  </a:schemeClr>
                </a:solidFill>
              </a:rPr>
              <a:t>TABLE OF Contents</a:t>
            </a:r>
          </a:p>
        </p:txBody>
      </p:sp>
      <p:sp>
        <p:nvSpPr>
          <p:cNvPr id="4" name="Content Placeholder 3">
            <a:extLst>
              <a:ext uri="{FF2B5EF4-FFF2-40B4-BE49-F238E27FC236}">
                <a16:creationId xmlns:a16="http://schemas.microsoft.com/office/drawing/2014/main" id="{37F63C64-2D68-5DE7-C4E2-03490E2A3773}"/>
              </a:ext>
            </a:extLst>
          </p:cNvPr>
          <p:cNvSpPr>
            <a:spLocks noGrp="1"/>
          </p:cNvSpPr>
          <p:nvPr>
            <p:ph sz="half" idx="2"/>
          </p:nvPr>
        </p:nvSpPr>
        <p:spPr>
          <a:xfrm>
            <a:off x="1254151" y="969590"/>
            <a:ext cx="6975450" cy="4862250"/>
          </a:xfrm>
        </p:spPr>
        <p:txBody>
          <a:bodyPr>
            <a:normAutofit lnSpcReduction="10000"/>
          </a:bodyPr>
          <a:lstStyle/>
          <a:p>
            <a:pPr>
              <a:buClr>
                <a:schemeClr val="accent6">
                  <a:lumMod val="50000"/>
                </a:schemeClr>
              </a:buClr>
            </a:pPr>
            <a:r>
              <a:rPr lang="en-US" sz="2000" dirty="0">
                <a:solidFill>
                  <a:schemeClr val="accent6">
                    <a:lumMod val="50000"/>
                  </a:schemeClr>
                </a:solidFill>
              </a:rPr>
              <a:t>Abstract</a:t>
            </a:r>
          </a:p>
          <a:p>
            <a:pPr>
              <a:buClr>
                <a:schemeClr val="accent6">
                  <a:lumMod val="50000"/>
                </a:schemeClr>
              </a:buClr>
            </a:pPr>
            <a:r>
              <a:rPr lang="en-US" sz="2000" dirty="0">
                <a:solidFill>
                  <a:schemeClr val="accent6">
                    <a:lumMod val="50000"/>
                  </a:schemeClr>
                </a:solidFill>
              </a:rPr>
              <a:t>Introduction</a:t>
            </a:r>
          </a:p>
          <a:p>
            <a:pPr>
              <a:buClr>
                <a:schemeClr val="accent6">
                  <a:lumMod val="50000"/>
                </a:schemeClr>
              </a:buClr>
            </a:pPr>
            <a:r>
              <a:rPr lang="en-US" sz="2000" dirty="0">
                <a:solidFill>
                  <a:schemeClr val="accent6">
                    <a:lumMod val="50000"/>
                  </a:schemeClr>
                </a:solidFill>
              </a:rPr>
              <a:t>Problem Statement</a:t>
            </a:r>
          </a:p>
          <a:p>
            <a:pPr>
              <a:buClr>
                <a:schemeClr val="accent6">
                  <a:lumMod val="50000"/>
                </a:schemeClr>
              </a:buClr>
            </a:pPr>
            <a:r>
              <a:rPr lang="en-US" sz="2000" dirty="0">
                <a:solidFill>
                  <a:schemeClr val="accent6">
                    <a:lumMod val="50000"/>
                  </a:schemeClr>
                </a:solidFill>
              </a:rPr>
              <a:t>What is AE,  VAE, GAN?</a:t>
            </a:r>
          </a:p>
          <a:p>
            <a:pPr>
              <a:buClr>
                <a:schemeClr val="accent6">
                  <a:lumMod val="50000"/>
                </a:schemeClr>
              </a:buClr>
            </a:pPr>
            <a:r>
              <a:rPr lang="en-US" sz="2000" dirty="0">
                <a:solidFill>
                  <a:schemeClr val="accent6">
                    <a:lumMod val="50000"/>
                  </a:schemeClr>
                </a:solidFill>
              </a:rPr>
              <a:t>VAE-GAN – Usage,  Algo, Loss function, Introduce Batch Norm</a:t>
            </a:r>
          </a:p>
          <a:p>
            <a:pPr>
              <a:buClr>
                <a:schemeClr val="accent6">
                  <a:lumMod val="50000"/>
                </a:schemeClr>
              </a:buClr>
            </a:pPr>
            <a:r>
              <a:rPr lang="en-US" sz="2000" dirty="0">
                <a:solidFill>
                  <a:schemeClr val="accent6">
                    <a:lumMod val="50000"/>
                  </a:schemeClr>
                </a:solidFill>
              </a:rPr>
              <a:t>Time Complexity</a:t>
            </a:r>
          </a:p>
          <a:p>
            <a:pPr>
              <a:buClr>
                <a:schemeClr val="accent6">
                  <a:lumMod val="50000"/>
                </a:schemeClr>
              </a:buClr>
            </a:pPr>
            <a:r>
              <a:rPr lang="en-US" sz="2000" dirty="0">
                <a:solidFill>
                  <a:schemeClr val="accent6">
                    <a:lumMod val="50000"/>
                  </a:schemeClr>
                </a:solidFill>
              </a:rPr>
              <a:t>Architecture</a:t>
            </a:r>
          </a:p>
          <a:p>
            <a:pPr>
              <a:buClr>
                <a:schemeClr val="accent6">
                  <a:lumMod val="50000"/>
                </a:schemeClr>
              </a:buClr>
            </a:pPr>
            <a:r>
              <a:rPr lang="en-US" sz="2000" dirty="0">
                <a:solidFill>
                  <a:schemeClr val="accent6">
                    <a:lumMod val="50000"/>
                  </a:schemeClr>
                </a:solidFill>
              </a:rPr>
              <a:t>Analysis</a:t>
            </a:r>
          </a:p>
          <a:p>
            <a:pPr>
              <a:buClr>
                <a:schemeClr val="accent6">
                  <a:lumMod val="50000"/>
                </a:schemeClr>
              </a:buClr>
            </a:pPr>
            <a:r>
              <a:rPr lang="en-US" sz="2000" dirty="0">
                <a:solidFill>
                  <a:schemeClr val="accent6">
                    <a:lumMod val="50000"/>
                  </a:schemeClr>
                </a:solidFill>
              </a:rPr>
              <a:t>References</a:t>
            </a:r>
          </a:p>
          <a:p>
            <a:pPr>
              <a:buClr>
                <a:schemeClr val="accent6">
                  <a:lumMod val="50000"/>
                </a:schemeClr>
              </a:buClr>
            </a:pPr>
            <a:r>
              <a:rPr lang="en-US" sz="2000" dirty="0">
                <a:solidFill>
                  <a:schemeClr val="accent6">
                    <a:lumMod val="50000"/>
                  </a:schemeClr>
                </a:solidFill>
              </a:rPr>
              <a:t>Future Work</a:t>
            </a:r>
          </a:p>
          <a:p>
            <a:pPr>
              <a:buClr>
                <a:schemeClr val="accent6">
                  <a:lumMod val="50000"/>
                </a:schemeClr>
              </a:buClr>
            </a:pPr>
            <a:endParaRPr lang="en-US" sz="2000" dirty="0">
              <a:solidFill>
                <a:schemeClr val="accent6">
                  <a:lumMod val="50000"/>
                </a:schemeClr>
              </a:solidFill>
            </a:endParaRPr>
          </a:p>
          <a:p>
            <a:pPr>
              <a:buClr>
                <a:schemeClr val="accent6">
                  <a:lumMod val="50000"/>
                </a:schemeClr>
              </a:buClr>
            </a:pPr>
            <a:endParaRPr lang="en-US" dirty="0"/>
          </a:p>
        </p:txBody>
      </p:sp>
    </p:spTree>
    <p:extLst>
      <p:ext uri="{BB962C8B-B14F-4D97-AF65-F5344CB8AC3E}">
        <p14:creationId xmlns:p14="http://schemas.microsoft.com/office/powerpoint/2010/main" val="1940510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4215-097C-24B8-45A1-857EB61E1AA1}"/>
              </a:ext>
            </a:extLst>
          </p:cNvPr>
          <p:cNvSpPr>
            <a:spLocks noGrp="1"/>
          </p:cNvSpPr>
          <p:nvPr>
            <p:ph type="title"/>
          </p:nvPr>
        </p:nvSpPr>
        <p:spPr/>
        <p:txBody>
          <a:bodyPr/>
          <a:lstStyle/>
          <a:p>
            <a:pPr algn="ctr"/>
            <a:r>
              <a:rPr lang="en-US" dirty="0">
                <a:solidFill>
                  <a:schemeClr val="accent6">
                    <a:lumMod val="50000"/>
                  </a:schemeClr>
                </a:solidFill>
              </a:rPr>
              <a:t>References</a:t>
            </a:r>
          </a:p>
        </p:txBody>
      </p:sp>
      <p:sp>
        <p:nvSpPr>
          <p:cNvPr id="3" name="Content Placeholder 2">
            <a:extLst>
              <a:ext uri="{FF2B5EF4-FFF2-40B4-BE49-F238E27FC236}">
                <a16:creationId xmlns:a16="http://schemas.microsoft.com/office/drawing/2014/main" id="{7B41ED0A-797E-9840-A198-FD7BAB556AF9}"/>
              </a:ext>
            </a:extLst>
          </p:cNvPr>
          <p:cNvSpPr>
            <a:spLocks noGrp="1"/>
          </p:cNvSpPr>
          <p:nvPr>
            <p:ph idx="1"/>
          </p:nvPr>
        </p:nvSpPr>
        <p:spPr/>
        <p:txBody>
          <a:bodyPr/>
          <a:lstStyle/>
          <a:p>
            <a:pPr>
              <a:buClr>
                <a:schemeClr val="accent6">
                  <a:lumMod val="50000"/>
                </a:schemeClr>
              </a:buClr>
            </a:pPr>
            <a:r>
              <a:rPr lang="en-US" dirty="0">
                <a:solidFill>
                  <a:schemeClr val="accent6">
                    <a:lumMod val="50000"/>
                  </a:schemeClr>
                </a:solidFill>
                <a:hlinkClick r:id="rId2">
                  <a:extLst>
                    <a:ext uri="{A12FA001-AC4F-418D-AE19-62706E023703}">
                      <ahyp:hlinkClr xmlns:ahyp="http://schemas.microsoft.com/office/drawing/2018/hyperlinkcolor" val="tx"/>
                    </a:ext>
                  </a:extLst>
                </a:hlinkClick>
              </a:rPr>
              <a:t>https://ieeexplore.ieee.org/document/9053087</a:t>
            </a:r>
          </a:p>
          <a:p>
            <a:pPr>
              <a:buClr>
                <a:schemeClr val="accent6">
                  <a:lumMod val="50000"/>
                </a:schemeClr>
              </a:buClr>
            </a:pPr>
            <a:r>
              <a:rPr lang="en-US" dirty="0">
                <a:solidFill>
                  <a:schemeClr val="accent6">
                    <a:lumMod val="50000"/>
                  </a:schemeClr>
                </a:solidFill>
                <a:hlinkClick r:id="rId2">
                  <a:extLst>
                    <a:ext uri="{A12FA001-AC4F-418D-AE19-62706E023703}">
                      <ahyp:hlinkClr xmlns:ahyp="http://schemas.microsoft.com/office/drawing/2018/hyperlinkcolor" val="tx"/>
                    </a:ext>
                  </a:extLst>
                </a:hlinkClick>
              </a:rPr>
              <a:t>https://pravn.wordpress.com/category/vae-gan-vaegan/</a:t>
            </a:r>
            <a:endParaRPr lang="en-US" dirty="0">
              <a:solidFill>
                <a:schemeClr val="accent6">
                  <a:lumMod val="50000"/>
                </a:schemeClr>
              </a:solidFill>
            </a:endParaRPr>
          </a:p>
          <a:p>
            <a:pPr>
              <a:buClr>
                <a:schemeClr val="accent6">
                  <a:lumMod val="50000"/>
                </a:schemeClr>
              </a:buClr>
            </a:pPr>
            <a:r>
              <a:rPr lang="en-US" dirty="0">
                <a:solidFill>
                  <a:schemeClr val="accent6">
                    <a:lumMod val="50000"/>
                  </a:schemeClr>
                </a:solidFill>
                <a:hlinkClick r:id="rId3">
                  <a:extLst>
                    <a:ext uri="{A12FA001-AC4F-418D-AE19-62706E023703}">
                      <ahyp:hlinkClr xmlns:ahyp="http://schemas.microsoft.com/office/drawing/2018/hyperlinkcolor" val="tx"/>
                    </a:ext>
                  </a:extLst>
                </a:hlinkClick>
              </a:rPr>
              <a:t>https://ieeexplore.ieee.org/document/9528594</a:t>
            </a:r>
            <a:endParaRPr lang="en-US" dirty="0">
              <a:solidFill>
                <a:schemeClr val="accent6">
                  <a:lumMod val="50000"/>
                </a:schemeClr>
              </a:solidFill>
            </a:endParaRPr>
          </a:p>
          <a:p>
            <a:pPr>
              <a:buClr>
                <a:schemeClr val="accent6">
                  <a:lumMod val="50000"/>
                </a:schemeClr>
              </a:buClr>
            </a:pPr>
            <a:r>
              <a:rPr lang="en-US" dirty="0">
                <a:solidFill>
                  <a:schemeClr val="accent6">
                    <a:lumMod val="50000"/>
                  </a:schemeClr>
                </a:solidFill>
                <a:hlinkClick r:id="rId4">
                  <a:extLst>
                    <a:ext uri="{A12FA001-AC4F-418D-AE19-62706E023703}">
                      <ahyp:hlinkClr xmlns:ahyp="http://schemas.microsoft.com/office/drawing/2018/hyperlinkcolor" val="tx"/>
                    </a:ext>
                  </a:extLst>
                </a:hlinkClick>
              </a:rPr>
              <a:t>https://www.sciencedirect.com/science/article/abs/pii/S000145752031770X</a:t>
            </a:r>
            <a:endParaRPr lang="en-US" dirty="0">
              <a:solidFill>
                <a:schemeClr val="accent6">
                  <a:lumMod val="50000"/>
                </a:schemeClr>
              </a:solidFill>
            </a:endParaRPr>
          </a:p>
          <a:p>
            <a:pPr>
              <a:buClr>
                <a:schemeClr val="accent6">
                  <a:lumMod val="50000"/>
                </a:schemeClr>
              </a:buClr>
            </a:pPr>
            <a:r>
              <a:rPr lang="en-US" dirty="0">
                <a:solidFill>
                  <a:schemeClr val="accent6">
                    <a:lumMod val="50000"/>
                  </a:schemeClr>
                </a:solidFill>
                <a:hlinkClick r:id="rId5">
                  <a:extLst>
                    <a:ext uri="{A12FA001-AC4F-418D-AE19-62706E023703}">
                      <ahyp:hlinkClr xmlns:ahyp="http://schemas.microsoft.com/office/drawing/2018/hyperlinkcolor" val="tx"/>
                    </a:ext>
                  </a:extLst>
                </a:hlinkClick>
              </a:rPr>
              <a:t>https://ieeexplore.ieee.org/document/9766338</a:t>
            </a:r>
            <a:endParaRPr lang="en-US" dirty="0">
              <a:solidFill>
                <a:schemeClr val="accent6">
                  <a:lumMod val="50000"/>
                </a:schemeClr>
              </a:solidFill>
            </a:endParaRPr>
          </a:p>
          <a:p>
            <a:pPr>
              <a:buClr>
                <a:schemeClr val="accent6">
                  <a:lumMod val="50000"/>
                </a:schemeClr>
              </a:buClr>
            </a:pPr>
            <a:endParaRPr lang="en-US" dirty="0">
              <a:solidFill>
                <a:schemeClr val="accent6">
                  <a:lumMod val="50000"/>
                </a:schemeClr>
              </a:solidFill>
            </a:endParaRPr>
          </a:p>
          <a:p>
            <a:pPr>
              <a:buClr>
                <a:schemeClr val="accent6">
                  <a:lumMod val="50000"/>
                </a:schemeClr>
              </a:buClr>
            </a:pPr>
            <a:endParaRPr lang="en-US" dirty="0">
              <a:solidFill>
                <a:schemeClr val="accent6">
                  <a:lumMod val="50000"/>
                </a:schemeClr>
              </a:solidFill>
            </a:endParaRPr>
          </a:p>
        </p:txBody>
      </p:sp>
    </p:spTree>
    <p:extLst>
      <p:ext uri="{BB962C8B-B14F-4D97-AF65-F5344CB8AC3E}">
        <p14:creationId xmlns:p14="http://schemas.microsoft.com/office/powerpoint/2010/main" val="2753115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753D-FFB1-12AF-CCCA-563F02681469}"/>
              </a:ext>
            </a:extLst>
          </p:cNvPr>
          <p:cNvSpPr>
            <a:spLocks noGrp="1"/>
          </p:cNvSpPr>
          <p:nvPr>
            <p:ph type="title"/>
          </p:nvPr>
        </p:nvSpPr>
        <p:spPr/>
        <p:txBody>
          <a:bodyPr/>
          <a:lstStyle/>
          <a:p>
            <a:pPr algn="ctr"/>
            <a:r>
              <a:rPr lang="en-US" dirty="0">
                <a:solidFill>
                  <a:schemeClr val="accent6">
                    <a:lumMod val="50000"/>
                  </a:schemeClr>
                </a:solidFill>
              </a:rPr>
              <a:t>Future work</a:t>
            </a:r>
          </a:p>
        </p:txBody>
      </p:sp>
      <p:sp>
        <p:nvSpPr>
          <p:cNvPr id="3" name="Content Placeholder 2">
            <a:extLst>
              <a:ext uri="{FF2B5EF4-FFF2-40B4-BE49-F238E27FC236}">
                <a16:creationId xmlns:a16="http://schemas.microsoft.com/office/drawing/2014/main" id="{28A441B7-BBA9-E148-5E66-EC5129842B6F}"/>
              </a:ext>
            </a:extLst>
          </p:cNvPr>
          <p:cNvSpPr>
            <a:spLocks noGrp="1"/>
          </p:cNvSpPr>
          <p:nvPr>
            <p:ph idx="1"/>
          </p:nvPr>
        </p:nvSpPr>
        <p:spPr/>
        <p:txBody>
          <a:bodyPr/>
          <a:lstStyle/>
          <a:p>
            <a:pPr marL="0" indent="0" algn="just">
              <a:buNone/>
            </a:pPr>
            <a:r>
              <a:rPr lang="en-US" dirty="0">
                <a:solidFill>
                  <a:schemeClr val="accent6">
                    <a:lumMod val="50000"/>
                  </a:schemeClr>
                </a:solidFill>
              </a:rPr>
              <a:t>In future there is a scope to implement this model introducing noise directly in the latent space such that the model learns to generate samples that are less sensitive to small variations in the latent representation. Adding noise prevents the model from memorizing the training data and encouraging it to learn more abstract and generalizable features. </a:t>
            </a:r>
          </a:p>
        </p:txBody>
      </p:sp>
    </p:spTree>
    <p:extLst>
      <p:ext uri="{BB962C8B-B14F-4D97-AF65-F5344CB8AC3E}">
        <p14:creationId xmlns:p14="http://schemas.microsoft.com/office/powerpoint/2010/main" val="203863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3CE2-2D27-7510-EAB3-CD0DAF8CC544}"/>
              </a:ext>
            </a:extLst>
          </p:cNvPr>
          <p:cNvSpPr>
            <a:spLocks noGrp="1"/>
          </p:cNvSpPr>
          <p:nvPr>
            <p:ph type="title"/>
          </p:nvPr>
        </p:nvSpPr>
        <p:spPr>
          <a:xfrm>
            <a:off x="1451579" y="2450439"/>
            <a:ext cx="9603275" cy="1049235"/>
          </a:xfrm>
        </p:spPr>
        <p:txBody>
          <a:bodyPr/>
          <a:lstStyle/>
          <a:p>
            <a:pPr algn="ctr"/>
            <a:r>
              <a:rPr lang="en-US" dirty="0">
                <a:solidFill>
                  <a:schemeClr val="accent6">
                    <a:lumMod val="50000"/>
                  </a:schemeClr>
                </a:solidFill>
              </a:rPr>
              <a:t>THANK YOU</a:t>
            </a:r>
          </a:p>
        </p:txBody>
      </p:sp>
    </p:spTree>
    <p:extLst>
      <p:ext uri="{BB962C8B-B14F-4D97-AF65-F5344CB8AC3E}">
        <p14:creationId xmlns:p14="http://schemas.microsoft.com/office/powerpoint/2010/main" val="15045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8590-5C1E-6178-53A9-AF22244FEF92}"/>
              </a:ext>
            </a:extLst>
          </p:cNvPr>
          <p:cNvSpPr>
            <a:spLocks noGrp="1"/>
          </p:cNvSpPr>
          <p:nvPr>
            <p:ph type="title"/>
          </p:nvPr>
        </p:nvSpPr>
        <p:spPr>
          <a:xfrm>
            <a:off x="1037693" y="804519"/>
            <a:ext cx="9603275" cy="1049235"/>
          </a:xfrm>
        </p:spPr>
        <p:txBody>
          <a:bodyPr/>
          <a:lstStyle/>
          <a:p>
            <a:pPr algn="ctr"/>
            <a:r>
              <a:rPr lang="en-US" dirty="0">
                <a:solidFill>
                  <a:schemeClr val="accent6">
                    <a:lumMod val="50000"/>
                  </a:schemeClr>
                </a:solidFill>
              </a:rPr>
              <a:t>ABSTRACT</a:t>
            </a:r>
          </a:p>
        </p:txBody>
      </p:sp>
      <p:sp>
        <p:nvSpPr>
          <p:cNvPr id="3" name="Content Placeholder 2">
            <a:extLst>
              <a:ext uri="{FF2B5EF4-FFF2-40B4-BE49-F238E27FC236}">
                <a16:creationId xmlns:a16="http://schemas.microsoft.com/office/drawing/2014/main" id="{61835907-5B8A-8C1B-91E1-44322E8C5EE8}"/>
              </a:ext>
            </a:extLst>
          </p:cNvPr>
          <p:cNvSpPr>
            <a:spLocks noGrp="1"/>
          </p:cNvSpPr>
          <p:nvPr>
            <p:ph idx="1"/>
          </p:nvPr>
        </p:nvSpPr>
        <p:spPr>
          <a:xfrm>
            <a:off x="1294362" y="1630721"/>
            <a:ext cx="9603275" cy="3450613"/>
          </a:xfrm>
        </p:spPr>
        <p:txBody>
          <a:bodyPr/>
          <a:lstStyle/>
          <a:p>
            <a:pPr marL="0" indent="0" algn="just">
              <a:buNone/>
            </a:pPr>
            <a:r>
              <a:rPr lang="en-US" dirty="0">
                <a:solidFill>
                  <a:schemeClr val="accent6">
                    <a:lumMod val="50000"/>
                  </a:schemeClr>
                </a:solidFill>
              </a:rPr>
              <a:t>As we know the unsupervised learning often requires the features to be trained, coming to VAEGAN which is one of unsupervised learning, which requires the model to be trained to obtain the realistic and good pixel quality data. The observation we get to notice is, the dataset need to be more trained which often consumes huge time to get stabilized and to generate prolific quality images. Inducing a regularization technique actually reduces the test set loss and also model gets trained quickly to get clutched to a stabilization procuring a adequate quality data as outcome. This process is introduced to denoise the given noisy dataset, generating to achieve impactful results quickly by removing the noise to extract good pixel oriented output. </a:t>
            </a:r>
          </a:p>
        </p:txBody>
      </p:sp>
    </p:spTree>
    <p:extLst>
      <p:ext uri="{BB962C8B-B14F-4D97-AF65-F5344CB8AC3E}">
        <p14:creationId xmlns:p14="http://schemas.microsoft.com/office/powerpoint/2010/main" val="361788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4EBC-B784-B84F-2766-F8054F95016E}"/>
              </a:ext>
            </a:extLst>
          </p:cNvPr>
          <p:cNvSpPr>
            <a:spLocks noGrp="1"/>
          </p:cNvSpPr>
          <p:nvPr>
            <p:ph type="title"/>
          </p:nvPr>
        </p:nvSpPr>
        <p:spPr>
          <a:xfrm>
            <a:off x="1192762" y="773457"/>
            <a:ext cx="9603275" cy="1049235"/>
          </a:xfrm>
        </p:spPr>
        <p:txBody>
          <a:bodyPr/>
          <a:lstStyle/>
          <a:p>
            <a:pPr algn="ctr"/>
            <a:r>
              <a:rPr lang="en-US" dirty="0">
                <a:solidFill>
                  <a:schemeClr val="accent6">
                    <a:lumMod val="50000"/>
                  </a:schemeClr>
                </a:solidFill>
              </a:rPr>
              <a:t>Introduction</a:t>
            </a:r>
          </a:p>
        </p:txBody>
      </p:sp>
      <p:sp>
        <p:nvSpPr>
          <p:cNvPr id="3" name="Content Placeholder 2">
            <a:extLst>
              <a:ext uri="{FF2B5EF4-FFF2-40B4-BE49-F238E27FC236}">
                <a16:creationId xmlns:a16="http://schemas.microsoft.com/office/drawing/2014/main" id="{4047E10B-C8E7-BF92-A078-F81B8A61B55B}"/>
              </a:ext>
            </a:extLst>
          </p:cNvPr>
          <p:cNvSpPr>
            <a:spLocks noGrp="1"/>
          </p:cNvSpPr>
          <p:nvPr>
            <p:ph idx="1"/>
          </p:nvPr>
        </p:nvSpPr>
        <p:spPr>
          <a:xfrm>
            <a:off x="1395963" y="1584696"/>
            <a:ext cx="9603275" cy="3450613"/>
          </a:xfrm>
        </p:spPr>
        <p:txBody>
          <a:bodyPr>
            <a:normAutofit/>
          </a:bodyPr>
          <a:lstStyle/>
          <a:p>
            <a:pPr marL="0" indent="0" algn="just">
              <a:buNone/>
            </a:pPr>
            <a:r>
              <a:rPr lang="en-US" sz="1800" b="0" i="0" u="none" strike="noStrike" baseline="0" dirty="0">
                <a:solidFill>
                  <a:schemeClr val="accent6">
                    <a:lumMod val="50000"/>
                  </a:schemeClr>
                </a:solidFill>
              </a:rPr>
              <a:t>As we find the approach of unsupervised learning involves a machine to be trained for analyzing and providing out the distributed data sets, which is actually becomes strenuous. In general sense the process requires latent representation which allows in simplifying the data on statistical inference. Introducing the Auto Encoders, which actually encodes allows in encoding the data from huge dimensional to put into a smaller dimensional than the original format. So, the decoder maps the lossy version of data into to get back to original high dimensional output. Variational Autoencoders allows to explain: Instead of mapping to fixed </a:t>
            </a:r>
            <a:r>
              <a:rPr lang="en-US" sz="1800" dirty="0">
                <a:solidFill>
                  <a:schemeClr val="accent6">
                    <a:lumMod val="50000"/>
                  </a:schemeClr>
                </a:solidFill>
              </a:rPr>
              <a:t>inputs</a:t>
            </a:r>
            <a:r>
              <a:rPr lang="en-US" sz="1800" b="0" i="0" u="none" strike="noStrike" baseline="0" dirty="0">
                <a:solidFill>
                  <a:schemeClr val="accent6">
                    <a:lumMod val="50000"/>
                  </a:schemeClr>
                </a:solidFill>
              </a:rPr>
              <a:t>, you want to map the inputs as a  distribution, the difference is replaced by two separate </a:t>
            </a:r>
            <a:r>
              <a:rPr lang="en-US" sz="1800" dirty="0">
                <a:solidFill>
                  <a:schemeClr val="accent6">
                    <a:lumMod val="50000"/>
                  </a:schemeClr>
                </a:solidFill>
              </a:rPr>
              <a:t>vectors</a:t>
            </a:r>
            <a:r>
              <a:rPr lang="en-US" sz="1800" b="0" i="0" u="none" strike="noStrike" baseline="0" dirty="0">
                <a:solidFill>
                  <a:schemeClr val="accent6">
                    <a:lumMod val="50000"/>
                  </a:schemeClr>
                </a:solidFill>
              </a:rPr>
              <a:t> one representing mean of the distribution and the other one representing standard deviation of the distribution. This VAE is merged with GAN which is Generative Adversarial Network to pull out the real image with high dimensional pixel quality.</a:t>
            </a:r>
          </a:p>
        </p:txBody>
      </p:sp>
    </p:spTree>
    <p:extLst>
      <p:ext uri="{BB962C8B-B14F-4D97-AF65-F5344CB8AC3E}">
        <p14:creationId xmlns:p14="http://schemas.microsoft.com/office/powerpoint/2010/main" val="289299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AB73-8541-22A2-26D2-A1E99995BFB7}"/>
              </a:ext>
            </a:extLst>
          </p:cNvPr>
          <p:cNvSpPr>
            <a:spLocks noGrp="1"/>
          </p:cNvSpPr>
          <p:nvPr>
            <p:ph type="title"/>
          </p:nvPr>
        </p:nvSpPr>
        <p:spPr>
          <a:xfrm>
            <a:off x="1294362" y="1058519"/>
            <a:ext cx="9603275" cy="1049235"/>
          </a:xfrm>
        </p:spPr>
        <p:txBody>
          <a:bodyPr/>
          <a:lstStyle/>
          <a:p>
            <a:pPr algn="ctr"/>
            <a:r>
              <a:rPr lang="en-US" dirty="0">
                <a:solidFill>
                  <a:schemeClr val="accent6">
                    <a:lumMod val="50000"/>
                  </a:schemeClr>
                </a:solidFill>
              </a:rPr>
              <a:t>Problem statement</a:t>
            </a:r>
          </a:p>
        </p:txBody>
      </p:sp>
      <p:sp>
        <p:nvSpPr>
          <p:cNvPr id="3" name="Content Placeholder 2">
            <a:extLst>
              <a:ext uri="{FF2B5EF4-FFF2-40B4-BE49-F238E27FC236}">
                <a16:creationId xmlns:a16="http://schemas.microsoft.com/office/drawing/2014/main" id="{C19D6A6A-1A34-D785-E111-97809502F9E4}"/>
              </a:ext>
            </a:extLst>
          </p:cNvPr>
          <p:cNvSpPr>
            <a:spLocks noGrp="1"/>
          </p:cNvSpPr>
          <p:nvPr>
            <p:ph idx="1"/>
          </p:nvPr>
        </p:nvSpPr>
        <p:spPr>
          <a:xfrm>
            <a:off x="1294362" y="1996482"/>
            <a:ext cx="9603275" cy="3450613"/>
          </a:xfrm>
        </p:spPr>
        <p:txBody>
          <a:bodyPr>
            <a:normAutofit/>
          </a:bodyPr>
          <a:lstStyle/>
          <a:p>
            <a:pPr marL="0" indent="0" algn="just">
              <a:buNone/>
            </a:pPr>
            <a:r>
              <a:rPr lang="en-US" sz="1800" b="0" i="0" u="none" strike="noStrike" baseline="0" dirty="0">
                <a:solidFill>
                  <a:schemeClr val="accent6">
                    <a:lumMod val="50000"/>
                  </a:schemeClr>
                </a:solidFill>
              </a:rPr>
              <a:t>VAE - GAN often suffers from overfitting, which actually performs training of data very poorly. Introducing regularization helps out to prevent overfitting to produce out simpler model. This would be helpful in controlling the complexities of representations. Through this we can achieve semi supervised learning where features can be contemplated easily during distribution in the latent space. So, here the main motivation involves in enhancements in latent space to control. This enables in high pixel quality data reconstructions.</a:t>
            </a:r>
            <a:endParaRPr lang="en-US" dirty="0">
              <a:solidFill>
                <a:schemeClr val="accent6">
                  <a:lumMod val="50000"/>
                </a:schemeClr>
              </a:solidFill>
            </a:endParaRPr>
          </a:p>
        </p:txBody>
      </p:sp>
    </p:spTree>
    <p:extLst>
      <p:ext uri="{BB962C8B-B14F-4D97-AF65-F5344CB8AC3E}">
        <p14:creationId xmlns:p14="http://schemas.microsoft.com/office/powerpoint/2010/main" val="144766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2733-53AE-63DD-F0D5-E9601F0CD052}"/>
              </a:ext>
            </a:extLst>
          </p:cNvPr>
          <p:cNvSpPr>
            <a:spLocks noGrp="1"/>
          </p:cNvSpPr>
          <p:nvPr>
            <p:ph type="title"/>
          </p:nvPr>
        </p:nvSpPr>
        <p:spPr>
          <a:xfrm>
            <a:off x="3203377" y="900771"/>
            <a:ext cx="9603275" cy="1049235"/>
          </a:xfrm>
        </p:spPr>
        <p:txBody>
          <a:bodyPr/>
          <a:lstStyle/>
          <a:p>
            <a:r>
              <a:rPr lang="en-US" dirty="0">
                <a:solidFill>
                  <a:schemeClr val="accent6">
                    <a:lumMod val="50000"/>
                  </a:schemeClr>
                </a:solidFill>
              </a:rPr>
              <a:t>What is AE,  VAE,  GAN?</a:t>
            </a:r>
          </a:p>
        </p:txBody>
      </p:sp>
      <p:sp>
        <p:nvSpPr>
          <p:cNvPr id="3" name="Content Placeholder 2">
            <a:extLst>
              <a:ext uri="{FF2B5EF4-FFF2-40B4-BE49-F238E27FC236}">
                <a16:creationId xmlns:a16="http://schemas.microsoft.com/office/drawing/2014/main" id="{C8D82101-76D7-4F49-B519-ADB2FE38F979}"/>
              </a:ext>
            </a:extLst>
          </p:cNvPr>
          <p:cNvSpPr>
            <a:spLocks noGrp="1"/>
          </p:cNvSpPr>
          <p:nvPr>
            <p:ph idx="1"/>
          </p:nvPr>
        </p:nvSpPr>
        <p:spPr>
          <a:xfrm>
            <a:off x="816312" y="1853754"/>
            <a:ext cx="9603275" cy="3450613"/>
          </a:xfrm>
        </p:spPr>
        <p:txBody>
          <a:bodyPr>
            <a:normAutofit fontScale="85000" lnSpcReduction="10000"/>
          </a:bodyPr>
          <a:lstStyle/>
          <a:p>
            <a:pPr algn="just">
              <a:buClr>
                <a:schemeClr val="accent6">
                  <a:lumMod val="50000"/>
                </a:schemeClr>
              </a:buClr>
            </a:pPr>
            <a:r>
              <a:rPr lang="en-US" sz="2000" dirty="0">
                <a:solidFill>
                  <a:schemeClr val="accent6">
                    <a:lumMod val="50000"/>
                  </a:schemeClr>
                </a:solidFill>
                <a:ea typeface="Calibri" panose="020F0502020204030204" pitchFamily="34" charset="0"/>
                <a:cs typeface="Cascadia Code SemiLight" panose="020B0609020000020004" pitchFamily="49" charset="0"/>
              </a:rPr>
              <a:t>T</a:t>
            </a:r>
            <a:r>
              <a:rPr lang="en-US" sz="2000" dirty="0">
                <a:solidFill>
                  <a:schemeClr val="accent6">
                    <a:lumMod val="50000"/>
                  </a:schemeClr>
                </a:solidFill>
                <a:effectLst/>
                <a:ea typeface="Calibri" panose="020F0502020204030204" pitchFamily="34" charset="0"/>
                <a:cs typeface="Cascadia Code SemiLight" panose="020B0609020000020004" pitchFamily="49" charset="0"/>
              </a:rPr>
              <a:t>he autoencoder encode the image into latent space Z through encoder and reconstruct the image through decoder. The latent space Z is usually low dimensional. We can explain in simple terms as, it is a </a:t>
            </a:r>
            <a:r>
              <a:rPr lang="en-US" sz="2000" dirty="0">
                <a:solidFill>
                  <a:schemeClr val="accent6">
                    <a:lumMod val="50000"/>
                  </a:schemeClr>
                </a:solidFill>
                <a:cs typeface="Cascadia Code SemiLight" panose="020B0609020000020004" pitchFamily="49" charset="0"/>
              </a:rPr>
              <a:t>process of compressing input data by encoding it, and then reconstructing it as an output, autoencoders allow you to reduce dimensionality and focus only on areas of real value.</a:t>
            </a:r>
            <a:endParaRPr lang="en-US" dirty="0">
              <a:solidFill>
                <a:schemeClr val="accent6">
                  <a:lumMod val="50000"/>
                </a:schemeClr>
              </a:solidFill>
              <a:cs typeface="Cascadia Code SemiLight" panose="020B0609020000020004" pitchFamily="49" charset="0"/>
              <a:sym typeface="Cairo"/>
            </a:endParaRPr>
          </a:p>
          <a:p>
            <a:pPr algn="just">
              <a:buClr>
                <a:schemeClr val="accent6">
                  <a:lumMod val="50000"/>
                </a:schemeClr>
              </a:buClr>
            </a:pPr>
            <a:r>
              <a:rPr lang="en-US" sz="2000" dirty="0">
                <a:solidFill>
                  <a:schemeClr val="accent6">
                    <a:lumMod val="50000"/>
                  </a:schemeClr>
                </a:solidFill>
                <a:cs typeface="Cascadia Code SemiLight" panose="020B0609020000020004" pitchFamily="49" charset="0"/>
              </a:rPr>
              <a:t>VAE allows to map to a fixed vector, where the input you want to map is a distribution, the distributions are mean and standard deviation which </a:t>
            </a:r>
            <a:r>
              <a:rPr lang="en-US" dirty="0">
                <a:solidFill>
                  <a:schemeClr val="accent6">
                    <a:lumMod val="50000"/>
                  </a:schemeClr>
                </a:solidFill>
                <a:cs typeface="Cascadia Code SemiLight" panose="020B0609020000020004" pitchFamily="49" charset="0"/>
              </a:rPr>
              <a:t>are taken to represent the latent space Z.</a:t>
            </a:r>
          </a:p>
          <a:p>
            <a:pPr algn="just">
              <a:buClr>
                <a:schemeClr val="accent6">
                  <a:lumMod val="50000"/>
                </a:schemeClr>
              </a:buClr>
            </a:pPr>
            <a:r>
              <a:rPr lang="en-US" sz="2000" dirty="0">
                <a:solidFill>
                  <a:schemeClr val="accent6">
                    <a:lumMod val="50000"/>
                  </a:schemeClr>
                </a:solidFill>
                <a:ea typeface="Calibri" panose="020F0502020204030204" pitchFamily="34" charset="0"/>
                <a:cs typeface="Calibri" panose="020F0502020204030204" pitchFamily="34" charset="0"/>
              </a:rPr>
              <a:t>When training begins, the generator produces obviously fake data, and the discriminator quickly learns to tell that it's fake: As training progresses, the generator gets closer to producing output that can fool the discriminator. Finally, if generator training goes well, the discriminator gets worse at telling the difference between real and fake. It starts to classify fake data as real, and its accuracy decreases.</a:t>
            </a:r>
            <a:endParaRPr lang="en-US" sz="2000" kern="0" dirty="0">
              <a:solidFill>
                <a:schemeClr val="accent6">
                  <a:lumMod val="50000"/>
                </a:schemeClr>
              </a:solidFill>
              <a:effectLst/>
              <a:ea typeface="Calibri" panose="020F0502020204030204" pitchFamily="34" charset="0"/>
              <a:cs typeface="Calibri" panose="020F0502020204030204" pitchFamily="34" charset="0"/>
            </a:endParaRPr>
          </a:p>
          <a:p>
            <a:pPr marL="0" indent="0" algn="just">
              <a:buNone/>
            </a:pPr>
            <a:endParaRPr lang="en-US" sz="2000" dirty="0">
              <a:solidFill>
                <a:schemeClr val="accent6">
                  <a:lumMod val="50000"/>
                </a:schemeClr>
              </a:solidFill>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055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74FBB-9F4A-0FCC-9547-1CCA719C4958}"/>
              </a:ext>
            </a:extLst>
          </p:cNvPr>
          <p:cNvPicPr>
            <a:picLocks noChangeAspect="1"/>
          </p:cNvPicPr>
          <p:nvPr/>
        </p:nvPicPr>
        <p:blipFill>
          <a:blip r:embed="rId2"/>
          <a:stretch>
            <a:fillRect/>
          </a:stretch>
        </p:blipFill>
        <p:spPr>
          <a:xfrm>
            <a:off x="361205" y="1237737"/>
            <a:ext cx="5506947" cy="3904179"/>
          </a:xfrm>
          <a:prstGeom prst="rect">
            <a:avLst/>
          </a:prstGeom>
        </p:spPr>
      </p:pic>
      <p:pic>
        <p:nvPicPr>
          <p:cNvPr id="8" name="Picture 7">
            <a:extLst>
              <a:ext uri="{FF2B5EF4-FFF2-40B4-BE49-F238E27FC236}">
                <a16:creationId xmlns:a16="http://schemas.microsoft.com/office/drawing/2014/main" id="{E9046342-F2A5-4BE8-F429-DB13E218CBAC}"/>
              </a:ext>
            </a:extLst>
          </p:cNvPr>
          <p:cNvPicPr>
            <a:picLocks noChangeAspect="1"/>
          </p:cNvPicPr>
          <p:nvPr/>
        </p:nvPicPr>
        <p:blipFill>
          <a:blip r:embed="rId3"/>
          <a:stretch>
            <a:fillRect/>
          </a:stretch>
        </p:blipFill>
        <p:spPr>
          <a:xfrm>
            <a:off x="6176213" y="140719"/>
            <a:ext cx="5294614" cy="3201108"/>
          </a:xfrm>
          <a:prstGeom prst="rect">
            <a:avLst/>
          </a:prstGeom>
        </p:spPr>
      </p:pic>
      <p:sp>
        <p:nvSpPr>
          <p:cNvPr id="9" name="Title 1">
            <a:extLst>
              <a:ext uri="{FF2B5EF4-FFF2-40B4-BE49-F238E27FC236}">
                <a16:creationId xmlns:a16="http://schemas.microsoft.com/office/drawing/2014/main" id="{7E5763C1-7322-09BC-CF9E-AC870A79F5C4}"/>
              </a:ext>
            </a:extLst>
          </p:cNvPr>
          <p:cNvSpPr>
            <a:spLocks noGrp="1"/>
          </p:cNvSpPr>
          <p:nvPr>
            <p:ph type="title"/>
          </p:nvPr>
        </p:nvSpPr>
        <p:spPr>
          <a:xfrm>
            <a:off x="546200" y="421410"/>
            <a:ext cx="9604375" cy="1049337"/>
          </a:xfrm>
        </p:spPr>
        <p:txBody>
          <a:bodyPr/>
          <a:lstStyle/>
          <a:p>
            <a:r>
              <a:rPr lang="en-US" dirty="0">
                <a:solidFill>
                  <a:schemeClr val="accent6">
                    <a:lumMod val="50000"/>
                  </a:schemeClr>
                </a:solidFill>
              </a:rPr>
              <a:t>What is AE,  VAE,  GAN?</a:t>
            </a:r>
          </a:p>
        </p:txBody>
      </p:sp>
      <p:pic>
        <p:nvPicPr>
          <p:cNvPr id="10" name="Picture 9">
            <a:extLst>
              <a:ext uri="{FF2B5EF4-FFF2-40B4-BE49-F238E27FC236}">
                <a16:creationId xmlns:a16="http://schemas.microsoft.com/office/drawing/2014/main" id="{631D7D56-ACC3-FB78-65CF-7F34AF142DAA}"/>
              </a:ext>
            </a:extLst>
          </p:cNvPr>
          <p:cNvPicPr>
            <a:picLocks noChangeAspect="1"/>
          </p:cNvPicPr>
          <p:nvPr/>
        </p:nvPicPr>
        <p:blipFill>
          <a:blip r:embed="rId4"/>
          <a:stretch>
            <a:fillRect/>
          </a:stretch>
        </p:blipFill>
        <p:spPr>
          <a:xfrm>
            <a:off x="6176213" y="3429000"/>
            <a:ext cx="5294614" cy="2570094"/>
          </a:xfrm>
          <a:prstGeom prst="rect">
            <a:avLst/>
          </a:prstGeom>
        </p:spPr>
      </p:pic>
    </p:spTree>
    <p:extLst>
      <p:ext uri="{BB962C8B-B14F-4D97-AF65-F5344CB8AC3E}">
        <p14:creationId xmlns:p14="http://schemas.microsoft.com/office/powerpoint/2010/main" val="418276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D8A6-E583-B19E-6CB9-0CE67DB26320}"/>
              </a:ext>
            </a:extLst>
          </p:cNvPr>
          <p:cNvSpPr>
            <a:spLocks noGrp="1"/>
          </p:cNvSpPr>
          <p:nvPr>
            <p:ph type="title"/>
          </p:nvPr>
        </p:nvSpPr>
        <p:spPr>
          <a:xfrm>
            <a:off x="1156939" y="444283"/>
            <a:ext cx="9603275" cy="1049235"/>
          </a:xfrm>
        </p:spPr>
        <p:txBody>
          <a:bodyPr/>
          <a:lstStyle/>
          <a:p>
            <a:pPr algn="ctr"/>
            <a:r>
              <a:rPr lang="en-US" dirty="0">
                <a:solidFill>
                  <a:schemeClr val="accent6">
                    <a:lumMod val="50000"/>
                  </a:schemeClr>
                </a:solidFill>
              </a:rPr>
              <a:t>VAE-GAN algorithm And its Usage</a:t>
            </a:r>
          </a:p>
        </p:txBody>
      </p:sp>
      <p:sp>
        <p:nvSpPr>
          <p:cNvPr id="9" name="TextBox 8">
            <a:extLst>
              <a:ext uri="{FF2B5EF4-FFF2-40B4-BE49-F238E27FC236}">
                <a16:creationId xmlns:a16="http://schemas.microsoft.com/office/drawing/2014/main" id="{4F96CD4D-E171-EA05-1E3C-80D078A1E56E}"/>
              </a:ext>
            </a:extLst>
          </p:cNvPr>
          <p:cNvSpPr txBox="1"/>
          <p:nvPr/>
        </p:nvSpPr>
        <p:spPr>
          <a:xfrm>
            <a:off x="2069428" y="2001584"/>
            <a:ext cx="4200645" cy="2308324"/>
          </a:xfrm>
          <a:prstGeom prst="rect">
            <a:avLst/>
          </a:prstGeom>
          <a:noFill/>
        </p:spPr>
        <p:txBody>
          <a:bodyPr wrap="square">
            <a:spAutoFit/>
          </a:bodyPr>
          <a:lstStyle/>
          <a:p>
            <a:pPr algn="just">
              <a:lnSpc>
                <a:spcPct val="100000"/>
              </a:lnSpc>
            </a:pPr>
            <a:r>
              <a:rPr lang="en-US" sz="1800" dirty="0">
                <a:solidFill>
                  <a:schemeClr val="accent6">
                    <a:lumMod val="50000"/>
                  </a:schemeClr>
                </a:solidFill>
              </a:rPr>
              <a:t>A VAE-GAN combines the concepts of VAE and GAN in an attempt to leverage the benefits of both models.  VAE-GANs have been applied in various domains, including image generation</a:t>
            </a:r>
            <a:r>
              <a:rPr lang="en-US" dirty="0">
                <a:solidFill>
                  <a:schemeClr val="accent6">
                    <a:lumMod val="50000"/>
                  </a:schemeClr>
                </a:solidFill>
              </a:rPr>
              <a:t> </a:t>
            </a:r>
            <a:r>
              <a:rPr lang="en-US" sz="1800" dirty="0">
                <a:solidFill>
                  <a:schemeClr val="accent6">
                    <a:lumMod val="50000"/>
                  </a:schemeClr>
                </a:solidFill>
              </a:rPr>
              <a:t>and they are often used when a balance between structured latent representations and high-quality data generation is required.</a:t>
            </a:r>
          </a:p>
        </p:txBody>
      </p:sp>
      <p:sp>
        <p:nvSpPr>
          <p:cNvPr id="3" name="TextBox 2">
            <a:extLst>
              <a:ext uri="{FF2B5EF4-FFF2-40B4-BE49-F238E27FC236}">
                <a16:creationId xmlns:a16="http://schemas.microsoft.com/office/drawing/2014/main" id="{B566AFF8-7BB1-2A35-28A2-556C0ED5A995}"/>
              </a:ext>
            </a:extLst>
          </p:cNvPr>
          <p:cNvSpPr txBox="1"/>
          <p:nvPr/>
        </p:nvSpPr>
        <p:spPr>
          <a:xfrm>
            <a:off x="2148461" y="4494808"/>
            <a:ext cx="3929127" cy="646331"/>
          </a:xfrm>
          <a:prstGeom prst="rect">
            <a:avLst/>
          </a:prstGeom>
          <a:noFill/>
        </p:spPr>
        <p:txBody>
          <a:bodyPr wrap="square">
            <a:spAutoFit/>
          </a:bodyPr>
          <a:lstStyle/>
          <a:p>
            <a:pPr algn="just">
              <a:lnSpc>
                <a:spcPct val="100000"/>
              </a:lnSpc>
            </a:pPr>
            <a:r>
              <a:rPr lang="en-US" sz="1800" dirty="0">
                <a:solidFill>
                  <a:schemeClr val="accent6">
                    <a:lumMod val="50000"/>
                  </a:schemeClr>
                </a:solidFill>
              </a:rPr>
              <a:t>Neurons Mapping in Encoder, Decoder</a:t>
            </a:r>
          </a:p>
          <a:p>
            <a:pPr algn="just">
              <a:lnSpc>
                <a:spcPct val="100000"/>
              </a:lnSpc>
            </a:pPr>
            <a:r>
              <a:rPr lang="en-US" sz="1800" dirty="0">
                <a:solidFill>
                  <a:schemeClr val="accent6">
                    <a:lumMod val="50000"/>
                  </a:schemeClr>
                </a:solidFill>
              </a:rPr>
              <a:t>784 – 400 – 40 , 20 –  400 – 784</a:t>
            </a:r>
          </a:p>
        </p:txBody>
      </p:sp>
      <p:pic>
        <p:nvPicPr>
          <p:cNvPr id="6" name="Picture 5">
            <a:extLst>
              <a:ext uri="{FF2B5EF4-FFF2-40B4-BE49-F238E27FC236}">
                <a16:creationId xmlns:a16="http://schemas.microsoft.com/office/drawing/2014/main" id="{E479EE31-F9CD-6884-61A0-6028ABD430D7}"/>
              </a:ext>
            </a:extLst>
          </p:cNvPr>
          <p:cNvPicPr>
            <a:picLocks noChangeAspect="1"/>
          </p:cNvPicPr>
          <p:nvPr/>
        </p:nvPicPr>
        <p:blipFill>
          <a:blip r:embed="rId2"/>
          <a:stretch>
            <a:fillRect/>
          </a:stretch>
        </p:blipFill>
        <p:spPr>
          <a:xfrm>
            <a:off x="7023751" y="1272940"/>
            <a:ext cx="3390783" cy="4543125"/>
          </a:xfrm>
          <a:prstGeom prst="rect">
            <a:avLst/>
          </a:prstGeom>
        </p:spPr>
      </p:pic>
    </p:spTree>
    <p:extLst>
      <p:ext uri="{BB962C8B-B14F-4D97-AF65-F5344CB8AC3E}">
        <p14:creationId xmlns:p14="http://schemas.microsoft.com/office/powerpoint/2010/main" val="81985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8130-1D23-A98D-96C7-6F3CDB3AF303}"/>
              </a:ext>
            </a:extLst>
          </p:cNvPr>
          <p:cNvSpPr>
            <a:spLocks noGrp="1"/>
          </p:cNvSpPr>
          <p:nvPr>
            <p:ph type="title"/>
          </p:nvPr>
        </p:nvSpPr>
        <p:spPr/>
        <p:txBody>
          <a:bodyPr/>
          <a:lstStyle/>
          <a:p>
            <a:r>
              <a:rPr lang="en-US" dirty="0">
                <a:solidFill>
                  <a:schemeClr val="accent6">
                    <a:lumMod val="50000"/>
                  </a:schemeClr>
                </a:solidFill>
              </a:rPr>
              <a:t>VAE-GAN LOSS FUNCTION, TRAINING THE MODEL</a:t>
            </a:r>
            <a:endParaRPr lang="en-US" dirty="0"/>
          </a:p>
        </p:txBody>
      </p:sp>
      <p:sp>
        <p:nvSpPr>
          <p:cNvPr id="3" name="Content Placeholder 2">
            <a:extLst>
              <a:ext uri="{FF2B5EF4-FFF2-40B4-BE49-F238E27FC236}">
                <a16:creationId xmlns:a16="http://schemas.microsoft.com/office/drawing/2014/main" id="{4EB427C1-91E2-CAD3-4E73-6A1B6EC2EA68}"/>
              </a:ext>
            </a:extLst>
          </p:cNvPr>
          <p:cNvSpPr>
            <a:spLocks noGrp="1"/>
          </p:cNvSpPr>
          <p:nvPr>
            <p:ph idx="1"/>
          </p:nvPr>
        </p:nvSpPr>
        <p:spPr>
          <a:xfrm>
            <a:off x="527554" y="1713318"/>
            <a:ext cx="7817549" cy="4061840"/>
          </a:xfrm>
        </p:spPr>
        <p:txBody>
          <a:bodyPr>
            <a:normAutofit fontScale="85000" lnSpcReduction="10000"/>
          </a:bodyPr>
          <a:lstStyle/>
          <a:p>
            <a:pPr>
              <a:buClr>
                <a:schemeClr val="accent6">
                  <a:lumMod val="50000"/>
                </a:schemeClr>
              </a:buClr>
            </a:pPr>
            <a:r>
              <a:rPr lang="en-US" dirty="0">
                <a:solidFill>
                  <a:schemeClr val="accent6">
                    <a:lumMod val="50000"/>
                  </a:schemeClr>
                </a:solidFill>
              </a:rPr>
              <a:t>Binary Cross Entropy: </a:t>
            </a:r>
            <a:br>
              <a:rPr lang="en-US" dirty="0">
                <a:solidFill>
                  <a:schemeClr val="accent6">
                    <a:lumMod val="50000"/>
                  </a:schemeClr>
                </a:solidFill>
              </a:rPr>
            </a:br>
            <a:r>
              <a:rPr lang="en-US" dirty="0">
                <a:solidFill>
                  <a:schemeClr val="accent6">
                    <a:lumMod val="50000"/>
                  </a:schemeClr>
                </a:solidFill>
              </a:rPr>
              <a:t>BCE( x, y ) = - ( x log( y ) + (1 – x) log( 1 -  y ) )</a:t>
            </a:r>
            <a:br>
              <a:rPr lang="en-US" dirty="0">
                <a:solidFill>
                  <a:schemeClr val="accent6">
                    <a:lumMod val="50000"/>
                  </a:schemeClr>
                </a:solidFill>
              </a:rPr>
            </a:br>
            <a:r>
              <a:rPr lang="en-US" dirty="0">
                <a:solidFill>
                  <a:schemeClr val="accent6">
                    <a:lumMod val="50000"/>
                  </a:schemeClr>
                </a:solidFill>
              </a:rPr>
              <a:t>where x = Quality of Real Image ; </a:t>
            </a:r>
            <a:br>
              <a:rPr lang="en-US" dirty="0">
                <a:solidFill>
                  <a:schemeClr val="accent6">
                    <a:lumMod val="50000"/>
                  </a:schemeClr>
                </a:solidFill>
              </a:rPr>
            </a:br>
            <a:r>
              <a:rPr lang="en-US" dirty="0">
                <a:solidFill>
                  <a:schemeClr val="accent6">
                    <a:lumMod val="50000"/>
                  </a:schemeClr>
                </a:solidFill>
              </a:rPr>
              <a:t>          y = Quality of Reconstructed Image ;</a:t>
            </a:r>
            <a:br>
              <a:rPr lang="en-US" dirty="0">
                <a:solidFill>
                  <a:schemeClr val="accent6">
                    <a:lumMod val="50000"/>
                  </a:schemeClr>
                </a:solidFill>
              </a:rPr>
            </a:br>
            <a:r>
              <a:rPr lang="en-US" dirty="0">
                <a:solidFill>
                  <a:schemeClr val="accent6">
                    <a:lumMod val="50000"/>
                  </a:schemeClr>
                </a:solidFill>
              </a:rPr>
              <a:t>Example: x = 0.8 ;  y = 0.6 =&gt; BCE( x, y ) = 0.59191</a:t>
            </a:r>
            <a:br>
              <a:rPr lang="en-US" dirty="0">
                <a:solidFill>
                  <a:schemeClr val="accent6">
                    <a:lumMod val="50000"/>
                  </a:schemeClr>
                </a:solidFill>
              </a:rPr>
            </a:br>
            <a:r>
              <a:rPr lang="en-US" dirty="0">
                <a:solidFill>
                  <a:schemeClr val="accent6">
                    <a:lumMod val="50000"/>
                  </a:schemeClr>
                </a:solidFill>
              </a:rPr>
              <a:t>              x = 0.8 ;  y = 0.2 =&gt; BCE( x, y ) = 1.3321</a:t>
            </a:r>
          </a:p>
          <a:p>
            <a:pPr>
              <a:buClr>
                <a:schemeClr val="accent6">
                  <a:lumMod val="50000"/>
                </a:schemeClr>
              </a:buClr>
            </a:pPr>
            <a:r>
              <a:rPr lang="en-US" dirty="0">
                <a:solidFill>
                  <a:schemeClr val="accent6">
                    <a:lumMod val="50000"/>
                  </a:schemeClr>
                </a:solidFill>
              </a:rPr>
              <a:t>KLD </a:t>
            </a:r>
            <a:r>
              <a:rPr lang="en-US" dirty="0" err="1">
                <a:solidFill>
                  <a:schemeClr val="accent6">
                    <a:lumMod val="50000"/>
                  </a:schemeClr>
                </a:solidFill>
              </a:rPr>
              <a:t>Kullback-Leibler</a:t>
            </a:r>
            <a:r>
              <a:rPr lang="en-US" dirty="0">
                <a:solidFill>
                  <a:schemeClr val="accent6">
                    <a:lumMod val="50000"/>
                  </a:schemeClr>
                </a:solidFill>
              </a:rPr>
              <a:t> Divergence: </a:t>
            </a:r>
            <a:br>
              <a:rPr lang="en-US" dirty="0">
                <a:solidFill>
                  <a:schemeClr val="accent6">
                    <a:lumMod val="50000"/>
                  </a:schemeClr>
                </a:solidFill>
              </a:rPr>
            </a:br>
            <a:r>
              <a:rPr lang="en-US" dirty="0">
                <a:solidFill>
                  <a:schemeClr val="accent6">
                    <a:lumMod val="50000"/>
                  </a:schemeClr>
                </a:solidFill>
                <a:effectLst/>
              </a:rPr>
              <a:t>K</a:t>
            </a:r>
            <a:r>
              <a:rPr lang="en-US" dirty="0">
                <a:solidFill>
                  <a:schemeClr val="accent6">
                    <a:lumMod val="50000"/>
                  </a:schemeClr>
                </a:solidFill>
              </a:rPr>
              <a:t>L</a:t>
            </a:r>
            <a:r>
              <a:rPr lang="en-US" dirty="0">
                <a:solidFill>
                  <a:schemeClr val="accent6">
                    <a:lumMod val="50000"/>
                  </a:schemeClr>
                </a:solidFill>
                <a:effectLst/>
              </a:rPr>
              <a:t>D </a:t>
            </a:r>
            <a:r>
              <a:rPr lang="en-US" dirty="0">
                <a:solidFill>
                  <a:schemeClr val="accent6">
                    <a:lumMod val="50000"/>
                  </a:schemeClr>
                </a:solidFill>
              </a:rPr>
              <a:t>= −0.5</a:t>
            </a:r>
            <a:r>
              <a:rPr lang="en-US" dirty="0">
                <a:solidFill>
                  <a:schemeClr val="accent6">
                    <a:lumMod val="50000"/>
                  </a:schemeClr>
                </a:solidFill>
                <a:effectLst/>
              </a:rPr>
              <a:t>(</a:t>
            </a:r>
            <a:r>
              <a:rPr lang="en-US" dirty="0">
                <a:solidFill>
                  <a:schemeClr val="accent6">
                    <a:lumMod val="50000"/>
                  </a:schemeClr>
                </a:solidFill>
              </a:rPr>
              <a:t>1+lo</a:t>
            </a:r>
            <a:r>
              <a:rPr lang="en-US" dirty="0">
                <a:solidFill>
                  <a:schemeClr val="accent6">
                    <a:lumMod val="50000"/>
                  </a:schemeClr>
                </a:solidFill>
                <a:effectLst/>
              </a:rPr>
              <a:t>g</a:t>
            </a:r>
            <a:r>
              <a:rPr lang="en-US" dirty="0">
                <a:solidFill>
                  <a:schemeClr val="accent6">
                    <a:lumMod val="50000"/>
                  </a:schemeClr>
                </a:solidFill>
              </a:rPr>
              <a:t>(</a:t>
            </a:r>
            <a:r>
              <a:rPr lang="el-GR" dirty="0">
                <a:solidFill>
                  <a:schemeClr val="accent6">
                    <a:lumMod val="50000"/>
                  </a:schemeClr>
                </a:solidFill>
                <a:effectLst/>
              </a:rPr>
              <a:t>σ</a:t>
            </a:r>
            <a:r>
              <a:rPr lang="en-US" dirty="0">
                <a:solidFill>
                  <a:schemeClr val="accent6">
                    <a:lumMod val="50000"/>
                  </a:schemeClr>
                </a:solidFill>
                <a:effectLst/>
              </a:rPr>
              <a:t>i^2</a:t>
            </a:r>
            <a:r>
              <a:rPr lang="en-US" dirty="0">
                <a:solidFill>
                  <a:schemeClr val="accent6">
                    <a:lumMod val="50000"/>
                  </a:schemeClr>
                </a:solidFill>
              </a:rPr>
              <a:t>​)−(</a:t>
            </a:r>
            <a:r>
              <a:rPr lang="el-GR" dirty="0">
                <a:solidFill>
                  <a:schemeClr val="accent6">
                    <a:lumMod val="50000"/>
                  </a:schemeClr>
                </a:solidFill>
              </a:rPr>
              <a:t>μ</a:t>
            </a:r>
            <a:r>
              <a:rPr lang="en-US" dirty="0" err="1">
                <a:solidFill>
                  <a:schemeClr val="accent6">
                    <a:lumMod val="50000"/>
                  </a:schemeClr>
                </a:solidFill>
                <a:effectLst/>
              </a:rPr>
              <a:t>i</a:t>
            </a:r>
            <a:r>
              <a:rPr lang="en-US" dirty="0">
                <a:solidFill>
                  <a:schemeClr val="accent6">
                    <a:lumMod val="50000"/>
                  </a:schemeClr>
                </a:solidFill>
                <a:effectLst/>
              </a:rPr>
              <a:t>)^2</a:t>
            </a:r>
            <a:r>
              <a:rPr lang="en-US" dirty="0">
                <a:solidFill>
                  <a:schemeClr val="accent6">
                    <a:lumMod val="50000"/>
                  </a:schemeClr>
                </a:solidFill>
              </a:rPr>
              <a:t>​−(</a:t>
            </a:r>
            <a:r>
              <a:rPr lang="el-GR" dirty="0">
                <a:solidFill>
                  <a:schemeClr val="accent6">
                    <a:lumMod val="50000"/>
                  </a:schemeClr>
                </a:solidFill>
                <a:effectLst/>
              </a:rPr>
              <a:t>σ</a:t>
            </a:r>
            <a:r>
              <a:rPr lang="en-US" dirty="0" err="1">
                <a:solidFill>
                  <a:schemeClr val="accent6">
                    <a:lumMod val="50000"/>
                  </a:schemeClr>
                </a:solidFill>
                <a:effectLst/>
              </a:rPr>
              <a:t>i</a:t>
            </a:r>
            <a:r>
              <a:rPr lang="en-US" dirty="0">
                <a:solidFill>
                  <a:schemeClr val="accent6">
                    <a:lumMod val="50000"/>
                  </a:schemeClr>
                </a:solidFill>
                <a:effectLst/>
              </a:rPr>
              <a:t>)^2</a:t>
            </a:r>
            <a:r>
              <a:rPr lang="en-US" dirty="0">
                <a:solidFill>
                  <a:schemeClr val="accent6">
                    <a:lumMod val="50000"/>
                  </a:schemeClr>
                </a:solidFill>
              </a:rPr>
              <a:t>​</a:t>
            </a:r>
            <a:r>
              <a:rPr lang="en-US" dirty="0">
                <a:solidFill>
                  <a:schemeClr val="accent6">
                    <a:lumMod val="50000"/>
                  </a:schemeClr>
                </a:solidFill>
                <a:effectLst/>
              </a:rPr>
              <a:t>)</a:t>
            </a:r>
            <a:br>
              <a:rPr lang="en-US" dirty="0">
                <a:solidFill>
                  <a:schemeClr val="accent6">
                    <a:lumMod val="50000"/>
                  </a:schemeClr>
                </a:solidFill>
              </a:rPr>
            </a:br>
            <a:r>
              <a:rPr lang="en-US" dirty="0">
                <a:solidFill>
                  <a:schemeClr val="accent6">
                    <a:lumMod val="50000"/>
                  </a:schemeClr>
                </a:solidFill>
              </a:rPr>
              <a:t>This gives the average loss, the overall loss</a:t>
            </a:r>
          </a:p>
          <a:p>
            <a:pPr algn="just">
              <a:buClr>
                <a:schemeClr val="accent6">
                  <a:lumMod val="50000"/>
                </a:schemeClr>
              </a:buClr>
            </a:pPr>
            <a:r>
              <a:rPr lang="en-US" dirty="0">
                <a:solidFill>
                  <a:schemeClr val="accent6">
                    <a:lumMod val="50000"/>
                  </a:schemeClr>
                </a:solidFill>
                <a:effectLst/>
              </a:rPr>
              <a:t>From BCE Loss, we can actually tell that los</a:t>
            </a:r>
            <a:r>
              <a:rPr lang="en-US" dirty="0">
                <a:solidFill>
                  <a:schemeClr val="accent6">
                    <a:lumMod val="50000"/>
                  </a:schemeClr>
                </a:solidFill>
              </a:rPr>
              <a:t>s is inversely proportional to the quality of reconstructed image, </a:t>
            </a:r>
            <a:r>
              <a:rPr lang="en-US" dirty="0" err="1">
                <a:solidFill>
                  <a:schemeClr val="accent6">
                    <a:lumMod val="50000"/>
                  </a:schemeClr>
                </a:solidFill>
              </a:rPr>
              <a:t>i.e</a:t>
            </a:r>
            <a:r>
              <a:rPr lang="en-US" dirty="0">
                <a:solidFill>
                  <a:schemeClr val="accent6">
                    <a:lumMod val="50000"/>
                  </a:schemeClr>
                </a:solidFill>
              </a:rPr>
              <a:t>, in simpler words loss function directly effects the generated image, the more is the loss – the </a:t>
            </a:r>
            <a:r>
              <a:rPr lang="en-US" dirty="0" err="1">
                <a:solidFill>
                  <a:schemeClr val="accent6">
                    <a:lumMod val="50000"/>
                  </a:schemeClr>
                </a:solidFill>
              </a:rPr>
              <a:t>losser</a:t>
            </a:r>
            <a:r>
              <a:rPr lang="en-US" dirty="0">
                <a:solidFill>
                  <a:schemeClr val="accent6">
                    <a:lumMod val="50000"/>
                  </a:schemeClr>
                </a:solidFill>
              </a:rPr>
              <a:t> version of quality is observed, the less is the loss – the more is the quality of image.</a:t>
            </a:r>
            <a:endParaRPr lang="en-US" dirty="0">
              <a:solidFill>
                <a:schemeClr val="accent6">
                  <a:lumMod val="50000"/>
                </a:schemeClr>
              </a:solidFill>
              <a:effectLst/>
            </a:endParaRPr>
          </a:p>
        </p:txBody>
      </p:sp>
      <p:pic>
        <p:nvPicPr>
          <p:cNvPr id="7" name="Picture 6">
            <a:extLst>
              <a:ext uri="{FF2B5EF4-FFF2-40B4-BE49-F238E27FC236}">
                <a16:creationId xmlns:a16="http://schemas.microsoft.com/office/drawing/2014/main" id="{2BDA3686-ADDE-DD95-E791-926CA0ABC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735" y="1501542"/>
            <a:ext cx="2982458" cy="4350619"/>
          </a:xfrm>
          <a:prstGeom prst="rect">
            <a:avLst/>
          </a:prstGeom>
        </p:spPr>
      </p:pic>
    </p:spTree>
    <p:extLst>
      <p:ext uri="{BB962C8B-B14F-4D97-AF65-F5344CB8AC3E}">
        <p14:creationId xmlns:p14="http://schemas.microsoft.com/office/powerpoint/2010/main" val="26362307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1533</TotalTime>
  <Words>1324</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VAE-GAN: Identifying VAE-GAN Model for latent Representation learning</vt:lpstr>
      <vt:lpstr>TABLE OF Contents</vt:lpstr>
      <vt:lpstr>ABSTRACT</vt:lpstr>
      <vt:lpstr>Introduction</vt:lpstr>
      <vt:lpstr>Problem statement</vt:lpstr>
      <vt:lpstr>What is AE,  VAE,  GAN?</vt:lpstr>
      <vt:lpstr>What is AE,  VAE,  GAN?</vt:lpstr>
      <vt:lpstr>VAE-GAN algorithm And its Usage</vt:lpstr>
      <vt:lpstr>VAE-GAN LOSS FUNCTION, TRAINING THE MODEL</vt:lpstr>
      <vt:lpstr>VAE-GAN (Introducing Regularization - batch-Normalization To avoid overfitting)</vt:lpstr>
      <vt:lpstr>Time complexity</vt:lpstr>
      <vt:lpstr>VAE-GAN Architecture</vt:lpstr>
      <vt:lpstr>Analysis – reconstructed images</vt:lpstr>
      <vt:lpstr>Analysis – reconstructed images</vt:lpstr>
      <vt:lpstr>Analysis – denoising images</vt:lpstr>
      <vt:lpstr>Analysis – denoising images (for low dimensionality)</vt:lpstr>
      <vt:lpstr>Analysis – denoising images (for HIGH dimensionality)</vt:lpstr>
      <vt:lpstr>ANALYSIS – Representation on latent space</vt:lpstr>
      <vt:lpstr>ANALYSIS – Representation on latent space</vt:lpstr>
      <vt:lpstr>References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VAE-GAN: Identifying VAE-GAN Model for latent Representation learning</dc:title>
  <dc:creator>Sruthi Mandalapu</dc:creator>
  <cp:lastModifiedBy>Sruthi Mandalapu</cp:lastModifiedBy>
  <cp:revision>134</cp:revision>
  <dcterms:created xsi:type="dcterms:W3CDTF">2023-11-28T23:26:53Z</dcterms:created>
  <dcterms:modified xsi:type="dcterms:W3CDTF">2023-12-24T01:32:46Z</dcterms:modified>
</cp:coreProperties>
</file>