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86" r:id="rId6"/>
    <p:sldId id="259" r:id="rId7"/>
    <p:sldId id="284" r:id="rId8"/>
    <p:sldId id="287" r:id="rId9"/>
    <p:sldId id="283" r:id="rId10"/>
    <p:sldId id="264" r:id="rId11"/>
    <p:sldId id="285" r:id="rId12"/>
    <p:sldId id="282" r:id="rId13"/>
    <p:sldId id="265" r:id="rId14"/>
    <p:sldId id="267" r:id="rId15"/>
    <p:sldId id="266" r:id="rId16"/>
    <p:sldId id="268" r:id="rId17"/>
    <p:sldId id="279" r:id="rId18"/>
    <p:sldId id="270" r:id="rId19"/>
    <p:sldId id="272" r:id="rId20"/>
    <p:sldId id="275" r:id="rId21"/>
    <p:sldId id="278" r:id="rId22"/>
    <p:sldId id="289" r:id="rId23"/>
    <p:sldId id="277" r:id="rId24"/>
    <p:sldId id="280" r:id="rId25"/>
    <p:sldId id="276" r:id="rId26"/>
    <p:sldId id="288" r:id="rId27"/>
    <p:sldId id="281" r:id="rId28"/>
    <p:sldId id="260" r:id="rId29"/>
    <p:sldId id="290" r:id="rId30"/>
    <p:sldId id="27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5A9968-8C05-4428-BFCF-2675498D82D9}">
          <p14:sldIdLst>
            <p14:sldId id="256"/>
            <p14:sldId id="257"/>
            <p14:sldId id="261"/>
            <p14:sldId id="258"/>
            <p14:sldId id="286"/>
            <p14:sldId id="259"/>
            <p14:sldId id="284"/>
            <p14:sldId id="287"/>
          </p14:sldIdLst>
        </p14:section>
        <p14:section name="Untitled Section" id="{3AF9A1A2-2123-481F-AEC8-D68094F47C08}">
          <p14:sldIdLst>
            <p14:sldId id="283"/>
            <p14:sldId id="264"/>
            <p14:sldId id="285"/>
            <p14:sldId id="282"/>
            <p14:sldId id="265"/>
            <p14:sldId id="267"/>
            <p14:sldId id="266"/>
            <p14:sldId id="268"/>
            <p14:sldId id="279"/>
            <p14:sldId id="270"/>
            <p14:sldId id="272"/>
            <p14:sldId id="275"/>
            <p14:sldId id="278"/>
            <p14:sldId id="289"/>
            <p14:sldId id="277"/>
            <p14:sldId id="280"/>
            <p14:sldId id="276"/>
            <p14:sldId id="288"/>
            <p14:sldId id="281"/>
            <p14:sldId id="260"/>
            <p14:sldId id="290"/>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098A08-E203-3E9E-6600-F52BFFD174E4}" v="2341" dt="2024-12-03T04:51:23.998"/>
    <p1510:client id="{139CB07D-3E23-25AB-78F6-9B784B1711CC}" v="1389" dt="2024-12-02T02:42:36.227"/>
    <p1510:client id="{2B0CD28B-7D42-0375-2A30-A22C139610E3}" v="281" dt="2024-12-03T05:36:24.016"/>
    <p1510:client id="{74648AF2-B3B3-FA90-40A1-85096403E65E}" v="1831" dt="2024-12-02T20:58:09.012"/>
    <p1510:client id="{829A7409-02D1-F132-283C-46EE6222F08E}" v="83" dt="2024-12-01T21:53:22.949"/>
    <p1510:client id="{97E5278D-CF95-E422-16C3-42B280A1E237}" v="1" dt="2024-12-03T05:37:56.569"/>
    <p1510:client id="{BA2091EE-A58E-5105-76C3-F57490101223}" v="350" dt="2024-12-03T18:49:07.929"/>
    <p1510:client id="{DADF59D6-D582-C1F1-DC75-E4398FC5165E}" v="135" dt="2024-12-02T12:53:34.4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073910E0-5CE6-480F-8004-139EF14F8465}"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243B80-269D-48C5-BDAC-2309232252C2}" type="slidenum">
              <a:rPr lang="en-US" smtClean="0"/>
              <a:t>‹#›</a:t>
            </a:fld>
            <a:endParaRPr lang="en-US"/>
          </a:p>
        </p:txBody>
      </p:sp>
    </p:spTree>
    <p:extLst>
      <p:ext uri="{BB962C8B-B14F-4D97-AF65-F5344CB8AC3E}">
        <p14:creationId xmlns:p14="http://schemas.microsoft.com/office/powerpoint/2010/main" val="5251825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3910E0-5CE6-480F-8004-139EF14F8465}"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43B80-269D-48C5-BDAC-2309232252C2}" type="slidenum">
              <a:rPr lang="en-US" smtClean="0"/>
              <a:t>‹#›</a:t>
            </a:fld>
            <a:endParaRPr lang="en-US"/>
          </a:p>
        </p:txBody>
      </p:sp>
    </p:spTree>
    <p:extLst>
      <p:ext uri="{BB962C8B-B14F-4D97-AF65-F5344CB8AC3E}">
        <p14:creationId xmlns:p14="http://schemas.microsoft.com/office/powerpoint/2010/main" val="315973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3910E0-5CE6-480F-8004-139EF14F8465}"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43B80-269D-48C5-BDAC-2309232252C2}" type="slidenum">
              <a:rPr lang="en-US" smtClean="0"/>
              <a:t>‹#›</a:t>
            </a:fld>
            <a:endParaRPr lang="en-US"/>
          </a:p>
        </p:txBody>
      </p:sp>
    </p:spTree>
    <p:extLst>
      <p:ext uri="{BB962C8B-B14F-4D97-AF65-F5344CB8AC3E}">
        <p14:creationId xmlns:p14="http://schemas.microsoft.com/office/powerpoint/2010/main" val="2737669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3910E0-5CE6-480F-8004-139EF14F8465}"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243B80-269D-48C5-BDAC-2309232252C2}" type="slidenum">
              <a:rPr lang="en-US" smtClean="0"/>
              <a:t>‹#›</a:t>
            </a:fld>
            <a:endParaRPr lang="en-US"/>
          </a:p>
        </p:txBody>
      </p:sp>
    </p:spTree>
    <p:extLst>
      <p:ext uri="{BB962C8B-B14F-4D97-AF65-F5344CB8AC3E}">
        <p14:creationId xmlns:p14="http://schemas.microsoft.com/office/powerpoint/2010/main" val="2548469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73910E0-5CE6-480F-8004-139EF14F8465}"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243B80-269D-48C5-BDAC-2309232252C2}" type="slidenum">
              <a:rPr lang="en-US" smtClean="0"/>
              <a:t>‹#›</a:t>
            </a:fld>
            <a:endParaRPr lang="en-US"/>
          </a:p>
        </p:txBody>
      </p:sp>
    </p:spTree>
    <p:extLst>
      <p:ext uri="{BB962C8B-B14F-4D97-AF65-F5344CB8AC3E}">
        <p14:creationId xmlns:p14="http://schemas.microsoft.com/office/powerpoint/2010/main" val="1546252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073910E0-5CE6-480F-8004-139EF14F8465}" type="datetimeFigureOut">
              <a:rPr lang="en-US" smtClean="0"/>
              <a:t>12/3/2024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6243B80-269D-48C5-BDAC-2309232252C2}" type="slidenum">
              <a:rPr lang="en-US" smtClean="0"/>
              <a:t>‹#›</a:t>
            </a:fld>
            <a:endParaRPr lang="en-US"/>
          </a:p>
        </p:txBody>
      </p:sp>
    </p:spTree>
    <p:extLst>
      <p:ext uri="{BB962C8B-B14F-4D97-AF65-F5344CB8AC3E}">
        <p14:creationId xmlns:p14="http://schemas.microsoft.com/office/powerpoint/2010/main" val="5929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73910E0-5CE6-480F-8004-139EF14F8465}"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243B80-269D-48C5-BDAC-2309232252C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83708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3910E0-5CE6-480F-8004-139EF14F8465}"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243B80-269D-48C5-BDAC-2309232252C2}" type="slidenum">
              <a:rPr lang="en-US" smtClean="0"/>
              <a:t>‹#›</a:t>
            </a:fld>
            <a:endParaRPr lang="en-US"/>
          </a:p>
        </p:txBody>
      </p:sp>
    </p:spTree>
    <p:extLst>
      <p:ext uri="{BB962C8B-B14F-4D97-AF65-F5344CB8AC3E}">
        <p14:creationId xmlns:p14="http://schemas.microsoft.com/office/powerpoint/2010/main" val="2934662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910E0-5CE6-480F-8004-139EF14F8465}"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243B80-269D-48C5-BDAC-2309232252C2}" type="slidenum">
              <a:rPr lang="en-US" smtClean="0"/>
              <a:t>‹#›</a:t>
            </a:fld>
            <a:endParaRPr lang="en-US"/>
          </a:p>
        </p:txBody>
      </p:sp>
    </p:spTree>
    <p:extLst>
      <p:ext uri="{BB962C8B-B14F-4D97-AF65-F5344CB8AC3E}">
        <p14:creationId xmlns:p14="http://schemas.microsoft.com/office/powerpoint/2010/main" val="2606192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73910E0-5CE6-480F-8004-139EF14F8465}" type="datetimeFigureOut">
              <a:rPr lang="en-US" smtClean="0"/>
              <a:t>12/3/2024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96243B80-269D-48C5-BDAC-2309232252C2}" type="slidenum">
              <a:rPr lang="en-US" smtClean="0"/>
              <a:t>‹#›</a:t>
            </a:fld>
            <a:endParaRPr lang="en-US"/>
          </a:p>
        </p:txBody>
      </p:sp>
    </p:spTree>
    <p:extLst>
      <p:ext uri="{BB962C8B-B14F-4D97-AF65-F5344CB8AC3E}">
        <p14:creationId xmlns:p14="http://schemas.microsoft.com/office/powerpoint/2010/main" val="1001089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73910E0-5CE6-480F-8004-139EF14F8465}" type="datetimeFigureOut">
              <a:rPr lang="en-US" smtClean="0"/>
              <a:t>12/3/2024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96243B80-269D-48C5-BDAC-2309232252C2}" type="slidenum">
              <a:rPr lang="en-US" smtClean="0"/>
              <a:t>‹#›</a:t>
            </a:fld>
            <a:endParaRPr lang="en-US"/>
          </a:p>
        </p:txBody>
      </p:sp>
    </p:spTree>
    <p:extLst>
      <p:ext uri="{BB962C8B-B14F-4D97-AF65-F5344CB8AC3E}">
        <p14:creationId xmlns:p14="http://schemas.microsoft.com/office/powerpoint/2010/main" val="297415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73910E0-5CE6-480F-8004-139EF14F8465}" type="datetimeFigureOut">
              <a:rPr lang="en-US" smtClean="0"/>
              <a:t>12/3/2024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6243B80-269D-48C5-BDAC-2309232252C2}" type="slidenum">
              <a:rPr lang="en-US" smtClean="0"/>
              <a:t>‹#›</a:t>
            </a:fld>
            <a:endParaRPr lang="en-US"/>
          </a:p>
        </p:txBody>
      </p:sp>
    </p:spTree>
    <p:extLst>
      <p:ext uri="{BB962C8B-B14F-4D97-AF65-F5344CB8AC3E}">
        <p14:creationId xmlns:p14="http://schemas.microsoft.com/office/powerpoint/2010/main" val="1603803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1F3D4-798B-F123-6018-7895743A8C95}"/>
              </a:ext>
            </a:extLst>
          </p:cNvPr>
          <p:cNvSpPr>
            <a:spLocks noGrp="1"/>
          </p:cNvSpPr>
          <p:nvPr>
            <p:ph type="ctrTitle"/>
          </p:nvPr>
        </p:nvSpPr>
        <p:spPr>
          <a:xfrm>
            <a:off x="1600200" y="1481179"/>
            <a:ext cx="8991600" cy="1645920"/>
          </a:xfrm>
        </p:spPr>
        <p:txBody>
          <a:bodyPr>
            <a:normAutofit fontScale="90000"/>
          </a:bodyPr>
          <a:lstStyle/>
          <a:p>
            <a:r>
              <a:rPr lang="en-US"/>
              <a:t>Securing Federated Learning: A Cryptographic defense against Privacy attack - MIA</a:t>
            </a:r>
          </a:p>
        </p:txBody>
      </p:sp>
      <p:sp>
        <p:nvSpPr>
          <p:cNvPr id="3" name="Subtitle 2">
            <a:extLst>
              <a:ext uri="{FF2B5EF4-FFF2-40B4-BE49-F238E27FC236}">
                <a16:creationId xmlns:a16="http://schemas.microsoft.com/office/drawing/2014/main" id="{23180EBF-F4F3-8ED0-FF77-2EEB1E30CC22}"/>
              </a:ext>
            </a:extLst>
          </p:cNvPr>
          <p:cNvSpPr>
            <a:spLocks noGrp="1"/>
          </p:cNvSpPr>
          <p:nvPr>
            <p:ph type="subTitle" idx="1"/>
          </p:nvPr>
        </p:nvSpPr>
        <p:spPr>
          <a:xfrm>
            <a:off x="2695194" y="3789327"/>
            <a:ext cx="6801612" cy="1239894"/>
          </a:xfrm>
        </p:spPr>
        <p:txBody>
          <a:bodyPr vert="horz" lIns="91440" tIns="45720" rIns="91440" bIns="45720" rtlCol="0" anchor="t">
            <a:noAutofit/>
          </a:bodyPr>
          <a:lstStyle/>
          <a:p>
            <a:r>
              <a:rPr lang="en-US">
                <a:ea typeface="+mn-lt"/>
                <a:cs typeface="+mn-lt"/>
              </a:rPr>
              <a:t>Charishma Rathan Bala – R11908154</a:t>
            </a:r>
          </a:p>
          <a:p>
            <a:r>
              <a:rPr lang="en-US">
                <a:ea typeface="+mn-lt"/>
                <a:cs typeface="+mn-lt"/>
              </a:rPr>
              <a:t>Keerthiga Kalidas – R11903641</a:t>
            </a:r>
          </a:p>
          <a:p>
            <a:r>
              <a:rPr lang="en-US">
                <a:ea typeface="+mn-lt"/>
                <a:cs typeface="+mn-lt"/>
              </a:rPr>
              <a:t>Neha </a:t>
            </a:r>
            <a:r>
              <a:rPr lang="en-US" err="1">
                <a:ea typeface="+mn-lt"/>
                <a:cs typeface="+mn-lt"/>
              </a:rPr>
              <a:t>Bollu</a:t>
            </a:r>
            <a:r>
              <a:rPr lang="en-US">
                <a:ea typeface="+mn-lt"/>
                <a:cs typeface="+mn-lt"/>
              </a:rPr>
              <a:t> – R11903528</a:t>
            </a:r>
          </a:p>
          <a:p>
            <a:r>
              <a:rPr lang="en-US">
                <a:ea typeface="+mn-lt"/>
                <a:cs typeface="+mn-lt"/>
              </a:rPr>
              <a:t>Sruthi </a:t>
            </a:r>
            <a:r>
              <a:rPr lang="en-US" err="1">
                <a:ea typeface="+mn-lt"/>
                <a:cs typeface="+mn-lt"/>
              </a:rPr>
              <a:t>Mandalapu</a:t>
            </a:r>
            <a:r>
              <a:rPr lang="en-US">
                <a:ea typeface="+mn-lt"/>
                <a:cs typeface="+mn-lt"/>
              </a:rPr>
              <a:t> – R11906160</a:t>
            </a:r>
            <a:endParaRPr lang="en-US"/>
          </a:p>
        </p:txBody>
      </p:sp>
    </p:spTree>
    <p:extLst>
      <p:ext uri="{BB962C8B-B14F-4D97-AF65-F5344CB8AC3E}">
        <p14:creationId xmlns:p14="http://schemas.microsoft.com/office/powerpoint/2010/main" val="290370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3CC92-8F41-E9D4-6128-DABF7AD1EE67}"/>
              </a:ext>
            </a:extLst>
          </p:cNvPr>
          <p:cNvSpPr>
            <a:spLocks noGrp="1"/>
          </p:cNvSpPr>
          <p:nvPr>
            <p:ph type="title"/>
          </p:nvPr>
        </p:nvSpPr>
        <p:spPr/>
        <p:txBody>
          <a:bodyPr/>
          <a:lstStyle/>
          <a:p>
            <a:r>
              <a:rPr lang="en-US"/>
              <a:t>Usage of ART Tool in MIA</a:t>
            </a:r>
          </a:p>
        </p:txBody>
      </p:sp>
      <p:sp>
        <p:nvSpPr>
          <p:cNvPr id="3" name="Content Placeholder 2">
            <a:extLst>
              <a:ext uri="{FF2B5EF4-FFF2-40B4-BE49-F238E27FC236}">
                <a16:creationId xmlns:a16="http://schemas.microsoft.com/office/drawing/2014/main" id="{3CA8F201-3D2D-9DF7-C83E-3147D572F4AA}"/>
              </a:ext>
            </a:extLst>
          </p:cNvPr>
          <p:cNvSpPr>
            <a:spLocks noGrp="1"/>
          </p:cNvSpPr>
          <p:nvPr>
            <p:ph idx="1"/>
          </p:nvPr>
        </p:nvSpPr>
        <p:spPr>
          <a:xfrm>
            <a:off x="1667919" y="2571783"/>
            <a:ext cx="10015727" cy="3101983"/>
          </a:xfrm>
        </p:spPr>
        <p:txBody>
          <a:bodyPr vert="horz" lIns="91440" tIns="45720" rIns="91440" bIns="45720" rtlCol="0" anchor="t">
            <a:noAutofit/>
          </a:bodyPr>
          <a:lstStyle/>
          <a:p>
            <a:r>
              <a:rPr lang="en-US" sz="2000"/>
              <a:t>Import ART Module:</a:t>
            </a:r>
          </a:p>
          <a:p>
            <a:pPr lvl="1"/>
            <a:r>
              <a:rPr lang="en-US" sz="2000"/>
              <a:t> </a:t>
            </a:r>
            <a:r>
              <a:rPr lang="en-US" sz="2000">
                <a:ea typeface="+mn-lt"/>
                <a:cs typeface="+mn-lt"/>
              </a:rPr>
              <a:t>from </a:t>
            </a:r>
            <a:r>
              <a:rPr lang="en-US" sz="2000" err="1">
                <a:ea typeface="+mn-lt"/>
                <a:cs typeface="+mn-lt"/>
              </a:rPr>
              <a:t>art.attacks.inference.model_inversion.mi_face</a:t>
            </a:r>
            <a:r>
              <a:rPr lang="en-US" sz="2000">
                <a:ea typeface="+mn-lt"/>
                <a:cs typeface="+mn-lt"/>
              </a:rPr>
              <a:t> import </a:t>
            </a:r>
            <a:r>
              <a:rPr lang="en-US" sz="2000" err="1">
                <a:ea typeface="+mn-lt"/>
                <a:cs typeface="+mn-lt"/>
              </a:rPr>
              <a:t>MIFace</a:t>
            </a:r>
            <a:endParaRPr lang="en-US" sz="2000"/>
          </a:p>
          <a:p>
            <a:r>
              <a:rPr lang="en-US" sz="2000"/>
              <a:t>Instantiating the attack:</a:t>
            </a:r>
            <a:r>
              <a:rPr lang="en-US" sz="2000" b="1"/>
              <a:t> </a:t>
            </a:r>
          </a:p>
          <a:p>
            <a:pPr lvl="1"/>
            <a:r>
              <a:rPr lang="en-US" sz="2000">
                <a:ea typeface="+mn-lt"/>
                <a:cs typeface="+mn-lt"/>
              </a:rPr>
              <a:t>attack = </a:t>
            </a:r>
            <a:r>
              <a:rPr lang="en-US" sz="2000" err="1">
                <a:ea typeface="+mn-lt"/>
                <a:cs typeface="+mn-lt"/>
              </a:rPr>
              <a:t>MIFace</a:t>
            </a:r>
            <a:r>
              <a:rPr lang="en-US" sz="2000">
                <a:ea typeface="+mn-lt"/>
                <a:cs typeface="+mn-lt"/>
              </a:rPr>
              <a:t>(model, </a:t>
            </a:r>
            <a:r>
              <a:rPr lang="en-US" sz="2000" err="1">
                <a:ea typeface="+mn-lt"/>
                <a:cs typeface="+mn-lt"/>
              </a:rPr>
              <a:t>max_iter</a:t>
            </a:r>
            <a:r>
              <a:rPr lang="en-US" sz="2000">
                <a:ea typeface="+mn-lt"/>
                <a:cs typeface="+mn-lt"/>
              </a:rPr>
              <a:t>=</a:t>
            </a:r>
            <a:r>
              <a:rPr lang="en-US" sz="2000" err="1">
                <a:ea typeface="+mn-lt"/>
                <a:cs typeface="+mn-lt"/>
              </a:rPr>
              <a:t>num_iter</a:t>
            </a:r>
            <a:r>
              <a:rPr lang="en-US" sz="2000">
                <a:ea typeface="+mn-lt"/>
                <a:cs typeface="+mn-lt"/>
              </a:rPr>
              <a:t>, threshold=</a:t>
            </a:r>
            <a:r>
              <a:rPr lang="en-US" sz="2000" err="1">
                <a:ea typeface="+mn-lt"/>
                <a:cs typeface="+mn-lt"/>
              </a:rPr>
              <a:t>threshold_val</a:t>
            </a:r>
            <a:r>
              <a:rPr lang="en-US" sz="2000">
                <a:ea typeface="+mn-lt"/>
                <a:cs typeface="+mn-lt"/>
              </a:rPr>
              <a:t>)</a:t>
            </a:r>
            <a:endParaRPr lang="en-US" sz="2000" b="1"/>
          </a:p>
          <a:p>
            <a:r>
              <a:rPr lang="en-US" sz="2000"/>
              <a:t>Executing the </a:t>
            </a:r>
            <a:r>
              <a:rPr lang="en-US" sz="2000">
                <a:solidFill>
                  <a:srgbClr val="262626"/>
                </a:solidFill>
                <a:ea typeface="+mn-lt"/>
                <a:cs typeface="+mn-lt"/>
              </a:rPr>
              <a:t>attack</a:t>
            </a:r>
            <a:endParaRPr lang="en-US" sz="2000">
              <a:solidFill>
                <a:srgbClr val="262626"/>
              </a:solidFill>
            </a:endParaRPr>
          </a:p>
          <a:p>
            <a:pPr lvl="1"/>
            <a:r>
              <a:rPr lang="en-US" sz="2000" err="1">
                <a:solidFill>
                  <a:schemeClr val="tx1"/>
                </a:solidFill>
                <a:ea typeface="+mn-lt"/>
                <a:cs typeface="+mn-lt"/>
              </a:rPr>
              <a:t>x_infer</a:t>
            </a:r>
            <a:r>
              <a:rPr lang="en-US" sz="2000">
                <a:solidFill>
                  <a:schemeClr val="tx1"/>
                </a:solidFill>
                <a:ea typeface="+mn-lt"/>
                <a:cs typeface="+mn-lt"/>
              </a:rPr>
              <a:t> = </a:t>
            </a:r>
            <a:r>
              <a:rPr lang="en-US" sz="2000" err="1">
                <a:solidFill>
                  <a:schemeClr val="tx1"/>
                </a:solidFill>
                <a:ea typeface="+mn-lt"/>
                <a:cs typeface="+mn-lt"/>
              </a:rPr>
              <a:t>attack.infer</a:t>
            </a:r>
            <a:r>
              <a:rPr lang="en-US" sz="2000">
                <a:solidFill>
                  <a:schemeClr val="tx1"/>
                </a:solidFill>
                <a:ea typeface="+mn-lt"/>
                <a:cs typeface="+mn-lt"/>
              </a:rPr>
              <a:t>(</a:t>
            </a:r>
            <a:r>
              <a:rPr lang="en-US" sz="2000" err="1">
                <a:solidFill>
                  <a:schemeClr val="tx1"/>
                </a:solidFill>
                <a:ea typeface="+mn-lt"/>
                <a:cs typeface="+mn-lt"/>
              </a:rPr>
              <a:t>x_init</a:t>
            </a:r>
            <a:r>
              <a:rPr lang="en-US" sz="2000">
                <a:solidFill>
                  <a:schemeClr val="tx1"/>
                </a:solidFill>
                <a:ea typeface="+mn-lt"/>
                <a:cs typeface="+mn-lt"/>
              </a:rPr>
              <a:t>, y)</a:t>
            </a:r>
            <a:endParaRPr lang="en-US" sz="2000">
              <a:solidFill>
                <a:schemeClr val="tx1"/>
              </a:solidFill>
            </a:endParaRPr>
          </a:p>
          <a:p>
            <a:pPr lvl="1"/>
            <a:r>
              <a:rPr lang="en-US" sz="2000" err="1">
                <a:solidFill>
                  <a:schemeClr val="tx1"/>
                </a:solidFill>
              </a:rPr>
              <a:t>x_init</a:t>
            </a:r>
            <a:r>
              <a:rPr lang="en-US" sz="2000">
                <a:solidFill>
                  <a:schemeClr val="tx1"/>
                </a:solidFill>
              </a:rPr>
              <a:t> – can be black image, white image, grey image, random image, average image</a:t>
            </a:r>
          </a:p>
          <a:p>
            <a:pPr lvl="1"/>
            <a:endParaRPr lang="en-US" sz="2000"/>
          </a:p>
          <a:p>
            <a:pPr lvl="1"/>
            <a:endParaRPr lang="en-US" sz="2000"/>
          </a:p>
          <a:p>
            <a:endParaRPr lang="en-US" sz="2000" b="1"/>
          </a:p>
        </p:txBody>
      </p:sp>
    </p:spTree>
    <p:extLst>
      <p:ext uri="{BB962C8B-B14F-4D97-AF65-F5344CB8AC3E}">
        <p14:creationId xmlns:p14="http://schemas.microsoft.com/office/powerpoint/2010/main" val="1300993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0E761-83C7-C7A6-2A01-8ABD7E804393}"/>
              </a:ext>
            </a:extLst>
          </p:cNvPr>
          <p:cNvSpPr>
            <a:spLocks noGrp="1"/>
          </p:cNvSpPr>
          <p:nvPr>
            <p:ph type="title"/>
          </p:nvPr>
        </p:nvSpPr>
        <p:spPr/>
        <p:txBody>
          <a:bodyPr/>
          <a:lstStyle/>
          <a:p>
            <a:r>
              <a:rPr lang="en-US"/>
              <a:t>Data Samples initialized for attack</a:t>
            </a:r>
          </a:p>
        </p:txBody>
      </p:sp>
      <p:sp>
        <p:nvSpPr>
          <p:cNvPr id="3" name="Content Placeholder 2">
            <a:extLst>
              <a:ext uri="{FF2B5EF4-FFF2-40B4-BE49-F238E27FC236}">
                <a16:creationId xmlns:a16="http://schemas.microsoft.com/office/drawing/2014/main" id="{08ECC784-58D5-9FAC-2E1D-015CC8F51E35}"/>
              </a:ext>
            </a:extLst>
          </p:cNvPr>
          <p:cNvSpPr>
            <a:spLocks noGrp="1"/>
          </p:cNvSpPr>
          <p:nvPr>
            <p:ph idx="1"/>
          </p:nvPr>
        </p:nvSpPr>
        <p:spPr>
          <a:xfrm>
            <a:off x="541484" y="2638044"/>
            <a:ext cx="11075901" cy="3632069"/>
          </a:xfrm>
        </p:spPr>
        <p:txBody>
          <a:bodyPr vert="horz" lIns="91440" tIns="45720" rIns="91440" bIns="45720" rtlCol="0" anchor="t">
            <a:normAutofit/>
          </a:bodyPr>
          <a:lstStyle/>
          <a:p>
            <a:pPr algn="just"/>
            <a:r>
              <a:rPr lang="en-US"/>
              <a:t>Black Image: </a:t>
            </a:r>
            <a:r>
              <a:rPr lang="en-US">
                <a:ea typeface="+mn-lt"/>
                <a:cs typeface="+mn-lt"/>
              </a:rPr>
              <a:t>defined as </a:t>
            </a:r>
            <a:r>
              <a:rPr lang="en-US" err="1">
                <a:ea typeface="+mn-lt"/>
                <a:cs typeface="+mn-lt"/>
              </a:rPr>
              <a:t>x_init_black</a:t>
            </a:r>
            <a:r>
              <a:rPr lang="en-US">
                <a:ea typeface="+mn-lt"/>
                <a:cs typeface="+mn-lt"/>
              </a:rPr>
              <a:t> = </a:t>
            </a:r>
            <a:r>
              <a:rPr lang="en-US" err="1">
                <a:ea typeface="+mn-lt"/>
                <a:cs typeface="+mn-lt"/>
              </a:rPr>
              <a:t>np.ones</a:t>
            </a:r>
            <a:r>
              <a:rPr lang="en-US">
                <a:ea typeface="+mn-lt"/>
                <a:cs typeface="+mn-lt"/>
              </a:rPr>
              <a:t>((10, 28, 28, 1)), this creates a set of 10 images, where each image is a 28x28 pixel black image, initialized with ones</a:t>
            </a:r>
          </a:p>
          <a:p>
            <a:pPr algn="just"/>
            <a:r>
              <a:rPr lang="en-US"/>
              <a:t>White Image: </a:t>
            </a:r>
            <a:r>
              <a:rPr lang="en-US">
                <a:ea typeface="+mn-lt"/>
                <a:cs typeface="+mn-lt"/>
              </a:rPr>
              <a:t>defined as </a:t>
            </a:r>
            <a:r>
              <a:rPr lang="en-US" err="1">
                <a:ea typeface="+mn-lt"/>
                <a:cs typeface="+mn-lt"/>
              </a:rPr>
              <a:t>x_init_white</a:t>
            </a:r>
            <a:r>
              <a:rPr lang="en-US">
                <a:ea typeface="+mn-lt"/>
                <a:cs typeface="+mn-lt"/>
              </a:rPr>
              <a:t> = </a:t>
            </a:r>
            <a:r>
              <a:rPr lang="en-US" err="1">
                <a:ea typeface="+mn-lt"/>
                <a:cs typeface="+mn-lt"/>
              </a:rPr>
              <a:t>np.zeros</a:t>
            </a:r>
            <a:r>
              <a:rPr lang="en-US">
                <a:ea typeface="+mn-lt"/>
                <a:cs typeface="+mn-lt"/>
              </a:rPr>
              <a:t>((10, 28, 28, 1)), this creates a set of 10 images, where each image is a 28x28 pixel white image, initialized with zeroes</a:t>
            </a:r>
          </a:p>
          <a:p>
            <a:pPr algn="just"/>
            <a:r>
              <a:rPr lang="en-US"/>
              <a:t>Random Image: </a:t>
            </a:r>
            <a:r>
              <a:rPr lang="en-US">
                <a:ea typeface="+mn-lt"/>
                <a:cs typeface="+mn-lt"/>
              </a:rPr>
              <a:t>defined as </a:t>
            </a:r>
            <a:r>
              <a:rPr lang="en-US" err="1">
                <a:ea typeface="+mn-lt"/>
                <a:cs typeface="+mn-lt"/>
              </a:rPr>
              <a:t>x_init_random</a:t>
            </a:r>
            <a:r>
              <a:rPr lang="en-US">
                <a:ea typeface="+mn-lt"/>
                <a:cs typeface="+mn-lt"/>
              </a:rPr>
              <a:t> = </a:t>
            </a:r>
            <a:r>
              <a:rPr lang="en-US" err="1">
                <a:ea typeface="+mn-lt"/>
                <a:cs typeface="+mn-lt"/>
              </a:rPr>
              <a:t>np.random.uniform</a:t>
            </a:r>
            <a:r>
              <a:rPr lang="en-US">
                <a:ea typeface="+mn-lt"/>
                <a:cs typeface="+mn-lt"/>
              </a:rPr>
              <a:t>(0, 1, (10, 28, 28, 1)), this creates 10 images where each pixel is randomly initialized with values between 0 and 1</a:t>
            </a:r>
          </a:p>
          <a:p>
            <a:pPr algn="just"/>
            <a:r>
              <a:rPr lang="en-US"/>
              <a:t>Grey Image: </a:t>
            </a:r>
            <a:r>
              <a:rPr lang="en-US">
                <a:ea typeface="+mn-lt"/>
                <a:cs typeface="+mn-lt"/>
              </a:rPr>
              <a:t>defined as </a:t>
            </a:r>
            <a:r>
              <a:rPr lang="en-US" err="1">
                <a:ea typeface="+mn-lt"/>
                <a:cs typeface="+mn-lt"/>
              </a:rPr>
              <a:t>x_init_grey</a:t>
            </a:r>
            <a:r>
              <a:rPr lang="en-US">
                <a:ea typeface="+mn-lt"/>
                <a:cs typeface="+mn-lt"/>
              </a:rPr>
              <a:t> = </a:t>
            </a:r>
            <a:r>
              <a:rPr lang="en-US" err="1">
                <a:ea typeface="+mn-lt"/>
                <a:cs typeface="+mn-lt"/>
              </a:rPr>
              <a:t>np.zeros</a:t>
            </a:r>
            <a:r>
              <a:rPr lang="en-US">
                <a:ea typeface="+mn-lt"/>
                <a:cs typeface="+mn-lt"/>
              </a:rPr>
              <a:t>((10, 28, 28, 1)) + 0.5, this creates 10 images, each being a 28x28 pixel image with all pixels set to a mid-grey value of 0.5</a:t>
            </a:r>
          </a:p>
          <a:p>
            <a:pPr algn="just"/>
            <a:r>
              <a:rPr lang="en-US"/>
              <a:t>Average Image: </a:t>
            </a:r>
            <a:r>
              <a:rPr lang="en-US">
                <a:ea typeface="+mn-lt"/>
                <a:cs typeface="+mn-lt"/>
              </a:rPr>
              <a:t>defined as </a:t>
            </a:r>
            <a:r>
              <a:rPr lang="en-US" err="1">
                <a:ea typeface="+mn-lt"/>
                <a:cs typeface="+mn-lt"/>
              </a:rPr>
              <a:t>x_init_average</a:t>
            </a:r>
            <a:r>
              <a:rPr lang="en-US">
                <a:ea typeface="+mn-lt"/>
                <a:cs typeface="+mn-lt"/>
              </a:rPr>
              <a:t> = </a:t>
            </a:r>
            <a:r>
              <a:rPr lang="en-US" err="1">
                <a:ea typeface="+mn-lt"/>
                <a:cs typeface="+mn-lt"/>
              </a:rPr>
              <a:t>np.zeros</a:t>
            </a:r>
            <a:r>
              <a:rPr lang="en-US">
                <a:ea typeface="+mn-lt"/>
                <a:cs typeface="+mn-lt"/>
              </a:rPr>
              <a:t>((10, 28, 28, 1)) + </a:t>
            </a:r>
            <a:r>
              <a:rPr lang="en-US" err="1">
                <a:ea typeface="+mn-lt"/>
                <a:cs typeface="+mn-lt"/>
              </a:rPr>
              <a:t>np.mean</a:t>
            </a:r>
            <a:r>
              <a:rPr lang="en-US">
                <a:ea typeface="+mn-lt"/>
                <a:cs typeface="+mn-lt"/>
              </a:rPr>
              <a:t>(</a:t>
            </a:r>
            <a:r>
              <a:rPr lang="en-US" err="1">
                <a:ea typeface="+mn-lt"/>
                <a:cs typeface="+mn-lt"/>
              </a:rPr>
              <a:t>x_test</a:t>
            </a:r>
            <a:r>
              <a:rPr lang="en-US">
                <a:ea typeface="+mn-lt"/>
                <a:cs typeface="+mn-lt"/>
              </a:rPr>
              <a:t>, axis=0), this creates 10 images where each image is initialized with the average pixel values across the entire test set (</a:t>
            </a:r>
            <a:r>
              <a:rPr lang="en-US" err="1">
                <a:ea typeface="+mn-lt"/>
                <a:cs typeface="+mn-lt"/>
              </a:rPr>
              <a:t>x_test</a:t>
            </a:r>
            <a:r>
              <a:rPr lang="en-US">
                <a:ea typeface="+mn-lt"/>
                <a:cs typeface="+mn-lt"/>
              </a:rPr>
              <a:t>)</a:t>
            </a:r>
            <a:endParaRPr lang="en-US">
              <a:latin typeface="Consolas"/>
            </a:endParaRPr>
          </a:p>
        </p:txBody>
      </p:sp>
    </p:spTree>
    <p:extLst>
      <p:ext uri="{BB962C8B-B14F-4D97-AF65-F5344CB8AC3E}">
        <p14:creationId xmlns:p14="http://schemas.microsoft.com/office/powerpoint/2010/main" val="6468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8FA48-2077-FDC2-216F-F660F6D457CE}"/>
              </a:ext>
            </a:extLst>
          </p:cNvPr>
          <p:cNvSpPr>
            <a:spLocks noGrp="1"/>
          </p:cNvSpPr>
          <p:nvPr>
            <p:ph type="title"/>
          </p:nvPr>
        </p:nvSpPr>
        <p:spPr>
          <a:xfrm>
            <a:off x="2231136" y="964692"/>
            <a:ext cx="7950597" cy="1188720"/>
          </a:xfrm>
        </p:spPr>
        <p:txBody>
          <a:bodyPr/>
          <a:lstStyle/>
          <a:p>
            <a:r>
              <a:rPr lang="en-US"/>
              <a:t>Defense – Homomorphic encryption</a:t>
            </a:r>
          </a:p>
        </p:txBody>
      </p:sp>
      <p:sp>
        <p:nvSpPr>
          <p:cNvPr id="3" name="Content Placeholder 2">
            <a:extLst>
              <a:ext uri="{FF2B5EF4-FFF2-40B4-BE49-F238E27FC236}">
                <a16:creationId xmlns:a16="http://schemas.microsoft.com/office/drawing/2014/main" id="{50B4DC5E-6A41-6D4A-142E-F715214EF8D4}"/>
              </a:ext>
            </a:extLst>
          </p:cNvPr>
          <p:cNvSpPr>
            <a:spLocks noGrp="1"/>
          </p:cNvSpPr>
          <p:nvPr>
            <p:ph idx="1"/>
          </p:nvPr>
        </p:nvSpPr>
        <p:spPr>
          <a:xfrm>
            <a:off x="113035" y="2638044"/>
            <a:ext cx="11940100" cy="3869465"/>
          </a:xfrm>
        </p:spPr>
        <p:txBody>
          <a:bodyPr vert="horz" lIns="91440" tIns="45720" rIns="91440" bIns="45720" rtlCol="0" anchor="t">
            <a:normAutofit/>
          </a:bodyPr>
          <a:lstStyle/>
          <a:p>
            <a:pPr algn="just"/>
            <a:r>
              <a:rPr lang="en-US"/>
              <a:t>HE enhances Federated Learning by Data privacy, Secure Aggregation, Protection from Malicious attacks, Efficient collaboration.</a:t>
            </a:r>
          </a:p>
          <a:p>
            <a:pPr algn="just"/>
            <a:r>
              <a:rPr lang="en-US"/>
              <a:t>Each client has sensitive data, they encrypt data using HE, each client uses their encrypted data to train a local model, after training</a:t>
            </a:r>
            <a:r>
              <a:rPr lang="en-US">
                <a:ea typeface="+mn-lt"/>
                <a:cs typeface="+mn-lt"/>
              </a:rPr>
              <a:t> the local model and sends its encrypted model updates to a central server.</a:t>
            </a:r>
            <a:endParaRPr lang="en-US"/>
          </a:p>
          <a:p>
            <a:pPr algn="just"/>
            <a:r>
              <a:rPr lang="en-US">
                <a:ea typeface="+mn-lt"/>
                <a:cs typeface="+mn-lt"/>
              </a:rPr>
              <a:t>The central server</a:t>
            </a:r>
            <a:r>
              <a:rPr lang="en-US" b="1">
                <a:ea typeface="+mn-lt"/>
                <a:cs typeface="+mn-lt"/>
              </a:rPr>
              <a:t> </a:t>
            </a:r>
            <a:r>
              <a:rPr lang="en-US">
                <a:ea typeface="+mn-lt"/>
                <a:cs typeface="+mn-lt"/>
              </a:rPr>
              <a:t>collects model updates from all clients, but all the updates are still encrypted. The server performs aggregation</a:t>
            </a:r>
            <a:r>
              <a:rPr lang="en-US" b="1">
                <a:ea typeface="+mn-lt"/>
                <a:cs typeface="+mn-lt"/>
              </a:rPr>
              <a:t> </a:t>
            </a:r>
            <a:r>
              <a:rPr lang="en-US">
                <a:ea typeface="+mn-lt"/>
                <a:cs typeface="+mn-lt"/>
              </a:rPr>
              <a:t>of the encrypted model updates using Homomorphic Encryption. Once the server finishes aggregating the updates, it sends the encrypted aggregated model back to the clients.</a:t>
            </a:r>
            <a:endParaRPr lang="en-US"/>
          </a:p>
          <a:p>
            <a:pPr algn="just"/>
            <a:r>
              <a:rPr lang="en-US">
                <a:ea typeface="+mn-lt"/>
                <a:cs typeface="+mn-lt"/>
              </a:rPr>
              <a:t>Finally, the clients receive the encrypted global model from the server, and they use their private keys to decrypt it.</a:t>
            </a:r>
            <a:endParaRPr lang="en-US"/>
          </a:p>
          <a:p>
            <a:pPr algn="just"/>
            <a:r>
              <a:rPr lang="en-US">
                <a:ea typeface="+mn-lt"/>
                <a:cs typeface="+mn-lt"/>
              </a:rPr>
              <a:t>This is the essence of using Homomorphic Encryption in Federated Learning – allowing collaborative machine learning while keeping data private and secure!</a:t>
            </a:r>
            <a:endParaRPr lang="en-US"/>
          </a:p>
          <a:p>
            <a:pPr algn="just"/>
            <a:endParaRPr lang="en-US"/>
          </a:p>
          <a:p>
            <a:pPr algn="just"/>
            <a:endParaRPr lang="en-US"/>
          </a:p>
        </p:txBody>
      </p:sp>
    </p:spTree>
    <p:extLst>
      <p:ext uri="{BB962C8B-B14F-4D97-AF65-F5344CB8AC3E}">
        <p14:creationId xmlns:p14="http://schemas.microsoft.com/office/powerpoint/2010/main" val="87122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22CC-7C69-FDA4-3257-7C3F231FBB1D}"/>
              </a:ext>
            </a:extLst>
          </p:cNvPr>
          <p:cNvSpPr>
            <a:spLocks noGrp="1"/>
          </p:cNvSpPr>
          <p:nvPr>
            <p:ph type="title"/>
          </p:nvPr>
        </p:nvSpPr>
        <p:spPr/>
        <p:txBody>
          <a:bodyPr/>
          <a:lstStyle/>
          <a:p>
            <a:r>
              <a:rPr lang="en-US"/>
              <a:t>Why Homomorphic Encryption?</a:t>
            </a:r>
          </a:p>
        </p:txBody>
      </p:sp>
      <p:sp>
        <p:nvSpPr>
          <p:cNvPr id="3" name="Content Placeholder 2">
            <a:extLst>
              <a:ext uri="{FF2B5EF4-FFF2-40B4-BE49-F238E27FC236}">
                <a16:creationId xmlns:a16="http://schemas.microsoft.com/office/drawing/2014/main" id="{E958A4ED-3D0B-A77E-73B0-63B4CE858C0C}"/>
              </a:ext>
            </a:extLst>
          </p:cNvPr>
          <p:cNvSpPr>
            <a:spLocks noGrp="1"/>
          </p:cNvSpPr>
          <p:nvPr>
            <p:ph idx="1"/>
          </p:nvPr>
        </p:nvSpPr>
        <p:spPr>
          <a:xfrm>
            <a:off x="2098615" y="2638044"/>
            <a:ext cx="7862249" cy="3101983"/>
          </a:xfrm>
        </p:spPr>
        <p:txBody>
          <a:bodyPr vert="horz" lIns="91440" tIns="45720" rIns="91440" bIns="45720" rtlCol="0" anchor="t">
            <a:normAutofit/>
          </a:bodyPr>
          <a:lstStyle/>
          <a:p>
            <a:pPr algn="just"/>
            <a:r>
              <a:rPr lang="en-US">
                <a:solidFill>
                  <a:srgbClr val="000000"/>
                </a:solidFill>
              </a:rPr>
              <a:t>Homomorphic</a:t>
            </a:r>
            <a:r>
              <a:rPr lang="en-US">
                <a:solidFill>
                  <a:srgbClr val="000000"/>
                </a:solidFill>
                <a:ea typeface="+mn-lt"/>
                <a:cs typeface="+mn-lt"/>
              </a:rPr>
              <a:t> encryption allows calculations on encrypted data without needing to decrypt it</a:t>
            </a:r>
            <a:r>
              <a:rPr lang="en-US" b="1">
                <a:solidFill>
                  <a:srgbClr val="000000"/>
                </a:solidFill>
                <a:ea typeface="+mn-lt"/>
                <a:cs typeface="+mn-lt"/>
              </a:rPr>
              <a:t>.</a:t>
            </a:r>
            <a:endParaRPr lang="en-US"/>
          </a:p>
          <a:p>
            <a:pPr algn="just"/>
            <a:r>
              <a:rPr lang="en-US">
                <a:solidFill>
                  <a:srgbClr val="000000"/>
                </a:solidFill>
                <a:ea typeface="+mn-lt"/>
                <a:cs typeface="+mn-lt"/>
              </a:rPr>
              <a:t>The results of these computations, when decrypted, are the same as if the operations were performed on the plaintext data.</a:t>
            </a:r>
            <a:endParaRPr lang="en-US" b="1">
              <a:solidFill>
                <a:srgbClr val="000000"/>
              </a:solidFill>
              <a:ea typeface="+mn-lt"/>
              <a:cs typeface="+mn-lt"/>
            </a:endParaRPr>
          </a:p>
          <a:p>
            <a:pPr algn="just"/>
            <a:r>
              <a:rPr lang="en-US">
                <a:solidFill>
                  <a:srgbClr val="000000"/>
                </a:solidFill>
                <a:ea typeface="+mn-lt"/>
                <a:cs typeface="+mn-lt"/>
              </a:rPr>
              <a:t>This allows in protecting data during processing, ideal for sensitive tasks like cloud computing.</a:t>
            </a:r>
            <a:endParaRPr lang="en-US">
              <a:solidFill>
                <a:srgbClr val="000000"/>
              </a:solidFill>
            </a:endParaRPr>
          </a:p>
          <a:p>
            <a:pPr algn="just"/>
            <a:r>
              <a:rPr lang="en-US">
                <a:solidFill>
                  <a:srgbClr val="000000"/>
                </a:solidFill>
              </a:rPr>
              <a:t>It is useful cause of its privacy, security and no need to share raw data.</a:t>
            </a:r>
          </a:p>
          <a:p>
            <a:pPr algn="just"/>
            <a:endParaRPr lang="en-US">
              <a:solidFill>
                <a:srgbClr val="262626"/>
              </a:solidFill>
            </a:endParaRPr>
          </a:p>
        </p:txBody>
      </p:sp>
    </p:spTree>
    <p:extLst>
      <p:ext uri="{BB962C8B-B14F-4D97-AF65-F5344CB8AC3E}">
        <p14:creationId xmlns:p14="http://schemas.microsoft.com/office/powerpoint/2010/main" val="4100310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F2DB2-EDF0-D64D-2E26-6D39CEC0E845}"/>
              </a:ext>
            </a:extLst>
          </p:cNvPr>
          <p:cNvSpPr>
            <a:spLocks noGrp="1"/>
          </p:cNvSpPr>
          <p:nvPr>
            <p:ph type="title"/>
          </p:nvPr>
        </p:nvSpPr>
        <p:spPr/>
        <p:txBody>
          <a:bodyPr/>
          <a:lstStyle/>
          <a:p>
            <a:r>
              <a:rPr lang="en-US"/>
              <a:t>He in mathematical terms</a:t>
            </a:r>
          </a:p>
        </p:txBody>
      </p:sp>
      <p:sp>
        <p:nvSpPr>
          <p:cNvPr id="3" name="Content Placeholder 2">
            <a:extLst>
              <a:ext uri="{FF2B5EF4-FFF2-40B4-BE49-F238E27FC236}">
                <a16:creationId xmlns:a16="http://schemas.microsoft.com/office/drawing/2014/main" id="{D9C03DB6-D993-7C20-E024-553A6D7073DB}"/>
              </a:ext>
            </a:extLst>
          </p:cNvPr>
          <p:cNvSpPr>
            <a:spLocks noGrp="1"/>
          </p:cNvSpPr>
          <p:nvPr>
            <p:ph idx="1"/>
          </p:nvPr>
        </p:nvSpPr>
        <p:spPr>
          <a:xfrm>
            <a:off x="1734179" y="2593870"/>
            <a:ext cx="8712597" cy="3101983"/>
          </a:xfrm>
        </p:spPr>
        <p:txBody>
          <a:bodyPr vert="horz" lIns="91440" tIns="45720" rIns="91440" bIns="45720" rtlCol="0" anchor="t">
            <a:noAutofit/>
          </a:bodyPr>
          <a:lstStyle/>
          <a:p>
            <a:pPr algn="just"/>
            <a:r>
              <a:rPr lang="en-US" b="1" dirty="0">
                <a:ea typeface="+mn-lt"/>
                <a:cs typeface="+mn-lt"/>
              </a:rPr>
              <a:t>Encryption</a:t>
            </a:r>
            <a:r>
              <a:rPr lang="en-US" dirty="0">
                <a:ea typeface="+mn-lt"/>
                <a:cs typeface="+mn-lt"/>
              </a:rPr>
              <a:t>: Each client encrypts their data using Homomorphic Encryption (HE).</a:t>
            </a:r>
            <a:endParaRPr lang="en-US" dirty="0"/>
          </a:p>
          <a:p>
            <a:pPr algn="just"/>
            <a:r>
              <a:rPr lang="en-US" b="1" dirty="0">
                <a:ea typeface="+mn-lt"/>
                <a:cs typeface="+mn-lt"/>
              </a:rPr>
              <a:t>Server Aggregation</a:t>
            </a:r>
            <a:r>
              <a:rPr lang="en-US" dirty="0">
                <a:ea typeface="+mn-lt"/>
                <a:cs typeface="+mn-lt"/>
              </a:rPr>
              <a:t>: The server computes the average of the encrypted values directly without knowing the actual values.</a:t>
            </a:r>
            <a:endParaRPr lang="en-US" dirty="0"/>
          </a:p>
          <a:p>
            <a:pPr algn="just"/>
            <a:r>
              <a:rPr lang="en-US" b="1" dirty="0">
                <a:ea typeface="+mn-lt"/>
                <a:cs typeface="+mn-lt"/>
              </a:rPr>
              <a:t>Decryption</a:t>
            </a:r>
            <a:r>
              <a:rPr lang="en-US" dirty="0">
                <a:ea typeface="+mn-lt"/>
                <a:cs typeface="+mn-lt"/>
              </a:rPr>
              <a:t>: The clients decrypt the final aggregated result to obtain the average weight.</a:t>
            </a:r>
            <a:endParaRPr lang="en-US" dirty="0"/>
          </a:p>
          <a:p>
            <a:pPr algn="just"/>
            <a:r>
              <a:rPr lang="en-US" b="1" dirty="0"/>
              <a:t>Example :</a:t>
            </a:r>
          </a:p>
          <a:p>
            <a:pPr lvl="1" algn="just"/>
            <a:r>
              <a:rPr lang="en-US" sz="1800" dirty="0"/>
              <a:t>Client1 Weight = 10 (Encrypt using HE) = E(10)</a:t>
            </a:r>
          </a:p>
          <a:p>
            <a:pPr lvl="1" algn="just"/>
            <a:r>
              <a:rPr lang="en-US" sz="1800" dirty="0"/>
              <a:t>Client2 Weight = 20 (Encrypt using HE) = E(20)</a:t>
            </a:r>
          </a:p>
          <a:p>
            <a:pPr lvl="1" algn="just"/>
            <a:r>
              <a:rPr lang="en-US" sz="1800" dirty="0"/>
              <a:t>Server = (E(10)+E(20))/2 = E(Server)</a:t>
            </a:r>
          </a:p>
          <a:p>
            <a:pPr lvl="1" algn="just"/>
            <a:r>
              <a:rPr lang="en-US" sz="1800" dirty="0"/>
              <a:t>Both Clients – (Decrypts using HE) = D(E(Server)) = 15</a:t>
            </a:r>
          </a:p>
          <a:p>
            <a:pPr algn="just"/>
            <a:endParaRPr lang="en-US" dirty="0"/>
          </a:p>
        </p:txBody>
      </p:sp>
    </p:spTree>
    <p:extLst>
      <p:ext uri="{BB962C8B-B14F-4D97-AF65-F5344CB8AC3E}">
        <p14:creationId xmlns:p14="http://schemas.microsoft.com/office/powerpoint/2010/main" val="3584027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7BCD-3BF6-4048-68BB-4DC0F14E9B71}"/>
              </a:ext>
            </a:extLst>
          </p:cNvPr>
          <p:cNvSpPr>
            <a:spLocks noGrp="1"/>
          </p:cNvSpPr>
          <p:nvPr>
            <p:ph type="title"/>
          </p:nvPr>
        </p:nvSpPr>
        <p:spPr>
          <a:xfrm>
            <a:off x="1656875" y="3909"/>
            <a:ext cx="7729728" cy="1188720"/>
          </a:xfrm>
        </p:spPr>
        <p:txBody>
          <a:bodyPr/>
          <a:lstStyle/>
          <a:p>
            <a:r>
              <a:rPr lang="en-US"/>
              <a:t>Usage of </a:t>
            </a:r>
            <a:r>
              <a:rPr lang="en-US" err="1"/>
              <a:t>tenseal</a:t>
            </a:r>
            <a:r>
              <a:rPr lang="en-US"/>
              <a:t> module </a:t>
            </a:r>
          </a:p>
        </p:txBody>
      </p:sp>
      <p:sp>
        <p:nvSpPr>
          <p:cNvPr id="3" name="Content Placeholder 2">
            <a:extLst>
              <a:ext uri="{FF2B5EF4-FFF2-40B4-BE49-F238E27FC236}">
                <a16:creationId xmlns:a16="http://schemas.microsoft.com/office/drawing/2014/main" id="{9F43F2FB-96D6-911B-1AFA-F002F870CD32}"/>
              </a:ext>
            </a:extLst>
          </p:cNvPr>
          <p:cNvSpPr>
            <a:spLocks noGrp="1"/>
          </p:cNvSpPr>
          <p:nvPr>
            <p:ph idx="1"/>
          </p:nvPr>
        </p:nvSpPr>
        <p:spPr>
          <a:xfrm>
            <a:off x="183975" y="1337722"/>
            <a:ext cx="5004797" cy="5548393"/>
          </a:xfrm>
        </p:spPr>
        <p:txBody>
          <a:bodyPr vert="horz" lIns="91440" tIns="45720" rIns="91440" bIns="45720" rtlCol="0" anchor="t">
            <a:normAutofit fontScale="92500" lnSpcReduction="20000"/>
          </a:bodyPr>
          <a:lstStyle/>
          <a:p>
            <a:pPr marL="0" indent="0" algn="just">
              <a:buNone/>
            </a:pPr>
            <a:r>
              <a:rPr lang="en-US"/>
              <a:t>Below is the functionality of the TENSEAL module used to implement HE as a defense:</a:t>
            </a:r>
          </a:p>
          <a:p>
            <a:pPr algn="just"/>
            <a:r>
              <a:rPr lang="en-US"/>
              <a:t>The main usage for </a:t>
            </a:r>
            <a:r>
              <a:rPr lang="en-US" err="1"/>
              <a:t>Tenseal</a:t>
            </a:r>
            <a:r>
              <a:rPr lang="en-US"/>
              <a:t> module, it is </a:t>
            </a:r>
            <a:r>
              <a:rPr lang="en-US">
                <a:ea typeface="+mn-lt"/>
                <a:cs typeface="+mn-lt"/>
              </a:rPr>
              <a:t>designed to handle encrypted vectors.</a:t>
            </a:r>
            <a:endParaRPr lang="en-US"/>
          </a:p>
          <a:p>
            <a:pPr algn="just"/>
            <a:r>
              <a:rPr lang="en-US">
                <a:ea typeface="+mn-lt"/>
                <a:cs typeface="+mn-lt"/>
              </a:rPr>
              <a:t>Data is encrypted using the secret key (which is implicit in </a:t>
            </a:r>
            <a:r>
              <a:rPr lang="en-US" err="1">
                <a:ea typeface="+mn-lt"/>
                <a:cs typeface="+mn-lt"/>
              </a:rPr>
              <a:t>TenSEAL's</a:t>
            </a:r>
            <a:r>
              <a:rPr lang="en-US">
                <a:ea typeface="+mn-lt"/>
                <a:cs typeface="+mn-lt"/>
              </a:rPr>
              <a:t> </a:t>
            </a:r>
            <a:r>
              <a:rPr lang="en-US">
                <a:latin typeface="Consolas"/>
              </a:rPr>
              <a:t>context</a:t>
            </a:r>
            <a:r>
              <a:rPr lang="en-US">
                <a:ea typeface="+mn-lt"/>
                <a:cs typeface="+mn-lt"/>
              </a:rPr>
              <a:t> object)</a:t>
            </a:r>
            <a:endParaRPr lang="en-US"/>
          </a:p>
          <a:p>
            <a:pPr algn="just"/>
            <a:r>
              <a:rPr lang="en-US">
                <a:ea typeface="+mn-lt"/>
                <a:cs typeface="+mn-lt"/>
              </a:rPr>
              <a:t>Galois keys do not encrypt or decrypt but enable specific mathematical operations while the data remains encrypted.</a:t>
            </a:r>
            <a:endParaRPr lang="en-US"/>
          </a:p>
          <a:p>
            <a:pPr algn="just"/>
            <a:r>
              <a:rPr lang="en-US" err="1"/>
              <a:t>Relinerization</a:t>
            </a:r>
            <a:r>
              <a:rPr lang="en-US"/>
              <a:t> keys </a:t>
            </a:r>
            <a:r>
              <a:rPr lang="en-US">
                <a:ea typeface="+mn-lt"/>
                <a:cs typeface="+mn-lt"/>
              </a:rPr>
              <a:t> are used to manage the growth of ciphertext size after homomorphic multiplications.</a:t>
            </a:r>
          </a:p>
          <a:p>
            <a:pPr algn="just"/>
            <a:r>
              <a:rPr lang="en-US" err="1">
                <a:latin typeface="Gill Sans MT"/>
              </a:rPr>
              <a:t>w.flatten</a:t>
            </a:r>
            <a:r>
              <a:rPr lang="en-US">
                <a:latin typeface="Gill Sans MT"/>
              </a:rPr>
              <a:t>() takes</a:t>
            </a:r>
            <a:r>
              <a:rPr lang="en-US">
                <a:ea typeface="+mn-lt"/>
                <a:cs typeface="+mn-lt"/>
              </a:rPr>
              <a:t> this matrix and converts it into a 1-dimensional array (a vector) by flattening the values. This is necessary because </a:t>
            </a:r>
            <a:r>
              <a:rPr lang="en-US" err="1">
                <a:ea typeface="+mn-lt"/>
                <a:cs typeface="+mn-lt"/>
              </a:rPr>
              <a:t>TenSEAL</a:t>
            </a:r>
            <a:r>
              <a:rPr lang="en-US">
                <a:ea typeface="+mn-lt"/>
                <a:cs typeface="+mn-lt"/>
              </a:rPr>
              <a:t> expects the input to be in the form of a vector (1D array).</a:t>
            </a:r>
            <a:endParaRPr lang="en-US"/>
          </a:p>
          <a:p>
            <a:pPr algn="just"/>
            <a:r>
              <a:rPr lang="en-US">
                <a:latin typeface="Gill Sans MT"/>
              </a:rPr>
              <a:t>.decrypt() is</a:t>
            </a:r>
            <a:r>
              <a:rPr lang="en-US">
                <a:ea typeface="+mn-lt"/>
                <a:cs typeface="+mn-lt"/>
              </a:rPr>
              <a:t> a method in </a:t>
            </a:r>
            <a:r>
              <a:rPr lang="en-US" err="1">
                <a:ea typeface="+mn-lt"/>
                <a:cs typeface="+mn-lt"/>
              </a:rPr>
              <a:t>TenSEAL</a:t>
            </a:r>
            <a:r>
              <a:rPr lang="en-US">
                <a:ea typeface="+mn-lt"/>
                <a:cs typeface="+mn-lt"/>
              </a:rPr>
              <a:t> that decrypts the encrypted vector </a:t>
            </a:r>
            <a:r>
              <a:rPr lang="en-US">
                <a:latin typeface="Consolas"/>
              </a:rPr>
              <a:t>w</a:t>
            </a:r>
            <a:r>
              <a:rPr lang="en-US">
                <a:ea typeface="+mn-lt"/>
                <a:cs typeface="+mn-lt"/>
              </a:rPr>
              <a:t>, converting it from encrypted form back into the plaintext (raw numerical data). After decryption, </a:t>
            </a:r>
            <a:r>
              <a:rPr lang="en-US">
                <a:latin typeface="Consolas"/>
              </a:rPr>
              <a:t>w</a:t>
            </a:r>
            <a:r>
              <a:rPr lang="en-US">
                <a:ea typeface="+mn-lt"/>
                <a:cs typeface="+mn-lt"/>
              </a:rPr>
              <a:t> will be a regular </a:t>
            </a:r>
            <a:r>
              <a:rPr lang="en-US" err="1">
                <a:ea typeface="+mn-lt"/>
                <a:cs typeface="+mn-lt"/>
              </a:rPr>
              <a:t>umPy</a:t>
            </a:r>
            <a:r>
              <a:rPr lang="en-US">
                <a:ea typeface="+mn-lt"/>
                <a:cs typeface="+mn-lt"/>
              </a:rPr>
              <a:t> array (or list) of the original floating-point values.</a:t>
            </a:r>
            <a:endParaRPr lang="en-US"/>
          </a:p>
          <a:p>
            <a:pPr algn="just"/>
            <a:endParaRPr lang="en-US"/>
          </a:p>
        </p:txBody>
      </p:sp>
      <p:pic>
        <p:nvPicPr>
          <p:cNvPr id="5" name="Picture 4" descr="A screenshot of a computer program&#10;&#10;Description automatically generated">
            <a:extLst>
              <a:ext uri="{FF2B5EF4-FFF2-40B4-BE49-F238E27FC236}">
                <a16:creationId xmlns:a16="http://schemas.microsoft.com/office/drawing/2014/main" id="{7E8A5689-0E91-35C6-7FF4-FEF07D643F0F}"/>
              </a:ext>
            </a:extLst>
          </p:cNvPr>
          <p:cNvPicPr>
            <a:picLocks noChangeAspect="1"/>
          </p:cNvPicPr>
          <p:nvPr/>
        </p:nvPicPr>
        <p:blipFill>
          <a:blip r:embed="rId2"/>
          <a:stretch>
            <a:fillRect/>
          </a:stretch>
        </p:blipFill>
        <p:spPr>
          <a:xfrm>
            <a:off x="5707089" y="1387507"/>
            <a:ext cx="6305550" cy="5434220"/>
          </a:xfrm>
          <a:prstGeom prst="rect">
            <a:avLst/>
          </a:prstGeom>
        </p:spPr>
      </p:pic>
    </p:spTree>
    <p:extLst>
      <p:ext uri="{BB962C8B-B14F-4D97-AF65-F5344CB8AC3E}">
        <p14:creationId xmlns:p14="http://schemas.microsoft.com/office/powerpoint/2010/main" val="3562467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8AA9-AFAE-0C01-EC62-E8FD681D56DC}"/>
              </a:ext>
            </a:extLst>
          </p:cNvPr>
          <p:cNvSpPr>
            <a:spLocks noGrp="1"/>
          </p:cNvSpPr>
          <p:nvPr>
            <p:ph type="title"/>
          </p:nvPr>
        </p:nvSpPr>
        <p:spPr/>
        <p:txBody>
          <a:bodyPr/>
          <a:lstStyle/>
          <a:p>
            <a:r>
              <a:rPr lang="en-US"/>
              <a:t>Homomorphic encryption In FL</a:t>
            </a:r>
          </a:p>
        </p:txBody>
      </p:sp>
      <p:pic>
        <p:nvPicPr>
          <p:cNvPr id="4" name="Content Placeholder 3" descr="A diagram of a server&#10;&#10;Description automatically generated">
            <a:extLst>
              <a:ext uri="{FF2B5EF4-FFF2-40B4-BE49-F238E27FC236}">
                <a16:creationId xmlns:a16="http://schemas.microsoft.com/office/drawing/2014/main" id="{CDBB861C-6562-B2DA-157B-48589C79BFC4}"/>
              </a:ext>
            </a:extLst>
          </p:cNvPr>
          <p:cNvPicPr>
            <a:picLocks noGrp="1" noChangeAspect="1"/>
          </p:cNvPicPr>
          <p:nvPr>
            <p:ph idx="1"/>
          </p:nvPr>
        </p:nvPicPr>
        <p:blipFill>
          <a:blip r:embed="rId2"/>
          <a:stretch>
            <a:fillRect/>
          </a:stretch>
        </p:blipFill>
        <p:spPr>
          <a:xfrm>
            <a:off x="2771914" y="2424424"/>
            <a:ext cx="6743259" cy="3811298"/>
          </a:xfrm>
        </p:spPr>
      </p:pic>
    </p:spTree>
    <p:extLst>
      <p:ext uri="{BB962C8B-B14F-4D97-AF65-F5344CB8AC3E}">
        <p14:creationId xmlns:p14="http://schemas.microsoft.com/office/powerpoint/2010/main" val="1488301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238A-6E72-7903-76BC-26D47DFF011F}"/>
              </a:ext>
            </a:extLst>
          </p:cNvPr>
          <p:cNvSpPr>
            <a:spLocks noGrp="1"/>
          </p:cNvSpPr>
          <p:nvPr>
            <p:ph type="title"/>
          </p:nvPr>
        </p:nvSpPr>
        <p:spPr>
          <a:xfrm>
            <a:off x="2231136" y="202692"/>
            <a:ext cx="7729728" cy="1188720"/>
          </a:xfrm>
        </p:spPr>
        <p:txBody>
          <a:bodyPr/>
          <a:lstStyle/>
          <a:p>
            <a:r>
              <a:rPr lang="en-US"/>
              <a:t>Overall Architecture</a:t>
            </a:r>
          </a:p>
        </p:txBody>
      </p:sp>
      <p:pic>
        <p:nvPicPr>
          <p:cNvPr id="4" name="Content Placeholder 3">
            <a:extLst>
              <a:ext uri="{FF2B5EF4-FFF2-40B4-BE49-F238E27FC236}">
                <a16:creationId xmlns:a16="http://schemas.microsoft.com/office/drawing/2014/main" id="{5E2BAADF-D28B-5081-AFF5-C44492B7B26F}"/>
              </a:ext>
            </a:extLst>
          </p:cNvPr>
          <p:cNvPicPr>
            <a:picLocks noGrp="1" noChangeAspect="1"/>
          </p:cNvPicPr>
          <p:nvPr>
            <p:ph idx="1"/>
          </p:nvPr>
        </p:nvPicPr>
        <p:blipFill>
          <a:blip r:embed="rId2"/>
          <a:stretch>
            <a:fillRect/>
          </a:stretch>
        </p:blipFill>
        <p:spPr>
          <a:xfrm>
            <a:off x="1777857" y="1577870"/>
            <a:ext cx="8779850" cy="5045635"/>
          </a:xfrm>
        </p:spPr>
      </p:pic>
    </p:spTree>
    <p:extLst>
      <p:ext uri="{BB962C8B-B14F-4D97-AF65-F5344CB8AC3E}">
        <p14:creationId xmlns:p14="http://schemas.microsoft.com/office/powerpoint/2010/main" val="3138843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4D76-923B-A2F1-6C1C-EF532974DD28}"/>
              </a:ext>
            </a:extLst>
          </p:cNvPr>
          <p:cNvSpPr>
            <a:spLocks noGrp="1"/>
          </p:cNvSpPr>
          <p:nvPr>
            <p:ph type="title"/>
          </p:nvPr>
        </p:nvSpPr>
        <p:spPr>
          <a:xfrm>
            <a:off x="353" y="3909"/>
            <a:ext cx="7729728" cy="1188720"/>
          </a:xfrm>
        </p:spPr>
        <p:txBody>
          <a:bodyPr/>
          <a:lstStyle/>
          <a:p>
            <a:r>
              <a:rPr lang="en-US"/>
              <a:t>Before FL training – attack on individual clients</a:t>
            </a:r>
          </a:p>
        </p:txBody>
      </p:sp>
      <p:sp>
        <p:nvSpPr>
          <p:cNvPr id="3" name="Content Placeholder 2">
            <a:extLst>
              <a:ext uri="{FF2B5EF4-FFF2-40B4-BE49-F238E27FC236}">
                <a16:creationId xmlns:a16="http://schemas.microsoft.com/office/drawing/2014/main" id="{6EA02B5A-B326-691A-A88F-C439F9913815}"/>
              </a:ext>
            </a:extLst>
          </p:cNvPr>
          <p:cNvSpPr>
            <a:spLocks noGrp="1"/>
          </p:cNvSpPr>
          <p:nvPr>
            <p:ph idx="1"/>
          </p:nvPr>
        </p:nvSpPr>
        <p:spPr>
          <a:xfrm>
            <a:off x="-2093" y="2050218"/>
            <a:ext cx="945863" cy="1381072"/>
          </a:xfrm>
        </p:spPr>
        <p:txBody>
          <a:bodyPr vert="horz" lIns="91440" tIns="45720" rIns="91440" bIns="45720" rtlCol="0" anchor="t">
            <a:normAutofit fontScale="92500" lnSpcReduction="20000"/>
          </a:bodyPr>
          <a:lstStyle/>
          <a:p>
            <a:pPr marL="0" indent="0">
              <a:buNone/>
            </a:pPr>
            <a:r>
              <a:rPr lang="en-US"/>
              <a:t>Client1 Model is trained over – 0,1,2,3,4 labels</a:t>
            </a:r>
          </a:p>
        </p:txBody>
      </p:sp>
      <p:pic>
        <p:nvPicPr>
          <p:cNvPr id="4" name="Content Placeholder 3">
            <a:extLst>
              <a:ext uri="{FF2B5EF4-FFF2-40B4-BE49-F238E27FC236}">
                <a16:creationId xmlns:a16="http://schemas.microsoft.com/office/drawing/2014/main" id="{9CC19D14-F6DC-F762-68DD-05B928682A7B}"/>
              </a:ext>
            </a:extLst>
          </p:cNvPr>
          <p:cNvPicPr>
            <a:picLocks noChangeAspect="1"/>
          </p:cNvPicPr>
          <p:nvPr/>
        </p:nvPicPr>
        <p:blipFill>
          <a:blip r:embed="rId2"/>
          <a:srcRect l="274" t="1441" b="3032"/>
          <a:stretch/>
        </p:blipFill>
        <p:spPr>
          <a:xfrm>
            <a:off x="939652" y="1718415"/>
            <a:ext cx="5239819" cy="1941815"/>
          </a:xfrm>
          <a:prstGeom prst="rect">
            <a:avLst/>
          </a:prstGeom>
        </p:spPr>
      </p:pic>
      <p:pic>
        <p:nvPicPr>
          <p:cNvPr id="5" name="Picture 4">
            <a:extLst>
              <a:ext uri="{FF2B5EF4-FFF2-40B4-BE49-F238E27FC236}">
                <a16:creationId xmlns:a16="http://schemas.microsoft.com/office/drawing/2014/main" id="{477AFFF7-F051-ECAA-949E-4A4ACB19034E}"/>
              </a:ext>
            </a:extLst>
          </p:cNvPr>
          <p:cNvPicPr>
            <a:picLocks noChangeAspect="1"/>
          </p:cNvPicPr>
          <p:nvPr/>
        </p:nvPicPr>
        <p:blipFill>
          <a:blip r:embed="rId3"/>
          <a:srcRect l="1643" t="1336" r="1760" b="2255"/>
          <a:stretch/>
        </p:blipFill>
        <p:spPr>
          <a:xfrm>
            <a:off x="955395" y="3910802"/>
            <a:ext cx="5243332" cy="1818527"/>
          </a:xfrm>
          <a:prstGeom prst="rect">
            <a:avLst/>
          </a:prstGeom>
        </p:spPr>
      </p:pic>
      <p:sp>
        <p:nvSpPr>
          <p:cNvPr id="7" name="Content Placeholder 2">
            <a:extLst>
              <a:ext uri="{FF2B5EF4-FFF2-40B4-BE49-F238E27FC236}">
                <a16:creationId xmlns:a16="http://schemas.microsoft.com/office/drawing/2014/main" id="{3B46D3B2-9DF1-48B4-DB8F-C74B8589B1E8}"/>
              </a:ext>
            </a:extLst>
          </p:cNvPr>
          <p:cNvSpPr txBox="1">
            <a:spLocks/>
          </p:cNvSpPr>
          <p:nvPr/>
        </p:nvSpPr>
        <p:spPr>
          <a:xfrm>
            <a:off x="-4675" y="3655115"/>
            <a:ext cx="945864" cy="1931376"/>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a:p>
          <a:p>
            <a:pPr marL="0" indent="0">
              <a:buNone/>
            </a:pPr>
            <a:r>
              <a:rPr lang="en-US"/>
              <a:t>Client2 Model is trained over – 5,6,7,8,9 labels</a:t>
            </a:r>
          </a:p>
        </p:txBody>
      </p:sp>
      <p:sp>
        <p:nvSpPr>
          <p:cNvPr id="6" name="TextBox 5">
            <a:extLst>
              <a:ext uri="{FF2B5EF4-FFF2-40B4-BE49-F238E27FC236}">
                <a16:creationId xmlns:a16="http://schemas.microsoft.com/office/drawing/2014/main" id="{C7F009CE-74DA-6739-C943-A4475D43D22E}"/>
              </a:ext>
            </a:extLst>
          </p:cNvPr>
          <p:cNvSpPr txBox="1"/>
          <p:nvPr/>
        </p:nvSpPr>
        <p:spPr>
          <a:xfrm>
            <a:off x="7739271" y="8835"/>
            <a:ext cx="445493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1600">
                <a:solidFill>
                  <a:srgbClr val="262626"/>
                </a:solidFill>
                <a:cs typeface="Arial"/>
              </a:rPr>
              <a:t>Labels for CIFAR10 dataset: </a:t>
            </a:r>
            <a:endParaRPr lang="en-US">
              <a:solidFill>
                <a:srgbClr val="000000"/>
              </a:solidFill>
              <a:cs typeface="Arial"/>
            </a:endParaRPr>
          </a:p>
          <a:p>
            <a:pPr marL="228600" indent="-228600">
              <a:buFont typeface=""/>
              <a:buChar char="•"/>
            </a:pPr>
            <a:r>
              <a:rPr lang="en-US" sz="1600">
                <a:solidFill>
                  <a:srgbClr val="262626"/>
                </a:solidFill>
                <a:cs typeface="Arial"/>
              </a:rPr>
              <a:t>First 5 labels – airplanes, cars, birds, cats, deer</a:t>
            </a:r>
            <a:r>
              <a:rPr lang="en-US" sz="1600">
                <a:cs typeface="Arial"/>
              </a:rPr>
              <a:t>​</a:t>
            </a:r>
            <a:endParaRPr lang="en-US"/>
          </a:p>
          <a:p>
            <a:pPr marL="228600" indent="-228600">
              <a:buFont typeface=""/>
              <a:buChar char="•"/>
            </a:pPr>
            <a:r>
              <a:rPr lang="en-US" sz="1600">
                <a:solidFill>
                  <a:srgbClr val="262626"/>
                </a:solidFill>
                <a:cs typeface="Arial"/>
              </a:rPr>
              <a:t>Remaining 5 labels – dogs, frogs, horses, ships, trucks</a:t>
            </a:r>
            <a:r>
              <a:rPr lang="en-US" sz="1600">
                <a:cs typeface="Arial"/>
              </a:rPr>
              <a:t>​</a:t>
            </a:r>
          </a:p>
          <a:p>
            <a:endParaRPr lang="en-US" sz="1600"/>
          </a:p>
        </p:txBody>
      </p:sp>
      <p:pic>
        <p:nvPicPr>
          <p:cNvPr id="8" name="Picture 7">
            <a:extLst>
              <a:ext uri="{FF2B5EF4-FFF2-40B4-BE49-F238E27FC236}">
                <a16:creationId xmlns:a16="http://schemas.microsoft.com/office/drawing/2014/main" id="{39B3D2CA-E957-8D46-7526-626C7A5F04E6}"/>
              </a:ext>
            </a:extLst>
          </p:cNvPr>
          <p:cNvPicPr>
            <a:picLocks noChangeAspect="1"/>
          </p:cNvPicPr>
          <p:nvPr/>
        </p:nvPicPr>
        <p:blipFill>
          <a:blip r:embed="rId4"/>
          <a:stretch>
            <a:fillRect/>
          </a:stretch>
        </p:blipFill>
        <p:spPr>
          <a:xfrm>
            <a:off x="6317253" y="3798779"/>
            <a:ext cx="5537254" cy="1933899"/>
          </a:xfrm>
          <a:prstGeom prst="rect">
            <a:avLst/>
          </a:prstGeom>
        </p:spPr>
      </p:pic>
      <p:pic>
        <p:nvPicPr>
          <p:cNvPr id="9" name="Picture 8" descr="A group of images of a person&amp;#39;s face&#10;&#10;Description automatically generated">
            <a:extLst>
              <a:ext uri="{FF2B5EF4-FFF2-40B4-BE49-F238E27FC236}">
                <a16:creationId xmlns:a16="http://schemas.microsoft.com/office/drawing/2014/main" id="{131FAB14-FC02-482D-A92F-5E04ECD9DD0F}"/>
              </a:ext>
            </a:extLst>
          </p:cNvPr>
          <p:cNvPicPr>
            <a:picLocks noChangeAspect="1"/>
          </p:cNvPicPr>
          <p:nvPr/>
        </p:nvPicPr>
        <p:blipFill>
          <a:blip r:embed="rId5"/>
          <a:stretch>
            <a:fillRect/>
          </a:stretch>
        </p:blipFill>
        <p:spPr>
          <a:xfrm>
            <a:off x="6319272" y="1717404"/>
            <a:ext cx="5533217" cy="1937936"/>
          </a:xfrm>
          <a:prstGeom prst="rect">
            <a:avLst/>
          </a:prstGeom>
        </p:spPr>
      </p:pic>
    </p:spTree>
    <p:extLst>
      <p:ext uri="{BB962C8B-B14F-4D97-AF65-F5344CB8AC3E}">
        <p14:creationId xmlns:p14="http://schemas.microsoft.com/office/powerpoint/2010/main" val="3800014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9F7D-CDDF-AA85-D443-59900AE14838}"/>
              </a:ext>
            </a:extLst>
          </p:cNvPr>
          <p:cNvSpPr>
            <a:spLocks noGrp="1"/>
          </p:cNvSpPr>
          <p:nvPr>
            <p:ph type="title"/>
          </p:nvPr>
        </p:nvSpPr>
        <p:spPr/>
        <p:txBody>
          <a:bodyPr/>
          <a:lstStyle/>
          <a:p>
            <a:r>
              <a:rPr lang="en-US"/>
              <a:t>Results of accuracies – before and after </a:t>
            </a:r>
            <a:r>
              <a:rPr lang="en-US" err="1"/>
              <a:t>fl</a:t>
            </a:r>
            <a:r>
              <a:rPr lang="en-US"/>
              <a:t> setup</a:t>
            </a:r>
          </a:p>
        </p:txBody>
      </p:sp>
      <p:graphicFrame>
        <p:nvGraphicFramePr>
          <p:cNvPr id="4" name="Content Placeholder 3">
            <a:extLst>
              <a:ext uri="{FF2B5EF4-FFF2-40B4-BE49-F238E27FC236}">
                <a16:creationId xmlns:a16="http://schemas.microsoft.com/office/drawing/2014/main" id="{1EA7EE81-2B36-47BA-1EA8-3357D0707641}"/>
              </a:ext>
            </a:extLst>
          </p:cNvPr>
          <p:cNvGraphicFramePr>
            <a:graphicFrameLocks noGrp="1"/>
          </p:cNvGraphicFramePr>
          <p:nvPr>
            <p:ph idx="1"/>
            <p:extLst>
              <p:ext uri="{D42A27DB-BD31-4B8C-83A1-F6EECF244321}">
                <p14:modId xmlns:p14="http://schemas.microsoft.com/office/powerpoint/2010/main" val="1915463773"/>
              </p:ext>
            </p:extLst>
          </p:nvPr>
        </p:nvGraphicFramePr>
        <p:xfrm>
          <a:off x="1623317" y="2700070"/>
          <a:ext cx="8667018" cy="1849120"/>
        </p:xfrm>
        <a:graphic>
          <a:graphicData uri="http://schemas.openxmlformats.org/drawingml/2006/table">
            <a:tbl>
              <a:tblPr firstRow="1" bandRow="1">
                <a:tableStyleId>{073A0DAA-6AF3-43AB-8588-CEC1D06C72B9}</a:tableStyleId>
              </a:tblPr>
              <a:tblGrid>
                <a:gridCol w="2889006">
                  <a:extLst>
                    <a:ext uri="{9D8B030D-6E8A-4147-A177-3AD203B41FA5}">
                      <a16:colId xmlns:a16="http://schemas.microsoft.com/office/drawing/2014/main" val="3045183846"/>
                    </a:ext>
                  </a:extLst>
                </a:gridCol>
                <a:gridCol w="2889006">
                  <a:extLst>
                    <a:ext uri="{9D8B030D-6E8A-4147-A177-3AD203B41FA5}">
                      <a16:colId xmlns:a16="http://schemas.microsoft.com/office/drawing/2014/main" val="4129679775"/>
                    </a:ext>
                  </a:extLst>
                </a:gridCol>
                <a:gridCol w="2889006">
                  <a:extLst>
                    <a:ext uri="{9D8B030D-6E8A-4147-A177-3AD203B41FA5}">
                      <a16:colId xmlns:a16="http://schemas.microsoft.com/office/drawing/2014/main" val="3344604220"/>
                    </a:ext>
                  </a:extLst>
                </a:gridCol>
              </a:tblGrid>
              <a:tr h="370840">
                <a:tc>
                  <a:txBody>
                    <a:bodyPr/>
                    <a:lstStyle/>
                    <a:p>
                      <a:r>
                        <a:rPr lang="en-US"/>
                        <a:t>Clients</a:t>
                      </a:r>
                    </a:p>
                  </a:txBody>
                  <a:tcPr/>
                </a:tc>
                <a:tc>
                  <a:txBody>
                    <a:bodyPr/>
                    <a:lstStyle/>
                    <a:p>
                      <a:r>
                        <a:rPr lang="en-US"/>
                        <a:t>Client1 Model</a:t>
                      </a:r>
                    </a:p>
                  </a:txBody>
                  <a:tcPr/>
                </a:tc>
                <a:tc>
                  <a:txBody>
                    <a:bodyPr/>
                    <a:lstStyle/>
                    <a:p>
                      <a:r>
                        <a:rPr lang="en-US"/>
                        <a:t>Client2 Model</a:t>
                      </a:r>
                    </a:p>
                  </a:txBody>
                  <a:tcPr/>
                </a:tc>
                <a:extLst>
                  <a:ext uri="{0D108BD9-81ED-4DB2-BD59-A6C34878D82A}">
                    <a16:rowId xmlns:a16="http://schemas.microsoft.com/office/drawing/2014/main" val="8656969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Client1 Test Set – before FL</a:t>
                      </a:r>
                    </a:p>
                  </a:txBody>
                  <a:tcPr/>
                </a:tc>
                <a:tc>
                  <a:txBody>
                    <a:bodyPr/>
                    <a:lstStyle/>
                    <a:p>
                      <a:r>
                        <a:rPr lang="en-US"/>
                        <a:t>99.6%</a:t>
                      </a:r>
                    </a:p>
                  </a:txBody>
                  <a:tcPr/>
                </a:tc>
                <a:tc>
                  <a:txBody>
                    <a:bodyPr/>
                    <a:lstStyle/>
                    <a:p>
                      <a:r>
                        <a:rPr lang="en-US"/>
                        <a:t>0%</a:t>
                      </a:r>
                    </a:p>
                  </a:txBody>
                  <a:tcPr/>
                </a:tc>
                <a:extLst>
                  <a:ext uri="{0D108BD9-81ED-4DB2-BD59-A6C34878D82A}">
                    <a16:rowId xmlns:a16="http://schemas.microsoft.com/office/drawing/2014/main" val="2931118154"/>
                  </a:ext>
                </a:extLst>
              </a:tr>
              <a:tr h="370840">
                <a:tc>
                  <a:txBody>
                    <a:bodyPr/>
                    <a:lstStyle/>
                    <a:p>
                      <a:r>
                        <a:rPr lang="en-US"/>
                        <a:t>Client2 Test Set – before FL</a:t>
                      </a:r>
                    </a:p>
                  </a:txBody>
                  <a:tcPr/>
                </a:tc>
                <a:tc>
                  <a:txBody>
                    <a:bodyPr/>
                    <a:lstStyle/>
                    <a:p>
                      <a:r>
                        <a:rPr lang="en-US"/>
                        <a:t>0%</a:t>
                      </a:r>
                    </a:p>
                  </a:txBody>
                  <a:tcPr/>
                </a:tc>
                <a:tc>
                  <a:txBody>
                    <a:bodyPr/>
                    <a:lstStyle/>
                    <a:p>
                      <a:r>
                        <a:rPr lang="en-US"/>
                        <a:t>99.4%</a:t>
                      </a:r>
                    </a:p>
                  </a:txBody>
                  <a:tcPr/>
                </a:tc>
                <a:extLst>
                  <a:ext uri="{0D108BD9-81ED-4DB2-BD59-A6C34878D82A}">
                    <a16:rowId xmlns:a16="http://schemas.microsoft.com/office/drawing/2014/main" val="2574063849"/>
                  </a:ext>
                </a:extLst>
              </a:tr>
              <a:tr h="370840">
                <a:tc>
                  <a:txBody>
                    <a:bodyPr/>
                    <a:lstStyle/>
                    <a:p>
                      <a:r>
                        <a:rPr lang="en-US"/>
                        <a:t>Client1 Test Set – after FL</a:t>
                      </a:r>
                    </a:p>
                  </a:txBody>
                  <a:tcPr/>
                </a:tc>
                <a:tc>
                  <a:txBody>
                    <a:bodyPr/>
                    <a:lstStyle/>
                    <a:p>
                      <a:r>
                        <a:rPr lang="en-US"/>
                        <a:t>99.88%</a:t>
                      </a:r>
                    </a:p>
                  </a:txBody>
                  <a:tcPr/>
                </a:tc>
                <a:tc>
                  <a:txBody>
                    <a:bodyPr/>
                    <a:lstStyle/>
                    <a:p>
                      <a:r>
                        <a:rPr lang="en-US"/>
                        <a:t>99.51%</a:t>
                      </a:r>
                    </a:p>
                  </a:txBody>
                  <a:tcPr/>
                </a:tc>
                <a:extLst>
                  <a:ext uri="{0D108BD9-81ED-4DB2-BD59-A6C34878D82A}">
                    <a16:rowId xmlns:a16="http://schemas.microsoft.com/office/drawing/2014/main" val="3330722890"/>
                  </a:ext>
                </a:extLst>
              </a:tr>
              <a:tr h="364434">
                <a:tc>
                  <a:txBody>
                    <a:bodyPr/>
                    <a:lstStyle/>
                    <a:p>
                      <a:r>
                        <a:rPr lang="en-US"/>
                        <a:t>Client2 Test Set – after FL</a:t>
                      </a:r>
                    </a:p>
                  </a:txBody>
                  <a:tcPr/>
                </a:tc>
                <a:tc>
                  <a:txBody>
                    <a:bodyPr/>
                    <a:lstStyle/>
                    <a:p>
                      <a:r>
                        <a:rPr lang="en-US"/>
                        <a:t>99.45%</a:t>
                      </a:r>
                    </a:p>
                  </a:txBody>
                  <a:tcPr/>
                </a:tc>
                <a:tc>
                  <a:txBody>
                    <a:bodyPr/>
                    <a:lstStyle/>
                    <a:p>
                      <a:r>
                        <a:rPr lang="en-US"/>
                        <a:t>99.78%</a:t>
                      </a:r>
                    </a:p>
                  </a:txBody>
                  <a:tcPr/>
                </a:tc>
                <a:extLst>
                  <a:ext uri="{0D108BD9-81ED-4DB2-BD59-A6C34878D82A}">
                    <a16:rowId xmlns:a16="http://schemas.microsoft.com/office/drawing/2014/main" val="147900197"/>
                  </a:ext>
                </a:extLst>
              </a:tr>
            </a:tbl>
          </a:graphicData>
        </a:graphic>
      </p:graphicFrame>
    </p:spTree>
    <p:extLst>
      <p:ext uri="{BB962C8B-B14F-4D97-AF65-F5344CB8AC3E}">
        <p14:creationId xmlns:p14="http://schemas.microsoft.com/office/powerpoint/2010/main" val="2053711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A572-EC18-7104-244F-ADADC30AB01C}"/>
              </a:ext>
            </a:extLst>
          </p:cNvPr>
          <p:cNvSpPr>
            <a:spLocks noGrp="1"/>
          </p:cNvSpPr>
          <p:nvPr>
            <p:ph type="title"/>
          </p:nvPr>
        </p:nvSpPr>
        <p:spPr/>
        <p:txBody>
          <a:bodyPr/>
          <a:lstStyle/>
          <a:p>
            <a:r>
              <a:rPr lang="en-US"/>
              <a:t>Problem statement </a:t>
            </a:r>
          </a:p>
        </p:txBody>
      </p:sp>
      <p:sp>
        <p:nvSpPr>
          <p:cNvPr id="3" name="Content Placeholder 2">
            <a:extLst>
              <a:ext uri="{FF2B5EF4-FFF2-40B4-BE49-F238E27FC236}">
                <a16:creationId xmlns:a16="http://schemas.microsoft.com/office/drawing/2014/main" id="{B45A82B4-2D4E-C75C-A7D5-C1D61B1F06C8}"/>
              </a:ext>
            </a:extLst>
          </p:cNvPr>
          <p:cNvSpPr>
            <a:spLocks noGrp="1"/>
          </p:cNvSpPr>
          <p:nvPr>
            <p:ph idx="1"/>
          </p:nvPr>
        </p:nvSpPr>
        <p:spPr>
          <a:xfrm>
            <a:off x="905919" y="2638044"/>
            <a:ext cx="10347031" cy="3101983"/>
          </a:xfrm>
        </p:spPr>
        <p:txBody>
          <a:bodyPr vert="horz" lIns="91440" tIns="45720" rIns="91440" bIns="45720" rtlCol="0" anchor="t">
            <a:normAutofit/>
          </a:bodyPr>
          <a:lstStyle/>
          <a:p>
            <a:pPr algn="just"/>
            <a:r>
              <a:rPr lang="en-US" sz="2200"/>
              <a:t>In day-to-day life data privacy really concerns, and also putting the data on the central server really matters. In this scenario the federated learning concept comes into picture. </a:t>
            </a:r>
            <a:r>
              <a:rPr lang="en-US" sz="2200">
                <a:ea typeface="+mn-lt"/>
                <a:cs typeface="+mn-lt"/>
              </a:rPr>
              <a:t>Federated learning offers a solution by enabling decentralized model training, where clients keep their data local and only share model updates. </a:t>
            </a:r>
            <a:endParaRPr lang="en-US" sz="2200"/>
          </a:p>
          <a:p>
            <a:pPr algn="just"/>
            <a:r>
              <a:rPr lang="en-US" sz="2200">
                <a:ea typeface="+mn-lt"/>
                <a:cs typeface="+mn-lt"/>
              </a:rPr>
              <a:t>However, while federated learning enhances privacy, attackers can still attempt to exploit shared model updates. One such attack is the Model Inversion Attack, where an adversary reconstructs the original data based on the model's gradients or outputs. </a:t>
            </a:r>
            <a:endParaRPr lang="en-US" sz="2200"/>
          </a:p>
        </p:txBody>
      </p:sp>
    </p:spTree>
    <p:extLst>
      <p:ext uri="{BB962C8B-B14F-4D97-AF65-F5344CB8AC3E}">
        <p14:creationId xmlns:p14="http://schemas.microsoft.com/office/powerpoint/2010/main" val="1665452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B0CC-7D74-E167-6A69-6C3937BB4FCE}"/>
              </a:ext>
            </a:extLst>
          </p:cNvPr>
          <p:cNvSpPr>
            <a:spLocks noGrp="1"/>
          </p:cNvSpPr>
          <p:nvPr>
            <p:ph type="title"/>
          </p:nvPr>
        </p:nvSpPr>
        <p:spPr>
          <a:xfrm>
            <a:off x="-3203" y="-3952"/>
            <a:ext cx="7729728" cy="1188720"/>
          </a:xfrm>
        </p:spPr>
        <p:txBody>
          <a:bodyPr/>
          <a:lstStyle/>
          <a:p>
            <a:r>
              <a:rPr lang="en-US"/>
              <a:t>FL with MIA attack - Client1</a:t>
            </a:r>
          </a:p>
        </p:txBody>
      </p:sp>
      <p:sp>
        <p:nvSpPr>
          <p:cNvPr id="3" name="Content Placeholder 2">
            <a:extLst>
              <a:ext uri="{FF2B5EF4-FFF2-40B4-BE49-F238E27FC236}">
                <a16:creationId xmlns:a16="http://schemas.microsoft.com/office/drawing/2014/main" id="{2EFD88BC-89AA-FED6-B227-50B8655C6C4C}"/>
              </a:ext>
            </a:extLst>
          </p:cNvPr>
          <p:cNvSpPr>
            <a:spLocks noGrp="1"/>
          </p:cNvSpPr>
          <p:nvPr>
            <p:ph idx="1"/>
          </p:nvPr>
        </p:nvSpPr>
        <p:spPr>
          <a:xfrm>
            <a:off x="4723780" y="3412959"/>
            <a:ext cx="7277693" cy="1952526"/>
          </a:xfrm>
        </p:spPr>
        <p:txBody>
          <a:bodyPr vert="horz" lIns="91440" tIns="45720" rIns="91440" bIns="45720" rtlCol="0" anchor="t">
            <a:normAutofit/>
          </a:bodyPr>
          <a:lstStyle/>
          <a:p>
            <a:r>
              <a:rPr lang="en-US"/>
              <a:t>Client1 Model tested on Black Image, White Image, Random Image, Grey Scale Image, Average Image</a:t>
            </a:r>
          </a:p>
        </p:txBody>
      </p:sp>
      <p:pic>
        <p:nvPicPr>
          <p:cNvPr id="4" name="Picture 3" descr="A collage of images of a person&amp;#39;s body&#10;&#10;Description automatically generated">
            <a:extLst>
              <a:ext uri="{FF2B5EF4-FFF2-40B4-BE49-F238E27FC236}">
                <a16:creationId xmlns:a16="http://schemas.microsoft.com/office/drawing/2014/main" id="{7CF82DCF-5A8D-2E93-D11D-3EE7732D2317}"/>
              </a:ext>
            </a:extLst>
          </p:cNvPr>
          <p:cNvPicPr>
            <a:picLocks noChangeAspect="1"/>
          </p:cNvPicPr>
          <p:nvPr/>
        </p:nvPicPr>
        <p:blipFill>
          <a:blip r:embed="rId2"/>
          <a:stretch>
            <a:fillRect/>
          </a:stretch>
        </p:blipFill>
        <p:spPr>
          <a:xfrm>
            <a:off x="322" y="1185862"/>
            <a:ext cx="5849967" cy="2019462"/>
          </a:xfrm>
          <a:prstGeom prst="rect">
            <a:avLst/>
          </a:prstGeom>
        </p:spPr>
      </p:pic>
      <p:pic>
        <p:nvPicPr>
          <p:cNvPr id="5" name="Picture 4" descr="A group of squares with numbers&#10;&#10;Description automatically generated">
            <a:extLst>
              <a:ext uri="{FF2B5EF4-FFF2-40B4-BE49-F238E27FC236}">
                <a16:creationId xmlns:a16="http://schemas.microsoft.com/office/drawing/2014/main" id="{DA5A1079-964F-855C-FFA0-548CFBC4357B}"/>
              </a:ext>
            </a:extLst>
          </p:cNvPr>
          <p:cNvPicPr>
            <a:picLocks noChangeAspect="1"/>
          </p:cNvPicPr>
          <p:nvPr/>
        </p:nvPicPr>
        <p:blipFill>
          <a:blip r:embed="rId3"/>
          <a:stretch>
            <a:fillRect/>
          </a:stretch>
        </p:blipFill>
        <p:spPr>
          <a:xfrm>
            <a:off x="-1696" y="3206050"/>
            <a:ext cx="4562476" cy="1414544"/>
          </a:xfrm>
          <a:prstGeom prst="rect">
            <a:avLst/>
          </a:prstGeom>
        </p:spPr>
      </p:pic>
      <p:pic>
        <p:nvPicPr>
          <p:cNvPr id="6" name="Picture 5" descr="A group of squares with numbers&#10;&#10;Description automatically generated">
            <a:extLst>
              <a:ext uri="{FF2B5EF4-FFF2-40B4-BE49-F238E27FC236}">
                <a16:creationId xmlns:a16="http://schemas.microsoft.com/office/drawing/2014/main" id="{8F3E46C5-BA6C-3E10-79B2-604AD8B68E04}"/>
              </a:ext>
            </a:extLst>
          </p:cNvPr>
          <p:cNvPicPr>
            <a:picLocks noChangeAspect="1"/>
          </p:cNvPicPr>
          <p:nvPr/>
        </p:nvPicPr>
        <p:blipFill>
          <a:blip r:embed="rId4"/>
          <a:stretch>
            <a:fillRect/>
          </a:stretch>
        </p:blipFill>
        <p:spPr>
          <a:xfrm>
            <a:off x="4439" y="4624710"/>
            <a:ext cx="5841733" cy="1999766"/>
          </a:xfrm>
          <a:prstGeom prst="rect">
            <a:avLst/>
          </a:prstGeom>
        </p:spPr>
      </p:pic>
      <p:pic>
        <p:nvPicPr>
          <p:cNvPr id="7" name="Picture 6" descr="A collage of images of numbers and letters&#10;&#10;Description automatically generated">
            <a:extLst>
              <a:ext uri="{FF2B5EF4-FFF2-40B4-BE49-F238E27FC236}">
                <a16:creationId xmlns:a16="http://schemas.microsoft.com/office/drawing/2014/main" id="{52A698BB-F756-373D-EEB1-3D908C058790}"/>
              </a:ext>
            </a:extLst>
          </p:cNvPr>
          <p:cNvPicPr>
            <a:picLocks noChangeAspect="1"/>
          </p:cNvPicPr>
          <p:nvPr/>
        </p:nvPicPr>
        <p:blipFill>
          <a:blip r:embed="rId5"/>
          <a:stretch>
            <a:fillRect/>
          </a:stretch>
        </p:blipFill>
        <p:spPr>
          <a:xfrm>
            <a:off x="5857714" y="1188526"/>
            <a:ext cx="5875150" cy="2027050"/>
          </a:xfrm>
          <a:prstGeom prst="rect">
            <a:avLst/>
          </a:prstGeom>
        </p:spPr>
      </p:pic>
      <p:pic>
        <p:nvPicPr>
          <p:cNvPr id="8" name="Picture 7" descr="A group of images of numbers&#10;&#10;Description automatically generated">
            <a:extLst>
              <a:ext uri="{FF2B5EF4-FFF2-40B4-BE49-F238E27FC236}">
                <a16:creationId xmlns:a16="http://schemas.microsoft.com/office/drawing/2014/main" id="{ACDFA41C-231A-FFE8-E72B-819F1A15C2AE}"/>
              </a:ext>
            </a:extLst>
          </p:cNvPr>
          <p:cNvPicPr>
            <a:picLocks noChangeAspect="1"/>
          </p:cNvPicPr>
          <p:nvPr/>
        </p:nvPicPr>
        <p:blipFill>
          <a:blip r:embed="rId6"/>
          <a:stretch>
            <a:fillRect/>
          </a:stretch>
        </p:blipFill>
        <p:spPr>
          <a:xfrm>
            <a:off x="5691188" y="4085660"/>
            <a:ext cx="6298609" cy="2535426"/>
          </a:xfrm>
          <a:prstGeom prst="rect">
            <a:avLst/>
          </a:prstGeom>
        </p:spPr>
      </p:pic>
    </p:spTree>
    <p:extLst>
      <p:ext uri="{BB962C8B-B14F-4D97-AF65-F5344CB8AC3E}">
        <p14:creationId xmlns:p14="http://schemas.microsoft.com/office/powerpoint/2010/main" val="2003086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0E4B-2A9A-C127-8856-8E637EAF79C9}"/>
              </a:ext>
            </a:extLst>
          </p:cNvPr>
          <p:cNvSpPr>
            <a:spLocks noGrp="1"/>
          </p:cNvSpPr>
          <p:nvPr>
            <p:ph type="title"/>
          </p:nvPr>
        </p:nvSpPr>
        <p:spPr>
          <a:xfrm>
            <a:off x="-3203" y="-3952"/>
            <a:ext cx="7729728" cy="1188720"/>
          </a:xfrm>
        </p:spPr>
        <p:txBody>
          <a:bodyPr/>
          <a:lstStyle/>
          <a:p>
            <a:r>
              <a:rPr lang="en-US"/>
              <a:t>FL with MIA Attack - client2</a:t>
            </a:r>
          </a:p>
        </p:txBody>
      </p:sp>
      <p:sp>
        <p:nvSpPr>
          <p:cNvPr id="3" name="Content Placeholder 2">
            <a:extLst>
              <a:ext uri="{FF2B5EF4-FFF2-40B4-BE49-F238E27FC236}">
                <a16:creationId xmlns:a16="http://schemas.microsoft.com/office/drawing/2014/main" id="{F8E97D95-67C1-D694-25CD-2635A595B4C4}"/>
              </a:ext>
            </a:extLst>
          </p:cNvPr>
          <p:cNvSpPr>
            <a:spLocks noGrp="1"/>
          </p:cNvSpPr>
          <p:nvPr>
            <p:ph idx="1"/>
          </p:nvPr>
        </p:nvSpPr>
        <p:spPr>
          <a:xfrm>
            <a:off x="4291774" y="3420819"/>
            <a:ext cx="7696595" cy="1500678"/>
          </a:xfrm>
        </p:spPr>
        <p:txBody>
          <a:bodyPr vert="horz" lIns="91440" tIns="45720" rIns="91440" bIns="45720" rtlCol="0" anchor="t">
            <a:normAutofit/>
          </a:bodyPr>
          <a:lstStyle/>
          <a:p>
            <a:r>
              <a:rPr lang="en-US"/>
              <a:t>Client2 Model tested on Black Image, White Image, Random Image, Grey Scale Image, Average Image</a:t>
            </a:r>
          </a:p>
          <a:p>
            <a:endParaRPr lang="en-US"/>
          </a:p>
        </p:txBody>
      </p:sp>
      <p:pic>
        <p:nvPicPr>
          <p:cNvPr id="4" name="Picture 3" descr="A collage of images of a person&amp;#39;s face&#10;&#10;Description automatically generated">
            <a:extLst>
              <a:ext uri="{FF2B5EF4-FFF2-40B4-BE49-F238E27FC236}">
                <a16:creationId xmlns:a16="http://schemas.microsoft.com/office/drawing/2014/main" id="{5E0A1BF8-C4B0-89E0-3555-FA407F17C33A}"/>
              </a:ext>
            </a:extLst>
          </p:cNvPr>
          <p:cNvPicPr>
            <a:picLocks noChangeAspect="1"/>
          </p:cNvPicPr>
          <p:nvPr/>
        </p:nvPicPr>
        <p:blipFill>
          <a:blip r:embed="rId2"/>
          <a:stretch>
            <a:fillRect/>
          </a:stretch>
        </p:blipFill>
        <p:spPr>
          <a:xfrm>
            <a:off x="-2320" y="1175900"/>
            <a:ext cx="6244581" cy="2112948"/>
          </a:xfrm>
          <a:prstGeom prst="rect">
            <a:avLst/>
          </a:prstGeom>
        </p:spPr>
      </p:pic>
      <p:pic>
        <p:nvPicPr>
          <p:cNvPr id="5" name="Picture 4" descr="A collage of images of a person&amp;#39;s face&#10;&#10;Description automatically generated">
            <a:extLst>
              <a:ext uri="{FF2B5EF4-FFF2-40B4-BE49-F238E27FC236}">
                <a16:creationId xmlns:a16="http://schemas.microsoft.com/office/drawing/2014/main" id="{309AC083-B18F-3AB6-F9A4-811B896C4AF4}"/>
              </a:ext>
            </a:extLst>
          </p:cNvPr>
          <p:cNvPicPr>
            <a:picLocks noChangeAspect="1"/>
          </p:cNvPicPr>
          <p:nvPr/>
        </p:nvPicPr>
        <p:blipFill>
          <a:blip r:embed="rId3"/>
          <a:stretch>
            <a:fillRect/>
          </a:stretch>
        </p:blipFill>
        <p:spPr>
          <a:xfrm>
            <a:off x="-760" y="3297995"/>
            <a:ext cx="4275346" cy="1631401"/>
          </a:xfrm>
          <a:prstGeom prst="rect">
            <a:avLst/>
          </a:prstGeom>
        </p:spPr>
      </p:pic>
      <p:pic>
        <p:nvPicPr>
          <p:cNvPr id="6" name="Picture 5" descr="A group of squares with numbers&#10;&#10;Description automatically generated">
            <a:extLst>
              <a:ext uri="{FF2B5EF4-FFF2-40B4-BE49-F238E27FC236}">
                <a16:creationId xmlns:a16="http://schemas.microsoft.com/office/drawing/2014/main" id="{B1A24117-59DF-0479-F001-491503870015}"/>
              </a:ext>
            </a:extLst>
          </p:cNvPr>
          <p:cNvPicPr>
            <a:picLocks noChangeAspect="1"/>
          </p:cNvPicPr>
          <p:nvPr/>
        </p:nvPicPr>
        <p:blipFill>
          <a:blip r:embed="rId4"/>
          <a:stretch>
            <a:fillRect/>
          </a:stretch>
        </p:blipFill>
        <p:spPr>
          <a:xfrm>
            <a:off x="-7040" y="4925337"/>
            <a:ext cx="6230436" cy="1936459"/>
          </a:xfrm>
          <a:prstGeom prst="rect">
            <a:avLst/>
          </a:prstGeom>
        </p:spPr>
      </p:pic>
      <p:pic>
        <p:nvPicPr>
          <p:cNvPr id="7" name="Picture 6" descr="A collage of images of a person&amp;#39;s body&#10;&#10;Description automatically generated">
            <a:extLst>
              <a:ext uri="{FF2B5EF4-FFF2-40B4-BE49-F238E27FC236}">
                <a16:creationId xmlns:a16="http://schemas.microsoft.com/office/drawing/2014/main" id="{F2818131-9C70-3476-C0FE-B166CADBF2AE}"/>
              </a:ext>
            </a:extLst>
          </p:cNvPr>
          <p:cNvPicPr>
            <a:picLocks noChangeAspect="1"/>
          </p:cNvPicPr>
          <p:nvPr/>
        </p:nvPicPr>
        <p:blipFill>
          <a:blip r:embed="rId5"/>
          <a:stretch>
            <a:fillRect/>
          </a:stretch>
        </p:blipFill>
        <p:spPr>
          <a:xfrm>
            <a:off x="6245899" y="1187235"/>
            <a:ext cx="5951186" cy="2107124"/>
          </a:xfrm>
          <a:prstGeom prst="rect">
            <a:avLst/>
          </a:prstGeom>
        </p:spPr>
      </p:pic>
      <p:pic>
        <p:nvPicPr>
          <p:cNvPr id="8" name="Picture 7" descr="A collage of images of a person&amp;#39;s face&#10;&#10;Description automatically generated">
            <a:extLst>
              <a:ext uri="{FF2B5EF4-FFF2-40B4-BE49-F238E27FC236}">
                <a16:creationId xmlns:a16="http://schemas.microsoft.com/office/drawing/2014/main" id="{1DB4D32A-F75B-1FF7-C62D-AD2BFEDADE11}"/>
              </a:ext>
            </a:extLst>
          </p:cNvPr>
          <p:cNvPicPr>
            <a:picLocks noChangeAspect="1"/>
          </p:cNvPicPr>
          <p:nvPr/>
        </p:nvPicPr>
        <p:blipFill>
          <a:blip r:embed="rId6"/>
          <a:stretch>
            <a:fillRect/>
          </a:stretch>
        </p:blipFill>
        <p:spPr>
          <a:xfrm>
            <a:off x="6239762" y="4444542"/>
            <a:ext cx="5937627" cy="2411764"/>
          </a:xfrm>
          <a:prstGeom prst="rect">
            <a:avLst/>
          </a:prstGeom>
        </p:spPr>
      </p:pic>
    </p:spTree>
    <p:extLst>
      <p:ext uri="{BB962C8B-B14F-4D97-AF65-F5344CB8AC3E}">
        <p14:creationId xmlns:p14="http://schemas.microsoft.com/office/powerpoint/2010/main" val="3276480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3F0A-45DE-9D20-C902-616226B13D02}"/>
              </a:ext>
            </a:extLst>
          </p:cNvPr>
          <p:cNvSpPr>
            <a:spLocks noGrp="1"/>
          </p:cNvSpPr>
          <p:nvPr>
            <p:ph type="title"/>
          </p:nvPr>
        </p:nvSpPr>
        <p:spPr/>
        <p:txBody>
          <a:bodyPr/>
          <a:lstStyle/>
          <a:p>
            <a:r>
              <a:rPr lang="en-US" dirty="0"/>
              <a:t>Analysis on gradients</a:t>
            </a:r>
          </a:p>
        </p:txBody>
      </p:sp>
      <p:pic>
        <p:nvPicPr>
          <p:cNvPr id="5" name="Picture 4" descr="A graph with blue squares&#10;&#10;Description automatically generated">
            <a:extLst>
              <a:ext uri="{FF2B5EF4-FFF2-40B4-BE49-F238E27FC236}">
                <a16:creationId xmlns:a16="http://schemas.microsoft.com/office/drawing/2014/main" id="{7D072472-8C5B-CE4C-EFF4-9A76A50473B5}"/>
              </a:ext>
            </a:extLst>
          </p:cNvPr>
          <p:cNvPicPr>
            <a:picLocks noChangeAspect="1"/>
          </p:cNvPicPr>
          <p:nvPr/>
        </p:nvPicPr>
        <p:blipFill>
          <a:blip r:embed="rId2"/>
          <a:stretch>
            <a:fillRect/>
          </a:stretch>
        </p:blipFill>
        <p:spPr>
          <a:xfrm>
            <a:off x="2096401" y="2357920"/>
            <a:ext cx="3803611" cy="3807853"/>
          </a:xfrm>
          <a:prstGeom prst="rect">
            <a:avLst/>
          </a:prstGeom>
        </p:spPr>
      </p:pic>
      <p:pic>
        <p:nvPicPr>
          <p:cNvPr id="6" name="Picture 5">
            <a:extLst>
              <a:ext uri="{FF2B5EF4-FFF2-40B4-BE49-F238E27FC236}">
                <a16:creationId xmlns:a16="http://schemas.microsoft.com/office/drawing/2014/main" id="{72DF73F8-AD60-88CE-2122-B7A2D4988F80}"/>
              </a:ext>
            </a:extLst>
          </p:cNvPr>
          <p:cNvPicPr>
            <a:picLocks noChangeAspect="1"/>
          </p:cNvPicPr>
          <p:nvPr/>
        </p:nvPicPr>
        <p:blipFill>
          <a:blip r:embed="rId3"/>
          <a:stretch>
            <a:fillRect/>
          </a:stretch>
        </p:blipFill>
        <p:spPr>
          <a:xfrm>
            <a:off x="6262557" y="2361538"/>
            <a:ext cx="3978706" cy="3800616"/>
          </a:xfrm>
          <a:prstGeom prst="rect">
            <a:avLst/>
          </a:prstGeom>
        </p:spPr>
      </p:pic>
    </p:spTree>
    <p:extLst>
      <p:ext uri="{BB962C8B-B14F-4D97-AF65-F5344CB8AC3E}">
        <p14:creationId xmlns:p14="http://schemas.microsoft.com/office/powerpoint/2010/main" val="162897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DCE5-396C-A2FA-F073-0909508CDE7D}"/>
              </a:ext>
            </a:extLst>
          </p:cNvPr>
          <p:cNvSpPr>
            <a:spLocks noGrp="1"/>
          </p:cNvSpPr>
          <p:nvPr>
            <p:ph type="title"/>
          </p:nvPr>
        </p:nvSpPr>
        <p:spPr>
          <a:xfrm>
            <a:off x="-3203" y="-3952"/>
            <a:ext cx="7729728" cy="1188720"/>
          </a:xfrm>
        </p:spPr>
        <p:txBody>
          <a:bodyPr/>
          <a:lstStyle/>
          <a:p>
            <a:r>
              <a:rPr lang="en-US"/>
              <a:t>MIA ATTACK – with different Iterations</a:t>
            </a:r>
          </a:p>
        </p:txBody>
      </p:sp>
      <p:pic>
        <p:nvPicPr>
          <p:cNvPr id="7" name="Content Placeholder 6" descr="A group of images of a number&#10;&#10;Description automatically generated">
            <a:extLst>
              <a:ext uri="{FF2B5EF4-FFF2-40B4-BE49-F238E27FC236}">
                <a16:creationId xmlns:a16="http://schemas.microsoft.com/office/drawing/2014/main" id="{F384FF57-A0E7-5B6C-3267-202899FD8615}"/>
              </a:ext>
            </a:extLst>
          </p:cNvPr>
          <p:cNvPicPr>
            <a:picLocks noGrp="1" noChangeAspect="1"/>
          </p:cNvPicPr>
          <p:nvPr>
            <p:ph idx="1"/>
          </p:nvPr>
        </p:nvPicPr>
        <p:blipFill>
          <a:blip r:embed="rId2"/>
          <a:stretch>
            <a:fillRect/>
          </a:stretch>
        </p:blipFill>
        <p:spPr>
          <a:xfrm>
            <a:off x="-3203" y="1720919"/>
            <a:ext cx="5650372" cy="2430671"/>
          </a:xfrm>
        </p:spPr>
      </p:pic>
      <p:pic>
        <p:nvPicPr>
          <p:cNvPr id="8" name="Picture 7" descr="A group of images of a person&amp;#39;s face&#10;&#10;Description automatically generated">
            <a:extLst>
              <a:ext uri="{FF2B5EF4-FFF2-40B4-BE49-F238E27FC236}">
                <a16:creationId xmlns:a16="http://schemas.microsoft.com/office/drawing/2014/main" id="{3C66E279-E2A7-6E11-B472-88B755EA494A}"/>
              </a:ext>
            </a:extLst>
          </p:cNvPr>
          <p:cNvPicPr>
            <a:picLocks noChangeAspect="1"/>
          </p:cNvPicPr>
          <p:nvPr/>
        </p:nvPicPr>
        <p:blipFill>
          <a:blip r:embed="rId3"/>
          <a:stretch>
            <a:fillRect/>
          </a:stretch>
        </p:blipFill>
        <p:spPr>
          <a:xfrm>
            <a:off x="5894441" y="1716033"/>
            <a:ext cx="5917931" cy="2431459"/>
          </a:xfrm>
          <a:prstGeom prst="rect">
            <a:avLst/>
          </a:prstGeom>
        </p:spPr>
      </p:pic>
      <p:pic>
        <p:nvPicPr>
          <p:cNvPr id="9" name="Picture 8" descr="A group of images of a person&amp;#39;s face&#10;&#10;Description automatically generated">
            <a:extLst>
              <a:ext uri="{FF2B5EF4-FFF2-40B4-BE49-F238E27FC236}">
                <a16:creationId xmlns:a16="http://schemas.microsoft.com/office/drawing/2014/main" id="{48381225-67F1-5974-38E8-5B7DBB11B5D4}"/>
              </a:ext>
            </a:extLst>
          </p:cNvPr>
          <p:cNvPicPr>
            <a:picLocks noChangeAspect="1"/>
          </p:cNvPicPr>
          <p:nvPr/>
        </p:nvPicPr>
        <p:blipFill>
          <a:blip r:embed="rId4"/>
          <a:stretch>
            <a:fillRect/>
          </a:stretch>
        </p:blipFill>
        <p:spPr>
          <a:xfrm>
            <a:off x="-2341" y="3836153"/>
            <a:ext cx="5648648" cy="2440340"/>
          </a:xfrm>
          <a:prstGeom prst="rect">
            <a:avLst/>
          </a:prstGeom>
        </p:spPr>
      </p:pic>
      <p:pic>
        <p:nvPicPr>
          <p:cNvPr id="10" name="Picture 9" descr="A group of images of a person&amp;#39;s body&#10;&#10;Description automatically generated">
            <a:extLst>
              <a:ext uri="{FF2B5EF4-FFF2-40B4-BE49-F238E27FC236}">
                <a16:creationId xmlns:a16="http://schemas.microsoft.com/office/drawing/2014/main" id="{4A855479-29FB-6CF6-C6F1-14035FED5AB9}"/>
              </a:ext>
            </a:extLst>
          </p:cNvPr>
          <p:cNvPicPr>
            <a:picLocks noChangeAspect="1"/>
          </p:cNvPicPr>
          <p:nvPr/>
        </p:nvPicPr>
        <p:blipFill>
          <a:blip r:embed="rId5"/>
          <a:stretch>
            <a:fillRect/>
          </a:stretch>
        </p:blipFill>
        <p:spPr>
          <a:xfrm>
            <a:off x="5908728" y="3842288"/>
            <a:ext cx="5915186" cy="2428069"/>
          </a:xfrm>
          <a:prstGeom prst="rect">
            <a:avLst/>
          </a:prstGeom>
        </p:spPr>
      </p:pic>
      <p:sp>
        <p:nvSpPr>
          <p:cNvPr id="12" name="Content Placeholder 2">
            <a:extLst>
              <a:ext uri="{FF2B5EF4-FFF2-40B4-BE49-F238E27FC236}">
                <a16:creationId xmlns:a16="http://schemas.microsoft.com/office/drawing/2014/main" id="{7483215B-CF7C-3DFE-63EF-359D0C6F2B2F}"/>
              </a:ext>
            </a:extLst>
          </p:cNvPr>
          <p:cNvSpPr txBox="1">
            <a:spLocks/>
          </p:cNvSpPr>
          <p:nvPr/>
        </p:nvSpPr>
        <p:spPr>
          <a:xfrm>
            <a:off x="8079687" y="207166"/>
            <a:ext cx="3555292" cy="76076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a:t>At </a:t>
            </a:r>
            <a:r>
              <a:rPr lang="en-US" err="1"/>
              <a:t>iter</a:t>
            </a:r>
            <a:r>
              <a:rPr lang="en-US"/>
              <a:t>=0, </a:t>
            </a:r>
            <a:r>
              <a:rPr lang="en-US" err="1"/>
              <a:t>iter</a:t>
            </a:r>
            <a:r>
              <a:rPr lang="en-US"/>
              <a:t>=10, </a:t>
            </a:r>
            <a:r>
              <a:rPr lang="en-US" err="1"/>
              <a:t>iter</a:t>
            </a:r>
            <a:r>
              <a:rPr lang="en-US"/>
              <a:t>=100, </a:t>
            </a:r>
            <a:r>
              <a:rPr lang="en-US" err="1"/>
              <a:t>iter</a:t>
            </a:r>
            <a:r>
              <a:rPr lang="en-US"/>
              <a:t>=1000</a:t>
            </a:r>
          </a:p>
          <a:p>
            <a:endParaRPr lang="en-US"/>
          </a:p>
        </p:txBody>
      </p:sp>
    </p:spTree>
    <p:extLst>
      <p:ext uri="{BB962C8B-B14F-4D97-AF65-F5344CB8AC3E}">
        <p14:creationId xmlns:p14="http://schemas.microsoft.com/office/powerpoint/2010/main" val="3019620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CF93-34FE-EE43-00F9-E7B75327F9ED}"/>
              </a:ext>
            </a:extLst>
          </p:cNvPr>
          <p:cNvSpPr>
            <a:spLocks noGrp="1"/>
          </p:cNvSpPr>
          <p:nvPr>
            <p:ph type="title"/>
          </p:nvPr>
        </p:nvSpPr>
        <p:spPr>
          <a:xfrm>
            <a:off x="353" y="3909"/>
            <a:ext cx="7729728" cy="1188720"/>
          </a:xfrm>
        </p:spPr>
        <p:txBody>
          <a:bodyPr>
            <a:normAutofit/>
          </a:bodyPr>
          <a:lstStyle/>
          <a:p>
            <a:r>
              <a:rPr lang="en-US"/>
              <a:t>MIA Attack – with different thresholds</a:t>
            </a:r>
          </a:p>
        </p:txBody>
      </p:sp>
      <p:sp>
        <p:nvSpPr>
          <p:cNvPr id="3" name="Content Placeholder 2">
            <a:extLst>
              <a:ext uri="{FF2B5EF4-FFF2-40B4-BE49-F238E27FC236}">
                <a16:creationId xmlns:a16="http://schemas.microsoft.com/office/drawing/2014/main" id="{32B7BAA0-2A85-A6C0-3015-158D6AF306E5}"/>
              </a:ext>
            </a:extLst>
          </p:cNvPr>
          <p:cNvSpPr>
            <a:spLocks noGrp="1"/>
          </p:cNvSpPr>
          <p:nvPr>
            <p:ph idx="1"/>
          </p:nvPr>
        </p:nvSpPr>
        <p:spPr>
          <a:xfrm>
            <a:off x="8063029" y="184520"/>
            <a:ext cx="3723005" cy="1520894"/>
          </a:xfrm>
        </p:spPr>
        <p:txBody>
          <a:bodyPr vert="horz" lIns="91440" tIns="45720" rIns="91440" bIns="45720" rtlCol="0" anchor="t">
            <a:normAutofit/>
          </a:bodyPr>
          <a:lstStyle/>
          <a:p>
            <a:r>
              <a:rPr lang="en-US"/>
              <a:t>At threshold=0.1, threshold=0.2, threshold=0.5, threshold=1</a:t>
            </a:r>
          </a:p>
        </p:txBody>
      </p:sp>
      <p:pic>
        <p:nvPicPr>
          <p:cNvPr id="4" name="Picture 3" descr="A group of images of a number&#10;&#10;Description automatically generated">
            <a:extLst>
              <a:ext uri="{FF2B5EF4-FFF2-40B4-BE49-F238E27FC236}">
                <a16:creationId xmlns:a16="http://schemas.microsoft.com/office/drawing/2014/main" id="{B1C95A34-7DFB-0CD8-A99D-9AE4A3805029}"/>
              </a:ext>
            </a:extLst>
          </p:cNvPr>
          <p:cNvPicPr>
            <a:picLocks noChangeAspect="1"/>
          </p:cNvPicPr>
          <p:nvPr/>
        </p:nvPicPr>
        <p:blipFill>
          <a:blip r:embed="rId2"/>
          <a:stretch>
            <a:fillRect/>
          </a:stretch>
        </p:blipFill>
        <p:spPr>
          <a:xfrm>
            <a:off x="760" y="1195179"/>
            <a:ext cx="5950917" cy="2402511"/>
          </a:xfrm>
          <a:prstGeom prst="rect">
            <a:avLst/>
          </a:prstGeom>
        </p:spPr>
      </p:pic>
      <p:pic>
        <p:nvPicPr>
          <p:cNvPr id="5" name="Picture 4" descr="A group of images of a number&#10;&#10;Description automatically generated">
            <a:extLst>
              <a:ext uri="{FF2B5EF4-FFF2-40B4-BE49-F238E27FC236}">
                <a16:creationId xmlns:a16="http://schemas.microsoft.com/office/drawing/2014/main" id="{9D77A74B-4F35-0CE4-A740-F46A3695AED4}"/>
              </a:ext>
            </a:extLst>
          </p:cNvPr>
          <p:cNvPicPr>
            <a:picLocks noChangeAspect="1"/>
          </p:cNvPicPr>
          <p:nvPr/>
        </p:nvPicPr>
        <p:blipFill>
          <a:blip r:embed="rId3"/>
          <a:stretch>
            <a:fillRect/>
          </a:stretch>
        </p:blipFill>
        <p:spPr>
          <a:xfrm>
            <a:off x="6120572" y="1196698"/>
            <a:ext cx="5671378" cy="2399473"/>
          </a:xfrm>
          <a:prstGeom prst="rect">
            <a:avLst/>
          </a:prstGeom>
        </p:spPr>
      </p:pic>
      <p:pic>
        <p:nvPicPr>
          <p:cNvPr id="6" name="Picture 5" descr="A group of images of a number&#10;&#10;Description automatically generated">
            <a:extLst>
              <a:ext uri="{FF2B5EF4-FFF2-40B4-BE49-F238E27FC236}">
                <a16:creationId xmlns:a16="http://schemas.microsoft.com/office/drawing/2014/main" id="{DEE74396-7231-510C-20E5-4D0FAD3ED1B9}"/>
              </a:ext>
            </a:extLst>
          </p:cNvPr>
          <p:cNvPicPr>
            <a:picLocks noChangeAspect="1"/>
          </p:cNvPicPr>
          <p:nvPr/>
        </p:nvPicPr>
        <p:blipFill>
          <a:blip r:embed="rId4"/>
          <a:stretch>
            <a:fillRect/>
          </a:stretch>
        </p:blipFill>
        <p:spPr>
          <a:xfrm>
            <a:off x="1695" y="3772304"/>
            <a:ext cx="5950541" cy="2413055"/>
          </a:xfrm>
          <a:prstGeom prst="rect">
            <a:avLst/>
          </a:prstGeom>
        </p:spPr>
      </p:pic>
      <p:pic>
        <p:nvPicPr>
          <p:cNvPr id="7" name="Picture 6" descr="A collage of images of different shapes&#10;&#10;Description automatically generated">
            <a:extLst>
              <a:ext uri="{FF2B5EF4-FFF2-40B4-BE49-F238E27FC236}">
                <a16:creationId xmlns:a16="http://schemas.microsoft.com/office/drawing/2014/main" id="{BE4A703F-1F15-BC56-EA62-1434DB9F8FAD}"/>
              </a:ext>
            </a:extLst>
          </p:cNvPr>
          <p:cNvPicPr>
            <a:picLocks noChangeAspect="1"/>
          </p:cNvPicPr>
          <p:nvPr/>
        </p:nvPicPr>
        <p:blipFill>
          <a:blip r:embed="rId5"/>
          <a:stretch>
            <a:fillRect/>
          </a:stretch>
        </p:blipFill>
        <p:spPr>
          <a:xfrm>
            <a:off x="6115373" y="3806287"/>
            <a:ext cx="5682713" cy="2358003"/>
          </a:xfrm>
          <a:prstGeom prst="rect">
            <a:avLst/>
          </a:prstGeom>
        </p:spPr>
      </p:pic>
    </p:spTree>
    <p:extLst>
      <p:ext uri="{BB962C8B-B14F-4D97-AF65-F5344CB8AC3E}">
        <p14:creationId xmlns:p14="http://schemas.microsoft.com/office/powerpoint/2010/main" val="4030962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09FEA-DA59-079F-C9CA-795D5C86F83F}"/>
              </a:ext>
            </a:extLst>
          </p:cNvPr>
          <p:cNvSpPr>
            <a:spLocks noGrp="1"/>
          </p:cNvSpPr>
          <p:nvPr>
            <p:ph type="title"/>
          </p:nvPr>
        </p:nvSpPr>
        <p:spPr>
          <a:xfrm>
            <a:off x="-3203" y="-3952"/>
            <a:ext cx="8834075" cy="1188720"/>
          </a:xfrm>
        </p:spPr>
        <p:txBody>
          <a:bodyPr/>
          <a:lstStyle/>
          <a:p>
            <a:r>
              <a:rPr lang="en-US"/>
              <a:t>Defense – Homomorphic encryption</a:t>
            </a:r>
          </a:p>
        </p:txBody>
      </p:sp>
      <p:sp>
        <p:nvSpPr>
          <p:cNvPr id="3" name="Content Placeholder 2">
            <a:extLst>
              <a:ext uri="{FF2B5EF4-FFF2-40B4-BE49-F238E27FC236}">
                <a16:creationId xmlns:a16="http://schemas.microsoft.com/office/drawing/2014/main" id="{9C58C0BB-D6BF-AC27-C3F2-368ADE347578}"/>
              </a:ext>
            </a:extLst>
          </p:cNvPr>
          <p:cNvSpPr>
            <a:spLocks noGrp="1"/>
          </p:cNvSpPr>
          <p:nvPr>
            <p:ph idx="1"/>
          </p:nvPr>
        </p:nvSpPr>
        <p:spPr>
          <a:xfrm>
            <a:off x="5769916" y="1376842"/>
            <a:ext cx="6162677" cy="4284759"/>
          </a:xfrm>
        </p:spPr>
        <p:txBody>
          <a:bodyPr vert="horz" lIns="91440" tIns="45720" rIns="91440" bIns="45720" rtlCol="0" anchor="t">
            <a:normAutofit/>
          </a:bodyPr>
          <a:lstStyle/>
          <a:p>
            <a:pPr marL="0" indent="0">
              <a:buNone/>
            </a:pPr>
            <a:r>
              <a:rPr lang="en-US"/>
              <a:t>Picture1 – Client1 weights before encryption</a:t>
            </a:r>
          </a:p>
          <a:p>
            <a:pPr marL="0" indent="0">
              <a:buNone/>
            </a:pPr>
            <a:r>
              <a:rPr lang="en-US"/>
              <a:t>Picture2 – Client2 Weights before encryption</a:t>
            </a:r>
          </a:p>
          <a:p>
            <a:pPr marL="0" indent="0">
              <a:buNone/>
            </a:pPr>
            <a:r>
              <a:rPr lang="en-US"/>
              <a:t>Picture3 – Client1, Client2, Aggregated - Encrypted Weights</a:t>
            </a:r>
          </a:p>
          <a:p>
            <a:pPr marL="0" indent="0">
              <a:buNone/>
            </a:pPr>
            <a:r>
              <a:rPr lang="en-US"/>
              <a:t>Picture4 – Combined weights of Client1 and Client2 after decryption</a:t>
            </a:r>
          </a:p>
          <a:p>
            <a:pPr marL="0" indent="0">
              <a:buNone/>
            </a:pPr>
            <a:endParaRPr lang="en-US"/>
          </a:p>
        </p:txBody>
      </p:sp>
      <p:pic>
        <p:nvPicPr>
          <p:cNvPr id="7" name="Picture 6" descr="A screenshot of a computer code&#10;&#10;Description automatically generated">
            <a:extLst>
              <a:ext uri="{FF2B5EF4-FFF2-40B4-BE49-F238E27FC236}">
                <a16:creationId xmlns:a16="http://schemas.microsoft.com/office/drawing/2014/main" id="{D8A657DE-33E6-C023-712D-9F4AF7F49FEF}"/>
              </a:ext>
            </a:extLst>
          </p:cNvPr>
          <p:cNvPicPr>
            <a:picLocks noChangeAspect="1"/>
          </p:cNvPicPr>
          <p:nvPr/>
        </p:nvPicPr>
        <p:blipFill>
          <a:blip r:embed="rId2"/>
          <a:stretch>
            <a:fillRect/>
          </a:stretch>
        </p:blipFill>
        <p:spPr>
          <a:xfrm>
            <a:off x="319432" y="1382229"/>
            <a:ext cx="4838700" cy="1200150"/>
          </a:xfrm>
          <a:prstGeom prst="rect">
            <a:avLst/>
          </a:prstGeom>
        </p:spPr>
      </p:pic>
      <p:pic>
        <p:nvPicPr>
          <p:cNvPr id="9" name="Picture 8" descr="A screenshot of a computer program&#10;&#10;Description automatically generated">
            <a:extLst>
              <a:ext uri="{FF2B5EF4-FFF2-40B4-BE49-F238E27FC236}">
                <a16:creationId xmlns:a16="http://schemas.microsoft.com/office/drawing/2014/main" id="{8A6D0BCA-9641-BCB2-94CF-B318FE4FCFF2}"/>
              </a:ext>
            </a:extLst>
          </p:cNvPr>
          <p:cNvPicPr>
            <a:picLocks noChangeAspect="1"/>
          </p:cNvPicPr>
          <p:nvPr/>
        </p:nvPicPr>
        <p:blipFill>
          <a:blip r:embed="rId3"/>
          <a:srcRect t="2273" r="208" b="757"/>
          <a:stretch/>
        </p:blipFill>
        <p:spPr>
          <a:xfrm>
            <a:off x="317983" y="2733468"/>
            <a:ext cx="4841613" cy="1236469"/>
          </a:xfrm>
          <a:prstGeom prst="rect">
            <a:avLst/>
          </a:prstGeom>
        </p:spPr>
      </p:pic>
      <p:pic>
        <p:nvPicPr>
          <p:cNvPr id="10" name="Picture 9" descr="A black background with white text&#10;&#10;Description automatically generated">
            <a:extLst>
              <a:ext uri="{FF2B5EF4-FFF2-40B4-BE49-F238E27FC236}">
                <a16:creationId xmlns:a16="http://schemas.microsoft.com/office/drawing/2014/main" id="{674EF534-7F2F-CE58-710A-252D6C25431F}"/>
              </a:ext>
            </a:extLst>
          </p:cNvPr>
          <p:cNvPicPr>
            <a:picLocks noChangeAspect="1"/>
          </p:cNvPicPr>
          <p:nvPr/>
        </p:nvPicPr>
        <p:blipFill>
          <a:blip r:embed="rId4"/>
          <a:stretch>
            <a:fillRect/>
          </a:stretch>
        </p:blipFill>
        <p:spPr>
          <a:xfrm>
            <a:off x="317983" y="4135851"/>
            <a:ext cx="7381598" cy="518905"/>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9A2D6CD4-E20B-2345-6E2C-478F64D39B65}"/>
              </a:ext>
            </a:extLst>
          </p:cNvPr>
          <p:cNvPicPr>
            <a:picLocks noChangeAspect="1"/>
          </p:cNvPicPr>
          <p:nvPr/>
        </p:nvPicPr>
        <p:blipFill>
          <a:blip r:embed="rId5"/>
          <a:stretch>
            <a:fillRect/>
          </a:stretch>
        </p:blipFill>
        <p:spPr>
          <a:xfrm>
            <a:off x="317983" y="4786244"/>
            <a:ext cx="4863687" cy="1205949"/>
          </a:xfrm>
          <a:prstGeom prst="rect">
            <a:avLst/>
          </a:prstGeom>
        </p:spPr>
      </p:pic>
    </p:spTree>
    <p:extLst>
      <p:ext uri="{BB962C8B-B14F-4D97-AF65-F5344CB8AC3E}">
        <p14:creationId xmlns:p14="http://schemas.microsoft.com/office/powerpoint/2010/main" val="2313156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2EB4-34ED-59D9-493E-2688FD7F4288}"/>
              </a:ext>
            </a:extLst>
          </p:cNvPr>
          <p:cNvSpPr>
            <a:spLocks noGrp="1"/>
          </p:cNvSpPr>
          <p:nvPr>
            <p:ph type="title"/>
          </p:nvPr>
        </p:nvSpPr>
        <p:spPr/>
        <p:txBody>
          <a:bodyPr/>
          <a:lstStyle/>
          <a:p>
            <a:r>
              <a:rPr lang="en-US" dirty="0"/>
              <a:t>HE Defense</a:t>
            </a:r>
          </a:p>
        </p:txBody>
      </p:sp>
      <p:sp>
        <p:nvSpPr>
          <p:cNvPr id="3" name="Content Placeholder 2">
            <a:extLst>
              <a:ext uri="{FF2B5EF4-FFF2-40B4-BE49-F238E27FC236}">
                <a16:creationId xmlns:a16="http://schemas.microsoft.com/office/drawing/2014/main" id="{C3973241-C78B-DB33-F897-750F9A0C4ED6}"/>
              </a:ext>
            </a:extLst>
          </p:cNvPr>
          <p:cNvSpPr>
            <a:spLocks noGrp="1"/>
          </p:cNvSpPr>
          <p:nvPr>
            <p:ph idx="1"/>
          </p:nvPr>
        </p:nvSpPr>
        <p:spPr>
          <a:xfrm>
            <a:off x="926696" y="3425875"/>
            <a:ext cx="3098393" cy="932221"/>
          </a:xfrm>
        </p:spPr>
        <p:txBody>
          <a:bodyPr vert="horz" lIns="91440" tIns="45720" rIns="91440" bIns="45720" rtlCol="0" anchor="t">
            <a:normAutofit/>
          </a:bodyPr>
          <a:lstStyle/>
          <a:p>
            <a:r>
              <a:rPr lang="en-US" dirty="0"/>
              <a:t>If attacker has no idea on model updates, the attack failed</a:t>
            </a:r>
          </a:p>
        </p:txBody>
      </p:sp>
      <p:pic>
        <p:nvPicPr>
          <p:cNvPr id="5" name="Picture 4" descr="A group of squares with numbers&#10;&#10;Description automatically generated">
            <a:extLst>
              <a:ext uri="{FF2B5EF4-FFF2-40B4-BE49-F238E27FC236}">
                <a16:creationId xmlns:a16="http://schemas.microsoft.com/office/drawing/2014/main" id="{1C14516A-451B-5CC0-45A4-A0726DF277A6}"/>
              </a:ext>
            </a:extLst>
          </p:cNvPr>
          <p:cNvPicPr>
            <a:picLocks noChangeAspect="1"/>
          </p:cNvPicPr>
          <p:nvPr/>
        </p:nvPicPr>
        <p:blipFill>
          <a:blip r:embed="rId2"/>
          <a:stretch>
            <a:fillRect/>
          </a:stretch>
        </p:blipFill>
        <p:spPr>
          <a:xfrm>
            <a:off x="4022104" y="2815534"/>
            <a:ext cx="7151619" cy="2817192"/>
          </a:xfrm>
          <a:prstGeom prst="rect">
            <a:avLst/>
          </a:prstGeom>
        </p:spPr>
      </p:pic>
    </p:spTree>
    <p:extLst>
      <p:ext uri="{BB962C8B-B14F-4D97-AF65-F5344CB8AC3E}">
        <p14:creationId xmlns:p14="http://schemas.microsoft.com/office/powerpoint/2010/main" val="2992858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D918D-996B-25FD-4166-77BCDD6BCD63}"/>
              </a:ext>
            </a:extLst>
          </p:cNvPr>
          <p:cNvSpPr>
            <a:spLocks noGrp="1"/>
          </p:cNvSpPr>
          <p:nvPr>
            <p:ph type="title"/>
          </p:nvPr>
        </p:nvSpPr>
        <p:spPr/>
        <p:txBody>
          <a:bodyPr/>
          <a:lstStyle/>
          <a:p>
            <a:r>
              <a:rPr lang="en-US"/>
              <a:t>Evaluation</a:t>
            </a:r>
          </a:p>
        </p:txBody>
      </p:sp>
      <p:sp>
        <p:nvSpPr>
          <p:cNvPr id="3" name="Content Placeholder 2">
            <a:extLst>
              <a:ext uri="{FF2B5EF4-FFF2-40B4-BE49-F238E27FC236}">
                <a16:creationId xmlns:a16="http://schemas.microsoft.com/office/drawing/2014/main" id="{11560F3F-7458-CACE-16B9-354B27B6243A}"/>
              </a:ext>
            </a:extLst>
          </p:cNvPr>
          <p:cNvSpPr>
            <a:spLocks noGrp="1"/>
          </p:cNvSpPr>
          <p:nvPr>
            <p:ph idx="1"/>
          </p:nvPr>
        </p:nvSpPr>
        <p:spPr/>
        <p:txBody>
          <a:bodyPr vert="horz" lIns="91440" tIns="45720" rIns="91440" bIns="45720" rtlCol="0" anchor="t">
            <a:normAutofit/>
          </a:bodyPr>
          <a:lstStyle/>
          <a:p>
            <a:pPr algn="just"/>
            <a:r>
              <a:rPr lang="en-US"/>
              <a:t>From bar charts, we can explain the more gradient, the model is more sensitive towards the attack.</a:t>
            </a:r>
          </a:p>
          <a:p>
            <a:pPr algn="just"/>
            <a:r>
              <a:rPr lang="en-US"/>
              <a:t>From the above results, we </a:t>
            </a:r>
            <a:r>
              <a:rPr lang="en-US">
                <a:ea typeface="+mn-lt"/>
                <a:cs typeface="+mn-lt"/>
              </a:rPr>
              <a:t>observe that increasing the number of iterations enhances the effectiveness of the attack.</a:t>
            </a:r>
            <a:endParaRPr lang="en-US"/>
          </a:p>
          <a:p>
            <a:pPr algn="just"/>
            <a:r>
              <a:rPr lang="en-US">
                <a:ea typeface="+mn-lt"/>
                <a:cs typeface="+mn-lt"/>
              </a:rPr>
              <a:t>In the similar scenario, increasing the threshold, improves the attack performance.</a:t>
            </a:r>
          </a:p>
          <a:p>
            <a:pPr algn="just"/>
            <a:r>
              <a:rPr lang="en-US">
                <a:ea typeface="+mn-lt"/>
                <a:cs typeface="+mn-lt"/>
              </a:rPr>
              <a:t>Coming through the HE, HE allows to prevent the data from the attack, allowing the attacker to access only the encrypted information, putting data preserved.</a:t>
            </a:r>
          </a:p>
        </p:txBody>
      </p:sp>
    </p:spTree>
    <p:extLst>
      <p:ext uri="{BB962C8B-B14F-4D97-AF65-F5344CB8AC3E}">
        <p14:creationId xmlns:p14="http://schemas.microsoft.com/office/powerpoint/2010/main" val="685920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4F53-AAD4-810D-10C8-EB7E27F02061}"/>
              </a:ext>
            </a:extLst>
          </p:cNvPr>
          <p:cNvSpPr>
            <a:spLocks noGrp="1"/>
          </p:cNvSpPr>
          <p:nvPr>
            <p:ph type="title"/>
          </p:nvPr>
        </p:nvSpPr>
        <p:spPr/>
        <p:txBody>
          <a:bodyPr/>
          <a:lstStyle/>
          <a:p>
            <a:r>
              <a:rPr lang="en-US"/>
              <a:t>challenges</a:t>
            </a:r>
          </a:p>
        </p:txBody>
      </p:sp>
      <p:sp>
        <p:nvSpPr>
          <p:cNvPr id="3" name="Content Placeholder 2">
            <a:extLst>
              <a:ext uri="{FF2B5EF4-FFF2-40B4-BE49-F238E27FC236}">
                <a16:creationId xmlns:a16="http://schemas.microsoft.com/office/drawing/2014/main" id="{8C0C562D-BDA7-26AF-BB09-DC98D93C8B0E}"/>
              </a:ext>
            </a:extLst>
          </p:cNvPr>
          <p:cNvSpPr>
            <a:spLocks noGrp="1"/>
          </p:cNvSpPr>
          <p:nvPr>
            <p:ph idx="1"/>
          </p:nvPr>
        </p:nvSpPr>
        <p:spPr>
          <a:xfrm>
            <a:off x="1369745" y="2638044"/>
            <a:ext cx="9154336" cy="3101983"/>
          </a:xfrm>
        </p:spPr>
        <p:txBody>
          <a:bodyPr vert="horz" lIns="91440" tIns="45720" rIns="91440" bIns="45720" rtlCol="0" anchor="t">
            <a:normAutofit/>
          </a:bodyPr>
          <a:lstStyle/>
          <a:p>
            <a:pPr algn="just"/>
            <a:r>
              <a:rPr lang="en-US"/>
              <a:t>When model is trained too much – we couldn't able to establish the attack as expected.</a:t>
            </a:r>
          </a:p>
          <a:p>
            <a:pPr algn="just"/>
            <a:r>
              <a:rPr lang="en-US"/>
              <a:t>While performing the attack the CIFAR10 dataset, the data reconstruction could be viewed but couldn't able to get as expected.</a:t>
            </a:r>
          </a:p>
          <a:p>
            <a:pPr algn="just"/>
            <a:r>
              <a:rPr lang="en-US" err="1"/>
              <a:t>Keras</a:t>
            </a:r>
            <a:r>
              <a:rPr lang="en-US"/>
              <a:t> Classifier uses </a:t>
            </a:r>
            <a:r>
              <a:rPr lang="en-US" err="1"/>
              <a:t>tensorflow</a:t>
            </a:r>
            <a:r>
              <a:rPr lang="en-US"/>
              <a:t>, which is inaccessible in latest version of python on 3.13, which is available only on the older versions below 3.11. Windows installer is not available for these older versions.</a:t>
            </a:r>
          </a:p>
          <a:p>
            <a:pPr algn="just"/>
            <a:r>
              <a:rPr lang="en-US"/>
              <a:t>Port localhost:8888 – default port for </a:t>
            </a:r>
            <a:r>
              <a:rPr lang="en-US" err="1"/>
              <a:t>jupyter</a:t>
            </a:r>
            <a:r>
              <a:rPr lang="en-US"/>
              <a:t> notebook, had raised issues, changed to another port</a:t>
            </a:r>
          </a:p>
          <a:p>
            <a:pPr algn="just"/>
            <a:endParaRPr lang="en-US"/>
          </a:p>
        </p:txBody>
      </p:sp>
    </p:spTree>
    <p:extLst>
      <p:ext uri="{BB962C8B-B14F-4D97-AF65-F5344CB8AC3E}">
        <p14:creationId xmlns:p14="http://schemas.microsoft.com/office/powerpoint/2010/main" val="2327216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BAF0-A2B3-49A4-308A-8BF9A9164A91}"/>
              </a:ext>
            </a:extLst>
          </p:cNvPr>
          <p:cNvSpPr>
            <a:spLocks noGrp="1"/>
          </p:cNvSpPr>
          <p:nvPr>
            <p:ph type="title"/>
          </p:nvPr>
        </p:nvSpPr>
        <p:spPr/>
        <p:txBody>
          <a:bodyPr/>
          <a:lstStyle/>
          <a:p>
            <a:r>
              <a:rPr lang="en-US" dirty="0"/>
              <a:t>Possible extensions</a:t>
            </a:r>
          </a:p>
        </p:txBody>
      </p:sp>
      <p:sp>
        <p:nvSpPr>
          <p:cNvPr id="3" name="Content Placeholder 2">
            <a:extLst>
              <a:ext uri="{FF2B5EF4-FFF2-40B4-BE49-F238E27FC236}">
                <a16:creationId xmlns:a16="http://schemas.microsoft.com/office/drawing/2014/main" id="{877A7352-E876-5FA6-4769-C6F9C5B68D7C}"/>
              </a:ext>
            </a:extLst>
          </p:cNvPr>
          <p:cNvSpPr>
            <a:spLocks noGrp="1"/>
          </p:cNvSpPr>
          <p:nvPr>
            <p:ph idx="1"/>
          </p:nvPr>
        </p:nvSpPr>
        <p:spPr/>
        <p:txBody>
          <a:bodyPr/>
          <a:lstStyle/>
          <a:p>
            <a:pPr algn="just"/>
            <a:r>
              <a:rPr lang="en-US" dirty="0"/>
              <a:t>The CKKS scheme in </a:t>
            </a:r>
            <a:r>
              <a:rPr lang="en-US" dirty="0" err="1"/>
              <a:t>TenSEAL</a:t>
            </a:r>
            <a:r>
              <a:rPr lang="en-US" dirty="0"/>
              <a:t> supports approximate arithmetic and works with additions and multiplications. Division is not supported natively and must be approximated using multiplications and inverses.</a:t>
            </a:r>
          </a:p>
        </p:txBody>
      </p:sp>
    </p:spTree>
    <p:extLst>
      <p:ext uri="{BB962C8B-B14F-4D97-AF65-F5344CB8AC3E}">
        <p14:creationId xmlns:p14="http://schemas.microsoft.com/office/powerpoint/2010/main" val="2080844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FADB-1E68-6D5E-2417-227120096997}"/>
              </a:ext>
            </a:extLst>
          </p:cNvPr>
          <p:cNvSpPr>
            <a:spLocks noGrp="1"/>
          </p:cNvSpPr>
          <p:nvPr>
            <p:ph type="title"/>
          </p:nvPr>
        </p:nvSpPr>
        <p:spPr>
          <a:xfrm>
            <a:off x="2231136" y="522953"/>
            <a:ext cx="7729728" cy="1188720"/>
          </a:xfrm>
        </p:spPr>
        <p:txBody>
          <a:bodyPr/>
          <a:lstStyle/>
          <a:p>
            <a:r>
              <a:rPr lang="en-US"/>
              <a:t>Motivation</a:t>
            </a:r>
          </a:p>
        </p:txBody>
      </p:sp>
      <p:sp>
        <p:nvSpPr>
          <p:cNvPr id="3" name="Content Placeholder 2">
            <a:extLst>
              <a:ext uri="{FF2B5EF4-FFF2-40B4-BE49-F238E27FC236}">
                <a16:creationId xmlns:a16="http://schemas.microsoft.com/office/drawing/2014/main" id="{7EE96851-A8AB-725F-22B4-9718A9206714}"/>
              </a:ext>
            </a:extLst>
          </p:cNvPr>
          <p:cNvSpPr>
            <a:spLocks noGrp="1"/>
          </p:cNvSpPr>
          <p:nvPr>
            <p:ph idx="1"/>
          </p:nvPr>
        </p:nvSpPr>
        <p:spPr>
          <a:xfrm>
            <a:off x="243311" y="2494479"/>
            <a:ext cx="11705378" cy="3621026"/>
          </a:xfrm>
        </p:spPr>
        <p:txBody>
          <a:bodyPr vert="horz" lIns="91440" tIns="45720" rIns="91440" bIns="45720" rtlCol="0" anchor="t">
            <a:normAutofit/>
          </a:bodyPr>
          <a:lstStyle/>
          <a:p>
            <a:pPr algn="just"/>
            <a:r>
              <a:rPr lang="en-US">
                <a:ea typeface="+mn-lt"/>
                <a:cs typeface="+mn-lt"/>
              </a:rPr>
              <a:t>Federated Learning (FL) provides privacy benefits by keeping data local, but it remains vulnerable to Model Inversion Attacks (MIA), where attackers use model updates to reconstruct sensitive data. This poses significant privacy risks, especially when clients communicate with the server. </a:t>
            </a:r>
          </a:p>
          <a:p>
            <a:pPr algn="just"/>
            <a:r>
              <a:rPr lang="en-US">
                <a:ea typeface="+mn-lt"/>
                <a:cs typeface="+mn-lt"/>
              </a:rPr>
              <a:t>One such common implication to protect data in </a:t>
            </a:r>
            <a:r>
              <a:rPr lang="en-US" err="1">
                <a:ea typeface="+mn-lt"/>
                <a:cs typeface="+mn-lt"/>
              </a:rPr>
              <a:t>fl</a:t>
            </a:r>
            <a:r>
              <a:rPr lang="en-US">
                <a:ea typeface="+mn-lt"/>
                <a:cs typeface="+mn-lt"/>
              </a:rPr>
              <a:t> is differential privacy. It does also carry out certain trade-offs. That is, when it aims to provide strong privacy guarantees by adding noise to the data, this noise can significantly degrade the utility of the data for analysis. We can demonstrate as, the amount of noise added to ensure privacy is often inversely related to the accuracy of the results. </a:t>
            </a:r>
            <a:endParaRPr lang="en-US"/>
          </a:p>
          <a:p>
            <a:pPr algn="just"/>
            <a:r>
              <a:rPr lang="en-US">
                <a:ea typeface="+mn-lt"/>
                <a:cs typeface="+mn-lt"/>
              </a:rPr>
              <a:t>To address these challenges, we leverage Homomorphic Encryption (HE) which encrypts model updates. This ensures data privacy, prevents data reconstruction attacks, and enables secure collaborative learning by protecting sensitive information during model training without exposing individual data.</a:t>
            </a:r>
            <a:endParaRPr lang="en-US"/>
          </a:p>
        </p:txBody>
      </p:sp>
    </p:spTree>
    <p:extLst>
      <p:ext uri="{BB962C8B-B14F-4D97-AF65-F5344CB8AC3E}">
        <p14:creationId xmlns:p14="http://schemas.microsoft.com/office/powerpoint/2010/main" val="534240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8D904-B695-EA1B-4CA9-B2B4FFEF0EDF}"/>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9BC6AE51-065E-7A00-AFBC-E1FF5E7E6A0B}"/>
              </a:ext>
            </a:extLst>
          </p:cNvPr>
          <p:cNvSpPr>
            <a:spLocks noGrp="1"/>
          </p:cNvSpPr>
          <p:nvPr>
            <p:ph idx="1"/>
          </p:nvPr>
        </p:nvSpPr>
        <p:spPr>
          <a:xfrm>
            <a:off x="1301238" y="2638044"/>
            <a:ext cx="10131964" cy="3101983"/>
          </a:xfrm>
        </p:spPr>
        <p:txBody>
          <a:bodyPr vert="horz" lIns="91440" tIns="45720" rIns="91440" bIns="45720" rtlCol="0" anchor="t">
            <a:normAutofit/>
          </a:bodyPr>
          <a:lstStyle/>
          <a:p>
            <a:pPr algn="just"/>
            <a:endParaRPr lang="en-US">
              <a:latin typeface="Gill Sans MT"/>
              <a:ea typeface="Calibri"/>
              <a:cs typeface="Calibri"/>
            </a:endParaRPr>
          </a:p>
          <a:p>
            <a:pPr algn="just"/>
            <a:r>
              <a:rPr lang="en-US">
                <a:ea typeface="+mn-lt"/>
                <a:cs typeface="+mn-lt"/>
              </a:rPr>
              <a:t>Fredrikson, M., Jha, S., &amp; </a:t>
            </a:r>
            <a:r>
              <a:rPr lang="en-US" err="1">
                <a:ea typeface="+mn-lt"/>
                <a:cs typeface="+mn-lt"/>
              </a:rPr>
              <a:t>Ristenpart</a:t>
            </a:r>
            <a:r>
              <a:rPr lang="en-US">
                <a:ea typeface="+mn-lt"/>
                <a:cs typeface="+mn-lt"/>
              </a:rPr>
              <a:t>, T. (2015). Model inversion attacks that exploit confidence information and basic countermeasures. In Proceedings of the 22nd ACM SIGSAC Conference on Computer and Communications Security (pp. 1322–1333). ACM Press. [1]</a:t>
            </a:r>
            <a:endParaRPr lang="en-US"/>
          </a:p>
          <a:p>
            <a:pPr algn="just"/>
            <a:r>
              <a:rPr lang="en-US">
                <a:ea typeface="+mn-lt"/>
                <a:cs typeface="+mn-lt"/>
              </a:rPr>
              <a:t>Zhu, L., Liu, Z., &amp; Han, S. (2019). Model inversion attacks against federated learning systems. In Advances in Neural Information Processing Systems (</a:t>
            </a:r>
            <a:r>
              <a:rPr lang="en-US" err="1">
                <a:ea typeface="+mn-lt"/>
                <a:cs typeface="+mn-lt"/>
              </a:rPr>
              <a:t>NeurIPS</a:t>
            </a:r>
            <a:r>
              <a:rPr lang="en-US">
                <a:ea typeface="+mn-lt"/>
                <a:cs typeface="+mn-lt"/>
              </a:rPr>
              <a:t>). Accessed from </a:t>
            </a:r>
            <a:r>
              <a:rPr lang="en-US" err="1">
                <a:ea typeface="+mn-lt"/>
                <a:cs typeface="+mn-lt"/>
              </a:rPr>
              <a:t>NeurIPS</a:t>
            </a:r>
            <a:r>
              <a:rPr lang="en-US">
                <a:ea typeface="+mn-lt"/>
                <a:cs typeface="+mn-lt"/>
              </a:rPr>
              <a:t> proceedings. [2]</a:t>
            </a:r>
            <a:endParaRPr lang="en-US"/>
          </a:p>
          <a:p>
            <a:pPr algn="just"/>
            <a:r>
              <a:rPr lang="en-US">
                <a:ea typeface="+mn-lt"/>
                <a:cs typeface="+mn-lt"/>
              </a:rPr>
              <a:t>Shokri, R., </a:t>
            </a:r>
            <a:r>
              <a:rPr lang="en-US" err="1">
                <a:ea typeface="+mn-lt"/>
                <a:cs typeface="+mn-lt"/>
              </a:rPr>
              <a:t>Stronati</a:t>
            </a:r>
            <a:r>
              <a:rPr lang="en-US">
                <a:ea typeface="+mn-lt"/>
                <a:cs typeface="+mn-lt"/>
              </a:rPr>
              <a:t>, M., Song, C., &amp; Shmatikov, V. (2017). Membership inference attacks against machine learning models. In Proceedings of the IEEE Symposium on Security and Privacy, pages 3–18. [3]</a:t>
            </a:r>
          </a:p>
          <a:p>
            <a:pPr algn="just"/>
            <a:endParaRPr lang="en-US"/>
          </a:p>
          <a:p>
            <a:pPr algn="just"/>
            <a:endParaRPr lang="en-US">
              <a:ea typeface="+mn-lt"/>
              <a:cs typeface="+mn-lt"/>
            </a:endParaRPr>
          </a:p>
          <a:p>
            <a:pPr algn="just"/>
            <a:endParaRPr lang="en-US"/>
          </a:p>
        </p:txBody>
      </p:sp>
    </p:spTree>
    <p:extLst>
      <p:ext uri="{BB962C8B-B14F-4D97-AF65-F5344CB8AC3E}">
        <p14:creationId xmlns:p14="http://schemas.microsoft.com/office/powerpoint/2010/main" val="211240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5889-197A-107B-1BD2-227E8D49485C}"/>
              </a:ext>
            </a:extLst>
          </p:cNvPr>
          <p:cNvSpPr>
            <a:spLocks noGrp="1"/>
          </p:cNvSpPr>
          <p:nvPr>
            <p:ph type="title"/>
          </p:nvPr>
        </p:nvSpPr>
        <p:spPr>
          <a:xfrm>
            <a:off x="2231136" y="136432"/>
            <a:ext cx="7729728" cy="1188720"/>
          </a:xfrm>
        </p:spPr>
        <p:txBody>
          <a:bodyPr/>
          <a:lstStyle/>
          <a:p>
            <a:r>
              <a:rPr lang="en-US"/>
              <a:t>Related work</a:t>
            </a:r>
          </a:p>
        </p:txBody>
      </p:sp>
      <p:sp>
        <p:nvSpPr>
          <p:cNvPr id="3" name="Content Placeholder 2">
            <a:extLst>
              <a:ext uri="{FF2B5EF4-FFF2-40B4-BE49-F238E27FC236}">
                <a16:creationId xmlns:a16="http://schemas.microsoft.com/office/drawing/2014/main" id="{ADC66568-C0C1-0CC2-2F47-431555DF7AB2}"/>
              </a:ext>
            </a:extLst>
          </p:cNvPr>
          <p:cNvSpPr>
            <a:spLocks noGrp="1"/>
          </p:cNvSpPr>
          <p:nvPr>
            <p:ph idx="1"/>
          </p:nvPr>
        </p:nvSpPr>
        <p:spPr>
          <a:xfrm>
            <a:off x="342702" y="1710392"/>
            <a:ext cx="11506597" cy="4891026"/>
          </a:xfrm>
        </p:spPr>
        <p:txBody>
          <a:bodyPr vert="horz" lIns="91440" tIns="45720" rIns="91440" bIns="45720" rtlCol="0" anchor="t">
            <a:normAutofit/>
          </a:bodyPr>
          <a:lstStyle/>
          <a:p>
            <a:pPr algn="just"/>
            <a:r>
              <a:rPr lang="en-US" b="1">
                <a:ea typeface="+mn-lt"/>
                <a:cs typeface="+mn-lt"/>
              </a:rPr>
              <a:t>Fredrikson et al. (2015)</a:t>
            </a:r>
            <a:r>
              <a:rPr lang="en-US">
                <a:ea typeface="+mn-lt"/>
                <a:cs typeface="+mn-lt"/>
              </a:rPr>
              <a:t>: This study demonstrated how attackers can use model outputs (like confidence scores) to reconstruct facial images in recognition systems. With only a few queries to the model, attackers were able to reconstruct high-fidelity images from the training data. The authors also suggested defense strategies such as limiting information disclosure, using differential privacy, and output regularization to protect against such attacks [1]</a:t>
            </a:r>
            <a:endParaRPr lang="en-US"/>
          </a:p>
          <a:p>
            <a:pPr algn="just"/>
            <a:r>
              <a:rPr lang="en-US" b="1">
                <a:ea typeface="+mn-lt"/>
                <a:cs typeface="+mn-lt"/>
              </a:rPr>
              <a:t>Zhu et al. (2019)</a:t>
            </a:r>
            <a:r>
              <a:rPr lang="en-US">
                <a:ea typeface="+mn-lt"/>
                <a:cs typeface="+mn-lt"/>
              </a:rPr>
              <a:t>: This work extended model inversion attacks to federated learning, showing that attackers could still infer sensitive information despite decentralized training. By analyzing the model updates (gradients) shared between clients and the central server, attackers could reconstruct portions of the original data. The study demonstrated this attack on datasets like MNIST and proposed countermeasures like differential privacy and output perturbation to mitigate the risk [2]</a:t>
            </a:r>
          </a:p>
          <a:p>
            <a:pPr algn="just"/>
            <a:r>
              <a:rPr lang="en-US" b="1">
                <a:ea typeface="+mn-lt"/>
                <a:cs typeface="+mn-lt"/>
              </a:rPr>
              <a:t>Shokri et al. (2017)</a:t>
            </a:r>
            <a:r>
              <a:rPr lang="en-US">
                <a:ea typeface="+mn-lt"/>
                <a:cs typeface="+mn-lt"/>
              </a:rPr>
              <a:t>: Shokri’s research connected model inversion and membership inference attacks, proposing a framework to assess the risks associated with these attacks on different deep learning architectures. Through queries and analysis of output confidence levels, attackers could reconstruct sensitive data points. The study found that overfitting models are particularly vulnerable. To address these threats, the authors recommended privacy-preserving techniques like differential privacy and secure aggregation to protect sensitive information from being exposed during model training [3]</a:t>
            </a:r>
            <a:endParaRPr lang="en-US"/>
          </a:p>
        </p:txBody>
      </p:sp>
    </p:spTree>
    <p:extLst>
      <p:ext uri="{BB962C8B-B14F-4D97-AF65-F5344CB8AC3E}">
        <p14:creationId xmlns:p14="http://schemas.microsoft.com/office/powerpoint/2010/main" val="4066955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B714-9432-85D5-3327-688EF7FC4684}"/>
              </a:ext>
            </a:extLst>
          </p:cNvPr>
          <p:cNvSpPr>
            <a:spLocks noGrp="1"/>
          </p:cNvSpPr>
          <p:nvPr>
            <p:ph type="title"/>
          </p:nvPr>
        </p:nvSpPr>
        <p:spPr/>
        <p:txBody>
          <a:bodyPr/>
          <a:lstStyle/>
          <a:p>
            <a:r>
              <a:rPr lang="en-US"/>
              <a:t>Main Contributions</a:t>
            </a:r>
          </a:p>
        </p:txBody>
      </p:sp>
      <p:sp>
        <p:nvSpPr>
          <p:cNvPr id="3" name="Content Placeholder 2">
            <a:extLst>
              <a:ext uri="{FF2B5EF4-FFF2-40B4-BE49-F238E27FC236}">
                <a16:creationId xmlns:a16="http://schemas.microsoft.com/office/drawing/2014/main" id="{AFA4DF0C-7B9A-00EE-1577-17F0241558E9}"/>
              </a:ext>
            </a:extLst>
          </p:cNvPr>
          <p:cNvSpPr>
            <a:spLocks noGrp="1"/>
          </p:cNvSpPr>
          <p:nvPr>
            <p:ph idx="1"/>
          </p:nvPr>
        </p:nvSpPr>
        <p:spPr>
          <a:xfrm>
            <a:off x="1237223" y="2638044"/>
            <a:ext cx="9949467" cy="3101983"/>
          </a:xfrm>
        </p:spPr>
        <p:txBody>
          <a:bodyPr vert="horz" lIns="91440" tIns="45720" rIns="91440" bIns="45720" rtlCol="0" anchor="t">
            <a:normAutofit/>
          </a:bodyPr>
          <a:lstStyle/>
          <a:p>
            <a:pPr algn="just"/>
            <a:r>
              <a:rPr lang="en-US" b="1">
                <a:ea typeface="+mn-lt"/>
                <a:cs typeface="+mn-lt"/>
              </a:rPr>
              <a:t>Secure Model Updates</a:t>
            </a:r>
            <a:r>
              <a:rPr lang="en-US">
                <a:ea typeface="+mn-lt"/>
                <a:cs typeface="+mn-lt"/>
              </a:rPr>
              <a:t>: Introduces encrypted model updates for clients, ensuring secure aggregation at the central server without revealing sensitive data, thereby preserving privacy during the learning process.</a:t>
            </a:r>
            <a:endParaRPr lang="en-US"/>
          </a:p>
          <a:p>
            <a:pPr algn="just"/>
            <a:r>
              <a:rPr lang="en-US" b="1">
                <a:ea typeface="+mn-lt"/>
                <a:cs typeface="+mn-lt"/>
              </a:rPr>
              <a:t>Robust Collaborative Learning</a:t>
            </a:r>
            <a:r>
              <a:rPr lang="en-US">
                <a:ea typeface="+mn-lt"/>
                <a:cs typeface="+mn-lt"/>
              </a:rPr>
              <a:t>: Enhances secure and efficient collaboration among clients in FL by preventing data reconstruction, enabling privacy-preserving learning environments for sensitive datasets.</a:t>
            </a:r>
          </a:p>
          <a:p>
            <a:pPr algn="just"/>
            <a:r>
              <a:rPr lang="en-US" b="1">
                <a:ea typeface="+mn-lt"/>
                <a:cs typeface="+mn-lt"/>
              </a:rPr>
              <a:t>Practical Threat Model for MIA</a:t>
            </a:r>
            <a:r>
              <a:rPr lang="en-US">
                <a:ea typeface="+mn-lt"/>
                <a:cs typeface="+mn-lt"/>
              </a:rPr>
              <a:t>: Demonstrates a realistic threat model for MIAs, highlighting how attackers exploit vulnerabilities in FL and showcasing the robustness of the proposed defense.</a:t>
            </a:r>
            <a:endParaRPr lang="en-US"/>
          </a:p>
        </p:txBody>
      </p:sp>
    </p:spTree>
    <p:extLst>
      <p:ext uri="{BB962C8B-B14F-4D97-AF65-F5344CB8AC3E}">
        <p14:creationId xmlns:p14="http://schemas.microsoft.com/office/powerpoint/2010/main" val="3946845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8DA8-8BF0-4F2F-07AE-5A14872E5F24}"/>
              </a:ext>
            </a:extLst>
          </p:cNvPr>
          <p:cNvSpPr>
            <a:spLocks noGrp="1"/>
          </p:cNvSpPr>
          <p:nvPr>
            <p:ph type="title"/>
          </p:nvPr>
        </p:nvSpPr>
        <p:spPr>
          <a:xfrm>
            <a:off x="1988179" y="3909"/>
            <a:ext cx="7729728" cy="1188720"/>
          </a:xfrm>
        </p:spPr>
        <p:txBody>
          <a:bodyPr/>
          <a:lstStyle/>
          <a:p>
            <a:r>
              <a:rPr lang="en-US"/>
              <a:t>dataset</a:t>
            </a:r>
          </a:p>
        </p:txBody>
      </p:sp>
      <p:sp>
        <p:nvSpPr>
          <p:cNvPr id="3" name="Content Placeholder 2">
            <a:extLst>
              <a:ext uri="{FF2B5EF4-FFF2-40B4-BE49-F238E27FC236}">
                <a16:creationId xmlns:a16="http://schemas.microsoft.com/office/drawing/2014/main" id="{634BB650-C9CD-D269-03F5-F6A1DD6E8E05}"/>
              </a:ext>
            </a:extLst>
          </p:cNvPr>
          <p:cNvSpPr>
            <a:spLocks noGrp="1"/>
          </p:cNvSpPr>
          <p:nvPr>
            <p:ph idx="1"/>
          </p:nvPr>
        </p:nvSpPr>
        <p:spPr>
          <a:xfrm>
            <a:off x="1988181" y="1312828"/>
            <a:ext cx="9403199" cy="5331737"/>
          </a:xfrm>
        </p:spPr>
        <p:txBody>
          <a:bodyPr vert="horz" lIns="91440" tIns="45720" rIns="91440" bIns="45720" rtlCol="0" anchor="t">
            <a:normAutofit lnSpcReduction="10000"/>
          </a:bodyPr>
          <a:lstStyle/>
          <a:p>
            <a:r>
              <a:rPr lang="en-US"/>
              <a:t>In federated learning each client has different data, so we have used:</a:t>
            </a:r>
          </a:p>
          <a:p>
            <a:pPr lvl="1"/>
            <a:r>
              <a:rPr lang="en-US" sz="1800"/>
              <a:t>Client1 Model uses first half of the labels</a:t>
            </a:r>
          </a:p>
          <a:p>
            <a:pPr lvl="1"/>
            <a:r>
              <a:rPr lang="en-US" sz="1800"/>
              <a:t>Client2 Model used remaining half labels</a:t>
            </a:r>
          </a:p>
          <a:p>
            <a:r>
              <a:rPr lang="en-US"/>
              <a:t>Dataset Used: </a:t>
            </a:r>
          </a:p>
          <a:p>
            <a:pPr lvl="1"/>
            <a:r>
              <a:rPr lang="en-US" sz="1800"/>
              <a:t>MNIST</a:t>
            </a:r>
          </a:p>
          <a:p>
            <a:pPr lvl="1"/>
            <a:r>
              <a:rPr lang="en-US" sz="1800"/>
              <a:t>CIFAR10 (Used for testing the attack)</a:t>
            </a:r>
          </a:p>
          <a:p>
            <a:r>
              <a:rPr lang="en-US"/>
              <a:t>Data Splitting:</a:t>
            </a:r>
          </a:p>
          <a:p>
            <a:pPr lvl="1"/>
            <a:r>
              <a:rPr lang="en-US" sz="1800"/>
              <a:t>Train set: 85%</a:t>
            </a:r>
          </a:p>
          <a:p>
            <a:pPr lvl="1"/>
            <a:r>
              <a:rPr lang="en-US" sz="1800"/>
              <a:t>Test set: 15%</a:t>
            </a:r>
          </a:p>
          <a:p>
            <a:r>
              <a:rPr lang="en-US"/>
              <a:t>Data Loading:</a:t>
            </a:r>
          </a:p>
          <a:p>
            <a:pPr lvl="1"/>
            <a:r>
              <a:rPr lang="en-US" sz="1800"/>
              <a:t>Client1 – Loaded with classes 0,1,2,3,4 MNIST numbers</a:t>
            </a:r>
          </a:p>
          <a:p>
            <a:pPr lvl="1"/>
            <a:r>
              <a:rPr lang="en-US" sz="1800"/>
              <a:t>Client2 – Loaded with classes 5,6,7,8,9 MNIST numbers</a:t>
            </a:r>
          </a:p>
          <a:p>
            <a:pPr lvl="1"/>
            <a:r>
              <a:rPr lang="en-US" sz="1800"/>
              <a:t>CIFAR10 is also taken just like MNIST – but converted the data into grey scale representation (to perform effectively on attack)</a:t>
            </a:r>
          </a:p>
          <a:p>
            <a:pPr marL="228600" lvl="1" indent="0">
              <a:buNone/>
            </a:pPr>
            <a:endParaRPr lang="en-US" sz="1800"/>
          </a:p>
        </p:txBody>
      </p:sp>
    </p:spTree>
    <p:extLst>
      <p:ext uri="{BB962C8B-B14F-4D97-AF65-F5344CB8AC3E}">
        <p14:creationId xmlns:p14="http://schemas.microsoft.com/office/powerpoint/2010/main" val="2396679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5260-359F-6CC1-D379-C7FF5E8496C1}"/>
              </a:ext>
            </a:extLst>
          </p:cNvPr>
          <p:cNvSpPr>
            <a:spLocks noGrp="1"/>
          </p:cNvSpPr>
          <p:nvPr>
            <p:ph type="title"/>
          </p:nvPr>
        </p:nvSpPr>
        <p:spPr>
          <a:xfrm>
            <a:off x="2231136" y="324170"/>
            <a:ext cx="7729728" cy="1188720"/>
          </a:xfrm>
        </p:spPr>
        <p:txBody>
          <a:bodyPr/>
          <a:lstStyle/>
          <a:p>
            <a:r>
              <a:rPr lang="en-US"/>
              <a:t>Federated Learning setup</a:t>
            </a:r>
          </a:p>
        </p:txBody>
      </p:sp>
      <p:sp>
        <p:nvSpPr>
          <p:cNvPr id="3" name="Content Placeholder 2">
            <a:extLst>
              <a:ext uri="{FF2B5EF4-FFF2-40B4-BE49-F238E27FC236}">
                <a16:creationId xmlns:a16="http://schemas.microsoft.com/office/drawing/2014/main" id="{F9A89845-94BF-4797-ABA7-E974495A7E49}"/>
              </a:ext>
            </a:extLst>
          </p:cNvPr>
          <p:cNvSpPr>
            <a:spLocks noGrp="1"/>
          </p:cNvSpPr>
          <p:nvPr>
            <p:ph idx="1"/>
          </p:nvPr>
        </p:nvSpPr>
        <p:spPr>
          <a:xfrm>
            <a:off x="2231137" y="1710393"/>
            <a:ext cx="10291814" cy="5553634"/>
          </a:xfrm>
        </p:spPr>
        <p:txBody>
          <a:bodyPr vert="horz" lIns="91440" tIns="45720" rIns="91440" bIns="45720" rtlCol="0" anchor="t">
            <a:normAutofit/>
          </a:bodyPr>
          <a:lstStyle/>
          <a:p>
            <a:r>
              <a:rPr lang="en-US">
                <a:ea typeface="+mn-lt"/>
                <a:cs typeface="+mn-lt"/>
              </a:rPr>
              <a:t>Elements</a:t>
            </a:r>
          </a:p>
          <a:p>
            <a:pPr lvl="1"/>
            <a:r>
              <a:rPr lang="en-US" sz="1800">
                <a:ea typeface="+mn-lt"/>
                <a:cs typeface="+mn-lt"/>
              </a:rPr>
              <a:t>Number of Clients: 2</a:t>
            </a:r>
          </a:p>
          <a:p>
            <a:pPr lvl="1"/>
            <a:r>
              <a:rPr lang="en-US" sz="1800">
                <a:ea typeface="+mn-lt"/>
                <a:cs typeface="+mn-lt"/>
              </a:rPr>
              <a:t>Number of Rounds: 5</a:t>
            </a:r>
          </a:p>
          <a:p>
            <a:r>
              <a:rPr lang="en-US">
                <a:ea typeface="+mn-lt"/>
                <a:cs typeface="+mn-lt"/>
              </a:rPr>
              <a:t>Components </a:t>
            </a:r>
            <a:endParaRPr lang="en-US"/>
          </a:p>
          <a:p>
            <a:pPr lvl="1"/>
            <a:r>
              <a:rPr lang="en-US" sz="1800">
                <a:ea typeface="+mn-lt"/>
                <a:cs typeface="+mn-lt"/>
              </a:rPr>
              <a:t>Client 1: Works with the first 5 labels of the MNIST dataset (e.g., 0-4).</a:t>
            </a:r>
            <a:endParaRPr lang="en-US" sz="1800"/>
          </a:p>
          <a:p>
            <a:pPr lvl="1"/>
            <a:r>
              <a:rPr lang="en-US" sz="1800">
                <a:ea typeface="+mn-lt"/>
                <a:cs typeface="+mn-lt"/>
              </a:rPr>
              <a:t>Client 2: Works with the last 5 labels of the MNIST dataset (e.g., 5-9)</a:t>
            </a:r>
            <a:endParaRPr lang="en-US" sz="1800"/>
          </a:p>
          <a:p>
            <a:pPr lvl="1"/>
            <a:r>
              <a:rPr lang="en-US" sz="1800">
                <a:ea typeface="+mn-lt"/>
                <a:cs typeface="+mn-lt"/>
              </a:rPr>
              <a:t>Global Model: A shared model stored at the central server, which gets updated using </a:t>
            </a:r>
            <a:r>
              <a:rPr lang="en-US" sz="1800" err="1">
                <a:ea typeface="+mn-lt"/>
                <a:cs typeface="+mn-lt"/>
              </a:rPr>
              <a:t>FedAvg</a:t>
            </a:r>
            <a:r>
              <a:rPr lang="en-US" sz="1800">
                <a:ea typeface="+mn-lt"/>
                <a:cs typeface="+mn-lt"/>
              </a:rPr>
              <a:t>.</a:t>
            </a:r>
            <a:endParaRPr lang="en-US" sz="1800"/>
          </a:p>
          <a:p>
            <a:r>
              <a:rPr lang="en-US"/>
              <a:t>Iterative Approach</a:t>
            </a:r>
          </a:p>
          <a:p>
            <a:pPr lvl="1"/>
            <a:r>
              <a:rPr lang="en-US" sz="1800"/>
              <a:t>Step1: </a:t>
            </a:r>
            <a:r>
              <a:rPr lang="en-US" sz="1800">
                <a:ea typeface="+mn-lt"/>
                <a:cs typeface="+mn-lt"/>
              </a:rPr>
              <a:t>Local Training</a:t>
            </a:r>
            <a:endParaRPr lang="en-US" sz="1800"/>
          </a:p>
          <a:p>
            <a:pPr lvl="1"/>
            <a:r>
              <a:rPr lang="en-US" sz="1800"/>
              <a:t>Step2: </a:t>
            </a:r>
            <a:r>
              <a:rPr lang="en-US" sz="1800">
                <a:ea typeface="+mn-lt"/>
                <a:cs typeface="+mn-lt"/>
              </a:rPr>
              <a:t>Uploading Model Updates</a:t>
            </a:r>
            <a:endParaRPr lang="en-US" sz="1800"/>
          </a:p>
          <a:p>
            <a:pPr lvl="1"/>
            <a:r>
              <a:rPr lang="en-US" sz="1800">
                <a:ea typeface="+mn-lt"/>
                <a:cs typeface="+mn-lt"/>
              </a:rPr>
              <a:t>Step3: Model Aggregation (</a:t>
            </a:r>
            <a:r>
              <a:rPr lang="en-US" sz="1800" err="1">
                <a:ea typeface="+mn-lt"/>
                <a:cs typeface="+mn-lt"/>
              </a:rPr>
              <a:t>FedAvg</a:t>
            </a:r>
            <a:r>
              <a:rPr lang="en-US" sz="1800">
                <a:ea typeface="+mn-lt"/>
                <a:cs typeface="+mn-lt"/>
              </a:rPr>
              <a:t>)</a:t>
            </a:r>
          </a:p>
          <a:p>
            <a:pPr lvl="1"/>
            <a:r>
              <a:rPr lang="en-US" sz="1800"/>
              <a:t>Step4: Repeat the process until 'n' number of rounds</a:t>
            </a:r>
          </a:p>
          <a:p>
            <a:endParaRPr lang="en-US"/>
          </a:p>
          <a:p>
            <a:endParaRPr lang="en-US"/>
          </a:p>
        </p:txBody>
      </p:sp>
    </p:spTree>
    <p:extLst>
      <p:ext uri="{BB962C8B-B14F-4D97-AF65-F5344CB8AC3E}">
        <p14:creationId xmlns:p14="http://schemas.microsoft.com/office/powerpoint/2010/main" val="65817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AD0D4-CF18-FE54-1406-99063920C94A}"/>
              </a:ext>
            </a:extLst>
          </p:cNvPr>
          <p:cNvSpPr>
            <a:spLocks noGrp="1"/>
          </p:cNvSpPr>
          <p:nvPr>
            <p:ph type="title"/>
          </p:nvPr>
        </p:nvSpPr>
        <p:spPr/>
        <p:txBody>
          <a:bodyPr/>
          <a:lstStyle/>
          <a:p>
            <a:r>
              <a:rPr lang="en-US"/>
              <a:t>Mia attack and its impact</a:t>
            </a:r>
          </a:p>
        </p:txBody>
      </p:sp>
      <p:sp>
        <p:nvSpPr>
          <p:cNvPr id="3" name="Content Placeholder 2">
            <a:extLst>
              <a:ext uri="{FF2B5EF4-FFF2-40B4-BE49-F238E27FC236}">
                <a16:creationId xmlns:a16="http://schemas.microsoft.com/office/drawing/2014/main" id="{44D460BC-ECCB-9453-9B1B-21E40FD07343}"/>
              </a:ext>
            </a:extLst>
          </p:cNvPr>
          <p:cNvSpPr>
            <a:spLocks noGrp="1"/>
          </p:cNvSpPr>
          <p:nvPr>
            <p:ph idx="1"/>
          </p:nvPr>
        </p:nvSpPr>
        <p:spPr>
          <a:xfrm>
            <a:off x="331658" y="2461348"/>
            <a:ext cx="11837526" cy="3101983"/>
          </a:xfrm>
        </p:spPr>
        <p:txBody>
          <a:bodyPr vert="horz" lIns="91440" tIns="45720" rIns="91440" bIns="45720" rtlCol="0" anchor="t">
            <a:normAutofit/>
          </a:bodyPr>
          <a:lstStyle/>
          <a:p>
            <a:pPr algn="just"/>
            <a:r>
              <a:rPr lang="en">
                <a:ea typeface="+mn-lt"/>
                <a:cs typeface="+mn-lt"/>
              </a:rPr>
              <a:t>It involves in using the output of a model to infer some of its parameters or architecture. This can be done by querying the model and using the output to infer some of its parameters.</a:t>
            </a:r>
            <a:endParaRPr lang="en-US"/>
          </a:p>
          <a:p>
            <a:pPr algn="just"/>
            <a:r>
              <a:rPr lang="en">
                <a:ea typeface="+mn-lt"/>
                <a:cs typeface="+mn-lt"/>
              </a:rPr>
              <a:t>Attackers can use the model to reconstruct parts of the original training data, allowing them to potentially identify specific individuals within the dataset</a:t>
            </a:r>
          </a:p>
        </p:txBody>
      </p:sp>
      <p:pic>
        <p:nvPicPr>
          <p:cNvPr id="4" name="Picture 3" descr="A diagram of a graph&#10;&#10;Description automatically generated">
            <a:extLst>
              <a:ext uri="{FF2B5EF4-FFF2-40B4-BE49-F238E27FC236}">
                <a16:creationId xmlns:a16="http://schemas.microsoft.com/office/drawing/2014/main" id="{D4E2C1EE-CA14-35FF-526C-304D248DAFA2}"/>
              </a:ext>
            </a:extLst>
          </p:cNvPr>
          <p:cNvPicPr>
            <a:picLocks noChangeAspect="1"/>
          </p:cNvPicPr>
          <p:nvPr/>
        </p:nvPicPr>
        <p:blipFill>
          <a:blip r:embed="rId2"/>
          <a:stretch>
            <a:fillRect/>
          </a:stretch>
        </p:blipFill>
        <p:spPr>
          <a:xfrm>
            <a:off x="3049669" y="4155272"/>
            <a:ext cx="6505575" cy="1800225"/>
          </a:xfrm>
          <a:prstGeom prst="rect">
            <a:avLst/>
          </a:prstGeom>
        </p:spPr>
      </p:pic>
    </p:spTree>
    <p:extLst>
      <p:ext uri="{BB962C8B-B14F-4D97-AF65-F5344CB8AC3E}">
        <p14:creationId xmlns:p14="http://schemas.microsoft.com/office/powerpoint/2010/main" val="183170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F7E0-3BCC-272A-BF53-F3389A1D6733}"/>
              </a:ext>
            </a:extLst>
          </p:cNvPr>
          <p:cNvSpPr>
            <a:spLocks noGrp="1"/>
          </p:cNvSpPr>
          <p:nvPr>
            <p:ph type="title"/>
          </p:nvPr>
        </p:nvSpPr>
        <p:spPr>
          <a:xfrm>
            <a:off x="2153832" y="324170"/>
            <a:ext cx="7729728" cy="1188720"/>
          </a:xfrm>
        </p:spPr>
        <p:txBody>
          <a:bodyPr/>
          <a:lstStyle/>
          <a:p>
            <a:r>
              <a:rPr lang="en-US"/>
              <a:t>Threat Model</a:t>
            </a:r>
          </a:p>
        </p:txBody>
      </p:sp>
      <p:sp>
        <p:nvSpPr>
          <p:cNvPr id="3" name="Content Placeholder 2">
            <a:extLst>
              <a:ext uri="{FF2B5EF4-FFF2-40B4-BE49-F238E27FC236}">
                <a16:creationId xmlns:a16="http://schemas.microsoft.com/office/drawing/2014/main" id="{22D2B55D-5783-F6F3-36B1-08352154C652}"/>
              </a:ext>
            </a:extLst>
          </p:cNvPr>
          <p:cNvSpPr>
            <a:spLocks noGrp="1"/>
          </p:cNvSpPr>
          <p:nvPr>
            <p:ph idx="1"/>
          </p:nvPr>
        </p:nvSpPr>
        <p:spPr>
          <a:xfrm>
            <a:off x="353745" y="1721437"/>
            <a:ext cx="11661205" cy="4935198"/>
          </a:xfrm>
        </p:spPr>
        <p:txBody>
          <a:bodyPr vert="horz" lIns="91440" tIns="45720" rIns="91440" bIns="45720" rtlCol="0" anchor="t">
            <a:normAutofit/>
          </a:bodyPr>
          <a:lstStyle/>
          <a:p>
            <a:pPr algn="just"/>
            <a:r>
              <a:rPr lang="en-US" b="1" dirty="0">
                <a:ea typeface="+mn-lt"/>
                <a:cs typeface="+mn-lt"/>
              </a:rPr>
              <a:t>Initialize Attack Parameters:</a:t>
            </a:r>
            <a:r>
              <a:rPr lang="en-US" dirty="0">
                <a:ea typeface="+mn-lt"/>
                <a:cs typeface="+mn-lt"/>
              </a:rPr>
              <a:t> target class </a:t>
            </a:r>
            <a:r>
              <a:rPr lang="en-US" dirty="0" err="1">
                <a:ea typeface="+mn-lt"/>
                <a:cs typeface="+mn-lt"/>
              </a:rPr>
              <a:t>ytarget</a:t>
            </a:r>
            <a:r>
              <a:rPr lang="en-US" dirty="0">
                <a:ea typeface="+mn-lt"/>
                <a:cs typeface="+mn-lt"/>
              </a:rPr>
              <a:t> (e.g., "cat", "dog", digit 3, etc.). Initialize the input </a:t>
            </a:r>
            <a:r>
              <a:rPr lang="en-US" dirty="0" err="1">
                <a:ea typeface="+mn-lt"/>
                <a:cs typeface="+mn-lt"/>
              </a:rPr>
              <a:t>x_init</a:t>
            </a:r>
            <a:r>
              <a:rPr lang="en-US" dirty="0">
                <a:ea typeface="+mn-lt"/>
                <a:cs typeface="+mn-lt"/>
              </a:rPr>
              <a:t>  as </a:t>
            </a:r>
            <a:r>
              <a:rPr lang="en-US">
                <a:ea typeface="+mn-lt"/>
                <a:cs typeface="+mn-lt"/>
              </a:rPr>
              <a:t>a random image </a:t>
            </a:r>
            <a:r>
              <a:rPr lang="en-US" dirty="0">
                <a:ea typeface="+mn-lt"/>
                <a:cs typeface="+mn-lt"/>
              </a:rPr>
              <a:t>that matches the data format (e.g., random pixel values for an image).</a:t>
            </a:r>
            <a:endParaRPr lang="en-US" dirty="0"/>
          </a:p>
          <a:p>
            <a:pPr algn="just"/>
            <a:r>
              <a:rPr lang="en-US" b="1" dirty="0">
                <a:ea typeface="+mn-lt"/>
                <a:cs typeface="+mn-lt"/>
              </a:rPr>
              <a:t>Define Loss Function:</a:t>
            </a:r>
            <a:r>
              <a:rPr lang="en-US" dirty="0">
                <a:ea typeface="+mn-lt"/>
                <a:cs typeface="+mn-lt"/>
              </a:rPr>
              <a:t> loss function (L) as the difference between the model’s prediction and the target class.</a:t>
            </a:r>
          </a:p>
          <a:p>
            <a:pPr algn="just"/>
            <a:r>
              <a:rPr lang="en-US" b="1" dirty="0">
                <a:ea typeface="+mn-lt"/>
                <a:cs typeface="+mn-lt"/>
              </a:rPr>
              <a:t>Feed the Input into the Model:</a:t>
            </a:r>
            <a:r>
              <a:rPr lang="en-US" dirty="0">
                <a:ea typeface="+mn-lt"/>
                <a:cs typeface="+mn-lt"/>
              </a:rPr>
              <a:t> Pass the initialized input </a:t>
            </a:r>
            <a:r>
              <a:rPr lang="en-US" dirty="0" err="1">
                <a:ea typeface="+mn-lt"/>
                <a:cs typeface="+mn-lt"/>
              </a:rPr>
              <a:t>x_init</a:t>
            </a:r>
            <a:r>
              <a:rPr lang="en-US" dirty="0">
                <a:ea typeface="+mn-lt"/>
                <a:cs typeface="+mn-lt"/>
              </a:rPr>
              <a:t> into the model f, which produces a prediction f(</a:t>
            </a:r>
            <a:r>
              <a:rPr lang="en-US" dirty="0" err="1">
                <a:ea typeface="+mn-lt"/>
                <a:cs typeface="+mn-lt"/>
              </a:rPr>
              <a:t>x_init</a:t>
            </a:r>
            <a:r>
              <a:rPr lang="en-US" dirty="0">
                <a:ea typeface="+mn-lt"/>
                <a:cs typeface="+mn-lt"/>
              </a:rPr>
              <a:t>)</a:t>
            </a:r>
          </a:p>
          <a:p>
            <a:pPr algn="just"/>
            <a:r>
              <a:rPr lang="en-US" b="1" dirty="0">
                <a:ea typeface="+mn-lt"/>
                <a:cs typeface="+mn-lt"/>
              </a:rPr>
              <a:t>Calculate Loss:</a:t>
            </a:r>
            <a:r>
              <a:rPr lang="en-US" dirty="0">
                <a:ea typeface="+mn-lt"/>
                <a:cs typeface="+mn-lt"/>
              </a:rPr>
              <a:t> Calculate the gradient of the loss with respect to the input. This gradient shows the direction in which the input should be adjusted to make the model’s prediction closer to the target class.</a:t>
            </a:r>
          </a:p>
          <a:p>
            <a:pPr algn="just"/>
            <a:r>
              <a:rPr lang="en-US" b="1" dirty="0">
                <a:ea typeface="+mn-lt"/>
                <a:cs typeface="+mn-lt"/>
              </a:rPr>
              <a:t>Update the Input:</a:t>
            </a:r>
            <a:r>
              <a:rPr lang="en-US" dirty="0">
                <a:ea typeface="+mn-lt"/>
                <a:cs typeface="+mn-lt"/>
              </a:rPr>
              <a:t> Update the input using the gradients to make it closer to the target class.</a:t>
            </a:r>
          </a:p>
          <a:p>
            <a:pPr algn="just"/>
            <a:r>
              <a:rPr lang="en-US" b="1" dirty="0">
                <a:ea typeface="+mn-lt"/>
                <a:cs typeface="+mn-lt"/>
              </a:rPr>
              <a:t>Repeat for Multiple Iterations:</a:t>
            </a:r>
            <a:r>
              <a:rPr lang="en-US" dirty="0">
                <a:ea typeface="+mn-lt"/>
                <a:cs typeface="+mn-lt"/>
              </a:rPr>
              <a:t> Repeat above steps for multiple iterations (e.g., 1000 iterations) to progressively refine the input. After each iteration: Feed the updated input back into the model, Recompute the loss and gradients, Update the input accordingly.</a:t>
            </a:r>
            <a:endParaRPr lang="en-US" dirty="0"/>
          </a:p>
          <a:p>
            <a:pPr algn="just"/>
            <a:r>
              <a:rPr lang="en-US" b="1" dirty="0">
                <a:ea typeface="+mn-lt"/>
                <a:cs typeface="+mn-lt"/>
              </a:rPr>
              <a:t>Terminate process:</a:t>
            </a:r>
            <a:r>
              <a:rPr lang="en-US" dirty="0">
                <a:ea typeface="+mn-lt"/>
                <a:cs typeface="+mn-lt"/>
              </a:rPr>
              <a:t> The process can be terminated after a fixed number of iterations or once the loss converges to a minimal value, meaning the model is classifying the generated input as the target class with high confidence.</a:t>
            </a:r>
          </a:p>
          <a:p>
            <a:pPr algn="just"/>
            <a:r>
              <a:rPr lang="en-US" b="1" dirty="0">
                <a:ea typeface="+mn-lt"/>
                <a:cs typeface="+mn-lt"/>
              </a:rPr>
              <a:t>Output the Reconstructed Data:</a:t>
            </a:r>
            <a:r>
              <a:rPr lang="en-US" dirty="0">
                <a:ea typeface="+mn-lt"/>
                <a:cs typeface="+mn-lt"/>
              </a:rPr>
              <a:t> The final output </a:t>
            </a:r>
            <a:r>
              <a:rPr lang="en-US" dirty="0" err="1">
                <a:ea typeface="+mn-lt"/>
                <a:cs typeface="+mn-lt"/>
              </a:rPr>
              <a:t>x_reconstructed</a:t>
            </a:r>
            <a:r>
              <a:rPr lang="en-US" dirty="0">
                <a:ea typeface="+mn-lt"/>
                <a:cs typeface="+mn-lt"/>
              </a:rPr>
              <a:t>  is the input after optimization, which the model classifies as the target class.</a:t>
            </a:r>
          </a:p>
          <a:p>
            <a:pPr algn="just"/>
            <a:endParaRPr lang="en-US" dirty="0">
              <a:ea typeface="+mn-lt"/>
              <a:cs typeface="+mn-lt"/>
            </a:endParaRPr>
          </a:p>
          <a:p>
            <a:pPr algn="just"/>
            <a:endParaRPr lang="en-US" dirty="0">
              <a:ea typeface="+mn-lt"/>
              <a:cs typeface="+mn-lt"/>
            </a:endParaRPr>
          </a:p>
        </p:txBody>
      </p:sp>
    </p:spTree>
    <p:extLst>
      <p:ext uri="{BB962C8B-B14F-4D97-AF65-F5344CB8AC3E}">
        <p14:creationId xmlns:p14="http://schemas.microsoft.com/office/powerpoint/2010/main" val="154557428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80</TotalTime>
  <Words>2641</Words>
  <Application>Microsoft Office PowerPoint</Application>
  <PresentationFormat>Widescreen</PresentationFormat>
  <Paragraphs>161</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Consolas</vt:lpstr>
      <vt:lpstr>Gill Sans MT</vt:lpstr>
      <vt:lpstr>Parcel</vt:lpstr>
      <vt:lpstr>Securing Federated Learning: A Cryptographic defense against Privacy attack - MIA</vt:lpstr>
      <vt:lpstr>Problem statement </vt:lpstr>
      <vt:lpstr>Motivation</vt:lpstr>
      <vt:lpstr>Related work</vt:lpstr>
      <vt:lpstr>Main Contributions</vt:lpstr>
      <vt:lpstr>dataset</vt:lpstr>
      <vt:lpstr>Federated Learning setup</vt:lpstr>
      <vt:lpstr>Mia attack and its impact</vt:lpstr>
      <vt:lpstr>Threat Model</vt:lpstr>
      <vt:lpstr>Usage of ART Tool in MIA</vt:lpstr>
      <vt:lpstr>Data Samples initialized for attack</vt:lpstr>
      <vt:lpstr>Defense – Homomorphic encryption</vt:lpstr>
      <vt:lpstr>Why Homomorphic Encryption?</vt:lpstr>
      <vt:lpstr>He in mathematical terms</vt:lpstr>
      <vt:lpstr>Usage of tenseal module </vt:lpstr>
      <vt:lpstr>Homomorphic encryption In FL</vt:lpstr>
      <vt:lpstr>Overall Architecture</vt:lpstr>
      <vt:lpstr>Before FL training – attack on individual clients</vt:lpstr>
      <vt:lpstr>Results of accuracies – before and after fl setup</vt:lpstr>
      <vt:lpstr>FL with MIA attack - Client1</vt:lpstr>
      <vt:lpstr>FL with MIA Attack - client2</vt:lpstr>
      <vt:lpstr>Analysis on gradients</vt:lpstr>
      <vt:lpstr>MIA ATTACK – with different Iterations</vt:lpstr>
      <vt:lpstr>MIA Attack – with different thresholds</vt:lpstr>
      <vt:lpstr>Defense – Homomorphic encryption</vt:lpstr>
      <vt:lpstr>HE Defense</vt:lpstr>
      <vt:lpstr>Evaluation</vt:lpstr>
      <vt:lpstr>challenges</vt:lpstr>
      <vt:lpstr>Possible extensions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Sruthi Mandalapu</dc:creator>
  <cp:lastModifiedBy>Sruthi Mandalapu</cp:lastModifiedBy>
  <cp:revision>31</cp:revision>
  <dcterms:created xsi:type="dcterms:W3CDTF">2024-12-01T18:03:15Z</dcterms:created>
  <dcterms:modified xsi:type="dcterms:W3CDTF">2024-12-03T22:15:16Z</dcterms:modified>
</cp:coreProperties>
</file>