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87" r:id="rId3"/>
    <p:sldId id="288" r:id="rId4"/>
    <p:sldId id="270" r:id="rId5"/>
    <p:sldId id="278" r:id="rId6"/>
    <p:sldId id="281" r:id="rId7"/>
    <p:sldId id="282" r:id="rId8"/>
    <p:sldId id="292" r:id="rId9"/>
    <p:sldId id="261" r:id="rId10"/>
    <p:sldId id="294" r:id="rId11"/>
    <p:sldId id="295" r:id="rId12"/>
    <p:sldId id="263" r:id="rId13"/>
    <p:sldId id="296" r:id="rId14"/>
    <p:sldId id="264" r:id="rId15"/>
    <p:sldId id="297" r:id="rId16"/>
    <p:sldId id="276" r:id="rId17"/>
    <p:sldId id="299" r:id="rId18"/>
    <p:sldId id="300" r:id="rId19"/>
    <p:sldId id="301" r:id="rId20"/>
    <p:sldId id="302" r:id="rId21"/>
    <p:sldId id="277" r:id="rId22"/>
    <p:sldId id="303" r:id="rId23"/>
    <p:sldId id="304" r:id="rId24"/>
    <p:sldId id="305" r:id="rId25"/>
    <p:sldId id="306" r:id="rId26"/>
    <p:sldId id="268" r:id="rId27"/>
    <p:sldId id="285"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4D4D"/>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0" d="100"/>
          <a:sy n="60" d="100"/>
        </p:scale>
        <p:origin x="-1344" y="-17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12/6/2012</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12/6/2012</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12/6/2012</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12/6/2012</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12/6/2012</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12/6/2012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12/6/2012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12/6/2012</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12/6/2012</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pPr algn="ctr"/>
            <a:r>
              <a:rPr lang="en-US" dirty="0" smtClean="0"/>
              <a:t>Overview of ADO.NET</a:t>
            </a:r>
            <a:endParaRPr lang="en-US" dirty="0"/>
          </a:p>
        </p:txBody>
      </p:sp>
      <p:sp>
        <p:nvSpPr>
          <p:cNvPr id="5" name="Content Placeholder 4"/>
          <p:cNvSpPr>
            <a:spLocks noGrp="1"/>
          </p:cNvSpPr>
          <p:nvPr>
            <p:ph sz="quarter" idx="1"/>
          </p:nvPr>
        </p:nvSpPr>
        <p:spPr/>
        <p:txBody>
          <a:bodyPr>
            <a:normAutofit fontScale="77500" lnSpcReduction="20000"/>
          </a:bodyPr>
          <a:lstStyle/>
          <a:p>
            <a:r>
              <a:rPr lang="en-US" b="1" dirty="0" smtClean="0">
                <a:solidFill>
                  <a:srgbClr val="C00000"/>
                </a:solidFill>
              </a:rPr>
              <a:t>What is Ado. Net</a:t>
            </a:r>
          </a:p>
          <a:p>
            <a:r>
              <a:rPr lang="en-US" dirty="0" smtClean="0"/>
              <a:t>ADO.NET is a object model or  database technology of the  .NET Framework, and it buits on </a:t>
            </a:r>
            <a:r>
              <a:rPr lang="en-US" b="1" dirty="0" smtClean="0"/>
              <a:t>Microsoft ActiveX Data Objects (ADO).</a:t>
            </a:r>
          </a:p>
          <a:p>
            <a:r>
              <a:rPr lang="en-US" dirty="0" smtClean="0"/>
              <a:t>It is an integral part of the .NET Framework, providing access to relational data[ SqlServer,  MySql, Oracle, Msaccess], XML documents, and application data</a:t>
            </a:r>
          </a:p>
          <a:p>
            <a:r>
              <a:rPr lang="en-US" dirty="0" smtClean="0"/>
              <a:t>Provides data access services using Microsoft .NET platform</a:t>
            </a:r>
          </a:p>
          <a:p>
            <a:r>
              <a:rPr lang="en-US" dirty="0" smtClean="0"/>
              <a:t>Ado.net come up with set of object-oriented libraries that allows you to interact with diff data sources.</a:t>
            </a:r>
          </a:p>
          <a:p>
            <a:r>
              <a:rPr lang="en-US" dirty="0" smtClean="0"/>
              <a:t>Commonly, the data source is a data base, but it could also be a text file, an Excel spread sheet, or an XML file</a:t>
            </a:r>
          </a:p>
          <a:p>
            <a:r>
              <a:rPr lang="en-US" dirty="0" smtClean="0"/>
              <a:t>ADO.NET serializes data using XML. i.e. Reading and Writing  data from </a:t>
            </a:r>
            <a:r>
              <a:rPr lang="en-US" dirty="0" err="1" smtClean="0"/>
              <a:t>datasource</a:t>
            </a:r>
            <a:r>
              <a:rPr lang="en-US" dirty="0" smtClean="0"/>
              <a:t> in the form of XML format.</a:t>
            </a:r>
          </a:p>
          <a:p>
            <a:r>
              <a:rPr lang="en-US" dirty="0" smtClean="0"/>
              <a:t>Ado.net is Integrated with XML.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			 SqlConnection</a:t>
            </a:r>
            <a:endParaRPr lang="en-US" dirty="0"/>
          </a:p>
        </p:txBody>
      </p:sp>
      <p:sp>
        <p:nvSpPr>
          <p:cNvPr id="7" name="Content Placeholder 6"/>
          <p:cNvSpPr>
            <a:spLocks noGrp="1"/>
          </p:cNvSpPr>
          <p:nvPr>
            <p:ph sz="quarter" idx="1"/>
          </p:nvPr>
        </p:nvSpPr>
        <p:spPr/>
        <p:txBody>
          <a:bodyPr>
            <a:normAutofit fontScale="77500" lnSpcReduction="20000"/>
          </a:bodyPr>
          <a:lstStyle/>
          <a:p>
            <a:r>
              <a:rPr lang="en-US" dirty="0" smtClean="0"/>
              <a:t>A SqlConnection is an object, just like any other C# object</a:t>
            </a:r>
          </a:p>
          <a:p>
            <a:r>
              <a:rPr lang="en-US" dirty="0" smtClean="0"/>
              <a:t> The purpose of creating a SqlConnection object is so you can enable other ADO.NET code to work with a database</a:t>
            </a:r>
          </a:p>
          <a:p>
            <a:r>
              <a:rPr lang="en-US" dirty="0" smtClean="0"/>
              <a:t> Other ADO.NET objects, such as a SqlCommand and a SqlDataAdapter take a connection object as a parameter</a:t>
            </a:r>
          </a:p>
          <a:p>
            <a:r>
              <a:rPr lang="en-US" dirty="0" smtClean="0"/>
              <a:t>SqlConnection object needs certain information to establish a connection</a:t>
            </a:r>
          </a:p>
          <a:p>
            <a:r>
              <a:rPr lang="en-US" dirty="0" smtClean="0"/>
              <a:t> This is assigned to the connection object with the help of a Connection String</a:t>
            </a:r>
          </a:p>
          <a:p>
            <a:r>
              <a:rPr lang="en-US" dirty="0" err="1" smtClean="0">
                <a:solidFill>
                  <a:srgbClr val="C00000"/>
                </a:solidFill>
              </a:rPr>
              <a:t>Sqlconnection</a:t>
            </a:r>
            <a:r>
              <a:rPr lang="en-US" dirty="0" smtClean="0">
                <a:solidFill>
                  <a:srgbClr val="C00000"/>
                </a:solidFill>
              </a:rPr>
              <a:t> </a:t>
            </a:r>
            <a:r>
              <a:rPr lang="en-US" dirty="0" smtClean="0"/>
              <a:t>con</a:t>
            </a:r>
            <a:r>
              <a:rPr lang="en-US" dirty="0" smtClean="0">
                <a:solidFill>
                  <a:srgbClr val="C00000"/>
                </a:solidFill>
              </a:rPr>
              <a:t>=new SqlConnection("Connection string");</a:t>
            </a:r>
          </a:p>
          <a:p>
            <a:r>
              <a:rPr lang="en-US" dirty="0" smtClean="0"/>
              <a:t>ADO.NET Connection Strings contain certain key/value pairs for specifying how to make a database connection.</a:t>
            </a:r>
          </a:p>
          <a:p>
            <a:r>
              <a:rPr lang="en-US" dirty="0" smtClean="0"/>
              <a:t>They include the location, name of the database, and security credentials[</a:t>
            </a:r>
            <a:r>
              <a:rPr lang="en-US" dirty="0" err="1" smtClean="0"/>
              <a:t>Username,Password</a:t>
            </a:r>
            <a:r>
              <a:rPr lang="en-US" dirty="0" smtClean="0"/>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			 SqlConnection</a:t>
            </a:r>
            <a:endParaRPr lang="en-US" dirty="0"/>
          </a:p>
        </p:txBody>
      </p:sp>
      <p:sp>
        <p:nvSpPr>
          <p:cNvPr id="7" name="Content Placeholder 6"/>
          <p:cNvSpPr>
            <a:spLocks noGrp="1"/>
          </p:cNvSpPr>
          <p:nvPr>
            <p:ph sz="quarter" idx="1"/>
          </p:nvPr>
        </p:nvSpPr>
        <p:spPr/>
        <p:txBody>
          <a:bodyPr>
            <a:normAutofit/>
          </a:bodyPr>
          <a:lstStyle/>
          <a:p>
            <a:r>
              <a:rPr lang="en-US" smtClean="0"/>
              <a:t>Connection String parameters:</a:t>
            </a:r>
          </a:p>
          <a:p>
            <a:endParaRPr lang="en-US" dirty="0" smtClean="0"/>
          </a:p>
        </p:txBody>
      </p:sp>
      <p:graphicFrame>
        <p:nvGraphicFramePr>
          <p:cNvPr id="5" name="Table 4"/>
          <p:cNvGraphicFramePr>
            <a:graphicFrameLocks noGrp="1"/>
          </p:cNvGraphicFramePr>
          <p:nvPr/>
        </p:nvGraphicFramePr>
        <p:xfrm>
          <a:off x="838200" y="2286000"/>
          <a:ext cx="7315200" cy="3312160"/>
        </p:xfrm>
        <a:graphic>
          <a:graphicData uri="http://schemas.openxmlformats.org/drawingml/2006/table">
            <a:tbl>
              <a:tblPr firstRow="1" bandRow="1">
                <a:tableStyleId>{5C22544A-7EE6-4342-B048-85BDC9FD1C3A}</a:tableStyleId>
              </a:tblPr>
              <a:tblGrid>
                <a:gridCol w="2438400"/>
                <a:gridCol w="48768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baseline="0" dirty="0" smtClean="0">
                          <a:solidFill>
                            <a:srgbClr val="FFFFFF"/>
                          </a:solidFill>
                          <a:latin typeface="Helvetica-Bold"/>
                        </a:rPr>
                        <a:t>Parameter Name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baseline="0" dirty="0" smtClean="0">
                          <a:solidFill>
                            <a:srgbClr val="FFFFFF"/>
                          </a:solidFill>
                          <a:latin typeface="Helvetica-Bold"/>
                        </a:rPr>
                        <a:t>Description</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smtClean="0">
                          <a:latin typeface="Helvetica"/>
                        </a:rPr>
                        <a:t>Data Source</a:t>
                      </a:r>
                      <a:endParaRPr lang="en-US" dirty="0"/>
                    </a:p>
                  </a:txBody>
                  <a:tcPr/>
                </a:tc>
                <a:tc>
                  <a:txBody>
                    <a:bodyPr/>
                    <a:lstStyle/>
                    <a:p>
                      <a:pPr algn="l"/>
                      <a:r>
                        <a:rPr lang="en-US" sz="1800" baseline="0" dirty="0" smtClean="0">
                          <a:latin typeface="Helvetica"/>
                        </a:rPr>
                        <a:t>Identifies the Location server. Could be local machine, machine domain name, or IP Address</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smtClean="0">
                          <a:latin typeface="Helvetica"/>
                        </a:rPr>
                        <a:t>User ID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smtClean="0">
                          <a:latin typeface="Helvetica"/>
                        </a:rPr>
                        <a:t>Name of user configured in SQL Server</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smtClean="0">
                          <a:latin typeface="Helvetica"/>
                        </a:rPr>
                        <a:t>Password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smtClean="0">
                          <a:latin typeface="Helvetica"/>
                        </a:rPr>
                        <a:t>Password matching SQL Server User ID</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smtClean="0">
                          <a:latin typeface="Helvetica"/>
                        </a:rPr>
                        <a:t>Initial Catalog</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smtClean="0">
                          <a:latin typeface="Helvetica"/>
                        </a:rPr>
                        <a:t>Database name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smtClean="0">
                          <a:latin typeface="Helvetica"/>
                        </a:rPr>
                        <a:t>Integrated Security</a:t>
                      </a:r>
                      <a:endParaRPr lang="en-US" dirty="0"/>
                    </a:p>
                  </a:txBody>
                  <a:tcPr/>
                </a:tc>
                <a:tc>
                  <a:txBody>
                    <a:bodyPr/>
                    <a:lstStyle/>
                    <a:p>
                      <a:pPr algn="l"/>
                      <a:r>
                        <a:rPr lang="en-US" sz="1800" baseline="0" dirty="0" smtClean="0">
                          <a:latin typeface="Helvetica"/>
                        </a:rPr>
                        <a:t>Set to SSPI to make connection with user's</a:t>
                      </a:r>
                    </a:p>
                    <a:p>
                      <a:pPr algn="l"/>
                      <a:r>
                        <a:rPr lang="en-US" sz="1800" baseline="0" dirty="0" smtClean="0">
                          <a:latin typeface="Helvetica"/>
                        </a:rPr>
                        <a:t>Windows </a:t>
                      </a:r>
                      <a:r>
                        <a:rPr lang="en-US" sz="1800" baseline="0" dirty="0" smtClean="0">
                          <a:latin typeface="Helvetica"/>
                        </a:rPr>
                        <a:t>login[</a:t>
                      </a:r>
                      <a:r>
                        <a:rPr lang="en-US" dirty="0" smtClean="0"/>
                        <a:t>Security Support Provider Interface</a:t>
                      </a:r>
                      <a:r>
                        <a:rPr lang="en-US" sz="1800" baseline="0" dirty="0" smtClean="0">
                          <a:latin typeface="Helvetica"/>
                        </a:rPr>
                        <a:t>]</a:t>
                      </a:r>
                      <a:endParaRPr lang="en-US" dirty="0"/>
                    </a:p>
                  </a:txBody>
                  <a:tcPr/>
                </a:tc>
              </a:tr>
            </a:tbl>
          </a:graphicData>
        </a:graphic>
      </p:graphicFrame>
      <p:sp>
        <p:nvSpPr>
          <p:cNvPr id="10" name="Rectangle 9"/>
          <p:cNvSpPr/>
          <p:nvPr/>
        </p:nvSpPr>
        <p:spPr>
          <a:xfrm>
            <a:off x="609600" y="5410200"/>
            <a:ext cx="7848600" cy="1123384"/>
          </a:xfrm>
          <a:prstGeom prst="rect">
            <a:avLst/>
          </a:prstGeom>
        </p:spPr>
        <p:txBody>
          <a:bodyPr wrap="square">
            <a:spAutoFit/>
          </a:bodyPr>
          <a:lstStyle/>
          <a:p>
            <a:pPr marL="640080" lvl="1" indent="-274320">
              <a:spcBef>
                <a:spcPts val="550"/>
              </a:spcBef>
              <a:buClr>
                <a:srgbClr val="94B6D2"/>
              </a:buClr>
              <a:buSzPct val="70000"/>
            </a:pPr>
            <a:r>
              <a:rPr lang="en-US" sz="2200" dirty="0" smtClean="0">
                <a:solidFill>
                  <a:srgbClr val="2B91AF"/>
                </a:solidFill>
              </a:rPr>
              <a:t>SqlConnection</a:t>
            </a:r>
            <a:r>
              <a:rPr lang="en-US" sz="2200" b="1" dirty="0" smtClean="0">
                <a:solidFill>
                  <a:srgbClr val="2B91AF"/>
                </a:solidFill>
              </a:rPr>
              <a:t> con = </a:t>
            </a:r>
            <a:r>
              <a:rPr lang="en-US" sz="2200" b="1" dirty="0" smtClean="0">
                <a:solidFill>
                  <a:srgbClr val="0000FF"/>
                </a:solidFill>
              </a:rPr>
              <a:t>new </a:t>
            </a:r>
          </a:p>
          <a:p>
            <a:pPr marL="640080" lvl="1" indent="-274320">
              <a:spcBef>
                <a:spcPts val="550"/>
              </a:spcBef>
              <a:buClr>
                <a:srgbClr val="94B6D2"/>
              </a:buClr>
              <a:buSzPct val="70000"/>
            </a:pPr>
            <a:r>
              <a:rPr lang="en-US" sz="2200" dirty="0" smtClean="0">
                <a:solidFill>
                  <a:srgbClr val="2B91AF"/>
                </a:solidFill>
              </a:rPr>
              <a:t>SqlConnection</a:t>
            </a:r>
            <a:r>
              <a:rPr lang="en-US" b="1" dirty="0" smtClean="0">
                <a:solidFill>
                  <a:srgbClr val="C00000"/>
                </a:solidFill>
                <a:latin typeface="Helvetica"/>
              </a:rPr>
              <a:t>(</a:t>
            </a:r>
            <a:r>
              <a:rPr lang="en-US" dirty="0" smtClean="0">
                <a:latin typeface="Helvetica"/>
              </a:rPr>
              <a:t>"Data Source=local; Initial Catalog=</a:t>
            </a:r>
            <a:r>
              <a:rPr lang="en-US" dirty="0" err="1" smtClean="0">
                <a:latin typeface="Helvetica"/>
              </a:rPr>
              <a:t>SalesOrder</a:t>
            </a:r>
            <a:r>
              <a:rPr lang="en-US" dirty="0" smtClean="0">
                <a:latin typeface="Helvetica"/>
              </a:rPr>
              <a:t>; 	User ID=</a:t>
            </a:r>
            <a:r>
              <a:rPr lang="en-US" dirty="0" err="1" smtClean="0">
                <a:latin typeface="Helvetica"/>
              </a:rPr>
              <a:t>sa</a:t>
            </a:r>
            <a:r>
              <a:rPr lang="en-US" dirty="0" smtClean="0">
                <a:latin typeface="Helvetica"/>
              </a:rPr>
              <a:t>; Password=</a:t>
            </a:r>
            <a:r>
              <a:rPr lang="en-US" dirty="0" err="1" smtClean="0">
                <a:latin typeface="Helvetica"/>
              </a:rPr>
              <a:t>sqltest</a:t>
            </a:r>
            <a:r>
              <a:rPr lang="en-US" dirty="0" smtClean="0">
                <a:latin typeface="Helvetica"/>
              </a:rPr>
              <a:t>");</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SqlConnection</a:t>
            </a:r>
            <a:endParaRPr lang="en-US" dirty="0"/>
          </a:p>
        </p:txBody>
      </p:sp>
      <p:sp>
        <p:nvSpPr>
          <p:cNvPr id="5" name="Content Placeholder 4"/>
          <p:cNvSpPr>
            <a:spLocks noGrp="1"/>
          </p:cNvSpPr>
          <p:nvPr>
            <p:ph sz="quarter" idx="1"/>
          </p:nvPr>
        </p:nvSpPr>
        <p:spPr/>
        <p:txBody>
          <a:bodyPr>
            <a:normAutofit fontScale="92500" lnSpcReduction="20000"/>
          </a:bodyPr>
          <a:lstStyle/>
          <a:p>
            <a:r>
              <a:rPr lang="en-US" dirty="0" smtClean="0">
                <a:solidFill>
                  <a:srgbClr val="C00000"/>
                </a:solidFill>
              </a:rPr>
              <a:t>methods:</a:t>
            </a:r>
          </a:p>
          <a:p>
            <a:pPr lvl="1"/>
            <a:r>
              <a:rPr lang="en-US" dirty="0" smtClean="0">
                <a:solidFill>
                  <a:srgbClr val="C00000"/>
                </a:solidFill>
              </a:rPr>
              <a:t>open()-</a:t>
            </a:r>
            <a:r>
              <a:rPr lang="en-US" dirty="0" smtClean="0"/>
              <a:t>to open a connection</a:t>
            </a:r>
          </a:p>
          <a:p>
            <a:pPr lvl="1"/>
            <a:r>
              <a:rPr lang="en-US" dirty="0" smtClean="0">
                <a:solidFill>
                  <a:srgbClr val="C00000"/>
                </a:solidFill>
              </a:rPr>
              <a:t>close()-</a:t>
            </a:r>
            <a:r>
              <a:rPr lang="en-US" dirty="0" smtClean="0"/>
              <a:t>to close the connection</a:t>
            </a:r>
          </a:p>
          <a:p>
            <a:pPr lvl="1"/>
            <a:r>
              <a:rPr lang="en-US" dirty="0" smtClean="0">
                <a:solidFill>
                  <a:srgbClr val="C00000"/>
                </a:solidFill>
              </a:rPr>
              <a:t>dispose()-</a:t>
            </a:r>
            <a:r>
              <a:rPr lang="en-US" dirty="0" smtClean="0"/>
              <a:t>to destroy the instance</a:t>
            </a:r>
          </a:p>
          <a:p>
            <a:pPr lvl="1"/>
            <a:r>
              <a:rPr lang="en-US" dirty="0" smtClean="0">
                <a:solidFill>
                  <a:srgbClr val="C00000"/>
                </a:solidFill>
              </a:rPr>
              <a:t>Begin Transaction()</a:t>
            </a:r>
          </a:p>
          <a:p>
            <a:r>
              <a:rPr lang="en-US" dirty="0" smtClean="0"/>
              <a:t>Properties:</a:t>
            </a:r>
          </a:p>
          <a:p>
            <a:pPr lvl="1"/>
            <a:r>
              <a:rPr lang="en-US" dirty="0" smtClean="0">
                <a:solidFill>
                  <a:srgbClr val="C00000"/>
                </a:solidFill>
              </a:rPr>
              <a:t>State:</a:t>
            </a:r>
            <a:r>
              <a:rPr lang="en-US" dirty="0" smtClean="0"/>
              <a:t>-it state the connection is open or not</a:t>
            </a:r>
          </a:p>
          <a:p>
            <a:pPr lvl="1"/>
            <a:r>
              <a:rPr lang="en-US" dirty="0" smtClean="0">
                <a:solidFill>
                  <a:srgbClr val="C00000"/>
                </a:solidFill>
              </a:rPr>
              <a:t>Connectionstring:- </a:t>
            </a:r>
            <a:r>
              <a:rPr lang="en-US" dirty="0" smtClean="0"/>
              <a:t>Get and Set the Connection string</a:t>
            </a:r>
          </a:p>
          <a:p>
            <a:pPr lvl="1"/>
            <a:r>
              <a:rPr lang="en-US" dirty="0" smtClean="0">
                <a:solidFill>
                  <a:srgbClr val="C00000"/>
                </a:solidFill>
              </a:rPr>
              <a:t>Server version:-</a:t>
            </a:r>
            <a:r>
              <a:rPr lang="en-US" dirty="0" smtClean="0"/>
              <a:t>returns version of a server</a:t>
            </a:r>
          </a:p>
          <a:p>
            <a:pPr lvl="1"/>
            <a:r>
              <a:rPr lang="en-US" dirty="0" smtClean="0">
                <a:solidFill>
                  <a:srgbClr val="C00000"/>
                </a:solidFill>
              </a:rPr>
              <a:t>DataSource:-</a:t>
            </a:r>
            <a:r>
              <a:rPr lang="en-US" dirty="0" smtClean="0"/>
              <a:t>Return data source name</a:t>
            </a:r>
          </a:p>
          <a:p>
            <a:pPr lvl="1"/>
            <a:r>
              <a:rPr lang="en-US" dirty="0" smtClean="0">
                <a:solidFill>
                  <a:srgbClr val="C00000"/>
                </a:solidFill>
              </a:rPr>
              <a:t>Database:-</a:t>
            </a:r>
            <a:r>
              <a:rPr lang="en-US" dirty="0" smtClean="0"/>
              <a:t>Return data base name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SqlConnection</a:t>
            </a:r>
            <a:endParaRPr lang="en-US" dirty="0"/>
          </a:p>
        </p:txBody>
      </p:sp>
      <p:sp>
        <p:nvSpPr>
          <p:cNvPr id="5" name="Content Placeholder 4"/>
          <p:cNvSpPr>
            <a:spLocks noGrp="1"/>
          </p:cNvSpPr>
          <p:nvPr>
            <p:ph sz="quarter" idx="1"/>
          </p:nvPr>
        </p:nvSpPr>
        <p:spPr/>
        <p:txBody>
          <a:bodyPr>
            <a:normAutofit fontScale="92500" lnSpcReduction="20000"/>
          </a:bodyPr>
          <a:lstStyle/>
          <a:p>
            <a:r>
              <a:rPr lang="en-US" dirty="0" smtClean="0">
                <a:solidFill>
                  <a:srgbClr val="C00000"/>
                </a:solidFill>
              </a:rPr>
              <a:t>Points to Remember:</a:t>
            </a:r>
          </a:p>
          <a:p>
            <a:pPr lvl="1"/>
            <a:r>
              <a:rPr lang="en-US" dirty="0" smtClean="0"/>
              <a:t>Once connection object is instantiated, we need to open the connection</a:t>
            </a:r>
          </a:p>
          <a:p>
            <a:pPr lvl="1"/>
            <a:r>
              <a:rPr lang="en-US" dirty="0" smtClean="0"/>
              <a:t> This is done with the help of </a:t>
            </a:r>
            <a:r>
              <a:rPr lang="en-US" i="1" dirty="0" smtClean="0"/>
              <a:t>Open method</a:t>
            </a:r>
          </a:p>
          <a:p>
            <a:pPr lvl="1"/>
            <a:r>
              <a:rPr lang="en-US" dirty="0" smtClean="0"/>
              <a:t>After the connection is open we can perform the tasks that need to be done</a:t>
            </a:r>
          </a:p>
          <a:p>
            <a:pPr lvl="1"/>
            <a:r>
              <a:rPr lang="en-US" dirty="0" smtClean="0"/>
              <a:t>Once task is completed, we need to close the connection by calling the </a:t>
            </a:r>
            <a:r>
              <a:rPr lang="en-US" i="1" dirty="0" smtClean="0"/>
              <a:t>Close method</a:t>
            </a:r>
          </a:p>
          <a:p>
            <a:pPr lvl="1"/>
            <a:r>
              <a:rPr lang="en-US" dirty="0" smtClean="0"/>
              <a:t>Failure to close connections could have serious consequences in the performance and scalability of your application</a:t>
            </a:r>
          </a:p>
          <a:p>
            <a:pPr lvl="1"/>
            <a:r>
              <a:rPr lang="en-US" dirty="0" smtClean="0"/>
              <a:t>Close method can be implemented in the finally block to ensure it is called</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SqlCommand</a:t>
            </a:r>
            <a:endParaRPr lang="en-US" dirty="0"/>
          </a:p>
        </p:txBody>
      </p:sp>
      <p:sp>
        <p:nvSpPr>
          <p:cNvPr id="3" name="Content Placeholder 2"/>
          <p:cNvSpPr>
            <a:spLocks noGrp="1"/>
          </p:cNvSpPr>
          <p:nvPr>
            <p:ph sz="quarter" idx="1"/>
          </p:nvPr>
        </p:nvSpPr>
        <p:spPr/>
        <p:txBody>
          <a:bodyPr>
            <a:normAutofit fontScale="85000" lnSpcReduction="10000"/>
          </a:bodyPr>
          <a:lstStyle/>
          <a:p>
            <a:r>
              <a:rPr lang="en-US" dirty="0" smtClean="0">
                <a:solidFill>
                  <a:srgbClr val="C00000"/>
                </a:solidFill>
              </a:rPr>
              <a:t> </a:t>
            </a:r>
            <a:r>
              <a:rPr lang="en-US" dirty="0" smtClean="0">
                <a:solidFill>
                  <a:schemeClr val="tx1">
                    <a:lumMod val="75000"/>
                    <a:lumOff val="25000"/>
                  </a:schemeClr>
                </a:solidFill>
              </a:rPr>
              <a:t>Command class used to Execute Sql statements against the database. </a:t>
            </a:r>
          </a:p>
          <a:p>
            <a:r>
              <a:rPr lang="en-US" dirty="0" smtClean="0">
                <a:solidFill>
                  <a:schemeClr val="tx1">
                    <a:lumMod val="75000"/>
                    <a:lumOff val="25000"/>
                  </a:schemeClr>
                </a:solidFill>
              </a:rPr>
              <a:t>Sql Statement could be any one of following type.</a:t>
            </a:r>
          </a:p>
          <a:p>
            <a:pPr lvl="1"/>
            <a:r>
              <a:rPr lang="en-US" dirty="0" smtClean="0">
                <a:solidFill>
                  <a:schemeClr val="tx1">
                    <a:lumMod val="75000"/>
                    <a:lumOff val="25000"/>
                  </a:schemeClr>
                </a:solidFill>
              </a:rPr>
              <a:t>DDL-create, alter, drop</a:t>
            </a:r>
          </a:p>
          <a:p>
            <a:pPr lvl="1"/>
            <a:r>
              <a:rPr lang="en-US" dirty="0" smtClean="0">
                <a:solidFill>
                  <a:schemeClr val="tx1">
                    <a:lumMod val="75000"/>
                    <a:lumOff val="25000"/>
                  </a:schemeClr>
                </a:solidFill>
              </a:rPr>
              <a:t>DML-insert, update,  delete</a:t>
            </a:r>
          </a:p>
          <a:p>
            <a:pPr lvl="1"/>
            <a:r>
              <a:rPr lang="en-US" dirty="0" smtClean="0">
                <a:solidFill>
                  <a:schemeClr val="tx1">
                    <a:lumMod val="75000"/>
                    <a:lumOff val="25000"/>
                  </a:schemeClr>
                </a:solidFill>
              </a:rPr>
              <a:t>TCL-commit, rollback</a:t>
            </a:r>
          </a:p>
          <a:p>
            <a:pPr lvl="1"/>
            <a:r>
              <a:rPr lang="en-US" dirty="0" smtClean="0">
                <a:solidFill>
                  <a:schemeClr val="tx1">
                    <a:lumMod val="75000"/>
                    <a:lumOff val="25000"/>
                  </a:schemeClr>
                </a:solidFill>
              </a:rPr>
              <a:t>QL-select</a:t>
            </a:r>
          </a:p>
          <a:p>
            <a:pPr lvl="0">
              <a:buClr>
                <a:srgbClr val="DD8047"/>
              </a:buClr>
            </a:pPr>
            <a:r>
              <a:rPr lang="en-US" sz="3200" dirty="0" smtClean="0">
                <a:solidFill>
                  <a:prstClr val="black">
                    <a:lumMod val="75000"/>
                    <a:lumOff val="25000"/>
                  </a:prstClr>
                </a:solidFill>
              </a:rPr>
              <a:t>Command class could also be used to invoke the stored procedure and functions from the database.</a:t>
            </a:r>
          </a:p>
          <a:p>
            <a:pPr>
              <a:buNone/>
            </a:pPr>
            <a:r>
              <a:rPr lang="en-US" sz="2400" b="1" dirty="0" smtClean="0">
                <a:solidFill>
                  <a:schemeClr val="tx1">
                    <a:lumMod val="75000"/>
                    <a:lumOff val="25000"/>
                  </a:schemeClr>
                </a:solidFill>
              </a:rPr>
              <a:t>	</a:t>
            </a:r>
            <a:r>
              <a:rPr lang="en-US" sz="2400" b="1" dirty="0" smtClean="0">
                <a:solidFill>
                  <a:srgbClr val="C00000"/>
                </a:solidFill>
              </a:rPr>
              <a:t>Initialization:</a:t>
            </a:r>
          </a:p>
          <a:p>
            <a:pPr lvl="1">
              <a:buNone/>
            </a:pPr>
            <a:r>
              <a:rPr lang="en-US" b="1" dirty="0" smtClean="0">
                <a:solidFill>
                  <a:srgbClr val="2B91AF"/>
                </a:solidFill>
              </a:rPr>
              <a:t>SqlCommand cmd = </a:t>
            </a:r>
            <a:r>
              <a:rPr lang="en-US" b="1" dirty="0" smtClean="0">
                <a:solidFill>
                  <a:srgbClr val="0000FF"/>
                </a:solidFill>
              </a:rPr>
              <a:t>new </a:t>
            </a:r>
            <a:r>
              <a:rPr lang="en-US" b="1" dirty="0" smtClean="0">
                <a:solidFill>
                  <a:srgbClr val="2B91AF"/>
                </a:solidFill>
              </a:rPr>
              <a:t>SqlCommand(</a:t>
            </a:r>
            <a:r>
              <a:rPr lang="en-US" b="1" dirty="0" smtClean="0">
                <a:solidFill>
                  <a:srgbClr val="A31515"/>
                </a:solidFill>
              </a:rPr>
              <a:t>“</a:t>
            </a:r>
            <a:r>
              <a:rPr lang="en-US" b="1" dirty="0" err="1" smtClean="0">
                <a:solidFill>
                  <a:srgbClr val="A31515"/>
                </a:solidFill>
              </a:rPr>
              <a:t>Sql_Statement</a:t>
            </a:r>
            <a:r>
              <a:rPr lang="en-US" b="1" dirty="0" smtClean="0">
                <a:solidFill>
                  <a:srgbClr val="A31515"/>
                </a:solidFill>
              </a:rPr>
              <a:t>”, con);</a:t>
            </a:r>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SqlCommand</a:t>
            </a:r>
            <a:endParaRPr lang="en-US" dirty="0"/>
          </a:p>
        </p:txBody>
      </p:sp>
      <p:sp>
        <p:nvSpPr>
          <p:cNvPr id="3" name="Content Placeholder 2"/>
          <p:cNvSpPr>
            <a:spLocks noGrp="1"/>
          </p:cNvSpPr>
          <p:nvPr>
            <p:ph sz="quarter" idx="1"/>
          </p:nvPr>
        </p:nvSpPr>
        <p:spPr/>
        <p:txBody>
          <a:bodyPr>
            <a:normAutofit/>
          </a:bodyPr>
          <a:lstStyle/>
          <a:p>
            <a:r>
              <a:rPr lang="en-US" dirty="0" smtClean="0"/>
              <a:t>string Source = “Data Source=local; Integrated security=SSPI; Initial Catalog=</a:t>
            </a:r>
            <a:r>
              <a:rPr lang="en-US" dirty="0" err="1" smtClean="0"/>
              <a:t>SalesOrder</a:t>
            </a:r>
            <a:r>
              <a:rPr lang="en-US" dirty="0" smtClean="0"/>
              <a:t>”;</a:t>
            </a:r>
          </a:p>
          <a:p>
            <a:r>
              <a:rPr lang="en-US" dirty="0" smtClean="0"/>
              <a:t>string Select = “SELECT CustomerId, CustName FROM Customers”;</a:t>
            </a:r>
          </a:p>
          <a:p>
            <a:r>
              <a:rPr lang="en-US" dirty="0" smtClean="0"/>
              <a:t>SqlConnection Conn = new SqlConnection(source);</a:t>
            </a:r>
          </a:p>
          <a:p>
            <a:r>
              <a:rPr lang="en-US" dirty="0" smtClean="0"/>
              <a:t>Conn.Open();</a:t>
            </a:r>
          </a:p>
          <a:p>
            <a:r>
              <a:rPr lang="en-US" b="1" dirty="0" smtClean="0"/>
              <a:t>SqlCommand Cmd = new SqlCommand(Select, Conn);</a:t>
            </a:r>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Sql Command</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t>Once a command is defined, we need to execute the command</a:t>
            </a:r>
          </a:p>
          <a:p>
            <a:r>
              <a:rPr lang="en-US" dirty="0" smtClean="0"/>
              <a:t> Different ways exist to issue the statement, depending on </a:t>
            </a:r>
            <a:r>
              <a:rPr lang="en-US" dirty="0" err="1" smtClean="0"/>
              <a:t>whatyou</a:t>
            </a:r>
            <a:r>
              <a:rPr lang="en-US" dirty="0" smtClean="0"/>
              <a:t> expect to be returned (if anything) from that command</a:t>
            </a:r>
          </a:p>
          <a:p>
            <a:r>
              <a:rPr lang="en-US" dirty="0" smtClean="0"/>
              <a:t> Command classes provide the following execute methods</a:t>
            </a:r>
          </a:p>
          <a:p>
            <a:r>
              <a:rPr lang="en-US" b="1" dirty="0" smtClean="0"/>
              <a:t>ExecuteNonQuery() — Executes the command but does not return any </a:t>
            </a:r>
            <a:r>
              <a:rPr lang="en-US" dirty="0" smtClean="0"/>
              <a:t>Output</a:t>
            </a:r>
          </a:p>
          <a:p>
            <a:r>
              <a:rPr lang="en-US" b="1" dirty="0" err="1" smtClean="0"/>
              <a:t>ExecuteReader</a:t>
            </a:r>
            <a:r>
              <a:rPr lang="en-US" b="1" dirty="0" smtClean="0"/>
              <a:t>() — Executes the command and returns a typed </a:t>
            </a:r>
            <a:r>
              <a:rPr lang="en-US" b="1" dirty="0" err="1" smtClean="0"/>
              <a:t>IDataReader</a:t>
            </a:r>
            <a:endParaRPr lang="en-US" b="1" dirty="0" smtClean="0"/>
          </a:p>
          <a:p>
            <a:r>
              <a:rPr lang="en-US" dirty="0" smtClean="0"/>
              <a:t> </a:t>
            </a:r>
            <a:r>
              <a:rPr lang="en-US" b="1" dirty="0" smtClean="0"/>
              <a:t>ExecuteScalar() — Executes the command and returns a single value</a:t>
            </a:r>
          </a:p>
          <a:p>
            <a:r>
              <a:rPr lang="en-US" dirty="0" smtClean="0"/>
              <a:t> </a:t>
            </a:r>
            <a:r>
              <a:rPr lang="en-US" b="1" dirty="0" err="1" smtClean="0"/>
              <a:t>ExecuteXmlReader</a:t>
            </a:r>
            <a:r>
              <a:rPr lang="en-US" b="1" dirty="0" smtClean="0"/>
              <a:t>() — Executes the command and returns an </a:t>
            </a:r>
            <a:r>
              <a:rPr lang="en-US" b="1" dirty="0" err="1" smtClean="0"/>
              <a:t>XmlReader</a:t>
            </a:r>
            <a:endParaRPr lang="en-US" b="1"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Sql Command</a:t>
            </a:r>
            <a:endParaRPr lang="en-US" dirty="0"/>
          </a:p>
        </p:txBody>
      </p:sp>
      <p:sp>
        <p:nvSpPr>
          <p:cNvPr id="3" name="Content Placeholder 2"/>
          <p:cNvSpPr>
            <a:spLocks noGrp="1"/>
          </p:cNvSpPr>
          <p:nvPr>
            <p:ph sz="quarter" idx="1"/>
          </p:nvPr>
        </p:nvSpPr>
        <p:spPr>
          <a:ln>
            <a:solidFill>
              <a:schemeClr val="accent1"/>
            </a:solidFill>
          </a:ln>
        </p:spPr>
        <p:txBody>
          <a:bodyPr>
            <a:normAutofit fontScale="77500" lnSpcReduction="20000"/>
          </a:bodyPr>
          <a:lstStyle/>
          <a:p>
            <a:r>
              <a:rPr lang="en-US" dirty="0" err="1" smtClean="0"/>
              <a:t>int</a:t>
            </a:r>
            <a:r>
              <a:rPr lang="en-US" dirty="0" smtClean="0"/>
              <a:t> ExecuteNonQuery():</a:t>
            </a:r>
          </a:p>
          <a:p>
            <a:r>
              <a:rPr lang="en-US" dirty="0" smtClean="0"/>
              <a:t>This method is commonly used for INSERT, UPDATE, DELETE Statements</a:t>
            </a:r>
          </a:p>
          <a:p>
            <a:r>
              <a:rPr lang="en-US" dirty="0" smtClean="0"/>
              <a:t>it returns how many records are executed against database</a:t>
            </a:r>
          </a:p>
          <a:p>
            <a:r>
              <a:rPr lang="en-US" dirty="0" smtClean="0"/>
              <a:t>string source = “Data Source=local; Integrated Security=SSPI; Initial Catalog=</a:t>
            </a:r>
            <a:r>
              <a:rPr lang="en-US" dirty="0" err="1" smtClean="0"/>
              <a:t>SalesDB</a:t>
            </a:r>
            <a:r>
              <a:rPr lang="en-US" dirty="0" smtClean="0"/>
              <a:t>”;</a:t>
            </a:r>
          </a:p>
          <a:p>
            <a:r>
              <a:rPr lang="en-US" dirty="0" smtClean="0"/>
              <a:t>string select = “UPDATE Customers SET </a:t>
            </a:r>
            <a:r>
              <a:rPr lang="en-US" dirty="0" err="1" smtClean="0"/>
              <a:t>CustomerName</a:t>
            </a:r>
            <a:r>
              <a:rPr lang="en-US" dirty="0" smtClean="0"/>
              <a:t> = ‘KK’ WHERE CustomerId = 776”;</a:t>
            </a:r>
          </a:p>
          <a:p>
            <a:r>
              <a:rPr lang="en-US" dirty="0" smtClean="0"/>
              <a:t>SqlConnection </a:t>
            </a:r>
            <a:r>
              <a:rPr lang="en-US" dirty="0" err="1" smtClean="0"/>
              <a:t>conn</a:t>
            </a:r>
            <a:r>
              <a:rPr lang="en-US" dirty="0" smtClean="0"/>
              <a:t> = new SqlConnection(source);</a:t>
            </a:r>
          </a:p>
          <a:p>
            <a:r>
              <a:rPr lang="en-US" dirty="0" err="1" smtClean="0"/>
              <a:t>conn.Open</a:t>
            </a:r>
            <a:r>
              <a:rPr lang="en-US" dirty="0" smtClean="0"/>
              <a:t>();</a:t>
            </a:r>
          </a:p>
          <a:p>
            <a:r>
              <a:rPr lang="en-US" dirty="0" smtClean="0"/>
              <a:t>SqlCommand cmd = new SqlCommand(select, </a:t>
            </a:r>
            <a:r>
              <a:rPr lang="en-US" dirty="0" err="1" smtClean="0"/>
              <a:t>conn</a:t>
            </a:r>
            <a:r>
              <a:rPr lang="en-US" dirty="0" smtClean="0"/>
              <a:t>);</a:t>
            </a:r>
          </a:p>
          <a:p>
            <a:r>
              <a:rPr lang="en-US" dirty="0" err="1" smtClean="0"/>
              <a:t>int</a:t>
            </a:r>
            <a:r>
              <a:rPr lang="en-US" dirty="0" smtClean="0"/>
              <a:t> </a:t>
            </a:r>
            <a:r>
              <a:rPr lang="en-US" dirty="0" err="1" smtClean="0"/>
              <a:t>rowsReturned</a:t>
            </a:r>
            <a:r>
              <a:rPr lang="en-US" dirty="0" smtClean="0"/>
              <a:t> = </a:t>
            </a:r>
            <a:r>
              <a:rPr lang="en-US" dirty="0" err="1" smtClean="0"/>
              <a:t>cmd.ExecuteNonQuery</a:t>
            </a:r>
            <a:r>
              <a:rPr lang="en-US" dirty="0" smtClean="0"/>
              <a:t>();</a:t>
            </a:r>
          </a:p>
          <a:p>
            <a:r>
              <a:rPr lang="en-US" dirty="0" err="1" smtClean="0"/>
              <a:t>conn.Close</a:t>
            </a:r>
            <a:r>
              <a:rPr lang="en-US" dirty="0" smtClean="0"/>
              <a:t>();</a:t>
            </a:r>
          </a:p>
          <a:p>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Sql Command</a:t>
            </a:r>
            <a:endParaRPr lang="en-US" dirty="0"/>
          </a:p>
        </p:txBody>
      </p:sp>
      <p:sp>
        <p:nvSpPr>
          <p:cNvPr id="3" name="Content Placeholder 2"/>
          <p:cNvSpPr>
            <a:spLocks noGrp="1"/>
          </p:cNvSpPr>
          <p:nvPr>
            <p:ph sz="quarter" idx="1"/>
          </p:nvPr>
        </p:nvSpPr>
        <p:spPr>
          <a:ln>
            <a:solidFill>
              <a:schemeClr val="accent1"/>
            </a:solidFill>
          </a:ln>
        </p:spPr>
        <p:txBody>
          <a:bodyPr>
            <a:normAutofit fontScale="70000" lnSpcReduction="20000"/>
          </a:bodyPr>
          <a:lstStyle/>
          <a:p>
            <a:r>
              <a:rPr lang="en-US" dirty="0" smtClean="0"/>
              <a:t>ExecuteScalar()</a:t>
            </a:r>
          </a:p>
          <a:p>
            <a:r>
              <a:rPr lang="en-US" dirty="0" smtClean="0"/>
              <a:t> On many occasions, it is necessary to return a single result from a SQL statement, such as the count of records in a given table, or the current date/time on the server </a:t>
            </a:r>
          </a:p>
          <a:p>
            <a:r>
              <a:rPr lang="en-US" dirty="0" smtClean="0"/>
              <a:t>Returns the first value from the select statement. Return type is object, hence we need to cast based on the data type of the value</a:t>
            </a:r>
          </a:p>
          <a:p>
            <a:pPr lvl="1"/>
            <a:r>
              <a:rPr lang="en-US" dirty="0" smtClean="0"/>
              <a:t>string source = “Data Source=local; Integrated Security=SSPI; Initial Catalog=</a:t>
            </a:r>
            <a:r>
              <a:rPr lang="en-US" dirty="0" err="1" smtClean="0"/>
              <a:t>SalesDB</a:t>
            </a:r>
            <a:r>
              <a:rPr lang="en-US" dirty="0" smtClean="0"/>
              <a:t>”;</a:t>
            </a:r>
          </a:p>
          <a:p>
            <a:pPr lvl="1"/>
            <a:r>
              <a:rPr lang="en-US" dirty="0" smtClean="0"/>
              <a:t>string select = “SELECT COUNT(*) FROM Products”;</a:t>
            </a:r>
          </a:p>
          <a:p>
            <a:pPr lvl="1"/>
            <a:r>
              <a:rPr lang="en-US" dirty="0" smtClean="0"/>
              <a:t>SqlConnection </a:t>
            </a:r>
            <a:r>
              <a:rPr lang="en-US" dirty="0" err="1" smtClean="0"/>
              <a:t>conn</a:t>
            </a:r>
            <a:r>
              <a:rPr lang="en-US" dirty="0" smtClean="0"/>
              <a:t> = new SqlConnection(source);</a:t>
            </a:r>
          </a:p>
          <a:p>
            <a:pPr lvl="1"/>
            <a:r>
              <a:rPr lang="en-US" dirty="0" err="1" smtClean="0"/>
              <a:t>conn.Open</a:t>
            </a:r>
            <a:r>
              <a:rPr lang="en-US" dirty="0" smtClean="0"/>
              <a:t>();</a:t>
            </a:r>
          </a:p>
          <a:p>
            <a:pPr lvl="1"/>
            <a:r>
              <a:rPr lang="en-US" dirty="0" smtClean="0"/>
              <a:t>SqlCommand cmd = new SqlCommand(select, </a:t>
            </a:r>
            <a:r>
              <a:rPr lang="en-US" dirty="0" err="1" smtClean="0"/>
              <a:t>conn</a:t>
            </a:r>
            <a:r>
              <a:rPr lang="en-US" dirty="0" smtClean="0"/>
              <a:t>);</a:t>
            </a:r>
          </a:p>
          <a:p>
            <a:pPr lvl="1"/>
            <a:r>
              <a:rPr lang="en-US" b="1" dirty="0" err="1" smtClean="0"/>
              <a:t>int</a:t>
            </a:r>
            <a:r>
              <a:rPr lang="en-US" b="1" dirty="0" smtClean="0"/>
              <a:t> Count = (</a:t>
            </a:r>
            <a:r>
              <a:rPr lang="en-US" b="1" dirty="0" err="1" smtClean="0"/>
              <a:t>int</a:t>
            </a:r>
            <a:r>
              <a:rPr lang="en-US" b="1" dirty="0" smtClean="0"/>
              <a:t>) </a:t>
            </a:r>
            <a:r>
              <a:rPr lang="en-US" b="1" dirty="0" err="1" smtClean="0"/>
              <a:t>cmd.ExecuteScalar</a:t>
            </a:r>
            <a:r>
              <a:rPr lang="en-US" b="1" dirty="0" smtClean="0"/>
              <a:t>();</a:t>
            </a:r>
          </a:p>
          <a:p>
            <a:pPr lvl="1"/>
            <a:r>
              <a:rPr lang="en-US" dirty="0" err="1" smtClean="0"/>
              <a:t>Console.WriteLine</a:t>
            </a:r>
            <a:r>
              <a:rPr lang="en-US" dirty="0" smtClean="0"/>
              <a:t>(“Total No of Products : {0}”, Count);</a:t>
            </a:r>
          </a:p>
          <a:p>
            <a:pPr lvl="1"/>
            <a:r>
              <a:rPr lang="en-US" dirty="0" err="1" smtClean="0"/>
              <a:t>conn.Close</a:t>
            </a:r>
            <a:r>
              <a:rPr lang="en-US" dirty="0" smtClean="0"/>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Sql Command</a:t>
            </a:r>
            <a:endParaRPr lang="en-US" dirty="0"/>
          </a:p>
        </p:txBody>
      </p:sp>
      <p:sp>
        <p:nvSpPr>
          <p:cNvPr id="3" name="Content Placeholder 2"/>
          <p:cNvSpPr>
            <a:spLocks noGrp="1"/>
          </p:cNvSpPr>
          <p:nvPr>
            <p:ph sz="quarter" idx="1"/>
          </p:nvPr>
        </p:nvSpPr>
        <p:spPr>
          <a:ln>
            <a:solidFill>
              <a:schemeClr val="accent1"/>
            </a:solidFill>
          </a:ln>
        </p:spPr>
        <p:txBody>
          <a:bodyPr>
            <a:normAutofit fontScale="77500" lnSpcReduction="20000"/>
          </a:bodyPr>
          <a:lstStyle/>
          <a:p>
            <a:r>
              <a:rPr lang="en-US" dirty="0" err="1" smtClean="0"/>
              <a:t>ExecuteReader</a:t>
            </a:r>
            <a:r>
              <a:rPr lang="en-US" dirty="0" smtClean="0"/>
              <a:t>()</a:t>
            </a:r>
          </a:p>
          <a:p>
            <a:r>
              <a:rPr lang="en-US" dirty="0" smtClean="0"/>
              <a:t> This method executes the command and returns a typed data reader object, depending on the provider in use.</a:t>
            </a:r>
          </a:p>
          <a:p>
            <a:r>
              <a:rPr lang="en-US" dirty="0" smtClean="0"/>
              <a:t> The object returned can be used to iterate through the record(s) returned</a:t>
            </a:r>
          </a:p>
          <a:p>
            <a:pPr lvl="1"/>
            <a:r>
              <a:rPr lang="en-US" dirty="0" smtClean="0"/>
              <a:t>string source = “Data Source=local; Integrated Security=SSPI; Initial Catalog=</a:t>
            </a:r>
            <a:r>
              <a:rPr lang="en-US" dirty="0" err="1" smtClean="0"/>
              <a:t>SalesDB</a:t>
            </a:r>
            <a:r>
              <a:rPr lang="en-US" dirty="0" smtClean="0"/>
              <a:t>”;</a:t>
            </a:r>
          </a:p>
          <a:p>
            <a:pPr lvl="1"/>
            <a:r>
              <a:rPr lang="en-US" dirty="0" smtClean="0"/>
              <a:t>string select=“SELECT </a:t>
            </a:r>
            <a:r>
              <a:rPr lang="en-US" dirty="0" err="1" smtClean="0"/>
              <a:t>CustomerId,CustomerName</a:t>
            </a:r>
            <a:r>
              <a:rPr lang="en-US" dirty="0" smtClean="0"/>
              <a:t> FROM Customers”;</a:t>
            </a:r>
          </a:p>
          <a:p>
            <a:pPr lvl="1"/>
            <a:r>
              <a:rPr lang="en-US" dirty="0" smtClean="0"/>
              <a:t>SqlConnection </a:t>
            </a:r>
            <a:r>
              <a:rPr lang="en-US" dirty="0" err="1" smtClean="0"/>
              <a:t>conn</a:t>
            </a:r>
            <a:r>
              <a:rPr lang="en-US" dirty="0" smtClean="0"/>
              <a:t> = new SqlConnection(source);</a:t>
            </a:r>
          </a:p>
          <a:p>
            <a:pPr lvl="1"/>
            <a:r>
              <a:rPr lang="en-US" dirty="0" err="1" smtClean="0"/>
              <a:t>conn.Open</a:t>
            </a:r>
            <a:r>
              <a:rPr lang="en-US" dirty="0" smtClean="0"/>
              <a:t>();</a:t>
            </a:r>
          </a:p>
          <a:p>
            <a:pPr lvl="1"/>
            <a:r>
              <a:rPr lang="en-US" dirty="0" smtClean="0"/>
              <a:t>SqlCommand cmd = new SqlCommand(select, </a:t>
            </a:r>
            <a:r>
              <a:rPr lang="en-US" dirty="0" err="1" smtClean="0"/>
              <a:t>conn</a:t>
            </a:r>
            <a:r>
              <a:rPr lang="en-US" dirty="0" smtClean="0"/>
              <a:t>);</a:t>
            </a:r>
          </a:p>
          <a:p>
            <a:pPr lvl="1"/>
            <a:r>
              <a:rPr lang="en-US" b="1" dirty="0" err="1" smtClean="0"/>
              <a:t>SqlDataReader</a:t>
            </a:r>
            <a:r>
              <a:rPr lang="en-US" b="1" dirty="0" smtClean="0"/>
              <a:t> reader = </a:t>
            </a:r>
            <a:r>
              <a:rPr lang="en-US" b="1" dirty="0" err="1" smtClean="0"/>
              <a:t>cmd.ExecuteReader</a:t>
            </a:r>
            <a:r>
              <a:rPr lang="en-US" b="1" dirty="0" smtClean="0"/>
              <a:t>();</a:t>
            </a:r>
          </a:p>
          <a:p>
            <a:pPr lvl="1"/>
            <a:r>
              <a:rPr lang="en-US" dirty="0" err="1" smtClean="0"/>
              <a:t>conn.Close</a:t>
            </a:r>
            <a:r>
              <a:rPr lang="en-US" dirty="0" smtClean="0"/>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Overview of ADO.NET</a:t>
            </a:r>
            <a:endParaRPr lang="en-US" dirty="0"/>
          </a:p>
        </p:txBody>
      </p:sp>
      <p:sp>
        <p:nvSpPr>
          <p:cNvPr id="5" name="Content Placeholder 4"/>
          <p:cNvSpPr>
            <a:spLocks noGrp="1"/>
          </p:cNvSpPr>
          <p:nvPr>
            <p:ph sz="quarter" idx="1"/>
          </p:nvPr>
        </p:nvSpPr>
        <p:spPr/>
        <p:txBody>
          <a:bodyPr>
            <a:normAutofit/>
          </a:bodyPr>
          <a:lstStyle/>
          <a:p>
            <a:r>
              <a:rPr lang="en-US" dirty="0" smtClean="0"/>
              <a:t>The </a:t>
            </a:r>
            <a:r>
              <a:rPr lang="en-US" dirty="0" smtClean="0"/>
              <a:t>Ado.net </a:t>
            </a:r>
            <a:r>
              <a:rPr lang="en-US" dirty="0" smtClean="0"/>
              <a:t>libraries are found in </a:t>
            </a:r>
            <a:r>
              <a:rPr lang="en-US" dirty="0" smtClean="0">
                <a:solidFill>
                  <a:srgbClr val="C00000"/>
                </a:solidFill>
              </a:rPr>
              <a:t>System.Data.dll</a:t>
            </a:r>
            <a:r>
              <a:rPr lang="en-US" dirty="0" smtClean="0"/>
              <a:t> and are integrated with the XML classes in </a:t>
            </a:r>
            <a:r>
              <a:rPr lang="en-US" dirty="0" smtClean="0">
                <a:solidFill>
                  <a:srgbClr val="C00000"/>
                </a:solidFill>
              </a:rPr>
              <a:t>System.Xml.dll</a:t>
            </a:r>
          </a:p>
          <a:p>
            <a:r>
              <a:rPr lang="en-US" dirty="0" smtClean="0"/>
              <a:t> There are two central components of ADO.NET </a:t>
            </a:r>
          </a:p>
          <a:p>
            <a:r>
              <a:rPr lang="en-US" dirty="0" smtClean="0"/>
              <a:t> The .NET Framework Data Providers and the Dataset.</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Sql Command</a:t>
            </a:r>
            <a:endParaRPr lang="en-US" dirty="0"/>
          </a:p>
        </p:txBody>
      </p:sp>
      <p:sp>
        <p:nvSpPr>
          <p:cNvPr id="3" name="Content Placeholder 2"/>
          <p:cNvSpPr>
            <a:spLocks noGrp="1"/>
          </p:cNvSpPr>
          <p:nvPr>
            <p:ph sz="quarter" idx="1"/>
          </p:nvPr>
        </p:nvSpPr>
        <p:spPr>
          <a:ln>
            <a:solidFill>
              <a:schemeClr val="accent1"/>
            </a:solidFill>
          </a:ln>
        </p:spPr>
        <p:txBody>
          <a:bodyPr>
            <a:normAutofit fontScale="77500" lnSpcReduction="20000"/>
          </a:bodyPr>
          <a:lstStyle/>
          <a:p>
            <a:r>
              <a:rPr lang="en-US" dirty="0" err="1" smtClean="0"/>
              <a:t>ExecuteXmlReader</a:t>
            </a:r>
            <a:r>
              <a:rPr lang="en-US" dirty="0" smtClean="0"/>
              <a:t>() </a:t>
            </a:r>
            <a:r>
              <a:rPr lang="en-US" i="1" dirty="0" smtClean="0"/>
              <a:t>(</a:t>
            </a:r>
            <a:r>
              <a:rPr lang="en-US" i="1" dirty="0" err="1" smtClean="0"/>
              <a:t>SqlClient</a:t>
            </a:r>
            <a:r>
              <a:rPr lang="en-US" i="1" dirty="0" smtClean="0"/>
              <a:t> Provider Only)</a:t>
            </a:r>
          </a:p>
          <a:p>
            <a:r>
              <a:rPr lang="en-US" dirty="0" smtClean="0"/>
              <a:t> This method executes the command and returns an </a:t>
            </a:r>
            <a:r>
              <a:rPr lang="en-US" dirty="0" err="1" smtClean="0"/>
              <a:t>XmlReader</a:t>
            </a:r>
            <a:r>
              <a:rPr lang="en-US" dirty="0" smtClean="0"/>
              <a:t> object to the caller</a:t>
            </a:r>
          </a:p>
          <a:p>
            <a:r>
              <a:rPr lang="en-US" dirty="0" smtClean="0"/>
              <a:t>string source = “Data Source=local; Integrated Security=SSPI; Initial</a:t>
            </a:r>
          </a:p>
          <a:p>
            <a:r>
              <a:rPr lang="en-US" dirty="0" smtClean="0"/>
              <a:t>Catalog=</a:t>
            </a:r>
            <a:r>
              <a:rPr lang="en-US" dirty="0" err="1" smtClean="0"/>
              <a:t>SalesDB</a:t>
            </a:r>
            <a:r>
              <a:rPr lang="en-US" dirty="0" smtClean="0"/>
              <a:t>”;</a:t>
            </a:r>
          </a:p>
          <a:p>
            <a:r>
              <a:rPr lang="en-US" dirty="0" smtClean="0"/>
              <a:t>string select=“SELECT </a:t>
            </a:r>
            <a:r>
              <a:rPr lang="en-US" dirty="0" err="1" smtClean="0"/>
              <a:t>CustomerId,CustomerName</a:t>
            </a:r>
            <a:r>
              <a:rPr lang="en-US" dirty="0" smtClean="0"/>
              <a:t> FROM Customers</a:t>
            </a:r>
          </a:p>
          <a:p>
            <a:r>
              <a:rPr lang="en-US" dirty="0" smtClean="0"/>
              <a:t>FOR XML AUTO”;</a:t>
            </a:r>
          </a:p>
          <a:p>
            <a:r>
              <a:rPr lang="en-US" dirty="0" smtClean="0"/>
              <a:t>SqlConnection </a:t>
            </a:r>
            <a:r>
              <a:rPr lang="en-US" dirty="0" err="1" smtClean="0"/>
              <a:t>conn</a:t>
            </a:r>
            <a:r>
              <a:rPr lang="en-US" dirty="0" smtClean="0"/>
              <a:t> = new SqlConnection(source);</a:t>
            </a:r>
          </a:p>
          <a:p>
            <a:r>
              <a:rPr lang="en-US" dirty="0" err="1" smtClean="0"/>
              <a:t>conn.Open</a:t>
            </a:r>
            <a:r>
              <a:rPr lang="en-US" dirty="0" smtClean="0"/>
              <a:t>();</a:t>
            </a:r>
          </a:p>
          <a:p>
            <a:r>
              <a:rPr lang="en-US" dirty="0" smtClean="0"/>
              <a:t>SqlCommand cmd = new SqlCommand(select, </a:t>
            </a:r>
            <a:r>
              <a:rPr lang="en-US" dirty="0" err="1" smtClean="0"/>
              <a:t>conn</a:t>
            </a:r>
            <a:r>
              <a:rPr lang="en-US" dirty="0" smtClean="0"/>
              <a:t>);</a:t>
            </a:r>
          </a:p>
          <a:p>
            <a:r>
              <a:rPr lang="en-US" b="1" dirty="0" err="1" smtClean="0"/>
              <a:t>XmlReader</a:t>
            </a:r>
            <a:r>
              <a:rPr lang="en-US" b="1" dirty="0" smtClean="0"/>
              <a:t> </a:t>
            </a:r>
            <a:r>
              <a:rPr lang="en-US" b="1" dirty="0" err="1" smtClean="0"/>
              <a:t>xr</a:t>
            </a:r>
            <a:r>
              <a:rPr lang="en-US" b="1" dirty="0" smtClean="0"/>
              <a:t> = </a:t>
            </a:r>
            <a:r>
              <a:rPr lang="en-US" b="1" dirty="0" err="1" smtClean="0"/>
              <a:t>cmd.ExecuteXmlReader</a:t>
            </a:r>
            <a:r>
              <a:rPr lang="en-US" b="1" dirty="0" smtClean="0"/>
              <a:t>();</a:t>
            </a:r>
          </a:p>
          <a:p>
            <a:r>
              <a:rPr lang="en-US" dirty="0" err="1" smtClean="0"/>
              <a:t>xr.Read</a:t>
            </a:r>
            <a:r>
              <a:rPr lang="en-US" dirty="0" smtClean="0"/>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Sql Command</a:t>
            </a:r>
            <a:endParaRPr lang="en-US" dirty="0"/>
          </a:p>
        </p:txBody>
      </p:sp>
      <p:sp>
        <p:nvSpPr>
          <p:cNvPr id="6" name="Content Placeholder 5"/>
          <p:cNvSpPr>
            <a:spLocks noGrp="1"/>
          </p:cNvSpPr>
          <p:nvPr>
            <p:ph sz="quarter" idx="1"/>
          </p:nvPr>
        </p:nvSpPr>
        <p:spPr/>
        <p:txBody>
          <a:bodyPr>
            <a:normAutofit lnSpcReduction="10000"/>
          </a:bodyPr>
          <a:lstStyle/>
          <a:p>
            <a:r>
              <a:rPr lang="en-US" dirty="0" smtClean="0">
                <a:solidFill>
                  <a:srgbClr val="C00000"/>
                </a:solidFill>
              </a:rPr>
              <a:t>Properties:</a:t>
            </a:r>
          </a:p>
          <a:p>
            <a:r>
              <a:rPr lang="en-US" sz="2800" dirty="0" smtClean="0">
                <a:solidFill>
                  <a:schemeClr val="bg2">
                    <a:lumMod val="50000"/>
                  </a:schemeClr>
                </a:solidFill>
              </a:rPr>
              <a:t>string</a:t>
            </a:r>
            <a:r>
              <a:rPr lang="en-US" sz="2800" b="1" dirty="0" smtClean="0">
                <a:solidFill>
                  <a:schemeClr val="bg2">
                    <a:lumMod val="50000"/>
                  </a:schemeClr>
                </a:solidFill>
              </a:rPr>
              <a:t> </a:t>
            </a:r>
            <a:r>
              <a:rPr lang="en-US" sz="2800" b="1" dirty="0" smtClean="0">
                <a:solidFill>
                  <a:srgbClr val="C00000"/>
                </a:solidFill>
              </a:rPr>
              <a:t>CommandText: </a:t>
            </a:r>
          </a:p>
          <a:p>
            <a:pPr lvl="1"/>
            <a:r>
              <a:rPr lang="en-US" dirty="0" smtClean="0"/>
              <a:t>Get and Set </a:t>
            </a:r>
            <a:r>
              <a:rPr lang="en-US" dirty="0" err="1" smtClean="0"/>
              <a:t>sql</a:t>
            </a:r>
            <a:r>
              <a:rPr lang="en-US" dirty="0" smtClean="0"/>
              <a:t> statement to command object.</a:t>
            </a:r>
          </a:p>
          <a:p>
            <a:pPr>
              <a:buNone/>
            </a:pPr>
            <a:r>
              <a:rPr lang="en-US" dirty="0" smtClean="0"/>
              <a:t>		cmd.commandtext="Sql_statement"</a:t>
            </a:r>
          </a:p>
          <a:p>
            <a:r>
              <a:rPr lang="en-US" sz="2800" dirty="0" smtClean="0">
                <a:solidFill>
                  <a:srgbClr val="2B91AF"/>
                </a:solidFill>
              </a:rPr>
              <a:t>SqlConnection</a:t>
            </a:r>
            <a:r>
              <a:rPr lang="en-US" sz="2800" b="1" dirty="0" smtClean="0">
                <a:solidFill>
                  <a:srgbClr val="2B91AF"/>
                </a:solidFill>
              </a:rPr>
              <a:t> </a:t>
            </a:r>
            <a:r>
              <a:rPr lang="en-US" sz="2800" b="1" dirty="0" smtClean="0">
                <a:solidFill>
                  <a:srgbClr val="C00000"/>
                </a:solidFill>
              </a:rPr>
              <a:t>Connection:</a:t>
            </a:r>
          </a:p>
          <a:p>
            <a:pPr lvl="1"/>
            <a:r>
              <a:rPr lang="en-US" dirty="0" smtClean="0"/>
              <a:t>Get and Set connection object to the command object.</a:t>
            </a:r>
          </a:p>
          <a:p>
            <a:pPr>
              <a:buNone/>
            </a:pPr>
            <a:r>
              <a:rPr lang="en-US" dirty="0" smtClean="0"/>
              <a:t>		cmd. Connection=con</a:t>
            </a:r>
          </a:p>
          <a:p>
            <a:r>
              <a:rPr lang="en-US" dirty="0" err="1" smtClean="0">
                <a:solidFill>
                  <a:srgbClr val="C00000"/>
                </a:solidFill>
              </a:rPr>
              <a:t>Commandtype,parameters</a:t>
            </a:r>
            <a:r>
              <a:rPr lang="en-US" dirty="0" smtClean="0"/>
              <a:t>-These are required for working with stored procedures.</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Sql DataReader</a:t>
            </a:r>
            <a:endParaRPr lang="en-US" dirty="0"/>
          </a:p>
        </p:txBody>
      </p:sp>
      <p:sp>
        <p:nvSpPr>
          <p:cNvPr id="6" name="Content Placeholder 5"/>
          <p:cNvSpPr>
            <a:spLocks noGrp="1"/>
          </p:cNvSpPr>
          <p:nvPr>
            <p:ph sz="quarter" idx="1"/>
          </p:nvPr>
        </p:nvSpPr>
        <p:spPr/>
        <p:txBody>
          <a:bodyPr>
            <a:normAutofit/>
          </a:bodyPr>
          <a:lstStyle/>
          <a:p>
            <a:r>
              <a:rPr lang="en-US" dirty="0" smtClean="0"/>
              <a:t>A data reader is the simplest and fastest way of selecting some data from a data source</a:t>
            </a:r>
          </a:p>
          <a:p>
            <a:r>
              <a:rPr lang="en-US" dirty="0" smtClean="0"/>
              <a:t> It can only read data and cannot write</a:t>
            </a:r>
          </a:p>
          <a:p>
            <a:r>
              <a:rPr lang="en-US" dirty="0" smtClean="0"/>
              <a:t> You cannot directly instantiate a data reader object An instance is returned from the appropriate database ’ s command object (such as SqlCommand ) after having called the </a:t>
            </a:r>
            <a:r>
              <a:rPr lang="en-US" dirty="0" err="1" smtClean="0"/>
              <a:t>ExecuteReader</a:t>
            </a:r>
            <a:r>
              <a:rPr lang="en-US" dirty="0" smtClean="0"/>
              <a:t>() method</a:t>
            </a:r>
          </a:p>
          <a:p>
            <a:r>
              <a:rPr lang="en-US" dirty="0" smtClean="0"/>
              <a:t> </a:t>
            </a:r>
            <a:r>
              <a:rPr lang="en-US" dirty="0" err="1" smtClean="0"/>
              <a:t>DataReaders</a:t>
            </a:r>
            <a:r>
              <a:rPr lang="en-US" dirty="0" smtClean="0"/>
              <a:t> are often described as fast-forward </a:t>
            </a:r>
            <a:r>
              <a:rPr lang="en-US" dirty="0" err="1" smtClean="0"/>
              <a:t>firehose</a:t>
            </a:r>
            <a:r>
              <a:rPr lang="en-US" dirty="0" smtClean="0"/>
              <a:t>-like streams of data</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Sql DataReader</a:t>
            </a:r>
            <a:endParaRPr lang="en-US" dirty="0"/>
          </a:p>
        </p:txBody>
      </p:sp>
      <p:sp>
        <p:nvSpPr>
          <p:cNvPr id="6" name="Content Placeholder 5"/>
          <p:cNvSpPr>
            <a:spLocks noGrp="1"/>
          </p:cNvSpPr>
          <p:nvPr>
            <p:ph sz="quarter" idx="1"/>
          </p:nvPr>
        </p:nvSpPr>
        <p:spPr/>
        <p:txBody>
          <a:bodyPr>
            <a:normAutofit fontScale="92500"/>
          </a:bodyPr>
          <a:lstStyle/>
          <a:p>
            <a:r>
              <a:rPr lang="en-US" dirty="0" smtClean="0"/>
              <a:t>Once you've read some data, you must save it because you will not be able to go back and read it again</a:t>
            </a:r>
          </a:p>
          <a:p>
            <a:r>
              <a:rPr lang="en-US" dirty="0" smtClean="0"/>
              <a:t> The forward only design of the DataReader is what enables it to be fast</a:t>
            </a:r>
          </a:p>
          <a:p>
            <a:r>
              <a:rPr lang="en-US" dirty="0" smtClean="0"/>
              <a:t>Therefore, if your only requirement for a group of data is for reading one time and you want the fastest method possible, the DataReader is the best choice</a:t>
            </a:r>
          </a:p>
          <a:p>
            <a:r>
              <a:rPr lang="en-US" dirty="0" smtClean="0"/>
              <a:t> The typical method of reading from the data stream returned by the </a:t>
            </a:r>
            <a:r>
              <a:rPr lang="en-US" dirty="0" err="1" smtClean="0"/>
              <a:t>SqlDataReader</a:t>
            </a:r>
            <a:r>
              <a:rPr lang="en-US" dirty="0" smtClean="0"/>
              <a:t> is to iterate through each row with a while loop</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Sql DataReader</a:t>
            </a:r>
            <a:endParaRPr lang="en-US" dirty="0"/>
          </a:p>
        </p:txBody>
      </p:sp>
      <p:sp>
        <p:nvSpPr>
          <p:cNvPr id="6" name="Content Placeholder 5"/>
          <p:cNvSpPr>
            <a:spLocks noGrp="1"/>
          </p:cNvSpPr>
          <p:nvPr>
            <p:ph sz="quarter" idx="1"/>
          </p:nvPr>
        </p:nvSpPr>
        <p:spPr/>
        <p:txBody>
          <a:bodyPr>
            <a:normAutofit fontScale="77500" lnSpcReduction="20000"/>
          </a:bodyPr>
          <a:lstStyle/>
          <a:p>
            <a:r>
              <a:rPr lang="en-US" dirty="0" smtClean="0"/>
              <a:t>The database connection used is kept open until the data reader</a:t>
            </a:r>
          </a:p>
          <a:p>
            <a:r>
              <a:rPr lang="en-US" dirty="0" smtClean="0"/>
              <a:t>has been closed</a:t>
            </a:r>
          </a:p>
          <a:p>
            <a:r>
              <a:rPr lang="en-US" dirty="0" smtClean="0"/>
              <a:t> The DataReader class has an indexer that permits access to any field using the familiar array style syntax</a:t>
            </a:r>
          </a:p>
          <a:p>
            <a:r>
              <a:rPr lang="en-US" dirty="0" smtClean="0"/>
              <a:t>object o = </a:t>
            </a:r>
            <a:r>
              <a:rPr lang="en-US" dirty="0" err="1" smtClean="0"/>
              <a:t>aReader</a:t>
            </a:r>
            <a:r>
              <a:rPr lang="en-US" dirty="0" smtClean="0"/>
              <a:t>[0]; or object o = </a:t>
            </a:r>
            <a:r>
              <a:rPr lang="en-US" dirty="0" err="1" smtClean="0"/>
              <a:t>aReader</a:t>
            </a:r>
            <a:r>
              <a:rPr lang="en-US" dirty="0" smtClean="0"/>
              <a:t>[“</a:t>
            </a:r>
            <a:r>
              <a:rPr lang="en-US" dirty="0" err="1" smtClean="0"/>
              <a:t>CustomerID</a:t>
            </a:r>
            <a:r>
              <a:rPr lang="en-US" dirty="0" smtClean="0"/>
              <a:t>”];</a:t>
            </a:r>
          </a:p>
          <a:p>
            <a:r>
              <a:rPr lang="en-US" dirty="0" smtClean="0"/>
              <a:t>Accessing through indexer is going to be faster however the latter is more readable</a:t>
            </a:r>
          </a:p>
          <a:p>
            <a:r>
              <a:rPr lang="en-US" dirty="0" smtClean="0"/>
              <a:t>Regardless of the type of the indexer parameter, a DataReader</a:t>
            </a:r>
          </a:p>
          <a:p>
            <a:r>
              <a:rPr lang="en-US" dirty="0" smtClean="0"/>
              <a:t>indexer will return type object</a:t>
            </a:r>
          </a:p>
          <a:p>
            <a:r>
              <a:rPr lang="en-US" dirty="0" smtClean="0"/>
              <a:t> We can convert to anything after that and proceed with our</a:t>
            </a:r>
          </a:p>
          <a:p>
            <a:r>
              <a:rPr lang="en-US" dirty="0" smtClean="0"/>
              <a:t>requirement</a:t>
            </a:r>
          </a:p>
          <a:p>
            <a:r>
              <a:rPr lang="en-US" dirty="0" smtClean="0"/>
              <a:t> Reader has to be closed at the end</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Sql DataReader</a:t>
            </a:r>
            <a:endParaRPr lang="en-US" dirty="0"/>
          </a:p>
        </p:txBody>
      </p:sp>
      <p:sp>
        <p:nvSpPr>
          <p:cNvPr id="6" name="Content Placeholder 5"/>
          <p:cNvSpPr>
            <a:spLocks noGrp="1"/>
          </p:cNvSpPr>
          <p:nvPr>
            <p:ph sz="quarter" idx="1"/>
          </p:nvPr>
        </p:nvSpPr>
        <p:spPr/>
        <p:txBody>
          <a:bodyPr>
            <a:normAutofit fontScale="62500" lnSpcReduction="20000"/>
          </a:bodyPr>
          <a:lstStyle/>
          <a:p>
            <a:r>
              <a:rPr lang="en-US" dirty="0" smtClean="0"/>
              <a:t>The database connection used is kept open until the data reader has been closed</a:t>
            </a:r>
          </a:p>
          <a:p>
            <a:pPr lvl="1"/>
            <a:r>
              <a:rPr lang="en-US" dirty="0" smtClean="0"/>
              <a:t>string source = “Data Source=local; Integrated Security=SSPI; Initial Catalog=</a:t>
            </a:r>
            <a:r>
              <a:rPr lang="en-US" dirty="0" err="1" smtClean="0"/>
              <a:t>SalesDB</a:t>
            </a:r>
            <a:r>
              <a:rPr lang="en-US" dirty="0" smtClean="0"/>
              <a:t>”;</a:t>
            </a:r>
          </a:p>
          <a:p>
            <a:pPr lvl="1"/>
            <a:r>
              <a:rPr lang="en-US" dirty="0" smtClean="0"/>
              <a:t>string select=“SELECT </a:t>
            </a:r>
            <a:r>
              <a:rPr lang="en-US" dirty="0" err="1" smtClean="0"/>
              <a:t>CustomerId,CustomerName</a:t>
            </a:r>
            <a:r>
              <a:rPr lang="en-US" dirty="0" smtClean="0"/>
              <a:t> FROM Customers”;</a:t>
            </a:r>
          </a:p>
          <a:p>
            <a:pPr lvl="1"/>
            <a:r>
              <a:rPr lang="en-US" dirty="0" smtClean="0"/>
              <a:t>SqlConnection </a:t>
            </a:r>
            <a:r>
              <a:rPr lang="en-US" dirty="0" err="1" smtClean="0"/>
              <a:t>conn</a:t>
            </a:r>
            <a:r>
              <a:rPr lang="en-US" dirty="0" smtClean="0"/>
              <a:t> = new SqlConnection(source);</a:t>
            </a:r>
          </a:p>
          <a:p>
            <a:pPr lvl="1"/>
            <a:r>
              <a:rPr lang="en-US" dirty="0" err="1" smtClean="0"/>
              <a:t>conn.Open</a:t>
            </a:r>
            <a:r>
              <a:rPr lang="en-US" dirty="0" smtClean="0"/>
              <a:t>();</a:t>
            </a:r>
          </a:p>
          <a:p>
            <a:pPr lvl="1"/>
            <a:r>
              <a:rPr lang="en-US" dirty="0" smtClean="0"/>
              <a:t>SqlCommand cmd = new SqlCommand(select, </a:t>
            </a:r>
            <a:r>
              <a:rPr lang="en-US" dirty="0" err="1" smtClean="0"/>
              <a:t>conn</a:t>
            </a:r>
            <a:r>
              <a:rPr lang="en-US" dirty="0" smtClean="0"/>
              <a:t>);</a:t>
            </a:r>
          </a:p>
          <a:p>
            <a:pPr lvl="1"/>
            <a:r>
              <a:rPr lang="en-US" b="1" dirty="0" err="1" smtClean="0"/>
              <a:t>SqlDataReader</a:t>
            </a:r>
            <a:r>
              <a:rPr lang="en-US" b="1" dirty="0" smtClean="0"/>
              <a:t> reader = </a:t>
            </a:r>
            <a:r>
              <a:rPr lang="en-US" b="1" dirty="0" err="1" smtClean="0"/>
              <a:t>cmd.ExecuteReader</a:t>
            </a:r>
            <a:r>
              <a:rPr lang="en-US" b="1" dirty="0" smtClean="0"/>
              <a:t>();</a:t>
            </a:r>
          </a:p>
          <a:p>
            <a:pPr lvl="1"/>
            <a:r>
              <a:rPr lang="en-US" b="1" dirty="0" smtClean="0"/>
              <a:t>while(</a:t>
            </a:r>
            <a:r>
              <a:rPr lang="en-US" b="1" dirty="0" err="1" smtClean="0"/>
              <a:t>reader.Read</a:t>
            </a:r>
            <a:r>
              <a:rPr lang="en-US" b="1" dirty="0" smtClean="0"/>
              <a:t>())</a:t>
            </a:r>
          </a:p>
          <a:p>
            <a:pPr lvl="1"/>
            <a:r>
              <a:rPr lang="en-US" dirty="0" smtClean="0"/>
              <a:t>{</a:t>
            </a:r>
          </a:p>
          <a:p>
            <a:pPr lvl="1"/>
            <a:r>
              <a:rPr lang="en-US" dirty="0" err="1" smtClean="0"/>
              <a:t>Console.WriteLine</a:t>
            </a:r>
            <a:r>
              <a:rPr lang="en-US" dirty="0" smtClean="0"/>
              <a:t>(“ID : {0} Name : {1}”, reader[0] , reader[1]); </a:t>
            </a:r>
            <a:r>
              <a:rPr lang="en-US" b="1" dirty="0" smtClean="0"/>
              <a:t>or</a:t>
            </a:r>
          </a:p>
          <a:p>
            <a:pPr lvl="1"/>
            <a:r>
              <a:rPr lang="en-US" dirty="0" err="1" smtClean="0"/>
              <a:t>Console.WriteLine</a:t>
            </a:r>
            <a:r>
              <a:rPr lang="en-US" dirty="0" smtClean="0"/>
              <a:t>(“ID : {0} Name : {1}”, reader[“CustomerId”] ,</a:t>
            </a:r>
          </a:p>
          <a:p>
            <a:pPr lvl="1"/>
            <a:r>
              <a:rPr lang="en-US" dirty="0" smtClean="0"/>
              <a:t>reader[“</a:t>
            </a:r>
            <a:r>
              <a:rPr lang="en-US" dirty="0" err="1" smtClean="0"/>
              <a:t>CustomerName</a:t>
            </a:r>
            <a:r>
              <a:rPr lang="en-US" dirty="0" smtClean="0"/>
              <a:t>”]);</a:t>
            </a:r>
          </a:p>
          <a:p>
            <a:pPr lvl="1"/>
            <a:r>
              <a:rPr lang="en-US" dirty="0" smtClean="0"/>
              <a:t>}</a:t>
            </a:r>
          </a:p>
          <a:p>
            <a:pPr lvl="1"/>
            <a:r>
              <a:rPr lang="en-US" b="1" dirty="0" err="1" smtClean="0"/>
              <a:t>reader.Close</a:t>
            </a:r>
            <a:r>
              <a:rPr lang="en-US" b="1" dirty="0" smtClean="0"/>
              <a:t>();</a:t>
            </a:r>
          </a:p>
          <a:p>
            <a:pPr lvl="1"/>
            <a:r>
              <a:rPr lang="en-US" dirty="0" err="1" smtClean="0"/>
              <a:t>conn.Close</a:t>
            </a:r>
            <a:r>
              <a:rPr lang="en-US" dirty="0" smtClean="0"/>
              <a:t>();</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Sql DataReader</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solidFill>
                  <a:srgbClr val="C00000"/>
                </a:solidFill>
              </a:rPr>
              <a:t>Methods:</a:t>
            </a:r>
          </a:p>
          <a:p>
            <a:pPr lvl="1"/>
            <a:r>
              <a:rPr lang="en-US" dirty="0" smtClean="0">
                <a:solidFill>
                  <a:srgbClr val="C00000"/>
                </a:solidFill>
              </a:rPr>
              <a:t>Read():</a:t>
            </a:r>
            <a:r>
              <a:rPr lang="en-US" dirty="0" smtClean="0"/>
              <a:t> It Reads the records in dr object one by one in forward only direction.</a:t>
            </a:r>
          </a:p>
          <a:p>
            <a:pPr>
              <a:buNone/>
            </a:pPr>
            <a:r>
              <a:rPr lang="en-US" dirty="0" smtClean="0"/>
              <a:t>	      if record exist on dr object it returns true or else returns false</a:t>
            </a:r>
          </a:p>
          <a:p>
            <a:pPr>
              <a:buNone/>
            </a:pPr>
            <a:r>
              <a:rPr lang="en-US" dirty="0" smtClean="0"/>
              <a:t>	    </a:t>
            </a:r>
            <a:r>
              <a:rPr lang="en-US" dirty="0" smtClean="0">
                <a:solidFill>
                  <a:srgbClr val="C00000"/>
                </a:solidFill>
              </a:rPr>
              <a:t> dr[index]-</a:t>
            </a:r>
            <a:r>
              <a:rPr lang="en-US" dirty="0" smtClean="0"/>
              <a:t>it reruns the value of specific index column</a:t>
            </a:r>
          </a:p>
          <a:p>
            <a:pPr lvl="1">
              <a:buNone/>
            </a:pPr>
            <a:r>
              <a:rPr lang="en-US" dirty="0" smtClean="0"/>
              <a:t>	</a:t>
            </a:r>
            <a:r>
              <a:rPr lang="en-US" dirty="0" smtClean="0">
                <a:solidFill>
                  <a:srgbClr val="C00000"/>
                </a:solidFill>
              </a:rPr>
              <a:t>dr[column-name]- </a:t>
            </a:r>
            <a:r>
              <a:rPr lang="en-US" dirty="0" smtClean="0"/>
              <a:t>it reruns the value of specific index column</a:t>
            </a:r>
          </a:p>
          <a:p>
            <a:pPr lvl="1">
              <a:buNone/>
            </a:pPr>
            <a:r>
              <a:rPr lang="en-US" dirty="0" smtClean="0"/>
              <a:t>	Note: dr object  returns value in the form object.</a:t>
            </a:r>
          </a:p>
          <a:p>
            <a:pPr lvl="1"/>
            <a:r>
              <a:rPr lang="en-US" dirty="0" smtClean="0">
                <a:solidFill>
                  <a:srgbClr val="C00000"/>
                </a:solidFill>
              </a:rPr>
              <a:t>close() :</a:t>
            </a:r>
            <a:r>
              <a:rPr lang="en-US" dirty="0" smtClean="0"/>
              <a:t>it will close the DataReader object.</a:t>
            </a:r>
          </a:p>
          <a:p>
            <a:r>
              <a:rPr lang="en-US" dirty="0" smtClean="0">
                <a:solidFill>
                  <a:srgbClr val="C00000"/>
                </a:solidFill>
              </a:rPr>
              <a:t>Properties:</a:t>
            </a:r>
          </a:p>
          <a:p>
            <a:pPr lvl="1"/>
            <a:r>
              <a:rPr lang="en-US" dirty="0" smtClean="0">
                <a:solidFill>
                  <a:srgbClr val="C00000"/>
                </a:solidFill>
              </a:rPr>
              <a:t>bool HasRows:-</a:t>
            </a:r>
            <a:r>
              <a:rPr lang="en-US" dirty="0" smtClean="0"/>
              <a:t>it returns true if  </a:t>
            </a:r>
            <a:r>
              <a:rPr lang="en-US" dirty="0" err="1" smtClean="0"/>
              <a:t>dr</a:t>
            </a:r>
            <a:r>
              <a:rPr lang="en-US" dirty="0" smtClean="0"/>
              <a:t> is having records or returns false</a:t>
            </a:r>
          </a:p>
          <a:p>
            <a:pPr lvl="1"/>
            <a:r>
              <a:rPr lang="en-US" dirty="0" smtClean="0">
                <a:solidFill>
                  <a:srgbClr val="C00000"/>
                </a:solidFill>
              </a:rPr>
              <a:t>int FieldCount:-</a:t>
            </a:r>
            <a:r>
              <a:rPr lang="en-US" dirty="0" smtClean="0"/>
              <a:t> it returns no of columns.</a:t>
            </a:r>
            <a:endParaRPr lang="en-US" dirty="0" smtClean="0">
              <a:solidFill>
                <a:srgbClr val="C00000"/>
              </a:solidFill>
            </a:endParaRPr>
          </a:p>
          <a:p>
            <a:pPr lvl="1"/>
            <a:r>
              <a:rPr lang="en-US" dirty="0" smtClean="0">
                <a:solidFill>
                  <a:srgbClr val="C00000"/>
                </a:solidFill>
              </a:rPr>
              <a:t>bool IsClosed:-</a:t>
            </a:r>
            <a:r>
              <a:rPr lang="en-US" dirty="0" smtClean="0"/>
              <a:t>it checks whether the </a:t>
            </a:r>
            <a:r>
              <a:rPr lang="en-US" dirty="0" err="1" smtClean="0"/>
              <a:t>dr</a:t>
            </a:r>
            <a:r>
              <a:rPr lang="en-US" dirty="0" smtClean="0"/>
              <a:t> object is closed or not, returns true if data Reader is closed or else returns false.</a:t>
            </a:r>
          </a:p>
          <a:p>
            <a:pPr lvl="1">
              <a:buNone/>
            </a:pPr>
            <a:r>
              <a:rPr lang="en-US" dirty="0" smtClean="0"/>
              <a:t>			</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304800"/>
            <a:ext cx="8229600" cy="5702491"/>
          </a:xfrm>
        </p:spPr>
        <p:txBody>
          <a:bodyPr/>
          <a:lstStyle/>
          <a:p>
            <a:r>
              <a:rPr lang="en-US" dirty="0" smtClean="0"/>
              <a:t>The Ado.net Object Model.</a:t>
            </a:r>
            <a:endParaRPr lang="en-US" dirty="0"/>
          </a:p>
        </p:txBody>
      </p:sp>
      <p:pic>
        <p:nvPicPr>
          <p:cNvPr id="3074" name="Picture 2"/>
          <p:cNvPicPr>
            <a:picLocks noChangeAspect="1" noChangeArrowheads="1"/>
          </p:cNvPicPr>
          <p:nvPr/>
        </p:nvPicPr>
        <p:blipFill>
          <a:blip r:embed="rId2"/>
          <a:srcRect/>
          <a:stretch>
            <a:fillRect/>
          </a:stretch>
        </p:blipFill>
        <p:spPr bwMode="auto">
          <a:xfrm>
            <a:off x="457200" y="1600200"/>
            <a:ext cx="7772400" cy="482945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pPr algn="ctr"/>
            <a:r>
              <a:rPr lang="en-US" dirty="0" smtClean="0"/>
              <a:t>Data Providers</a:t>
            </a:r>
            <a:endParaRPr lang="en-US" dirty="0"/>
          </a:p>
        </p:txBody>
      </p:sp>
      <p:sp>
        <p:nvSpPr>
          <p:cNvPr id="5" name="Content Placeholder 4"/>
          <p:cNvSpPr>
            <a:spLocks noGrp="1"/>
          </p:cNvSpPr>
          <p:nvPr>
            <p:ph sz="quarter" idx="1"/>
          </p:nvPr>
        </p:nvSpPr>
        <p:spPr/>
        <p:txBody>
          <a:bodyPr>
            <a:normAutofit fontScale="92500" lnSpcReduction="20000"/>
          </a:bodyPr>
          <a:lstStyle/>
          <a:p>
            <a:r>
              <a:rPr lang="en-US" dirty="0" smtClean="0"/>
              <a:t>ADO.NET allows us to interact with different types of data sources and different types of databases</a:t>
            </a:r>
          </a:p>
          <a:p>
            <a:r>
              <a:rPr lang="en-US" dirty="0" smtClean="0"/>
              <a:t> Since different data sources expose different protocols, we need a way to communicate with the right data source using the right protocol</a:t>
            </a:r>
          </a:p>
          <a:p>
            <a:r>
              <a:rPr lang="en-US" dirty="0" smtClean="0"/>
              <a:t> ADO.NET provides a relatively common way to interact with data sources, but comes in different sets of libraries for each way you can communicate to a data source</a:t>
            </a:r>
          </a:p>
          <a:p>
            <a:r>
              <a:rPr lang="en-US" dirty="0" smtClean="0"/>
              <a:t> These libraries are called </a:t>
            </a:r>
            <a:r>
              <a:rPr lang="en-US" b="1" dirty="0" smtClean="0"/>
              <a:t>Data Providers.</a:t>
            </a:r>
          </a:p>
          <a:p>
            <a:r>
              <a:rPr lang="en-US" dirty="0" smtClean="0"/>
              <a:t>Simply Data providers are libraries to communicate with diff data sources.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990600" y="1600200"/>
            <a:ext cx="8153400" cy="4495800"/>
          </a:xfrm>
        </p:spPr>
        <p:txBody>
          <a:bodyPr>
            <a:normAutofit/>
          </a:bodyPr>
          <a:lstStyle/>
          <a:p>
            <a:endParaRPr lang="en-US" dirty="0" smtClean="0"/>
          </a:p>
          <a:p>
            <a:endParaRPr lang="en-US" dirty="0"/>
          </a:p>
        </p:txBody>
      </p:sp>
      <p:sp>
        <p:nvSpPr>
          <p:cNvPr id="5" name="Title 4"/>
          <p:cNvSpPr>
            <a:spLocks noGrp="1"/>
          </p:cNvSpPr>
          <p:nvPr>
            <p:ph type="title" idx="4294967295"/>
          </p:nvPr>
        </p:nvSpPr>
        <p:spPr>
          <a:xfrm>
            <a:off x="990600" y="228600"/>
            <a:ext cx="8153400" cy="990600"/>
          </a:xfrm>
        </p:spPr>
        <p:txBody>
          <a:bodyPr/>
          <a:lstStyle/>
          <a:p>
            <a:pPr algn="ctr"/>
            <a:r>
              <a:rPr lang="en-US" dirty="0" smtClean="0"/>
              <a:t>Data Provider</a:t>
            </a:r>
            <a:endParaRPr lang="en-US" dirty="0"/>
          </a:p>
        </p:txBody>
      </p:sp>
      <p:graphicFrame>
        <p:nvGraphicFramePr>
          <p:cNvPr id="6" name="Table 5"/>
          <p:cNvGraphicFramePr>
            <a:graphicFrameLocks noGrp="1"/>
          </p:cNvGraphicFramePr>
          <p:nvPr/>
        </p:nvGraphicFramePr>
        <p:xfrm>
          <a:off x="152400" y="1295400"/>
          <a:ext cx="8686800" cy="3205480"/>
        </p:xfrm>
        <a:graphic>
          <a:graphicData uri="http://schemas.openxmlformats.org/drawingml/2006/table">
            <a:tbl>
              <a:tblPr firstRow="1" bandRow="1">
                <a:tableStyleId>{5C22544A-7EE6-4342-B048-85BDC9FD1C3A}</a:tableStyleId>
              </a:tblPr>
              <a:tblGrid>
                <a:gridCol w="2590800"/>
                <a:gridCol w="2417805"/>
                <a:gridCol w="3678195"/>
              </a:tblGrid>
              <a:tr h="370840">
                <a:tc>
                  <a:txBody>
                    <a:bodyPr/>
                    <a:lstStyle/>
                    <a:p>
                      <a:r>
                        <a:rPr lang="en-US" sz="1800" b="1" baseline="0" dirty="0" smtClean="0">
                          <a:solidFill>
                            <a:srgbClr val="FFFFFF"/>
                          </a:solidFill>
                          <a:latin typeface="Helvetica-Bold"/>
                        </a:rPr>
                        <a:t>Provider Name</a:t>
                      </a:r>
                      <a:endParaRPr lang="en-US" dirty="0"/>
                    </a:p>
                  </a:txBody>
                  <a:tcPr/>
                </a:tc>
                <a:tc>
                  <a:txBody>
                    <a:bodyPr/>
                    <a:lstStyle/>
                    <a:p>
                      <a:r>
                        <a:rPr lang="en-US" dirty="0" smtClean="0"/>
                        <a:t>Base</a:t>
                      </a:r>
                      <a:r>
                        <a:rPr lang="en-US" baseline="0" dirty="0" smtClean="0"/>
                        <a:t> Library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baseline="0" dirty="0" smtClean="0">
                          <a:solidFill>
                            <a:srgbClr val="FFFFFF"/>
                          </a:solidFill>
                          <a:latin typeface="Helvetica-Bold"/>
                        </a:rPr>
                        <a:t>Data source description</a:t>
                      </a:r>
                      <a:endParaRPr lang="en-US" dirty="0"/>
                    </a:p>
                  </a:txBody>
                  <a:tcPr/>
                </a:tc>
              </a:tr>
              <a:tr h="370840">
                <a:tc>
                  <a:txBody>
                    <a:bodyPr/>
                    <a:lstStyle/>
                    <a:p>
                      <a:r>
                        <a:rPr kumimoji="0" lang="en-US" sz="1800" kern="1200" baseline="0" dirty="0" smtClean="0">
                          <a:solidFill>
                            <a:schemeClr val="dk1"/>
                          </a:solidFill>
                          <a:latin typeface="+mn-lt"/>
                          <a:ea typeface="+mn-ea"/>
                          <a:cs typeface="+mn-cs"/>
                        </a:rPr>
                        <a:t>ODBC Data Provider</a:t>
                      </a:r>
                      <a:endParaRPr lang="en-US" dirty="0"/>
                    </a:p>
                  </a:txBody>
                  <a:tcPr/>
                </a:tc>
                <a:tc>
                  <a:txBody>
                    <a:bodyPr/>
                    <a:lstStyle/>
                    <a:p>
                      <a:r>
                        <a:rPr lang="en-US" dirty="0" smtClean="0"/>
                        <a:t>System.Data.ODBC</a:t>
                      </a:r>
                      <a:endParaRPr lang="en-US" dirty="0"/>
                    </a:p>
                  </a:txBody>
                  <a:tcPr/>
                </a:tc>
                <a:tc>
                  <a:txBody>
                    <a:bodyPr/>
                    <a:lstStyle/>
                    <a:p>
                      <a:r>
                        <a:rPr kumimoji="0" lang="en-US" sz="1800" kern="1200" baseline="0" dirty="0" smtClean="0">
                          <a:solidFill>
                            <a:schemeClr val="dk1"/>
                          </a:solidFill>
                          <a:latin typeface="+mn-lt"/>
                          <a:ea typeface="+mn-ea"/>
                          <a:cs typeface="+mn-cs"/>
                        </a:rPr>
                        <a:t>Data Sources with an ODBC</a:t>
                      </a:r>
                    </a:p>
                    <a:p>
                      <a:r>
                        <a:rPr kumimoji="0" lang="en-US" sz="1800" kern="1200" baseline="0" dirty="0" smtClean="0">
                          <a:solidFill>
                            <a:schemeClr val="dk1"/>
                          </a:solidFill>
                          <a:latin typeface="+mn-lt"/>
                          <a:ea typeface="+mn-ea"/>
                          <a:cs typeface="+mn-cs"/>
                        </a:rPr>
                        <a:t>interface. Normally older data</a:t>
                      </a:r>
                    </a:p>
                    <a:p>
                      <a:r>
                        <a:rPr kumimoji="0" lang="en-US" sz="1800" kern="1200" baseline="0" dirty="0" smtClean="0">
                          <a:solidFill>
                            <a:schemeClr val="dk1"/>
                          </a:solidFill>
                          <a:latin typeface="+mn-lt"/>
                          <a:ea typeface="+mn-ea"/>
                          <a:cs typeface="+mn-cs"/>
                        </a:rPr>
                        <a:t>bases</a:t>
                      </a:r>
                      <a:endParaRPr lang="en-US" dirty="0"/>
                    </a:p>
                  </a:txBody>
                  <a:tcPr/>
                </a:tc>
              </a:tr>
              <a:tr h="370840">
                <a:tc>
                  <a:txBody>
                    <a:bodyPr/>
                    <a:lstStyle/>
                    <a:p>
                      <a:r>
                        <a:rPr kumimoji="0" lang="en-US" sz="1800" kern="1200" baseline="0" dirty="0" smtClean="0">
                          <a:solidFill>
                            <a:schemeClr val="dk1"/>
                          </a:solidFill>
                          <a:latin typeface="+mn-lt"/>
                          <a:ea typeface="+mn-ea"/>
                          <a:cs typeface="+mn-cs"/>
                        </a:rPr>
                        <a:t>OleDb Data Provider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System.Data.OleDb</a:t>
                      </a:r>
                    </a:p>
                  </a:txBody>
                  <a:tcPr/>
                </a:tc>
                <a:tc>
                  <a:txBody>
                    <a:bodyPr/>
                    <a:lstStyle/>
                    <a:p>
                      <a:r>
                        <a:rPr kumimoji="0" lang="en-US" sz="1800" kern="1200" baseline="0" dirty="0" smtClean="0">
                          <a:solidFill>
                            <a:schemeClr val="dk1"/>
                          </a:solidFill>
                          <a:latin typeface="+mn-lt"/>
                          <a:ea typeface="+mn-ea"/>
                          <a:cs typeface="+mn-cs"/>
                        </a:rPr>
                        <a:t>Data Sources that expose an OleDb</a:t>
                      </a:r>
                    </a:p>
                    <a:p>
                      <a:r>
                        <a:rPr kumimoji="0" lang="en-US" sz="1800" kern="1200" baseline="0" dirty="0" smtClean="0">
                          <a:solidFill>
                            <a:schemeClr val="dk1"/>
                          </a:solidFill>
                          <a:latin typeface="+mn-lt"/>
                          <a:ea typeface="+mn-ea"/>
                          <a:cs typeface="+mn-cs"/>
                        </a:rPr>
                        <a:t>interface, i.e. Access or Excel</a:t>
                      </a:r>
                      <a:endParaRPr lang="en-US" dirty="0"/>
                    </a:p>
                  </a:txBody>
                  <a:tcPr/>
                </a:tc>
              </a:tr>
              <a:tr h="370840">
                <a:tc>
                  <a:txBody>
                    <a:bodyPr/>
                    <a:lstStyle/>
                    <a:p>
                      <a:r>
                        <a:rPr kumimoji="0" lang="en-US" sz="1800" kern="1200" baseline="0" dirty="0" smtClean="0">
                          <a:solidFill>
                            <a:schemeClr val="dk1"/>
                          </a:solidFill>
                          <a:latin typeface="+mn-lt"/>
                          <a:ea typeface="+mn-ea"/>
                          <a:cs typeface="+mn-cs"/>
                        </a:rPr>
                        <a:t>Oracle Data Provider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System.Data.Oracle</a:t>
                      </a:r>
                    </a:p>
                    <a:p>
                      <a:endParaRPr lang="en-US" dirty="0"/>
                    </a:p>
                  </a:txBody>
                  <a:tcPr/>
                </a:tc>
                <a:tc>
                  <a:txBody>
                    <a:bodyPr/>
                    <a:lstStyle/>
                    <a:p>
                      <a:r>
                        <a:rPr kumimoji="0" lang="en-US" sz="1800" kern="1200" baseline="0" dirty="0" smtClean="0">
                          <a:solidFill>
                            <a:schemeClr val="dk1"/>
                          </a:solidFill>
                          <a:latin typeface="+mn-lt"/>
                          <a:ea typeface="+mn-ea"/>
                          <a:cs typeface="+mn-cs"/>
                        </a:rPr>
                        <a:t>For Oracle Databases</a:t>
                      </a:r>
                      <a:endParaRPr lang="en-US" dirty="0"/>
                    </a:p>
                  </a:txBody>
                  <a:tcPr/>
                </a:tc>
              </a:tr>
              <a:tr h="370840">
                <a:tc>
                  <a:txBody>
                    <a:bodyPr/>
                    <a:lstStyle/>
                    <a:p>
                      <a:r>
                        <a:rPr kumimoji="0" lang="en-US" sz="1800" kern="1200" baseline="0" dirty="0" smtClean="0">
                          <a:solidFill>
                            <a:schemeClr val="dk1"/>
                          </a:solidFill>
                          <a:latin typeface="+mn-lt"/>
                          <a:ea typeface="+mn-ea"/>
                          <a:cs typeface="+mn-cs"/>
                        </a:rPr>
                        <a:t>SQL Data Provider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System.Data.SqlClient</a:t>
                      </a:r>
                    </a:p>
                    <a:p>
                      <a:endParaRPr lang="en-US" dirty="0"/>
                    </a:p>
                  </a:txBody>
                  <a:tcPr/>
                </a:tc>
                <a:tc>
                  <a:txBody>
                    <a:bodyPr/>
                    <a:lstStyle/>
                    <a:p>
                      <a:r>
                        <a:rPr kumimoji="0" lang="en-US" sz="1800" kern="1200" baseline="0" dirty="0" smtClean="0">
                          <a:solidFill>
                            <a:schemeClr val="dk1"/>
                          </a:solidFill>
                          <a:latin typeface="+mn-lt"/>
                          <a:ea typeface="+mn-ea"/>
                          <a:cs typeface="+mn-cs"/>
                        </a:rPr>
                        <a:t>For interacting with Microsoft SQL</a:t>
                      </a:r>
                    </a:p>
                    <a:p>
                      <a:r>
                        <a:rPr kumimoji="0" lang="en-US" sz="1800" kern="1200" baseline="0" dirty="0" smtClean="0">
                          <a:solidFill>
                            <a:schemeClr val="dk1"/>
                          </a:solidFill>
                          <a:latin typeface="+mn-lt"/>
                          <a:ea typeface="+mn-ea"/>
                          <a:cs typeface="+mn-cs"/>
                        </a:rPr>
                        <a:t>Server</a:t>
                      </a:r>
                      <a:endParaRPr lang="en-US" dirty="0"/>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pPr algn="ctr"/>
            <a:r>
              <a:rPr lang="en-US" dirty="0" smtClean="0"/>
              <a:t>Data Provider</a:t>
            </a:r>
            <a:endParaRPr lang="en-US" dirty="0"/>
          </a:p>
        </p:txBody>
      </p:sp>
      <p:sp>
        <p:nvSpPr>
          <p:cNvPr id="3" name="Content Placeholder 2"/>
          <p:cNvSpPr>
            <a:spLocks noGrp="1"/>
          </p:cNvSpPr>
          <p:nvPr>
            <p:ph sz="quarter" idx="1"/>
          </p:nvPr>
        </p:nvSpPr>
        <p:spPr/>
        <p:txBody>
          <a:bodyPr>
            <a:normAutofit/>
          </a:bodyPr>
          <a:lstStyle/>
          <a:p>
            <a:pPr>
              <a:buNone/>
            </a:pPr>
            <a:endParaRPr lang="en-US" dirty="0" smtClean="0"/>
          </a:p>
          <a:p>
            <a:pPr>
              <a:buNone/>
            </a:pPr>
            <a:r>
              <a:rPr lang="en-US" dirty="0" smtClean="0"/>
              <a:t>     </a:t>
            </a:r>
          </a:p>
          <a:p>
            <a:endParaRPr lang="en-US" dirty="0" smtClean="0"/>
          </a:p>
          <a:p>
            <a:endParaRPr lang="en-US" dirty="0" smtClean="0"/>
          </a:p>
          <a:p>
            <a:pPr>
              <a:buNone/>
            </a:pPr>
            <a:r>
              <a:rPr lang="en-US" dirty="0" smtClean="0"/>
              <a:t>		</a:t>
            </a:r>
          </a:p>
          <a:p>
            <a:endParaRPr lang="en-US" dirty="0"/>
          </a:p>
        </p:txBody>
      </p:sp>
      <p:sp>
        <p:nvSpPr>
          <p:cNvPr id="5" name="Rectangle 4"/>
          <p:cNvSpPr/>
          <p:nvPr/>
        </p:nvSpPr>
        <p:spPr>
          <a:xfrm>
            <a:off x="457200" y="2209800"/>
            <a:ext cx="1828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SQL data  provider</a:t>
            </a:r>
            <a:endParaRPr lang="en-US" dirty="0"/>
          </a:p>
        </p:txBody>
      </p:sp>
      <p:sp>
        <p:nvSpPr>
          <p:cNvPr id="6" name="Rectangle 5"/>
          <p:cNvSpPr/>
          <p:nvPr/>
        </p:nvSpPr>
        <p:spPr>
          <a:xfrm>
            <a:off x="2590800" y="2209800"/>
            <a:ext cx="1828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    OLE DB </a:t>
            </a:r>
          </a:p>
          <a:p>
            <a:r>
              <a:rPr lang="en-US" dirty="0" smtClean="0"/>
              <a:t>Data provider</a:t>
            </a:r>
            <a:endParaRPr lang="en-US" dirty="0"/>
          </a:p>
        </p:txBody>
      </p:sp>
      <p:sp>
        <p:nvSpPr>
          <p:cNvPr id="7" name="Rectangle 6"/>
          <p:cNvSpPr/>
          <p:nvPr/>
        </p:nvSpPr>
        <p:spPr>
          <a:xfrm>
            <a:off x="4724400" y="2209800"/>
            <a:ext cx="1828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Oracle provider</a:t>
            </a:r>
            <a:endParaRPr lang="en-US" dirty="0"/>
          </a:p>
        </p:txBody>
      </p:sp>
      <p:sp>
        <p:nvSpPr>
          <p:cNvPr id="8" name="Rectangle 7"/>
          <p:cNvSpPr/>
          <p:nvPr/>
        </p:nvSpPr>
        <p:spPr>
          <a:xfrm>
            <a:off x="6705600" y="2133600"/>
            <a:ext cx="1828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ODBC .</a:t>
            </a:r>
          </a:p>
          <a:p>
            <a:pPr algn="ctr"/>
            <a:r>
              <a:rPr lang="en-US" dirty="0" smtClean="0"/>
              <a:t>Data provider</a:t>
            </a:r>
            <a:endParaRPr lang="en-US" dirty="0"/>
          </a:p>
        </p:txBody>
      </p:sp>
      <p:sp>
        <p:nvSpPr>
          <p:cNvPr id="9" name="Up-Down Arrow 8"/>
          <p:cNvSpPr/>
          <p:nvPr/>
        </p:nvSpPr>
        <p:spPr>
          <a:xfrm>
            <a:off x="990600" y="3124200"/>
            <a:ext cx="457200" cy="10668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Magnetic Disk 9"/>
          <p:cNvSpPr/>
          <p:nvPr/>
        </p:nvSpPr>
        <p:spPr>
          <a:xfrm>
            <a:off x="533400" y="4419600"/>
            <a:ext cx="1295400" cy="11430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SQL SERVER</a:t>
            </a:r>
            <a:endParaRPr lang="en-US" dirty="0"/>
          </a:p>
        </p:txBody>
      </p:sp>
      <p:sp>
        <p:nvSpPr>
          <p:cNvPr id="11" name="Up-Down Arrow 10"/>
          <p:cNvSpPr/>
          <p:nvPr/>
        </p:nvSpPr>
        <p:spPr>
          <a:xfrm>
            <a:off x="3200400" y="3124200"/>
            <a:ext cx="457200" cy="10668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p-Down Arrow 11"/>
          <p:cNvSpPr/>
          <p:nvPr/>
        </p:nvSpPr>
        <p:spPr>
          <a:xfrm>
            <a:off x="5410200" y="3124200"/>
            <a:ext cx="457200" cy="10668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Up-Down Arrow 12"/>
          <p:cNvSpPr/>
          <p:nvPr/>
        </p:nvSpPr>
        <p:spPr>
          <a:xfrm>
            <a:off x="7467600" y="3124200"/>
            <a:ext cx="457200" cy="10668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Magnetic Disk 13"/>
          <p:cNvSpPr/>
          <p:nvPr/>
        </p:nvSpPr>
        <p:spPr>
          <a:xfrm>
            <a:off x="2819400" y="4419600"/>
            <a:ext cx="1295400" cy="11430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OLEDB DATA</a:t>
            </a:r>
            <a:endParaRPr lang="en-US" dirty="0"/>
          </a:p>
        </p:txBody>
      </p:sp>
      <p:sp>
        <p:nvSpPr>
          <p:cNvPr id="15" name="Flowchart: Magnetic Disk 14"/>
          <p:cNvSpPr/>
          <p:nvPr/>
        </p:nvSpPr>
        <p:spPr>
          <a:xfrm>
            <a:off x="5029200" y="4495800"/>
            <a:ext cx="1295400" cy="11430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ORACLE</a:t>
            </a:r>
            <a:endParaRPr lang="en-US" dirty="0"/>
          </a:p>
        </p:txBody>
      </p:sp>
      <p:sp>
        <p:nvSpPr>
          <p:cNvPr id="16" name="Flowchart: Magnetic Disk 15"/>
          <p:cNvSpPr/>
          <p:nvPr/>
        </p:nvSpPr>
        <p:spPr>
          <a:xfrm>
            <a:off x="7162800" y="4495800"/>
            <a:ext cx="1295400" cy="11430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ODBC DATA</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solidFill>
                  <a:srgbClr val="C00000"/>
                </a:solidFill>
              </a:rPr>
              <a:t>Data Providers</a:t>
            </a:r>
            <a:br>
              <a:rPr lang="en-US" dirty="0" smtClean="0">
                <a:solidFill>
                  <a:srgbClr val="C00000"/>
                </a:solidFill>
              </a:rPr>
            </a:br>
            <a:endParaRPr lang="en-US" dirty="0"/>
          </a:p>
        </p:txBody>
      </p:sp>
      <p:sp>
        <p:nvSpPr>
          <p:cNvPr id="3" name="Content Placeholder 2"/>
          <p:cNvSpPr>
            <a:spLocks noGrp="1"/>
          </p:cNvSpPr>
          <p:nvPr>
            <p:ph sz="quarter" idx="1"/>
          </p:nvPr>
        </p:nvSpPr>
        <p:spPr/>
        <p:txBody>
          <a:bodyPr>
            <a:normAutofit/>
          </a:bodyPr>
          <a:lstStyle/>
          <a:p>
            <a:pPr>
              <a:buNone/>
            </a:pPr>
            <a:r>
              <a:rPr lang="en-US" dirty="0" smtClean="0"/>
              <a:t>Data Provider are two Types:</a:t>
            </a:r>
          </a:p>
          <a:p>
            <a:pPr>
              <a:buNone/>
            </a:pPr>
            <a:r>
              <a:rPr lang="en-US" dirty="0" smtClean="0"/>
              <a:t>	</a:t>
            </a:r>
            <a:r>
              <a:rPr lang="en-US" sz="2000" b="1" dirty="0" smtClean="0">
                <a:solidFill>
                  <a:schemeClr val="accent2">
                    <a:lumMod val="75000"/>
                  </a:schemeClr>
                </a:solidFill>
              </a:rPr>
              <a:t>Managed Data Provider</a:t>
            </a:r>
          </a:p>
          <a:p>
            <a:pPr>
              <a:buNone/>
            </a:pPr>
            <a:r>
              <a:rPr lang="en-US" sz="2000" b="1" dirty="0" smtClean="0">
                <a:solidFill>
                  <a:schemeClr val="accent2">
                    <a:lumMod val="75000"/>
                  </a:schemeClr>
                </a:solidFill>
              </a:rPr>
              <a:t>	Un Managed Data Provider</a:t>
            </a:r>
          </a:p>
          <a:p>
            <a:r>
              <a:rPr lang="en-US" sz="2000" dirty="0" smtClean="0"/>
              <a:t>Managed Data Provider: A managed data provider, or native provider, is built with managed code, enabling it to run entirely within the .NET Framework runtime. Managed data providers better security and performance.</a:t>
            </a:r>
          </a:p>
          <a:p>
            <a:endParaRPr lang="en-US"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ADO.NET</a:t>
            </a:r>
            <a:endParaRPr lang="en-US" dirty="0"/>
          </a:p>
        </p:txBody>
      </p:sp>
      <p:sp>
        <p:nvSpPr>
          <p:cNvPr id="7" name="Content Placeholder 6"/>
          <p:cNvSpPr>
            <a:spLocks noGrp="1"/>
          </p:cNvSpPr>
          <p:nvPr>
            <p:ph sz="quarter" idx="1"/>
          </p:nvPr>
        </p:nvSpPr>
        <p:spPr/>
        <p:txBody>
          <a:bodyPr/>
          <a:lstStyle/>
          <a:p>
            <a:endParaRPr lang="en-US" dirty="0" smtClean="0"/>
          </a:p>
          <a:p>
            <a:r>
              <a:rPr lang="en-US" sz="2000" dirty="0" smtClean="0"/>
              <a:t>Unmanaged Data Provider: </a:t>
            </a:r>
          </a:p>
          <a:p>
            <a:r>
              <a:rPr lang="en-US" sz="2000" dirty="0" smtClean="0"/>
              <a:t>An unmanaged data provider or bridge provider, is built with mixed code with part of them being executed outside the .NET Framework run-time environment. The unmanaged data providers, such as those supplied for OLE DB and ODBC, allow you to use earlier data access technologies. They do not provide the benefits of performance and security.</a:t>
            </a:r>
            <a:endParaRPr 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990600" y="228600"/>
            <a:ext cx="8153400" cy="990600"/>
          </a:xfrm>
        </p:spPr>
        <p:txBody>
          <a:bodyPr/>
          <a:lstStyle/>
          <a:p>
            <a:pPr algn="ctr"/>
            <a:r>
              <a:rPr lang="en-US" dirty="0" smtClean="0"/>
              <a:t>ADO.NET Classes</a:t>
            </a:r>
            <a:endParaRPr lang="en-US" dirty="0"/>
          </a:p>
        </p:txBody>
      </p:sp>
      <p:pic>
        <p:nvPicPr>
          <p:cNvPr id="2050" name="Picture 2" descr="C:\Users\santuparsi\Desktop\Capture1.PNG"/>
          <p:cNvPicPr>
            <a:picLocks noChangeAspect="1" noChangeArrowheads="1"/>
          </p:cNvPicPr>
          <p:nvPr/>
        </p:nvPicPr>
        <p:blipFill>
          <a:blip r:embed="rId2"/>
          <a:srcRect/>
          <a:stretch>
            <a:fillRect/>
          </a:stretch>
        </p:blipFill>
        <p:spPr bwMode="auto">
          <a:xfrm>
            <a:off x="304800" y="1143000"/>
            <a:ext cx="8382000" cy="53340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ADO.NET</a:t>
            </a:r>
            <a:endParaRPr lang="en-US" dirty="0"/>
          </a:p>
        </p:txBody>
      </p:sp>
      <p:sp>
        <p:nvSpPr>
          <p:cNvPr id="5" name="Content Placeholder 4"/>
          <p:cNvSpPr>
            <a:spLocks noGrp="1"/>
          </p:cNvSpPr>
          <p:nvPr>
            <p:ph sz="quarter" idx="1"/>
          </p:nvPr>
        </p:nvSpPr>
        <p:spPr/>
        <p:txBody>
          <a:bodyPr>
            <a:normAutofit/>
          </a:bodyPr>
          <a:lstStyle/>
          <a:p>
            <a:r>
              <a:rPr lang="en-US" dirty="0" smtClean="0">
                <a:solidFill>
                  <a:schemeClr val="accent2">
                    <a:lumMod val="75000"/>
                  </a:schemeClr>
                </a:solidFill>
              </a:rPr>
              <a:t>Classes under  System.Data.Sqlclient</a:t>
            </a:r>
          </a:p>
          <a:p>
            <a:pPr lvl="1"/>
            <a:r>
              <a:rPr lang="en-US" dirty="0" smtClean="0">
                <a:solidFill>
                  <a:srgbClr val="4D4D4D"/>
                </a:solidFill>
              </a:rPr>
              <a:t>SqlConnection</a:t>
            </a:r>
          </a:p>
          <a:p>
            <a:pPr lvl="1"/>
            <a:r>
              <a:rPr lang="en-US" dirty="0" smtClean="0">
                <a:solidFill>
                  <a:srgbClr val="4D4D4D"/>
                </a:solidFill>
              </a:rPr>
              <a:t>SqlCommand</a:t>
            </a:r>
          </a:p>
          <a:p>
            <a:pPr lvl="1"/>
            <a:r>
              <a:rPr lang="en-US" dirty="0" smtClean="0">
                <a:solidFill>
                  <a:srgbClr val="4D4D4D"/>
                </a:solidFill>
              </a:rPr>
              <a:t>SqlDatareader</a:t>
            </a:r>
          </a:p>
          <a:p>
            <a:pPr lvl="1"/>
            <a:r>
              <a:rPr lang="en-US" dirty="0" smtClean="0">
                <a:solidFill>
                  <a:srgbClr val="4D4D4D"/>
                </a:solidFill>
              </a:rPr>
              <a:t>SqlDataadaptor</a:t>
            </a:r>
          </a:p>
          <a:p>
            <a:pPr lvl="1"/>
            <a:r>
              <a:rPr lang="en-US" dirty="0" smtClean="0">
                <a:solidFill>
                  <a:srgbClr val="4D4D4D"/>
                </a:solidFill>
              </a:rPr>
              <a:t>SqlParameter</a:t>
            </a:r>
          </a:p>
          <a:p>
            <a:pPr lvl="1"/>
            <a:r>
              <a:rPr lang="en-US" dirty="0" smtClean="0">
                <a:solidFill>
                  <a:srgbClr val="4D4D4D"/>
                </a:solidFill>
              </a:rPr>
              <a:t>SqlTransaction</a:t>
            </a:r>
          </a:p>
          <a:p>
            <a:pPr lvl="1"/>
            <a:endParaRPr lang="en-US"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2292</TotalTime>
  <Words>1744</Words>
  <Application>Microsoft Office PowerPoint</Application>
  <PresentationFormat>On-screen Show (4:3)</PresentationFormat>
  <Paragraphs>249</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Median</vt:lpstr>
      <vt:lpstr>Overview of ADO.NET</vt:lpstr>
      <vt:lpstr>Overview of ADO.NET</vt:lpstr>
      <vt:lpstr>Data Providers</vt:lpstr>
      <vt:lpstr>Data Provider</vt:lpstr>
      <vt:lpstr>Data Provider</vt:lpstr>
      <vt:lpstr>Data Providers </vt:lpstr>
      <vt:lpstr>ADO.NET</vt:lpstr>
      <vt:lpstr>ADO.NET Classes</vt:lpstr>
      <vt:lpstr>ADO.NET</vt:lpstr>
      <vt:lpstr>    SqlConnection</vt:lpstr>
      <vt:lpstr>    SqlConnection</vt:lpstr>
      <vt:lpstr>SqlConnection</vt:lpstr>
      <vt:lpstr>SqlConnection</vt:lpstr>
      <vt:lpstr>SqlCommand</vt:lpstr>
      <vt:lpstr>SqlCommand</vt:lpstr>
      <vt:lpstr>Sql Command</vt:lpstr>
      <vt:lpstr>Sql Command</vt:lpstr>
      <vt:lpstr>Sql Command</vt:lpstr>
      <vt:lpstr>Sql Command</vt:lpstr>
      <vt:lpstr>Sql Command</vt:lpstr>
      <vt:lpstr>Sql Command</vt:lpstr>
      <vt:lpstr>Sql DataReader</vt:lpstr>
      <vt:lpstr>Sql DataReader</vt:lpstr>
      <vt:lpstr>Sql DataReader</vt:lpstr>
      <vt:lpstr>Sql DataReader</vt:lpstr>
      <vt:lpstr>Sql DataReader</vt:lpstr>
      <vt:lpstr>Slide 27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ADO.NET</dc:title>
  <dc:creator/>
  <cp:lastModifiedBy>santuparsi</cp:lastModifiedBy>
  <cp:revision>151</cp:revision>
  <dcterms:created xsi:type="dcterms:W3CDTF">2006-08-16T00:00:00Z</dcterms:created>
  <dcterms:modified xsi:type="dcterms:W3CDTF">2012-12-06T04:08:11Z</dcterms:modified>
</cp:coreProperties>
</file>