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8" r:id="rId4"/>
    <p:sldId id="28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5C7C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0"/>
                </a:moveTo>
                <a:lnTo>
                  <a:pt x="9143993" y="0"/>
                </a:lnTo>
                <a:lnTo>
                  <a:pt x="9143993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43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://getbootstrap.com/components/)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bootstrap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4964353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594" y="1588"/>
                </a:lnTo>
              </a:path>
            </a:pathLst>
          </a:custGeom>
          <a:ln w="19049">
            <a:solidFill>
              <a:srgbClr val="3037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0406" y="1002703"/>
            <a:ext cx="6572689" cy="3697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766684" cy="248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Grids</a:t>
            </a:r>
            <a:endParaRPr sz="4000">
              <a:latin typeface="Arial"/>
              <a:cs typeface="Arial"/>
            </a:endParaRPr>
          </a:p>
          <a:p>
            <a:pPr marL="190500" marR="66421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Bootstrap's grid system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allows up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12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columns  across the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page</a:t>
            </a:r>
            <a:endParaRPr sz="2400">
              <a:latin typeface="Gothic Uralic"/>
              <a:cs typeface="Gothic Uralic"/>
            </a:endParaRPr>
          </a:p>
          <a:p>
            <a:pPr marL="190500" marR="5080" indent="-177800">
              <a:lnSpc>
                <a:spcPct val="101499"/>
              </a:lnSpc>
              <a:spcBef>
                <a:spcPts val="47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Gothic Uralic"/>
                <a:cs typeface="Gothic Uralic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can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divide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the container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rows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each row 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columns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with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space multiple of the</a:t>
            </a:r>
            <a:r>
              <a:rPr sz="24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12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671" y="3530168"/>
            <a:ext cx="8937917" cy="2926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996555" cy="283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Grids</a:t>
            </a:r>
            <a:endParaRPr sz="4000">
              <a:latin typeface="Arial"/>
              <a:cs typeface="Arial"/>
            </a:endParaRPr>
          </a:p>
          <a:p>
            <a:pPr marL="190500" marR="12446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In the bellow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example,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we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divide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the space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inside 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the container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 1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row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and this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row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 3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columns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with 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same side. 4+4+4 =</a:t>
            </a:r>
            <a:r>
              <a:rPr sz="2400" spc="-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12</a:t>
            </a:r>
            <a:endParaRPr sz="2400">
              <a:latin typeface="Gothic Uralic"/>
              <a:cs typeface="Gothic Uralic"/>
            </a:endParaRPr>
          </a:p>
          <a:p>
            <a:pPr marL="190500" marR="5080" indent="-177800">
              <a:lnSpc>
                <a:spcPts val="2820"/>
              </a:lnSpc>
              <a:spcBef>
                <a:spcPts val="74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Gothic Uralic"/>
                <a:cs typeface="Gothic Uralic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can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use any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combination that the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sum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be equal  to 12.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5045" y="4009652"/>
            <a:ext cx="5961106" cy="2309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501255" cy="131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Grids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Responsive Bootstrap's grid system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with 3</a:t>
            </a:r>
            <a:r>
              <a:rPr sz="2400" spc="4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columns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8066" y="2673857"/>
            <a:ext cx="2146918" cy="3774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5598" y="2673857"/>
            <a:ext cx="5012372" cy="3774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7187" y="2254821"/>
            <a:ext cx="142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small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screens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6969" y="2272690"/>
            <a:ext cx="1195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big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screens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355975" cy="503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4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95" dirty="0">
                <a:solidFill>
                  <a:srgbClr val="242852"/>
                </a:solidFill>
                <a:latin typeface="Arial"/>
                <a:cs typeface="Arial"/>
              </a:rPr>
              <a:t>Table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4 main</a:t>
            </a:r>
            <a:r>
              <a:rPr sz="2400" spc="-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classes:</a:t>
            </a:r>
            <a:endParaRPr sz="24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r>
              <a:rPr sz="2000" i="1" dirty="0">
                <a:solidFill>
                  <a:srgbClr val="404040"/>
                </a:solidFill>
                <a:latin typeface="TeXGyreAdventor"/>
                <a:cs typeface="TeXGyreAdventor"/>
              </a:rPr>
              <a:t>table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table-striped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.table-bordered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.table-hover</a:t>
            </a:r>
            <a:endParaRPr sz="2000">
              <a:latin typeface="TeXGyreAdventor"/>
              <a:cs typeface="TeXGyreAdventor"/>
            </a:endParaRPr>
          </a:p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i="1" dirty="0">
                <a:solidFill>
                  <a:srgbClr val="404040"/>
                </a:solidFill>
                <a:latin typeface="TeXGyreAdventor"/>
                <a:cs typeface="TeXGyreAdventor"/>
              </a:rPr>
              <a:t>5 </a:t>
            </a:r>
            <a:r>
              <a:rPr sz="24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contextual</a:t>
            </a:r>
            <a:r>
              <a:rPr sz="2400" i="1" spc="-4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eXGyreAdventor"/>
                <a:cs typeface="TeXGyreAdventor"/>
              </a:rPr>
              <a:t>classes:</a:t>
            </a:r>
            <a:endParaRPr sz="24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425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</a:t>
            </a:r>
            <a:r>
              <a:rPr sz="2000" i="1" spc="-5" dirty="0">
                <a:solidFill>
                  <a:srgbClr val="7F7F7F"/>
                </a:solidFill>
                <a:latin typeface="TeXGyreAdventor"/>
                <a:cs typeface="TeXGyreAdventor"/>
              </a:rPr>
              <a:t>active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</a:t>
            </a:r>
            <a:r>
              <a:rPr sz="2000" i="1" spc="-5" dirty="0">
                <a:solidFill>
                  <a:srgbClr val="008000"/>
                </a:solidFill>
                <a:latin typeface="TeXGyreAdventor"/>
                <a:cs typeface="TeXGyreAdventor"/>
              </a:rPr>
              <a:t>success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</a:t>
            </a:r>
            <a:r>
              <a:rPr sz="2000" i="1" spc="-5" dirty="0">
                <a:solidFill>
                  <a:srgbClr val="4A8EF2"/>
                </a:solidFill>
                <a:latin typeface="TeXGyreAdventor"/>
                <a:cs typeface="TeXGyreAdventor"/>
              </a:rPr>
              <a:t>info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</a:t>
            </a:r>
            <a:r>
              <a:rPr sz="2000" i="1" spc="-5" dirty="0">
                <a:solidFill>
                  <a:srgbClr val="DEDE00"/>
                </a:solidFill>
                <a:latin typeface="TeXGyreAdventor"/>
                <a:cs typeface="TeXGyreAdventor"/>
              </a:rPr>
              <a:t>warning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</a:t>
            </a:r>
            <a:r>
              <a:rPr sz="2000" i="1" spc="-5" dirty="0">
                <a:solidFill>
                  <a:srgbClr val="FF0000"/>
                </a:solidFill>
                <a:latin typeface="TeXGyreAdventor"/>
                <a:cs typeface="TeXGyreAdventor"/>
              </a:rPr>
              <a:t>danger</a:t>
            </a:r>
            <a:endParaRPr sz="20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03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596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4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80" dirty="0">
                <a:solidFill>
                  <a:srgbClr val="242852"/>
                </a:solidFill>
                <a:latin typeface="Arial"/>
                <a:cs typeface="Arial"/>
              </a:rPr>
              <a:t>Tables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9572" y="1666251"/>
            <a:ext cx="4942838" cy="4755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596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4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80" dirty="0">
                <a:solidFill>
                  <a:srgbClr val="242852"/>
                </a:solidFill>
                <a:latin typeface="Arial"/>
                <a:cs typeface="Arial"/>
              </a:rPr>
              <a:t>Tables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997" y="2348748"/>
            <a:ext cx="8009918" cy="3261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804920" cy="240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Images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3 main</a:t>
            </a:r>
            <a:r>
              <a:rPr sz="2400" spc="-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classes:</a:t>
            </a:r>
            <a:endParaRPr sz="24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r>
              <a:rPr sz="20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img-rounded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r>
              <a:rPr sz="20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img-circle</a:t>
            </a:r>
            <a:endParaRPr sz="20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</a:t>
            </a:r>
            <a:r>
              <a:rPr sz="2000" i="1" spc="-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img-thumbnail</a:t>
            </a:r>
            <a:endParaRPr sz="20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9400" y="4100867"/>
            <a:ext cx="8458200" cy="2057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8049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Images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0237" y="2537314"/>
            <a:ext cx="7942029" cy="2841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656195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42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Alerts</a:t>
            </a:r>
            <a:endParaRPr sz="4000">
              <a:latin typeface="Arial"/>
              <a:cs typeface="Arial"/>
            </a:endParaRPr>
          </a:p>
          <a:p>
            <a:pPr marL="190500" marR="1280795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Bootstrap provides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an easy way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to create  predefined alert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messages</a:t>
            </a:r>
            <a:endParaRPr sz="2400">
              <a:latin typeface="Gothic Uralic"/>
              <a:cs typeface="Gothic Uralic"/>
            </a:endParaRPr>
          </a:p>
          <a:p>
            <a:pPr marL="190500" marR="5080" indent="-177800">
              <a:lnSpc>
                <a:spcPct val="101499"/>
              </a:lnSpc>
              <a:spcBef>
                <a:spcPts val="47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Alerts are created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with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the .alert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class,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followed by  one of the four contextual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classes</a:t>
            </a:r>
            <a:endParaRPr sz="2400">
              <a:latin typeface="Gothic Uralic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4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008000"/>
                </a:solidFill>
                <a:latin typeface="Gothic Uralic"/>
                <a:cs typeface="Gothic Uralic"/>
              </a:rPr>
              <a:t>.alert-success</a:t>
            </a:r>
            <a:endParaRPr sz="2400">
              <a:latin typeface="Gothic Uralic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85B2F6"/>
                </a:solidFill>
                <a:latin typeface="Gothic Uralic"/>
                <a:cs typeface="Gothic Uralic"/>
              </a:rPr>
              <a:t>.alert-info</a:t>
            </a:r>
            <a:endParaRPr sz="2400">
              <a:latin typeface="Gothic Uralic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DEDE00"/>
                </a:solidFill>
                <a:latin typeface="Gothic Uralic"/>
                <a:cs typeface="Gothic Uralic"/>
              </a:rPr>
              <a:t>.alert-warning</a:t>
            </a:r>
            <a:endParaRPr sz="2400">
              <a:latin typeface="Gothic Uralic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5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FF0000"/>
                </a:solidFill>
                <a:latin typeface="Gothic Uralic"/>
                <a:cs typeface="Gothic Uralic"/>
              </a:rPr>
              <a:t>.alert-danger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4086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50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Alerts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1077" y="2074871"/>
            <a:ext cx="8132454" cy="3913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596505" cy="51753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5" dirty="0">
                <a:solidFill>
                  <a:srgbClr val="242852"/>
                </a:solidFill>
                <a:latin typeface="Arial"/>
                <a:cs typeface="Arial"/>
              </a:rPr>
              <a:t>What </a:t>
            </a:r>
            <a:r>
              <a:rPr sz="4000" spc="-55" dirty="0">
                <a:solidFill>
                  <a:srgbClr val="242852"/>
                </a:solidFill>
                <a:latin typeface="Arial"/>
                <a:cs typeface="Arial"/>
              </a:rPr>
              <a:t>is</a:t>
            </a:r>
            <a:r>
              <a:rPr sz="4000" spc="-34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Bootstrap?</a:t>
            </a:r>
            <a:endParaRPr sz="4000" dirty="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pc="-5" dirty="0">
                <a:solidFill>
                  <a:srgbClr val="404040"/>
                </a:solidFill>
                <a:latin typeface="Gothic Uralic"/>
                <a:cs typeface="Gothic Uralic"/>
              </a:rPr>
              <a:t>Bootstrap </a:t>
            </a:r>
            <a:r>
              <a:rPr dirty="0">
                <a:solidFill>
                  <a:srgbClr val="404040"/>
                </a:solidFill>
                <a:latin typeface="Gothic Uralic"/>
                <a:cs typeface="Gothic Uralic"/>
              </a:rPr>
              <a:t>is a </a:t>
            </a:r>
            <a:r>
              <a:rPr spc="-5" dirty="0">
                <a:solidFill>
                  <a:srgbClr val="404040"/>
                </a:solidFill>
                <a:latin typeface="Gothic Uralic"/>
                <a:cs typeface="Gothic Uralic"/>
              </a:rPr>
              <a:t>free front-end framework (HTML </a:t>
            </a:r>
            <a:r>
              <a:rPr dirty="0">
                <a:solidFill>
                  <a:srgbClr val="404040"/>
                </a:solidFill>
                <a:latin typeface="Gothic Uralic"/>
                <a:cs typeface="Gothic Uralic"/>
              </a:rPr>
              <a:t>and  CSS) </a:t>
            </a:r>
            <a:r>
              <a:rPr spc="-5" dirty="0">
                <a:solidFill>
                  <a:srgbClr val="404040"/>
                </a:solidFill>
                <a:latin typeface="Gothic Uralic"/>
                <a:cs typeface="Gothic Uralic"/>
              </a:rPr>
              <a:t>for faster </a:t>
            </a:r>
            <a:r>
              <a:rPr dirty="0">
                <a:solidFill>
                  <a:srgbClr val="404040"/>
                </a:solidFill>
                <a:latin typeface="Gothic Uralic"/>
                <a:cs typeface="Gothic Uralic"/>
              </a:rPr>
              <a:t>and easier web</a:t>
            </a:r>
            <a:r>
              <a:rPr spc="-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pc="-5" dirty="0">
                <a:solidFill>
                  <a:srgbClr val="404040"/>
                </a:solidFill>
                <a:latin typeface="Gothic Uralic"/>
                <a:cs typeface="Gothic Uralic"/>
              </a:rPr>
              <a:t>development</a:t>
            </a:r>
            <a:endParaRPr dirty="0">
              <a:latin typeface="Gothic Uralic"/>
              <a:cs typeface="Gothic Uralic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Clr>
                <a:srgbClr val="629DD1"/>
              </a:buClr>
              <a:buFont typeface="Arial" pitchFamily="34" charset="0"/>
              <a:buChar char="•"/>
            </a:pPr>
            <a:r>
              <a:rPr lang="en-US" dirty="0" smtClean="0">
                <a:latin typeface="Gothic Uralic"/>
                <a:cs typeface="Gothic Uralic"/>
              </a:rPr>
              <a:t>Bootstrap is the most popular HTML, CSS, and JavaScript framework for developing responsive, 	mobile-first web sites.</a:t>
            </a: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Clr>
                <a:srgbClr val="629DD1"/>
              </a:buClr>
              <a:buFont typeface="Arial" pitchFamily="34" charset="0"/>
              <a:buChar char="•"/>
            </a:pPr>
            <a:r>
              <a:rPr lang="en-US" dirty="0" smtClean="0">
                <a:latin typeface="Gothic Uralic"/>
                <a:cs typeface="Gothic Uralic"/>
              </a:rPr>
              <a:t>Bootstrap includes HTML and CSS based design templates for typography, forms, buttons, tables, navigation and many other, as well as optional JavaScript plugins</a:t>
            </a:r>
            <a:endParaRPr dirty="0">
              <a:latin typeface="Gothic Uralic"/>
              <a:cs typeface="Gothic Uralic"/>
            </a:endParaRPr>
          </a:p>
          <a:p>
            <a:pPr marL="190500" marR="549910" indent="-177800">
              <a:lnSpc>
                <a:spcPct val="9940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pc="-5" dirty="0">
                <a:solidFill>
                  <a:srgbClr val="404040"/>
                </a:solidFill>
                <a:latin typeface="Gothic Uralic"/>
                <a:cs typeface="Gothic Uralic"/>
              </a:rPr>
              <a:t>Bootstrap </a:t>
            </a:r>
            <a:r>
              <a:rPr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pc="-5" dirty="0">
                <a:solidFill>
                  <a:srgbClr val="404040"/>
                </a:solidFill>
                <a:latin typeface="Gothic Uralic"/>
                <a:cs typeface="Gothic Uralic"/>
              </a:rPr>
              <a:t>famous for being developed </a:t>
            </a:r>
            <a:r>
              <a:rPr dirty="0">
                <a:solidFill>
                  <a:srgbClr val="404040"/>
                </a:solidFill>
                <a:latin typeface="Gothic Uralic"/>
                <a:cs typeface="Gothic Uralic"/>
              </a:rPr>
              <a:t>with  </a:t>
            </a:r>
            <a:r>
              <a:rPr spc="-5" dirty="0">
                <a:solidFill>
                  <a:srgbClr val="404040"/>
                </a:solidFill>
                <a:latin typeface="Gothic Uralic"/>
                <a:cs typeface="Gothic Uralic"/>
              </a:rPr>
              <a:t>components that </a:t>
            </a:r>
            <a:r>
              <a:rPr dirty="0">
                <a:solidFill>
                  <a:srgbClr val="404040"/>
                </a:solidFill>
                <a:latin typeface="Gothic Uralic"/>
                <a:cs typeface="Gothic Uralic"/>
              </a:rPr>
              <a:t>have </a:t>
            </a:r>
            <a:r>
              <a:rPr spc="-5" dirty="0">
                <a:solidFill>
                  <a:srgbClr val="404040"/>
                </a:solidFill>
                <a:latin typeface="Gothic Uralic"/>
                <a:cs typeface="Gothic Uralic"/>
              </a:rPr>
              <a:t>the ability to follow the  property of responsive</a:t>
            </a:r>
            <a:r>
              <a:rPr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>
                <a:solidFill>
                  <a:srgbClr val="404040"/>
                </a:solidFill>
                <a:latin typeface="Gothic Uralic"/>
                <a:cs typeface="Gothic Uralic"/>
              </a:rPr>
              <a:t>designs</a:t>
            </a:r>
            <a:endParaRPr dirty="0">
              <a:latin typeface="Gothic Uralic"/>
              <a:cs typeface="Gothic Uralic"/>
            </a:endParaRPr>
          </a:p>
          <a:p>
            <a:pPr marL="469900" marR="97155" lvl="1" indent="-190500">
              <a:lnSpc>
                <a:spcPct val="100400"/>
              </a:lnSpc>
              <a:spcBef>
                <a:spcPts val="49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pc="-5" dirty="0">
                <a:solidFill>
                  <a:srgbClr val="404040"/>
                </a:solidFill>
                <a:latin typeface="Gothic Uralic"/>
                <a:cs typeface="Gothic Uralic"/>
              </a:rPr>
              <a:t>Responsive Design </a:t>
            </a:r>
            <a:r>
              <a:rPr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pc="-5" dirty="0">
                <a:solidFill>
                  <a:srgbClr val="404040"/>
                </a:solidFill>
                <a:latin typeface="Gothic Uralic"/>
                <a:cs typeface="Gothic Uralic"/>
              </a:rPr>
              <a:t>about </a:t>
            </a:r>
            <a:r>
              <a:rPr dirty="0">
                <a:solidFill>
                  <a:srgbClr val="404040"/>
                </a:solidFill>
                <a:latin typeface="Gothic Uralic"/>
                <a:cs typeface="Gothic Uralic"/>
              </a:rPr>
              <a:t>using CSS and </a:t>
            </a:r>
            <a:r>
              <a:rPr spc="-5" dirty="0">
                <a:solidFill>
                  <a:srgbClr val="404040"/>
                </a:solidFill>
                <a:latin typeface="Gothic Uralic"/>
                <a:cs typeface="Gothic Uralic"/>
              </a:rPr>
              <a:t>HTML to resize,  </a:t>
            </a:r>
            <a:r>
              <a:rPr dirty="0">
                <a:solidFill>
                  <a:srgbClr val="404040"/>
                </a:solidFill>
                <a:latin typeface="Gothic Uralic"/>
                <a:cs typeface="Gothic Uralic"/>
              </a:rPr>
              <a:t>hide, </a:t>
            </a:r>
            <a:r>
              <a:rPr spc="-5" dirty="0">
                <a:solidFill>
                  <a:srgbClr val="404040"/>
                </a:solidFill>
                <a:latin typeface="Gothic Uralic"/>
                <a:cs typeface="Gothic Uralic"/>
              </a:rPr>
              <a:t>shrink, enlarge, or move the content to make </a:t>
            </a:r>
            <a:r>
              <a:rPr dirty="0">
                <a:solidFill>
                  <a:srgbClr val="404040"/>
                </a:solidFill>
                <a:latin typeface="Gothic Uralic"/>
                <a:cs typeface="Gothic Uralic"/>
              </a:rPr>
              <a:t>it </a:t>
            </a:r>
            <a:r>
              <a:rPr spc="-5" dirty="0">
                <a:solidFill>
                  <a:srgbClr val="404040"/>
                </a:solidFill>
                <a:latin typeface="Gothic Uralic"/>
                <a:cs typeface="Gothic Uralic"/>
              </a:rPr>
              <a:t>look  good on </a:t>
            </a:r>
            <a:r>
              <a:rPr dirty="0">
                <a:solidFill>
                  <a:srgbClr val="404040"/>
                </a:solidFill>
                <a:latin typeface="Gothic Uralic"/>
                <a:cs typeface="Gothic Uralic"/>
              </a:rPr>
              <a:t>any</a:t>
            </a:r>
            <a:r>
              <a:rPr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pc="-5" dirty="0">
                <a:solidFill>
                  <a:srgbClr val="404040"/>
                </a:solidFill>
                <a:latin typeface="Gothic Uralic"/>
                <a:cs typeface="Gothic Uralic"/>
              </a:rPr>
              <a:t>screen</a:t>
            </a:r>
            <a:endParaRPr dirty="0">
              <a:latin typeface="Gothic Uralic"/>
              <a:cs typeface="Gothic Uralic"/>
            </a:endParaRPr>
          </a:p>
          <a:p>
            <a:pPr marL="469900" marR="297815" lvl="1" indent="-190500">
              <a:lnSpc>
                <a:spcPts val="2320"/>
              </a:lnSpc>
              <a:spcBef>
                <a:spcPts val="625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pc="-5" dirty="0">
                <a:solidFill>
                  <a:srgbClr val="404040"/>
                </a:solidFill>
                <a:latin typeface="Gothic Uralic"/>
                <a:cs typeface="Gothic Uralic"/>
              </a:rPr>
              <a:t>Responsive Design </a:t>
            </a:r>
            <a:r>
              <a:rPr dirty="0">
                <a:solidFill>
                  <a:srgbClr val="404040"/>
                </a:solidFill>
                <a:latin typeface="Gothic Uralic"/>
                <a:cs typeface="Gothic Uralic"/>
              </a:rPr>
              <a:t>allow </a:t>
            </a:r>
            <a:r>
              <a:rPr spc="-5" dirty="0">
                <a:solidFill>
                  <a:srgbClr val="404040"/>
                </a:solidFill>
                <a:latin typeface="Gothic Uralic"/>
                <a:cs typeface="Gothic Uralic"/>
              </a:rPr>
              <a:t>your page works for </a:t>
            </a:r>
            <a:r>
              <a:rPr spc="-25" dirty="0">
                <a:solidFill>
                  <a:srgbClr val="404040"/>
                </a:solidFill>
                <a:latin typeface="Gothic Uralic"/>
                <a:cs typeface="Gothic Uralic"/>
              </a:rPr>
              <a:t>computer,  </a:t>
            </a:r>
            <a:r>
              <a:rPr spc="-5" dirty="0">
                <a:solidFill>
                  <a:srgbClr val="404040"/>
                </a:solidFill>
                <a:latin typeface="Gothic Uralic"/>
                <a:cs typeface="Gothic Uralic"/>
              </a:rPr>
              <a:t>tablets </a:t>
            </a:r>
            <a:r>
              <a:rPr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pc="-5" dirty="0">
                <a:solidFill>
                  <a:srgbClr val="404040"/>
                </a:solidFill>
                <a:latin typeface="Gothic Uralic"/>
                <a:cs typeface="Gothic Uralic"/>
              </a:rPr>
              <a:t>mobile</a:t>
            </a:r>
            <a:r>
              <a:rPr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pc="-5" dirty="0">
                <a:solidFill>
                  <a:srgbClr val="404040"/>
                </a:solidFill>
                <a:latin typeface="Gothic Uralic"/>
                <a:cs typeface="Gothic Uralic"/>
              </a:rPr>
              <a:t>phones.</a:t>
            </a:r>
            <a:endParaRPr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4086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50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Alerts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7692" y="1790015"/>
            <a:ext cx="6921009" cy="4540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552690" cy="511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Buttons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Bootstrap provides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seven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styles of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buttons:</a:t>
            </a:r>
            <a:endParaRPr sz="2400">
              <a:latin typeface="Gothic Uralic"/>
              <a:cs typeface="Gothic Uralic"/>
            </a:endParaRPr>
          </a:p>
          <a:p>
            <a:pPr marL="190500" marR="5080" indent="-177800">
              <a:lnSpc>
                <a:spcPct val="101499"/>
              </a:lnSpc>
              <a:spcBef>
                <a:spcPts val="45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5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achieve the button styles above, Bootstrap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has 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the following contextual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classes: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29DD1"/>
              </a:buClr>
              <a:buFont typeface="Arial"/>
              <a:buChar char="•"/>
            </a:pPr>
            <a:endParaRPr sz="33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.btn-default</a:t>
            </a:r>
            <a:endParaRPr sz="20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0000FF"/>
                </a:solidFill>
                <a:latin typeface="Gothic Uralic"/>
                <a:cs typeface="Gothic Uralic"/>
              </a:rPr>
              <a:t>.btn-primary</a:t>
            </a:r>
            <a:endParaRPr sz="20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008000"/>
                </a:solidFill>
                <a:latin typeface="Gothic Uralic"/>
                <a:cs typeface="Gothic Uralic"/>
              </a:rPr>
              <a:t>.btn-success</a:t>
            </a:r>
            <a:endParaRPr sz="20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ACCBF9"/>
                </a:solidFill>
                <a:latin typeface="Gothic Uralic"/>
                <a:cs typeface="Gothic Uralic"/>
              </a:rPr>
              <a:t>.btn-info</a:t>
            </a:r>
            <a:endParaRPr sz="20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FF6600"/>
                </a:solidFill>
                <a:latin typeface="Gothic Uralic"/>
                <a:cs typeface="Gothic Uralic"/>
              </a:rPr>
              <a:t>.btn-warning</a:t>
            </a:r>
            <a:endParaRPr sz="20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FF0000"/>
                </a:solidFill>
                <a:latin typeface="Gothic Uralic"/>
                <a:cs typeface="Gothic Uralic"/>
              </a:rPr>
              <a:t>.btn-danger</a:t>
            </a:r>
            <a:endParaRPr sz="20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.btn-link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848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Buttons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1879" y="1471993"/>
            <a:ext cx="6254108" cy="239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444" y="4244746"/>
            <a:ext cx="7175496" cy="1319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6541770" cy="211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1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Glyphicons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Bootstrap provides 260 glyphicons from the  Glyphicons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Halflings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set</a:t>
            </a:r>
            <a:endParaRPr sz="2400">
              <a:latin typeface="Gothic Uralic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51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(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  <a:hlinkClick r:id="rId2"/>
              </a:rPr>
              <a:t>http://getbootstrap.com/components/)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2052" y="3091522"/>
            <a:ext cx="6337947" cy="3188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4599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Glyphicons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3323" y="1637145"/>
            <a:ext cx="5775778" cy="4765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4599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Glyphicons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2749" y="2212542"/>
            <a:ext cx="5432109" cy="3346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943850" cy="489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Labels</a:t>
            </a:r>
            <a:endParaRPr sz="4000">
              <a:latin typeface="Arial"/>
              <a:cs typeface="Arial"/>
            </a:endParaRPr>
          </a:p>
          <a:p>
            <a:pPr marL="190500" marR="1063625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Labels are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used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to provide </a:t>
            </a:r>
            <a:r>
              <a:rPr sz="2400" spc="5" dirty="0">
                <a:solidFill>
                  <a:srgbClr val="404040"/>
                </a:solidFill>
                <a:latin typeface="Gothic Uralic"/>
                <a:cs typeface="Gothic Uralic"/>
              </a:rPr>
              <a:t>information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about  something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29DD1"/>
              </a:buClr>
              <a:buFont typeface="Arial"/>
              <a:buChar char="•"/>
            </a:pPr>
            <a:endParaRPr sz="3500">
              <a:latin typeface="Gothic Uralic"/>
              <a:cs typeface="Gothic Uralic"/>
            </a:endParaRPr>
          </a:p>
          <a:p>
            <a:pPr marL="190500" marR="5080" indent="-177800">
              <a:lnSpc>
                <a:spcPts val="282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Bootstrap create labels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with </a:t>
            </a:r>
            <a:r>
              <a:rPr sz="2400" spc="10" dirty="0">
                <a:solidFill>
                  <a:srgbClr val="404040"/>
                </a:solidFill>
                <a:latin typeface="Gothic Uralic"/>
                <a:cs typeface="Gothic Uralic"/>
              </a:rPr>
              <a:t>colorful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backgrounds to  highlight the text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inside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de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label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29DD1"/>
              </a:buClr>
              <a:buFont typeface="Arial"/>
              <a:buChar char="•"/>
            </a:pPr>
            <a:endParaRPr sz="3500">
              <a:latin typeface="Gothic Uralic"/>
              <a:cs typeface="Gothic Uralic"/>
            </a:endParaRPr>
          </a:p>
          <a:p>
            <a:pPr marL="190500" marR="944244" indent="-177800">
              <a:lnSpc>
                <a:spcPts val="282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  <a:tab pos="3228975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Use the</a:t>
            </a:r>
            <a:r>
              <a:rPr sz="2400" spc="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.label</a:t>
            </a:r>
            <a:r>
              <a:rPr sz="2400" spc="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class,	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followed by one of the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six 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contextual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classes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.label-default,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0000FF"/>
                </a:solidFill>
                <a:latin typeface="Gothic Uralic"/>
                <a:cs typeface="Gothic Uralic"/>
              </a:rPr>
              <a:t>.label-</a:t>
            </a:r>
            <a:endParaRPr sz="2400">
              <a:latin typeface="Gothic Uralic"/>
              <a:cs typeface="Gothic Uralic"/>
            </a:endParaRPr>
          </a:p>
          <a:p>
            <a:pPr marL="190500" marR="490855">
              <a:lnSpc>
                <a:spcPts val="2900"/>
              </a:lnSpc>
              <a:spcBef>
                <a:spcPts val="20"/>
              </a:spcBef>
            </a:pPr>
            <a:r>
              <a:rPr sz="2400" spc="-5" dirty="0">
                <a:solidFill>
                  <a:srgbClr val="0000FF"/>
                </a:solidFill>
                <a:latin typeface="Gothic Uralic"/>
                <a:cs typeface="Gothic Uralic"/>
              </a:rPr>
              <a:t>primary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, </a:t>
            </a:r>
            <a:r>
              <a:rPr sz="2400" spc="-5" dirty="0">
                <a:solidFill>
                  <a:srgbClr val="008000"/>
                </a:solidFill>
                <a:latin typeface="Gothic Uralic"/>
                <a:cs typeface="Gothic Uralic"/>
              </a:rPr>
              <a:t>.label-success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, </a:t>
            </a:r>
            <a:r>
              <a:rPr sz="2400" spc="-5" dirty="0">
                <a:solidFill>
                  <a:srgbClr val="4A8EF2"/>
                </a:solidFill>
                <a:latin typeface="Gothic Uralic"/>
                <a:cs typeface="Gothic Uralic"/>
              </a:rPr>
              <a:t>.label-info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, </a:t>
            </a:r>
            <a:r>
              <a:rPr sz="2400" dirty="0">
                <a:solidFill>
                  <a:srgbClr val="FF6600"/>
                </a:solidFill>
                <a:latin typeface="Gothic Uralic"/>
                <a:cs typeface="Gothic Uralic"/>
              </a:rPr>
              <a:t>.label-warning 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or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othic Uralic"/>
                <a:cs typeface="Gothic Uralic"/>
              </a:rPr>
              <a:t>.label-danger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63410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Labels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0270" y="1638567"/>
            <a:ext cx="6604839" cy="2271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7000" y="4897640"/>
            <a:ext cx="6477000" cy="800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796530" cy="401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04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Panels</a:t>
            </a:r>
            <a:endParaRPr sz="4000">
              <a:latin typeface="Arial"/>
              <a:cs typeface="Arial"/>
            </a:endParaRPr>
          </a:p>
          <a:p>
            <a:pPr marL="190500" marR="31115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Gothic Uralic"/>
                <a:cs typeface="Gothic Uralic"/>
              </a:rPr>
              <a:t>A panel </a:t>
            </a:r>
            <a:r>
              <a:rPr sz="2400" dirty="0">
                <a:latin typeface="Gothic Uralic"/>
                <a:cs typeface="Gothic Uralic"/>
              </a:rPr>
              <a:t>in </a:t>
            </a:r>
            <a:r>
              <a:rPr sz="2400" spc="-5" dirty="0">
                <a:latin typeface="Gothic Uralic"/>
                <a:cs typeface="Gothic Uralic"/>
              </a:rPr>
              <a:t>bootstrap </a:t>
            </a:r>
            <a:r>
              <a:rPr sz="2400" dirty="0">
                <a:latin typeface="Gothic Uralic"/>
                <a:cs typeface="Gothic Uralic"/>
              </a:rPr>
              <a:t>is a </a:t>
            </a:r>
            <a:r>
              <a:rPr sz="2400" spc="-5" dirty="0">
                <a:latin typeface="Gothic Uralic"/>
                <a:cs typeface="Gothic Uralic"/>
              </a:rPr>
              <a:t>bordered box </a:t>
            </a:r>
            <a:r>
              <a:rPr sz="2400" dirty="0">
                <a:latin typeface="Gothic Uralic"/>
                <a:cs typeface="Gothic Uralic"/>
              </a:rPr>
              <a:t>with </a:t>
            </a:r>
            <a:r>
              <a:rPr sz="2400" spc="-5" dirty="0">
                <a:latin typeface="Gothic Uralic"/>
                <a:cs typeface="Gothic Uralic"/>
              </a:rPr>
              <a:t>some  padding around </a:t>
            </a:r>
            <a:r>
              <a:rPr sz="2400" dirty="0">
                <a:latin typeface="Gothic Uralic"/>
                <a:cs typeface="Gothic Uralic"/>
              </a:rPr>
              <a:t>its </a:t>
            </a:r>
            <a:r>
              <a:rPr sz="2400" spc="-5" dirty="0">
                <a:latin typeface="Gothic Uralic"/>
                <a:cs typeface="Gothic Uralic"/>
              </a:rPr>
              <a:t>content that can be </a:t>
            </a:r>
            <a:r>
              <a:rPr sz="2400" dirty="0">
                <a:latin typeface="Gothic Uralic"/>
                <a:cs typeface="Gothic Uralic"/>
              </a:rPr>
              <a:t>use </a:t>
            </a:r>
            <a:r>
              <a:rPr sz="2400" spc="-5" dirty="0">
                <a:latin typeface="Gothic Uralic"/>
                <a:cs typeface="Gothic Uralic"/>
              </a:rPr>
              <a:t>to  highlight or separated some </a:t>
            </a:r>
            <a:r>
              <a:rPr sz="2400" spc="5" dirty="0">
                <a:latin typeface="Gothic Uralic"/>
                <a:cs typeface="Gothic Uralic"/>
              </a:rPr>
              <a:t>information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29DD1"/>
              </a:buClr>
              <a:buFont typeface="Arial"/>
              <a:buChar char="•"/>
            </a:pPr>
            <a:endParaRPr sz="3350">
              <a:latin typeface="Gothic Uralic"/>
              <a:cs typeface="Gothic Uralic"/>
            </a:endParaRPr>
          </a:p>
          <a:p>
            <a:pPr marL="190500" marR="5080" indent="-177800">
              <a:lnSpc>
                <a:spcPct val="10100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Gothic Uralic"/>
                <a:cs typeface="Gothic Uralic"/>
              </a:rPr>
              <a:t>Like </a:t>
            </a:r>
            <a:r>
              <a:rPr sz="2400" spc="-5" dirty="0">
                <a:latin typeface="Gothic Uralic"/>
                <a:cs typeface="Gothic Uralic"/>
              </a:rPr>
              <a:t>other bootstrap elements panel </a:t>
            </a:r>
            <a:r>
              <a:rPr sz="2400" dirty="0">
                <a:latin typeface="Gothic Uralic"/>
                <a:cs typeface="Gothic Uralic"/>
              </a:rPr>
              <a:t>has </a:t>
            </a:r>
            <a:r>
              <a:rPr sz="2400" spc="-5" dirty="0">
                <a:latin typeface="Gothic Uralic"/>
                <a:cs typeface="Gothic Uralic"/>
              </a:rPr>
              <a:t>contextual  </a:t>
            </a:r>
            <a:r>
              <a:rPr sz="2400" dirty="0">
                <a:latin typeface="Gothic Uralic"/>
                <a:cs typeface="Gothic Uralic"/>
              </a:rPr>
              <a:t>classes also </a:t>
            </a:r>
            <a:r>
              <a:rPr sz="2400" spc="-5" dirty="0">
                <a:latin typeface="Gothic Uralic"/>
                <a:cs typeface="Gothic Uralic"/>
              </a:rPr>
              <a:t>(</a:t>
            </a:r>
            <a:r>
              <a:rPr sz="2400" spc="-5" dirty="0">
                <a:solidFill>
                  <a:srgbClr val="7F7F7F"/>
                </a:solidFill>
                <a:latin typeface="Gothic Uralic"/>
                <a:cs typeface="Gothic Uralic"/>
              </a:rPr>
              <a:t>.panel-default</a:t>
            </a:r>
            <a:r>
              <a:rPr sz="2400" spc="-5" dirty="0">
                <a:latin typeface="Gothic Uralic"/>
                <a:cs typeface="Gothic Uralic"/>
              </a:rPr>
              <a:t>, </a:t>
            </a:r>
            <a:r>
              <a:rPr sz="2400" spc="-5" dirty="0">
                <a:solidFill>
                  <a:srgbClr val="0000FF"/>
                </a:solidFill>
                <a:latin typeface="Gothic Uralic"/>
                <a:cs typeface="Gothic Uralic"/>
              </a:rPr>
              <a:t>.panel-primary</a:t>
            </a:r>
            <a:r>
              <a:rPr sz="2400" spc="-5" dirty="0">
                <a:latin typeface="Gothic Uralic"/>
                <a:cs typeface="Gothic Uralic"/>
              </a:rPr>
              <a:t>, </a:t>
            </a:r>
            <a:r>
              <a:rPr sz="2400" dirty="0">
                <a:solidFill>
                  <a:srgbClr val="008000"/>
                </a:solidFill>
                <a:latin typeface="Gothic Uralic"/>
                <a:cs typeface="Gothic Uralic"/>
              </a:rPr>
              <a:t>.panel-  </a:t>
            </a:r>
            <a:r>
              <a:rPr sz="2400" spc="-5" dirty="0">
                <a:solidFill>
                  <a:srgbClr val="008000"/>
                </a:solidFill>
                <a:latin typeface="Gothic Uralic"/>
                <a:cs typeface="Gothic Uralic"/>
              </a:rPr>
              <a:t>success</a:t>
            </a:r>
            <a:r>
              <a:rPr sz="2400" spc="-5" dirty="0">
                <a:latin typeface="Gothic Uralic"/>
                <a:cs typeface="Gothic Uralic"/>
              </a:rPr>
              <a:t>, </a:t>
            </a:r>
            <a:r>
              <a:rPr sz="2400" spc="-5" dirty="0">
                <a:solidFill>
                  <a:srgbClr val="85B2F6"/>
                </a:solidFill>
                <a:latin typeface="Gothic Uralic"/>
                <a:cs typeface="Gothic Uralic"/>
              </a:rPr>
              <a:t>.panel-info</a:t>
            </a:r>
            <a:r>
              <a:rPr sz="2400" spc="-5" dirty="0">
                <a:latin typeface="Gothic Uralic"/>
                <a:cs typeface="Gothic Uralic"/>
              </a:rPr>
              <a:t>, </a:t>
            </a:r>
            <a:r>
              <a:rPr sz="2400" dirty="0">
                <a:solidFill>
                  <a:srgbClr val="DEDE00"/>
                </a:solidFill>
                <a:latin typeface="Gothic Uralic"/>
                <a:cs typeface="Gothic Uralic"/>
              </a:rPr>
              <a:t>.panel-warning</a:t>
            </a:r>
            <a:r>
              <a:rPr sz="2400" dirty="0">
                <a:latin typeface="Gothic Uralic"/>
                <a:cs typeface="Gothic Uralic"/>
              </a:rPr>
              <a:t>, </a:t>
            </a:r>
            <a:r>
              <a:rPr sz="2400" spc="-5" dirty="0">
                <a:latin typeface="Gothic Uralic"/>
                <a:cs typeface="Gothic Uralic"/>
              </a:rPr>
              <a:t>or </a:t>
            </a:r>
            <a:r>
              <a:rPr sz="2400" dirty="0">
                <a:solidFill>
                  <a:srgbClr val="FF0000"/>
                </a:solidFill>
                <a:latin typeface="Gothic Uralic"/>
                <a:cs typeface="Gothic Uralic"/>
              </a:rPr>
              <a:t>.panel-  </a:t>
            </a:r>
            <a:r>
              <a:rPr sz="2400" spc="-5" dirty="0">
                <a:solidFill>
                  <a:srgbClr val="FF0000"/>
                </a:solidFill>
                <a:latin typeface="Gothic Uralic"/>
                <a:cs typeface="Gothic Uralic"/>
              </a:rPr>
              <a:t>danger</a:t>
            </a:r>
            <a:r>
              <a:rPr sz="2400" spc="-5" dirty="0">
                <a:latin typeface="Gothic Uralic"/>
                <a:cs typeface="Gothic Uralic"/>
              </a:rPr>
              <a:t>)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6912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28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0" dirty="0">
                <a:solidFill>
                  <a:srgbClr val="242852"/>
                </a:solidFill>
                <a:latin typeface="Arial"/>
                <a:cs typeface="Arial"/>
              </a:rPr>
              <a:t>Panels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1467" y="3911701"/>
            <a:ext cx="6019800" cy="226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4118" y="1627143"/>
            <a:ext cx="5584456" cy="1886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918" y="663702"/>
            <a:ext cx="424068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000000"/>
                </a:solidFill>
                <a:latin typeface="Carlito"/>
                <a:cs typeface="Carlito"/>
              </a:rPr>
              <a:t>Why </a:t>
            </a:r>
            <a:r>
              <a:rPr sz="3200" dirty="0">
                <a:solidFill>
                  <a:srgbClr val="000000"/>
                </a:solidFill>
                <a:latin typeface="Carlito"/>
                <a:cs typeface="Carlito"/>
              </a:rPr>
              <a:t>use</a:t>
            </a:r>
            <a:r>
              <a:rPr sz="3200" spc="-3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000000"/>
                </a:solidFill>
                <a:latin typeface="Carlito"/>
                <a:cs typeface="Carlito"/>
              </a:rPr>
              <a:t>Bootstrap?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634" y="1450036"/>
            <a:ext cx="7680960" cy="25904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rlito"/>
                <a:cs typeface="Carlito"/>
              </a:rPr>
              <a:t>Mobile </a:t>
            </a:r>
            <a:r>
              <a:rPr sz="2400" b="1" spc="-15" dirty="0">
                <a:latin typeface="Carlito"/>
                <a:cs typeface="Carlito"/>
              </a:rPr>
              <a:t>first </a:t>
            </a:r>
            <a:r>
              <a:rPr sz="2400" b="1" spc="-5" dirty="0">
                <a:latin typeface="Carlito"/>
                <a:cs typeface="Carlito"/>
              </a:rPr>
              <a:t>approach: </a:t>
            </a:r>
            <a:r>
              <a:rPr sz="2400" spc="-5" dirty="0">
                <a:latin typeface="Carlito"/>
                <a:cs typeface="Carlito"/>
              </a:rPr>
              <a:t>Since </a:t>
            </a:r>
            <a:r>
              <a:rPr sz="2400" spc="-10" dirty="0">
                <a:latin typeface="Carlito"/>
                <a:cs typeface="Carlito"/>
              </a:rPr>
              <a:t>Bootstrap </a:t>
            </a:r>
            <a:r>
              <a:rPr sz="2400" dirty="0">
                <a:latin typeface="Carlito"/>
                <a:cs typeface="Carlito"/>
              </a:rPr>
              <a:t>3, the </a:t>
            </a:r>
            <a:r>
              <a:rPr sz="2400" spc="-10" dirty="0">
                <a:latin typeface="Carlito"/>
                <a:cs typeface="Carlito"/>
              </a:rPr>
              <a:t>framework consists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Mobile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first</a:t>
            </a:r>
            <a:endParaRPr sz="240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rlito"/>
                <a:cs typeface="Carlito"/>
              </a:rPr>
              <a:t>styles </a:t>
            </a:r>
            <a:r>
              <a:rPr sz="2400" spc="-10" dirty="0">
                <a:latin typeface="Carlito"/>
                <a:cs typeface="Carlito"/>
              </a:rPr>
              <a:t>throughout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entire </a:t>
            </a:r>
            <a:r>
              <a:rPr sz="2400" spc="-5" dirty="0">
                <a:latin typeface="Carlito"/>
                <a:cs typeface="Carlito"/>
              </a:rPr>
              <a:t>library </a:t>
            </a:r>
            <a:r>
              <a:rPr sz="2400" spc="-10" dirty="0">
                <a:latin typeface="Carlito"/>
                <a:cs typeface="Carlito"/>
              </a:rPr>
              <a:t>instead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5" dirty="0">
                <a:latin typeface="Carlito"/>
                <a:cs typeface="Carlito"/>
              </a:rPr>
              <a:t>separate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files.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rlito"/>
                <a:cs typeface="Carlito"/>
              </a:rPr>
              <a:t>Browser </a:t>
            </a:r>
            <a:r>
              <a:rPr sz="2400" b="1" spc="-5" dirty="0">
                <a:latin typeface="Carlito"/>
                <a:cs typeface="Carlito"/>
              </a:rPr>
              <a:t>Support: </a:t>
            </a:r>
            <a:r>
              <a:rPr sz="2400" dirty="0">
                <a:latin typeface="Carlito"/>
                <a:cs typeface="Carlito"/>
              </a:rPr>
              <a:t>It is </a:t>
            </a:r>
            <a:r>
              <a:rPr sz="2400" spc="-10" dirty="0">
                <a:latin typeface="Carlito"/>
                <a:cs typeface="Carlito"/>
              </a:rPr>
              <a:t>supported by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popular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browsers.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5787" y="3790150"/>
            <a:ext cx="3136106" cy="1571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4627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998459" cy="519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 </a:t>
            </a:r>
            <a:r>
              <a:rPr sz="4000" spc="-85" dirty="0">
                <a:solidFill>
                  <a:srgbClr val="242852"/>
                </a:solidFill>
                <a:latin typeface="Arial"/>
                <a:cs typeface="Arial"/>
              </a:rPr>
              <a:t>Themes </a:t>
            </a:r>
            <a:r>
              <a:rPr sz="4000" spc="-70" dirty="0">
                <a:solidFill>
                  <a:srgbClr val="242852"/>
                </a:solidFill>
                <a:latin typeface="Arial"/>
                <a:cs typeface="Arial"/>
              </a:rPr>
              <a:t>and</a:t>
            </a:r>
            <a:r>
              <a:rPr sz="4000" spc="-60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55" dirty="0">
                <a:solidFill>
                  <a:srgbClr val="242852"/>
                </a:solidFill>
                <a:latin typeface="Arial"/>
                <a:cs typeface="Arial"/>
              </a:rPr>
              <a:t>Templates</a:t>
            </a:r>
            <a:endParaRPr sz="4000">
              <a:latin typeface="Arial"/>
              <a:cs typeface="Arial"/>
            </a:endParaRPr>
          </a:p>
          <a:p>
            <a:pPr marL="190500" marR="73660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Gothic Uralic"/>
                <a:cs typeface="Gothic Uralic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can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find several templates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e themes free to 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download</a:t>
            </a:r>
            <a:endParaRPr sz="24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42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A </a:t>
            </a:r>
            <a:r>
              <a:rPr sz="2000" b="1" dirty="0">
                <a:solidFill>
                  <a:srgbClr val="404040"/>
                </a:solidFill>
                <a:latin typeface="Gothic Uralic"/>
                <a:cs typeface="Gothic Uralic"/>
              </a:rPr>
              <a:t>theme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consists of customized</a:t>
            </a:r>
            <a:r>
              <a:rPr sz="2000" spc="-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CSS</a:t>
            </a:r>
            <a:endParaRPr sz="2000">
              <a:latin typeface="Gothic Uralic"/>
              <a:cs typeface="Gothic Uralic"/>
            </a:endParaRPr>
          </a:p>
          <a:p>
            <a:pPr marL="469900" marR="5080" lvl="1" indent="-190500">
              <a:lnSpc>
                <a:spcPct val="100800"/>
              </a:lnSpc>
              <a:spcBef>
                <a:spcPts val="48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A </a:t>
            </a:r>
            <a:r>
              <a:rPr sz="2000" b="1" dirty="0">
                <a:solidFill>
                  <a:srgbClr val="404040"/>
                </a:solidFill>
                <a:latin typeface="Gothic Uralic"/>
                <a:cs typeface="Gothic Uralic"/>
              </a:rPr>
              <a:t>template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consists of one or more predesigned HTML pages, 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which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often make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use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of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theme</a:t>
            </a:r>
            <a:endParaRPr sz="2000">
              <a:latin typeface="Gothic Uralic"/>
              <a:cs typeface="Gothic Uralic"/>
            </a:endParaRPr>
          </a:p>
          <a:p>
            <a:pPr marL="190500" marR="229235" indent="-177800">
              <a:lnSpc>
                <a:spcPct val="99400"/>
              </a:lnSpc>
              <a:spcBef>
                <a:spcPts val="5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  <a:tab pos="1412875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Both are collection of bootstrap elements (grids,  buttons, panels), put together for someone,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until  have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	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fully functional website or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web</a:t>
            </a:r>
            <a:r>
              <a:rPr sz="2400" spc="4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application.</a:t>
            </a:r>
            <a:endParaRPr sz="2400">
              <a:latin typeface="Gothic Uralic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Gothic Uralic"/>
                <a:cs typeface="Gothic Uralic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can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find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some free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templates</a:t>
            </a:r>
            <a:r>
              <a:rPr sz="2400" spc="5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here: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Gothic Uralic"/>
              <a:cs typeface="Gothic Uralic"/>
            </a:endParaRPr>
          </a:p>
          <a:p>
            <a:pPr marL="19875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https://startbootstrap.com/template-categories/all/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49871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 </a:t>
            </a:r>
            <a:r>
              <a:rPr sz="4000" spc="-85" dirty="0">
                <a:solidFill>
                  <a:srgbClr val="242852"/>
                </a:solidFill>
                <a:latin typeface="Arial"/>
                <a:cs typeface="Arial"/>
              </a:rPr>
              <a:t>Themes </a:t>
            </a:r>
            <a:r>
              <a:rPr sz="4000" spc="-70" dirty="0">
                <a:solidFill>
                  <a:srgbClr val="242852"/>
                </a:solidFill>
                <a:latin typeface="Arial"/>
                <a:cs typeface="Arial"/>
              </a:rPr>
              <a:t>and</a:t>
            </a:r>
            <a:r>
              <a:rPr sz="4000" spc="-61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55" dirty="0">
                <a:solidFill>
                  <a:srgbClr val="242852"/>
                </a:solidFill>
                <a:latin typeface="Arial"/>
                <a:cs typeface="Arial"/>
              </a:rPr>
              <a:t>Templates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For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web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application 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SB </a:t>
            </a: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Admin 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2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template is 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appropriate. It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has </a:t>
            </a:r>
            <a:r>
              <a:rPr sz="2400" spc="5" dirty="0">
                <a:solidFill>
                  <a:srgbClr val="404040"/>
                </a:solidFill>
                <a:latin typeface="Gothic Uralic"/>
                <a:cs typeface="Gothic Uralic"/>
              </a:rPr>
              <a:t>forms,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tables, charts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other  useful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components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2226" y="2885452"/>
            <a:ext cx="5497258" cy="3591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682230" cy="283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 </a:t>
            </a:r>
            <a:r>
              <a:rPr sz="4000" spc="-85" dirty="0">
                <a:solidFill>
                  <a:srgbClr val="242852"/>
                </a:solidFill>
                <a:latin typeface="Arial"/>
                <a:cs typeface="Arial"/>
              </a:rPr>
              <a:t>Themes </a:t>
            </a:r>
            <a:r>
              <a:rPr sz="4000" spc="-70" dirty="0">
                <a:solidFill>
                  <a:srgbClr val="242852"/>
                </a:solidFill>
                <a:latin typeface="Arial"/>
                <a:cs typeface="Arial"/>
              </a:rPr>
              <a:t>and</a:t>
            </a:r>
            <a:r>
              <a:rPr sz="4000" spc="-60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55" dirty="0">
                <a:solidFill>
                  <a:srgbClr val="242852"/>
                </a:solidFill>
                <a:latin typeface="Arial"/>
                <a:cs typeface="Arial"/>
              </a:rPr>
              <a:t>Templates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Download 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SB </a:t>
            </a: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Admin 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2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template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for your computer 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open the /pages/index.html in your web  browser</a:t>
            </a:r>
            <a:endParaRPr sz="2400">
              <a:latin typeface="Gothic Uralic"/>
              <a:cs typeface="Gothic Uralic"/>
            </a:endParaRPr>
          </a:p>
          <a:p>
            <a:pPr marL="190500" marR="158750" indent="-177800">
              <a:lnSpc>
                <a:spcPts val="2820"/>
              </a:lnSpc>
              <a:spcBef>
                <a:spcPts val="74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Start to customize it,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instead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write you application 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design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from</a:t>
            </a:r>
            <a:r>
              <a:rPr sz="24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scratch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2218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242852"/>
                </a:solidFill>
                <a:latin typeface="Arial"/>
                <a:cs typeface="Arial"/>
              </a:rPr>
              <a:t>Bootstrap </a:t>
            </a:r>
            <a:r>
              <a:rPr sz="4000" spc="-85" dirty="0">
                <a:solidFill>
                  <a:srgbClr val="242852"/>
                </a:solidFill>
                <a:latin typeface="Arial"/>
                <a:cs typeface="Arial"/>
              </a:rPr>
              <a:t>Themes </a:t>
            </a:r>
            <a:r>
              <a:rPr sz="4000" spc="-70" dirty="0">
                <a:solidFill>
                  <a:srgbClr val="242852"/>
                </a:solidFill>
                <a:latin typeface="Arial"/>
                <a:cs typeface="Arial"/>
              </a:rPr>
              <a:t>and</a:t>
            </a:r>
            <a:r>
              <a:rPr sz="4000" spc="-64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55" dirty="0">
                <a:solidFill>
                  <a:srgbClr val="242852"/>
                </a:solidFill>
                <a:latin typeface="Arial"/>
                <a:cs typeface="Arial"/>
              </a:rPr>
              <a:t>Templates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8009" y="1600200"/>
            <a:ext cx="5127993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41489"/>
            <a:ext cx="7101840" cy="2072361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819"/>
              </a:spcBef>
              <a:buClr>
                <a:srgbClr val="629DD1"/>
              </a:buClr>
              <a:buSzPct val="84375"/>
              <a:buFont typeface="Arial"/>
              <a:buChar char="•"/>
              <a:tabLst>
                <a:tab pos="195580" algn="l"/>
              </a:tabLst>
            </a:pPr>
            <a:r>
              <a:rPr sz="3200" b="1" spc="-5" dirty="0" smtClean="0">
                <a:solidFill>
                  <a:srgbClr val="404040"/>
                </a:solidFill>
                <a:latin typeface="Gothic Uralic"/>
                <a:cs typeface="Gothic Uralic"/>
              </a:rPr>
              <a:t>References</a:t>
            </a:r>
            <a:endParaRPr sz="3200" dirty="0" smtClean="0">
              <a:latin typeface="Gothic Uralic"/>
              <a:cs typeface="Gothic Uralic"/>
            </a:endParaRPr>
          </a:p>
          <a:p>
            <a:pPr marL="469900" marR="5080" lvl="1" indent="-190500">
              <a:lnSpc>
                <a:spcPts val="3329"/>
              </a:lnSpc>
              <a:spcBef>
                <a:spcPts val="770"/>
              </a:spcBef>
              <a:buClr>
                <a:srgbClr val="629DD1"/>
              </a:buClr>
              <a:buSzPct val="83928"/>
              <a:buFont typeface="Arial"/>
              <a:buChar char="•"/>
              <a:tabLst>
                <a:tab pos="462280" algn="l"/>
              </a:tabLst>
            </a:pPr>
            <a:r>
              <a:rPr sz="2800" spc="-5" dirty="0" smtClean="0">
                <a:solidFill>
                  <a:srgbClr val="404040"/>
                </a:solidFill>
                <a:latin typeface="Gothic Uralic"/>
                <a:cs typeface="Gothic Uralic"/>
              </a:rPr>
              <a:t>https://</a:t>
            </a:r>
            <a:r>
              <a:rPr sz="2800" spc="-5" dirty="0" smtClean="0">
                <a:solidFill>
                  <a:srgbClr val="404040"/>
                </a:solidFill>
                <a:latin typeface="Gothic Uralic"/>
                <a:cs typeface="Gothic Uralic"/>
                <a:hlinkClick r:id="rId2"/>
              </a:rPr>
              <a:t>www.w3schools.com/bootstrap/</a:t>
            </a:r>
            <a:endParaRPr lang="en-US" sz="2800" spc="-5" dirty="0" smtClean="0">
              <a:solidFill>
                <a:srgbClr val="404040"/>
              </a:solidFill>
              <a:latin typeface="Gothic Uralic"/>
              <a:cs typeface="Gothic Uralic"/>
            </a:endParaRPr>
          </a:p>
          <a:p>
            <a:pPr marL="469900" marR="5080" lvl="1" indent="-190500">
              <a:lnSpc>
                <a:spcPts val="3329"/>
              </a:lnSpc>
              <a:spcBef>
                <a:spcPts val="770"/>
              </a:spcBef>
              <a:buClr>
                <a:srgbClr val="629DD1"/>
              </a:buClr>
              <a:buSzPct val="83928"/>
              <a:buFont typeface="Arial"/>
              <a:buChar char="•"/>
              <a:tabLst>
                <a:tab pos="462280" algn="l"/>
              </a:tabLst>
            </a:pPr>
            <a:r>
              <a:rPr lang="en-US" sz="2800" dirty="0" smtClean="0">
                <a:latin typeface="Gothic Uralic"/>
                <a:cs typeface="Gothic Uralic"/>
              </a:rPr>
              <a:t>https://www.tutorialrepublic.com/twitter-bootstrap-tutorial/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35" y="1450035"/>
            <a:ext cx="7774781" cy="47602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9116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20" dirty="0">
                <a:latin typeface="Carlito"/>
                <a:cs typeface="Carlito"/>
              </a:rPr>
              <a:t>Easy to </a:t>
            </a:r>
            <a:r>
              <a:rPr sz="2400" b="1" spc="-15" dirty="0">
                <a:latin typeface="Carlito"/>
                <a:cs typeface="Carlito"/>
              </a:rPr>
              <a:t>get started: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0" dirty="0">
                <a:latin typeface="Carlito"/>
                <a:cs typeface="Carlito"/>
              </a:rPr>
              <a:t>just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knowledge of HTML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CSS </a:t>
            </a:r>
            <a:r>
              <a:rPr sz="2400" spc="-15" dirty="0">
                <a:latin typeface="Carlito"/>
                <a:cs typeface="Carlito"/>
              </a:rPr>
              <a:t>anyone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15" dirty="0">
                <a:latin typeface="Carlito"/>
                <a:cs typeface="Carlito"/>
              </a:rPr>
              <a:t>get  started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0" dirty="0">
                <a:latin typeface="Carlito"/>
                <a:cs typeface="Carlito"/>
              </a:rPr>
              <a:t>Bootstrap. </a:t>
            </a:r>
            <a:r>
              <a:rPr sz="2400" dirty="0">
                <a:latin typeface="Carlito"/>
                <a:cs typeface="Carlito"/>
              </a:rPr>
              <a:t>Also the </a:t>
            </a:r>
            <a:r>
              <a:rPr sz="2400" spc="-10" dirty="0">
                <a:latin typeface="Carlito"/>
                <a:cs typeface="Carlito"/>
              </a:rPr>
              <a:t>Bootstrap official site </a:t>
            </a:r>
            <a:r>
              <a:rPr sz="2400" spc="-5" dirty="0">
                <a:latin typeface="Carlito"/>
                <a:cs typeface="Carlito"/>
              </a:rPr>
              <a:t>has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good  documentation</a:t>
            </a:r>
            <a:r>
              <a:rPr sz="2400" spc="-10" dirty="0" smtClean="0">
                <a:latin typeface="Carlito"/>
                <a:cs typeface="Carlito"/>
              </a:rPr>
              <a:t>.</a:t>
            </a:r>
            <a:endParaRPr sz="23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1915795" algn="l"/>
                <a:tab pos="4423410" algn="l"/>
                <a:tab pos="5891530" algn="l"/>
                <a:tab pos="6470650" algn="l"/>
                <a:tab pos="7482840" algn="l"/>
                <a:tab pos="7877175" algn="l"/>
              </a:tabLst>
            </a:pPr>
            <a:r>
              <a:rPr sz="2400" b="1" spc="-10" dirty="0" smtClean="0">
                <a:latin typeface="Carlito"/>
                <a:cs typeface="Carlito"/>
              </a:rPr>
              <a:t>Responsive</a:t>
            </a:r>
            <a:r>
              <a:rPr lang="en-US" sz="2400" b="1" spc="-10" dirty="0" smtClean="0">
                <a:latin typeface="Carlito"/>
                <a:cs typeface="Carlito"/>
              </a:rPr>
              <a:t> </a:t>
            </a:r>
            <a:r>
              <a:rPr sz="2400" b="1" dirty="0" smtClean="0">
                <a:latin typeface="Carlito"/>
                <a:cs typeface="Carlito"/>
              </a:rPr>
              <a:t>design</a:t>
            </a:r>
            <a:r>
              <a:rPr sz="2400" dirty="0">
                <a:latin typeface="Carlito"/>
                <a:cs typeface="Carlito"/>
              </a:rPr>
              <a:t>: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0" dirty="0" smtClean="0">
                <a:latin typeface="Carlito"/>
                <a:cs typeface="Carlito"/>
              </a:rPr>
              <a:t>Bootstrap's</a:t>
            </a:r>
            <a:r>
              <a:rPr lang="en-US" sz="2400" spc="-10" dirty="0" smtClean="0">
                <a:latin typeface="Carlito"/>
                <a:cs typeface="Carlito"/>
              </a:rPr>
              <a:t> </a:t>
            </a:r>
            <a:r>
              <a:rPr sz="2400" spc="-10" dirty="0" smtClean="0">
                <a:latin typeface="Carlito"/>
                <a:cs typeface="Carlito"/>
              </a:rPr>
              <a:t>responsive</a:t>
            </a:r>
            <a:r>
              <a:rPr sz="2400" spc="-10" dirty="0">
                <a:latin typeface="Carlito"/>
                <a:cs typeface="Carlito"/>
              </a:rPr>
              <a:t>	</a:t>
            </a:r>
            <a:r>
              <a:rPr sz="2400" spc="-5" dirty="0" smtClean="0">
                <a:latin typeface="Carlito"/>
                <a:cs typeface="Carlito"/>
              </a:rPr>
              <a:t>CSS</a:t>
            </a:r>
            <a:r>
              <a:rPr lang="en-US" sz="2400" spc="-5" dirty="0" smtClean="0">
                <a:latin typeface="Carlito"/>
                <a:cs typeface="Carlito"/>
              </a:rPr>
              <a:t> </a:t>
            </a:r>
            <a:r>
              <a:rPr sz="2400" spc="-5" dirty="0" smtClean="0">
                <a:latin typeface="Carlito"/>
                <a:cs typeface="Carlito"/>
              </a:rPr>
              <a:t>adjusts</a:t>
            </a:r>
            <a:r>
              <a:rPr lang="en-US" sz="2400" spc="-5" dirty="0">
                <a:latin typeface="Carlito"/>
                <a:cs typeface="Carlito"/>
              </a:rPr>
              <a:t> </a:t>
            </a:r>
            <a:r>
              <a:rPr sz="2400" spc="-15" dirty="0" smtClean="0">
                <a:latin typeface="Carlito"/>
                <a:cs typeface="Carlito"/>
              </a:rPr>
              <a:t>to</a:t>
            </a:r>
            <a:r>
              <a:rPr lang="en-US" sz="2400" spc="-15" dirty="0">
                <a:latin typeface="Carlito"/>
                <a:cs typeface="Carlito"/>
              </a:rPr>
              <a:t> </a:t>
            </a:r>
            <a:r>
              <a:rPr sz="2400" spc="-10" dirty="0" smtClean="0">
                <a:latin typeface="Carlito"/>
                <a:cs typeface="Carlito"/>
              </a:rPr>
              <a:t>Desktops</a:t>
            </a:r>
            <a:r>
              <a:rPr sz="2400" spc="-10" dirty="0">
                <a:latin typeface="Carlito"/>
                <a:cs typeface="Carlito"/>
              </a:rPr>
              <a:t>,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30" dirty="0" smtClean="0">
                <a:latin typeface="Carlito"/>
                <a:cs typeface="Carlito"/>
              </a:rPr>
              <a:t>Tablets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dirty="0" smtClean="0">
                <a:latin typeface="Carlito"/>
                <a:cs typeface="Carlito"/>
              </a:rPr>
              <a:t>and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dirty="0" smtClean="0">
                <a:latin typeface="Carlito"/>
                <a:cs typeface="Carlito"/>
              </a:rPr>
              <a:t>Mobiles.</a:t>
            </a:r>
            <a:endParaRPr sz="2400" dirty="0">
              <a:latin typeface="Carlito"/>
              <a:cs typeface="Carlito"/>
            </a:endParaRPr>
          </a:p>
          <a:p>
            <a:pPr marL="618490" lvl="1" indent="-287020">
              <a:lnSpc>
                <a:spcPct val="100000"/>
              </a:lnSpc>
              <a:buFont typeface="Arial"/>
              <a:buChar char="•"/>
              <a:tabLst>
                <a:tab pos="618490" algn="l"/>
                <a:tab pos="619125" algn="l"/>
              </a:tabLst>
            </a:pPr>
            <a:r>
              <a:rPr sz="2200" spc="-10" dirty="0">
                <a:latin typeface="Carlito"/>
                <a:cs typeface="Carlito"/>
              </a:rPr>
              <a:t>Provides </a:t>
            </a:r>
            <a:r>
              <a:rPr sz="2200" spc="-5" dirty="0">
                <a:latin typeface="Carlito"/>
                <a:cs typeface="Carlito"/>
              </a:rPr>
              <a:t>a clean and </a:t>
            </a:r>
            <a:r>
              <a:rPr sz="2200" spc="-15" dirty="0">
                <a:latin typeface="Carlito"/>
                <a:cs typeface="Carlito"/>
              </a:rPr>
              <a:t>uniform </a:t>
            </a:r>
            <a:r>
              <a:rPr sz="2200" spc="-5" dirty="0">
                <a:latin typeface="Carlito"/>
                <a:cs typeface="Carlito"/>
              </a:rPr>
              <a:t>solution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building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5" dirty="0">
                <a:latin typeface="Carlito"/>
                <a:cs typeface="Carlito"/>
              </a:rPr>
              <a:t>interface </a:t>
            </a:r>
            <a:r>
              <a:rPr sz="2200" spc="-20" dirty="0">
                <a:latin typeface="Carlito"/>
                <a:cs typeface="Carlito"/>
              </a:rPr>
              <a:t>for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developers.</a:t>
            </a:r>
            <a:endParaRPr sz="2200" dirty="0">
              <a:latin typeface="Carlito"/>
              <a:cs typeface="Carlito"/>
            </a:endParaRPr>
          </a:p>
          <a:p>
            <a:pPr marL="618490" lvl="1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618490" algn="l"/>
                <a:tab pos="619125" algn="l"/>
              </a:tabLst>
            </a:pPr>
            <a:r>
              <a:rPr sz="2200" spc="-5" dirty="0">
                <a:latin typeface="Carlito"/>
                <a:cs typeface="Carlito"/>
              </a:rPr>
              <a:t>It </a:t>
            </a:r>
            <a:r>
              <a:rPr sz="2200" spc="-15" dirty="0">
                <a:latin typeface="Carlito"/>
                <a:cs typeface="Carlito"/>
              </a:rPr>
              <a:t>contains </a:t>
            </a:r>
            <a:r>
              <a:rPr sz="2200" spc="-5" dirty="0">
                <a:latin typeface="Carlito"/>
                <a:cs typeface="Carlito"/>
              </a:rPr>
              <a:t>beautiful and functional </a:t>
            </a:r>
            <a:r>
              <a:rPr sz="2200" spc="-10" dirty="0">
                <a:latin typeface="Carlito"/>
                <a:cs typeface="Carlito"/>
              </a:rPr>
              <a:t>built </a:t>
            </a:r>
            <a:r>
              <a:rPr sz="2200" spc="-5" dirty="0">
                <a:latin typeface="Carlito"/>
                <a:cs typeface="Carlito"/>
              </a:rPr>
              <a:t>- in </a:t>
            </a:r>
            <a:r>
              <a:rPr sz="2200" spc="-10" dirty="0">
                <a:latin typeface="Carlito"/>
                <a:cs typeface="Carlito"/>
              </a:rPr>
              <a:t>components </a:t>
            </a:r>
            <a:r>
              <a:rPr sz="2200" spc="-5" dirty="0">
                <a:latin typeface="Carlito"/>
                <a:cs typeface="Carlito"/>
              </a:rPr>
              <a:t>which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spc="-15" dirty="0">
                <a:latin typeface="Carlito"/>
                <a:cs typeface="Carlito"/>
              </a:rPr>
              <a:t>easy </a:t>
            </a:r>
            <a:r>
              <a:rPr sz="2200" spc="-20" dirty="0">
                <a:latin typeface="Carlito"/>
                <a:cs typeface="Carlito"/>
              </a:rPr>
              <a:t>to</a:t>
            </a:r>
            <a:r>
              <a:rPr sz="2200" spc="14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customize.</a:t>
            </a:r>
            <a:endParaRPr sz="2200" dirty="0">
              <a:latin typeface="Carlito"/>
              <a:cs typeface="Carlito"/>
            </a:endParaRPr>
          </a:p>
          <a:p>
            <a:pPr marL="618490" lvl="1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618490" algn="l"/>
                <a:tab pos="619125" algn="l"/>
              </a:tabLst>
            </a:pPr>
            <a:r>
              <a:rPr sz="2200" spc="-5" dirty="0">
                <a:latin typeface="Carlito"/>
                <a:cs typeface="Carlito"/>
              </a:rPr>
              <a:t>It also </a:t>
            </a:r>
            <a:r>
              <a:rPr sz="2200" spc="-10" dirty="0">
                <a:latin typeface="Carlito"/>
                <a:cs typeface="Carlito"/>
              </a:rPr>
              <a:t>provides web </a:t>
            </a:r>
            <a:r>
              <a:rPr sz="2200" spc="-5" dirty="0">
                <a:latin typeface="Carlito"/>
                <a:cs typeface="Carlito"/>
              </a:rPr>
              <a:t>based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customization.</a:t>
            </a:r>
            <a:endParaRPr sz="2200" dirty="0">
              <a:latin typeface="Carlito"/>
              <a:cs typeface="Carlito"/>
            </a:endParaRPr>
          </a:p>
          <a:p>
            <a:pPr marL="618490" lvl="1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618490" algn="l"/>
                <a:tab pos="619125" algn="l"/>
              </a:tabLst>
            </a:pP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best </a:t>
            </a:r>
            <a:r>
              <a:rPr sz="2200" spc="-5" dirty="0">
                <a:latin typeface="Carlito"/>
                <a:cs typeface="Carlito"/>
              </a:rPr>
              <a:t>of all it is an </a:t>
            </a:r>
            <a:r>
              <a:rPr sz="2200" spc="-10" dirty="0">
                <a:latin typeface="Carlito"/>
                <a:cs typeface="Carlito"/>
              </a:rPr>
              <a:t>open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source.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838200"/>
            <a:ext cx="568848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Carlito"/>
                <a:cs typeface="Carlito"/>
              </a:rPr>
              <a:t>Why </a:t>
            </a:r>
            <a:r>
              <a:rPr sz="2000" b="1" dirty="0">
                <a:latin typeface="Carlito"/>
                <a:cs typeface="Carlito"/>
              </a:rPr>
              <a:t>use</a:t>
            </a:r>
            <a:r>
              <a:rPr sz="2000" b="1" spc="-7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Bootstrap?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8544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70509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5" dirty="0">
                <a:solidFill>
                  <a:srgbClr val="242852"/>
                </a:solidFill>
                <a:latin typeface="Arial"/>
                <a:cs typeface="Arial"/>
              </a:rPr>
              <a:t>What </a:t>
            </a:r>
            <a:r>
              <a:rPr sz="4000" spc="-55" dirty="0">
                <a:solidFill>
                  <a:srgbClr val="242852"/>
                </a:solidFill>
                <a:latin typeface="Arial"/>
                <a:cs typeface="Arial"/>
              </a:rPr>
              <a:t>is</a:t>
            </a:r>
            <a:r>
              <a:rPr sz="4000" spc="-340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Bootstrap?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In other words, bootstrap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is a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collection of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CSS  classes and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JavaScript functions the you get ready  to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use and will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not worry about write code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like</a:t>
            </a:r>
            <a:r>
              <a:rPr sz="24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this: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9770" y="2844251"/>
            <a:ext cx="2698372" cy="1446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9170" y="4463046"/>
            <a:ext cx="7480300" cy="2235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82129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0" dirty="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sz="4000" spc="-95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3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Include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HTML5 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doctype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at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the beginning of the  page, along with the </a:t>
            </a: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lang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attribute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the correct  </a:t>
            </a: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character</a:t>
            </a:r>
            <a:r>
              <a:rPr sz="2400" b="1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set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1567" y="3460182"/>
            <a:ext cx="8284571" cy="170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4401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0" dirty="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sz="4000" spc="-95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40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061971"/>
            <a:ext cx="8001634" cy="36201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0500" marR="738505" indent="-177800">
              <a:lnSpc>
                <a:spcPct val="101499"/>
              </a:lnSpc>
              <a:spcBef>
                <a:spcPts val="5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Meta 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viewport tag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ensure proper rendering and  touch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zooming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29DD1"/>
              </a:buClr>
              <a:buFont typeface="Arial"/>
              <a:buChar char="•"/>
            </a:pPr>
            <a:endParaRPr sz="3350">
              <a:latin typeface="Gothic Uralic"/>
              <a:cs typeface="Gothic Uralic"/>
            </a:endParaRPr>
          </a:p>
          <a:p>
            <a:pPr marL="190500" marR="5080" indent="-177800">
              <a:lnSpc>
                <a:spcPct val="101099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Width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of the page to follow the screen-width of the 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device and initial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zoom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level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default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zoom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level</a:t>
            </a:r>
            <a:r>
              <a:rPr sz="2400" spc="-7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of 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device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buClr>
                <a:srgbClr val="629DD1"/>
              </a:buClr>
              <a:buFont typeface="Arial"/>
              <a:buChar char="•"/>
            </a:pPr>
            <a:endParaRPr sz="3350">
              <a:latin typeface="Gothic Uralic"/>
              <a:cs typeface="Gothic Uralic"/>
            </a:endParaRPr>
          </a:p>
          <a:p>
            <a:pPr marL="190500" marR="46990" indent="-177800">
              <a:lnSpc>
                <a:spcPct val="101499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User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will have a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better experience, thus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will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not need  zoom the page to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view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page</a:t>
            </a:r>
            <a:r>
              <a:rPr sz="2400" spc="-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Gothic Uralic"/>
                <a:cs typeface="Gothic Uralic"/>
              </a:rPr>
              <a:t>information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118984" cy="364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0" dirty="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sz="4000" spc="-95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3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Gothic Uralic"/>
                <a:cs typeface="Gothic Uralic"/>
              </a:rPr>
              <a:t>You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will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need to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include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three</a:t>
            </a:r>
            <a:r>
              <a:rPr sz="2400" spc="4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files:</a:t>
            </a:r>
            <a:endParaRPr sz="24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spc="-5" dirty="0">
                <a:solidFill>
                  <a:srgbClr val="404040"/>
                </a:solidFill>
                <a:latin typeface="Gothic Uralic"/>
                <a:cs typeface="Gothic Uralic"/>
              </a:rPr>
              <a:t>bootstrap.min.css</a:t>
            </a:r>
            <a:endParaRPr sz="20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spc="-5" dirty="0">
                <a:solidFill>
                  <a:srgbClr val="404040"/>
                </a:solidFill>
                <a:latin typeface="Gothic Uralic"/>
                <a:cs typeface="Gothic Uralic"/>
              </a:rPr>
              <a:t>jquery.min.js</a:t>
            </a:r>
            <a:endParaRPr sz="20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spc="-5" dirty="0">
                <a:solidFill>
                  <a:srgbClr val="404040"/>
                </a:solidFill>
                <a:latin typeface="Gothic Uralic"/>
                <a:cs typeface="Gothic Uralic"/>
              </a:rPr>
              <a:t>bootstrap.min.js</a:t>
            </a:r>
            <a:endParaRPr sz="2000">
              <a:latin typeface="Gothic Uralic"/>
              <a:cs typeface="Gothic Uralic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629DD1"/>
              </a:buClr>
              <a:buFont typeface="Arial"/>
              <a:buChar char="•"/>
            </a:pPr>
            <a:endParaRPr sz="2850">
              <a:latin typeface="Gothic Uralic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Gothic Uralic"/>
                <a:cs typeface="Gothic Uralic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must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download it and include in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you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page</a:t>
            </a:r>
            <a:endParaRPr sz="2400">
              <a:latin typeface="Gothic Uralic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5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  <a:tab pos="2830195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For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this example,	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we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include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from the</a:t>
            </a:r>
            <a:r>
              <a:rPr sz="2400" spc="-5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Gothic Uralic"/>
                <a:cs typeface="Gothic Uralic"/>
              </a:rPr>
              <a:t>Internet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124" y="4881299"/>
            <a:ext cx="8768733" cy="537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63778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0" dirty="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sz="4000" spc="-95" dirty="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sz="4000" spc="-335" dirty="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Bootstrap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has a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concept of containing element to 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wrap site</a:t>
            </a:r>
            <a:r>
              <a:rPr sz="24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contents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52003" y="2849980"/>
            <a:ext cx="5469058" cy="2853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781</Words>
  <Application>Microsoft Office PowerPoint</Application>
  <PresentationFormat>On-screen Show (4:3)</PresentationFormat>
  <Paragraphs>187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Why use Bootstrap?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SANTHOSH</cp:lastModifiedBy>
  <cp:revision>4</cp:revision>
  <dcterms:created xsi:type="dcterms:W3CDTF">2021-07-08T14:57:52Z</dcterms:created>
  <dcterms:modified xsi:type="dcterms:W3CDTF">2021-07-08T15:28:15Z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2021-07-08T00:00:00Z</vt:filetime>
  </property>
</Properties>
</file>