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4" r:id="rId2"/>
    <p:sldId id="378" r:id="rId3"/>
    <p:sldId id="379" r:id="rId4"/>
    <p:sldId id="380" r:id="rId5"/>
    <p:sldId id="381" r:id="rId6"/>
    <p:sldId id="358" r:id="rId7"/>
    <p:sldId id="383" r:id="rId8"/>
    <p:sldId id="359" r:id="rId9"/>
    <p:sldId id="385" r:id="rId10"/>
    <p:sldId id="386" r:id="rId11"/>
    <p:sldId id="387" r:id="rId12"/>
    <p:sldId id="361" r:id="rId13"/>
    <p:sldId id="362" r:id="rId14"/>
    <p:sldId id="372" r:id="rId15"/>
    <p:sldId id="388" r:id="rId16"/>
    <p:sldId id="348" r:id="rId17"/>
    <p:sldId id="389" r:id="rId18"/>
    <p:sldId id="390" r:id="rId19"/>
    <p:sldId id="391" r:id="rId20"/>
    <p:sldId id="392" r:id="rId21"/>
    <p:sldId id="393" r:id="rId22"/>
    <p:sldId id="394" r:id="rId23"/>
    <p:sldId id="395" r:id="rId24"/>
    <p:sldId id="396" r:id="rId25"/>
    <p:sldId id="397" r:id="rId26"/>
    <p:sldId id="399" r:id="rId27"/>
    <p:sldId id="400" r:id="rId28"/>
    <p:sldId id="401" r:id="rId29"/>
    <p:sldId id="402" r:id="rId30"/>
    <p:sldId id="403" r:id="rId31"/>
    <p:sldId id="404" r:id="rId32"/>
    <p:sldId id="407" r:id="rId33"/>
    <p:sldId id="408" r:id="rId34"/>
    <p:sldId id="409" r:id="rId35"/>
    <p:sldId id="4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66" d="100"/>
          <a:sy n="66" d="100"/>
        </p:scale>
        <p:origin x="102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3-23T13:55:35.645"/>
    </inkml:context>
    <inkml:brush xml:id="br0">
      <inkml:brushProperty name="width" value="0.05292" units="cm"/>
      <inkml:brushProperty name="height" value="0.05292" units="cm"/>
      <inkml:brushProperty name="color" value="#FF0000"/>
    </inkml:brush>
  </inkml:definitions>
  <inkml:trace contextRef="#ctx0" brushRef="#br0">12912 4180 0,'18'36'125,"17"-1"-125,0 0 15,0 1-15,1-19 0,-19 18 16,19-17-16,-19 0 15,1-1-15,0 1 16,-1 0 0,1-18 62,0 0-47,17-18-31,88-35 0,1-53 16,-1 18-1,36-35-15,0-1 16,-1 18-16,-52 0 0,-53 54 16,18-19-16,-18 53 15,-36 1-15,1 17 16,0 0 31,-1 0-16,1 0-15,0-18-1</inkml:trace>
  <inkml:trace contextRef="#ctx0" brushRef="#br0" timeOffset="1675.86">6333 13212 0,'17'17'47,"1"1"-32,0-1-15,-1 1 16,-17 0-16,18-18 15,-18 17-15,18 1 16,-1 0 0,1-1-16,-1 1 15,36 0-15,-17-1 16,17 1-16,35-18 16,-18 0-16,19-35 15,-1-36-15,0 18 16,35-35-16,-34 53 15,-37 17-15,1 0 16,-35-17 0,0 17-16</inkml:trace>
  <inkml:trace contextRef="#ctx0" brushRef="#br0" timeOffset="3845.72">6791 13829 0,'18'0'62,"0"0"-46,-1 18-16,1-18 16,0 0-16,-18 17 15,17 1-15,1-18 16,-1 17-16,1 1 16,0-18-16,17 18 15,0-18 1,36 0-16,-18 0 15,-18 0-15,18 0 16,-18-18-16,0 0 16,1 1-16,-1-1 15,-17 1-15,-1-1 16,1 0-16,0 1 16,-1 17-1,1-18-15,-1 0 16,1 18-16,0 0 15,-1 0-15,1-17 16,-18-1 0,18 18-1,-18-18-15,17 18 32</inkml:trace>
  <inkml:trace contextRef="#ctx0" brushRef="#br0" timeOffset="6479.53">15470 6914 0,'17'36'47,"54"52"-47,-1 0 15,-17-17 1,-17-18-16,34 17 0,-52-52 16,-1-18-1,-17 17 1,53-52 78,36-35-94,34-1 15,36 0-15,70-17 16,-70 18-16,0-18 16,-71 17-16,-18-17 15,-17 35-15,-17 35 16,-19 1-16,1 17 15</inkml:trace>
  <inkml:trace contextRef="#ctx0" brushRef="#br0" timeOffset="11847.05">7532 14411 0,'18'0'78,"-1"18"-78,1-1 16,0 1 0,-18 0-16,17-1 15,1-17-15,0 18 16,35-18-16,17 17 16,89-17-16,53 18 15,105-18-15,0 0 16,-17 0-16,53 35 15,35-35 1,-159-70-16,-52 52 0,-54-17 16,-70 17-16</inkml:trace>
  <inkml:trace contextRef="#ctx0" brushRef="#br0" timeOffset="13302.4">14641 9737 0,'17'17'47,"1"1"-31,0 17-16,17-17 15,-18 35-15,19-36 16,-19 1-16,1 17 16,17-17-16,-17 17 15,0-35-15,-1 18 16,1-18-1,-1 0 95,54-18-110,52-52 15,19-19-15,16 19 16,36-106-16,0 70 16,-70 35-16,-18 1 15,-53-1-15,-18 53 16,-17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3/23/2022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Object Oriented Programming using C#.NET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Object-oriented programming is a method of implementation in which programs are organized as collections of objects, each of which represents an instance of some class.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Terms </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Encapsulation</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Inheritance </a:t>
            </a:r>
          </a:p>
        </p:txBody>
      </p:sp>
    </p:spTree>
  </p:cSld>
  <p:clrMapOvr>
    <a:masterClrMapping/>
  </p:clrMapOvr>
  <p:transition>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variable default values</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a:buClr>
                <a:srgbClr val="002060"/>
              </a:buClr>
            </a:pPr>
            <a:r>
              <a:rPr lang="en-US" sz="2000" dirty="0"/>
              <a:t>Member variables are automatically assigned a default value.</a:t>
            </a:r>
          </a:p>
          <a:p>
            <a:pPr>
              <a:buClr>
                <a:srgbClr val="002060"/>
              </a:buClr>
            </a:pPr>
            <a:r>
              <a:rPr lang="en-US" sz="2000" b="1" dirty="0" err="1">
                <a:solidFill>
                  <a:srgbClr val="000000"/>
                </a:solidFill>
                <a:latin typeface="Courier New" pitchFamily="49" charset="0"/>
              </a:rPr>
              <a:t>bool</a:t>
            </a:r>
            <a:r>
              <a:rPr lang="en-US" sz="2000" b="1" dirty="0">
                <a:solidFill>
                  <a:srgbClr val="000000"/>
                </a:solidFill>
                <a:latin typeface="Courier New" pitchFamily="49" charset="0"/>
                <a:sym typeface="Wingdings" pitchFamily="2" charset="2"/>
              </a:rPr>
              <a:t> false</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Integer types0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Floating point types0.0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char ’\0’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string and references null</a:t>
            </a:r>
            <a:endParaRPr lang="en-US" sz="2000" b="1" dirty="0">
              <a:latin typeface="Courier New" pitchFamily="49" charset="0"/>
              <a:sym typeface="Wingdings" pitchFamily="2" charset="2"/>
            </a:endParaRPr>
          </a:p>
        </p:txBody>
      </p:sp>
    </p:spTree>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and class visibility</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spcBef>
                <a:spcPct val="20000"/>
              </a:spcBef>
              <a:spcAft>
                <a:spcPct val="0"/>
              </a:spcAft>
              <a:buClr>
                <a:srgbClr val="002060"/>
              </a:buClr>
              <a:buFont typeface="Wingdings" pitchFamily="2" charset="2"/>
              <a:buChar char="§"/>
            </a:pPr>
            <a:endParaRPr lang="en-US" sz="2000" b="1" kern="0" dirty="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public</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Accessible from anywhere</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private</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Accessible only from within a class</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Unmarked members are private by default</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internal</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5F5F5F"/>
                </a:solidFill>
                <a:latin typeface="Arial"/>
              </a:rPr>
              <a:t>Accessible only within classes in the same assembly</a:t>
            </a:r>
            <a:endParaRPr lang="en-US" sz="2000" b="1" kern="0" dirty="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protected</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protected internal </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	</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	Top-level Class Visibility</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(including interfaces, structures, enumerations  and delegates which form namespace members</a:t>
            </a:r>
          </a:p>
          <a:p>
            <a:pPr marL="342900" indent="-342900" eaLnBrk="0" fontAlgn="base" hangingPunct="0">
              <a:spcBef>
                <a:spcPct val="20000"/>
              </a:spcBef>
              <a:spcAft>
                <a:spcPct val="0"/>
              </a:spcAft>
              <a:buClr>
                <a:srgbClr val="002060"/>
              </a:buClr>
            </a:pPr>
            <a:endParaRPr lang="en-IN" sz="2000" b="1" kern="0" dirty="0">
              <a:solidFill>
                <a:srgbClr val="000000"/>
              </a:solidFill>
              <a:latin typeface="Courier New" pitchFamily="49" charset="0"/>
            </a:endParaRPr>
          </a:p>
        </p:txBody>
      </p:sp>
      <p:sp>
        <p:nvSpPr>
          <p:cNvPr id="6" name="Rectangle 5"/>
          <p:cNvSpPr/>
          <p:nvPr/>
        </p:nvSpPr>
        <p:spPr>
          <a:xfrm>
            <a:off x="228600" y="914400"/>
            <a:ext cx="2284793" cy="400110"/>
          </a:xfrm>
          <a:prstGeom prst="rect">
            <a:avLst/>
          </a:prstGeom>
        </p:spPr>
        <p:txBody>
          <a:bodyPr wrap="none">
            <a:spAutoFit/>
          </a:bodyPr>
          <a:lstStyle/>
          <a:p>
            <a:r>
              <a:rPr lang="en-US" sz="2000" b="1" u="sng" dirty="0">
                <a:solidFill>
                  <a:schemeClr val="bg1">
                    <a:lumMod val="50000"/>
                  </a:schemeClr>
                </a:solidFill>
                <a:latin typeface="+mj-lt"/>
              </a:rPr>
              <a:t>Member Visibility</a:t>
            </a:r>
          </a:p>
        </p:txBody>
      </p:sp>
      <p:sp>
        <p:nvSpPr>
          <p:cNvPr id="8" name="TextBox 7"/>
          <p:cNvSpPr txBox="1"/>
          <p:nvPr/>
        </p:nvSpPr>
        <p:spPr>
          <a:xfrm>
            <a:off x="3962397" y="3981450"/>
            <a:ext cx="3962401" cy="369332"/>
          </a:xfrm>
          <a:prstGeom prst="rect">
            <a:avLst/>
          </a:prstGeom>
          <a:noFill/>
        </p:spPr>
        <p:txBody>
          <a:bodyPr wrap="square" rtlCol="0">
            <a:spAutoFit/>
          </a:bodyPr>
          <a:lstStyle/>
          <a:p>
            <a:r>
              <a:rPr lang="en-US" dirty="0">
                <a:solidFill>
                  <a:srgbClr val="002060"/>
                </a:solidFill>
              </a:rPr>
              <a:t>Applicable when inheriting</a:t>
            </a:r>
            <a:r>
              <a:rPr lang="en-US">
                <a:solidFill>
                  <a:srgbClr val="002060"/>
                </a:solidFill>
              </a:rPr>
              <a:t>. </a:t>
            </a:r>
            <a:endParaRPr lang="en-US" dirty="0">
              <a:solidFill>
                <a:srgbClr val="002060"/>
              </a:solidFill>
            </a:endParaRPr>
          </a:p>
        </p:txBody>
      </p:sp>
      <p:sp>
        <p:nvSpPr>
          <p:cNvPr id="9" name="Right Brace 8"/>
          <p:cNvSpPr/>
          <p:nvPr/>
        </p:nvSpPr>
        <p:spPr>
          <a:xfrm>
            <a:off x="3668110" y="3949919"/>
            <a:ext cx="114300" cy="6477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ectangle 9"/>
          <p:cNvSpPr/>
          <p:nvPr/>
        </p:nvSpPr>
        <p:spPr>
          <a:xfrm>
            <a:off x="273269" y="5888623"/>
            <a:ext cx="4572000" cy="707886"/>
          </a:xfrm>
          <a:prstGeom prst="rect">
            <a:avLst/>
          </a:prstGeom>
        </p:spPr>
        <p:txBody>
          <a:bodyPr>
            <a:spAutoFit/>
          </a:bodyPr>
          <a:lstStyle/>
          <a:p>
            <a:pPr lvl="1">
              <a:buClr>
                <a:srgbClr val="002060"/>
              </a:buClr>
            </a:pPr>
            <a:r>
              <a:rPr lang="en-US" sz="2000" b="1" dirty="0">
                <a:solidFill>
                  <a:srgbClr val="000000"/>
                </a:solidFill>
                <a:latin typeface="Courier New" pitchFamily="49" charset="0"/>
              </a:rPr>
              <a:t>public</a:t>
            </a:r>
          </a:p>
          <a:p>
            <a:pPr lvl="1">
              <a:buClr>
                <a:srgbClr val="002060"/>
              </a:buClr>
            </a:pPr>
            <a:r>
              <a:rPr lang="en-US" sz="2000" b="1" dirty="0">
                <a:solidFill>
                  <a:srgbClr val="000000"/>
                </a:solidFill>
                <a:latin typeface="Courier New" pitchFamily="49" charset="0"/>
              </a:rPr>
              <a:t>internal </a:t>
            </a:r>
            <a:r>
              <a:rPr lang="en-US" sz="2000" dirty="0">
                <a:sym typeface="Wingdings" pitchFamily="2" charset="2"/>
              </a:rPr>
              <a:t> default</a:t>
            </a:r>
            <a:r>
              <a:rPr lang="en-US" sz="2000" b="1" dirty="0">
                <a:solidFill>
                  <a:srgbClr val="000000"/>
                </a:solidFill>
                <a:latin typeface="Courier New" pitchFamily="49" charset="0"/>
                <a:sym typeface="Wingdings" pitchFamily="2" charset="2"/>
              </a:rPr>
              <a:t> </a:t>
            </a:r>
            <a:endParaRPr lang="en-IN" sz="2000" b="1" dirty="0">
              <a:solidFill>
                <a:srgbClr val="000000"/>
              </a:solidFill>
              <a:latin typeface="Courier New" pitchFamily="49" charset="0"/>
            </a:endParaRPr>
          </a:p>
        </p:txBody>
      </p:sp>
    </p:spTree>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Methods</a:t>
            </a:r>
          </a:p>
        </p:txBody>
      </p:sp>
      <p:sp>
        <p:nvSpPr>
          <p:cNvPr id="7" name="Content Placeholder 2"/>
          <p:cNvSpPr txBox="1">
            <a:spLocks/>
          </p:cNvSpPr>
          <p:nvPr/>
        </p:nvSpPr>
        <p:spPr>
          <a:xfrm>
            <a:off x="228600" y="762001"/>
            <a:ext cx="8686800" cy="5486400"/>
          </a:xfrm>
          <a:prstGeom prst="rect">
            <a:avLst/>
          </a:prstGeom>
        </p:spPr>
        <p:txBody>
          <a:bodyPr vert="horz" lIns="91440" tIns="45720" rIns="91440" bIns="45720" rtlCol="0">
            <a:noAutofit/>
          </a:bodyPr>
          <a:lstStyle/>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 function defined in the class.</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used to do some work.</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also called as Function / Member Function / Operation.</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contains some executable code.</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 collection of statements (known as instructions).</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method should have a name and a return type.</a:t>
            </a:r>
          </a:p>
          <a:p>
            <a:pPr marL="914400" lvl="1"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Return type specifies what type of data that the method returns. If you don’t want to return any value, specify "void".</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Methods can access the data members, present with in the same class; and also manipulate them.</a:t>
            </a:r>
          </a:p>
        </p:txBody>
      </p:sp>
    </p:spTree>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Syntax of Method</a:t>
            </a: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Syntax:</a:t>
            </a:r>
          </a:p>
          <a:p>
            <a:r>
              <a:rPr lang="en-US" sz="2000" dirty="0">
                <a:latin typeface="Candara" pitchFamily="34" charset="0"/>
              </a:rPr>
              <a:t>class </a:t>
            </a:r>
            <a:r>
              <a:rPr lang="en-US" sz="2000" i="1" dirty="0" err="1">
                <a:latin typeface="Candara" pitchFamily="34" charset="0"/>
              </a:rPr>
              <a:t>YourClassNameHere</a:t>
            </a:r>
            <a:endParaRPr lang="en-US" sz="2000" i="1" dirty="0">
              <a:latin typeface="Candara" pitchFamily="34" charset="0"/>
            </a:endParaRPr>
          </a:p>
          <a:p>
            <a:r>
              <a:rPr lang="en-US" sz="2000" dirty="0">
                <a:latin typeface="Candara" pitchFamily="34" charset="0"/>
              </a:rPr>
              <a:t>{</a:t>
            </a:r>
          </a:p>
          <a:p>
            <a:r>
              <a:rPr lang="en-US" sz="2000" b="1" i="1" dirty="0">
                <a:latin typeface="Candara" pitchFamily="34" charset="0"/>
              </a:rPr>
              <a:t>      </a:t>
            </a:r>
            <a:r>
              <a:rPr lang="en-US" sz="2000" b="1" i="1" dirty="0" err="1">
                <a:latin typeface="Candara" pitchFamily="34" charset="0"/>
              </a:rPr>
              <a:t>YourReturnTypeHere</a:t>
            </a:r>
            <a:r>
              <a:rPr lang="en-US" sz="2000" b="1" i="1" dirty="0">
                <a:latin typeface="Candara" pitchFamily="34" charset="0"/>
              </a:rPr>
              <a:t>  </a:t>
            </a:r>
            <a:r>
              <a:rPr lang="en-US" sz="2000" b="1" i="1" dirty="0" err="1">
                <a:latin typeface="Candara" pitchFamily="34" charset="0"/>
              </a:rPr>
              <a:t>YourMethodNameHere</a:t>
            </a:r>
            <a:r>
              <a:rPr lang="en-US" sz="2000" b="1" dirty="0">
                <a:latin typeface="Candara" pitchFamily="34" charset="0"/>
              </a:rPr>
              <a:t>( )</a:t>
            </a:r>
          </a:p>
          <a:p>
            <a:r>
              <a:rPr lang="en-US" sz="2000" b="1" dirty="0">
                <a:latin typeface="Candara" pitchFamily="34" charset="0"/>
              </a:rPr>
              <a:t>      {</a:t>
            </a:r>
          </a:p>
          <a:p>
            <a:r>
              <a:rPr lang="en-US" sz="2000" b="1" dirty="0">
                <a:latin typeface="Candara" pitchFamily="34" charset="0"/>
              </a:rPr>
              <a:t>          //your code here</a:t>
            </a:r>
          </a:p>
          <a:p>
            <a:r>
              <a:rPr lang="en-US" sz="2000" b="1" dirty="0">
                <a:latin typeface="Candara" pitchFamily="34" charset="0"/>
              </a:rPr>
              <a:t>      }</a:t>
            </a:r>
          </a:p>
          <a:p>
            <a:r>
              <a:rPr lang="en-US" sz="2000" dirty="0">
                <a:latin typeface="Candara" pitchFamily="34" charset="0"/>
              </a:rPr>
              <a:t>}</a:t>
            </a: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Example:</a:t>
            </a:r>
          </a:p>
          <a:p>
            <a:r>
              <a:rPr lang="en-US" sz="2000" dirty="0">
                <a:latin typeface="Candara" pitchFamily="34" charset="0"/>
              </a:rPr>
              <a:t>class Employee</a:t>
            </a:r>
          </a:p>
          <a:p>
            <a:r>
              <a:rPr lang="en-US" sz="2000" dirty="0">
                <a:latin typeface="Candara" pitchFamily="34" charset="0"/>
              </a:rPr>
              <a:t>{</a:t>
            </a:r>
          </a:p>
          <a:p>
            <a:r>
              <a:rPr lang="en-US" sz="2000" b="1" dirty="0">
                <a:latin typeface="Candara" pitchFamily="34" charset="0"/>
              </a:rPr>
              <a:t>      void Transfer( )</a:t>
            </a:r>
          </a:p>
          <a:p>
            <a:r>
              <a:rPr lang="en-US" sz="2000" b="1" dirty="0">
                <a:latin typeface="Candara" pitchFamily="34" charset="0"/>
              </a:rPr>
              <a:t>      {</a:t>
            </a:r>
          </a:p>
          <a:p>
            <a:r>
              <a:rPr lang="en-US" sz="2000" b="1" dirty="0">
                <a:latin typeface="Candara" pitchFamily="34" charset="0"/>
              </a:rPr>
              <a:t>	//your code for </a:t>
            </a:r>
            <a:r>
              <a:rPr lang="en-US" sz="2000" b="1" dirty="0" err="1">
                <a:latin typeface="Candara" pitchFamily="34" charset="0"/>
              </a:rPr>
              <a:t>trasfering</a:t>
            </a:r>
            <a:r>
              <a:rPr lang="en-US" sz="2000" b="1" dirty="0">
                <a:latin typeface="Candara" pitchFamily="34" charset="0"/>
              </a:rPr>
              <a:t> the employee here</a:t>
            </a:r>
          </a:p>
          <a:p>
            <a:r>
              <a:rPr lang="en-US" sz="2000" b="1" dirty="0">
                <a:latin typeface="Candara" pitchFamily="34" charset="0"/>
              </a:rPr>
              <a:t>      }</a:t>
            </a:r>
          </a:p>
          <a:p>
            <a:r>
              <a:rPr lang="en-US" sz="2000" dirty="0">
                <a:latin typeface="Candara" pitchFamily="34" charset="0"/>
              </a:rPr>
              <a:t>}</a:t>
            </a:r>
          </a:p>
        </p:txBody>
      </p:sp>
    </p:spTree>
  </p:cSld>
  <p:clrMapOvr>
    <a:masterClrMapping/>
  </p:clrMapOvr>
  <p:transition>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mj-cs"/>
              </a:rPr>
              <a:t>static</a:t>
            </a:r>
            <a:r>
              <a:rPr lang="en-US" sz="3200" b="1" kern="0" dirty="0">
                <a:solidFill>
                  <a:srgbClr val="FFFFFF"/>
                </a:solidFill>
                <a:latin typeface="Arial"/>
                <a:ea typeface="+mj-ea"/>
                <a:cs typeface="+mj-cs"/>
              </a:rPr>
              <a:t>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members that we have seen so far are instance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Members cannot be accessed using instance.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err="1">
                <a:solidFill>
                  <a:srgbClr val="000000"/>
                </a:solidFill>
                <a:latin typeface="Courier New" pitchFamily="49" charset="0"/>
              </a:rPr>
              <a:t>WriteLine</a:t>
            </a:r>
            <a:r>
              <a:rPr lang="en-US" sz="2000" b="1" kern="0" dirty="0">
                <a:solidFill>
                  <a:srgbClr val="000000"/>
                </a:solidFill>
                <a:latin typeface="Courier New" pitchFamily="49" charset="0"/>
              </a:rPr>
              <a:t>()</a:t>
            </a:r>
            <a:r>
              <a:rPr lang="en-US" sz="2000" kern="0" dirty="0">
                <a:solidFill>
                  <a:srgbClr val="5F5F5F"/>
                </a:solidFill>
                <a:latin typeface="Arial"/>
              </a:rPr>
              <a:t> is a static method of the  </a:t>
            </a:r>
            <a:r>
              <a:rPr lang="en-US" sz="2000" b="1" kern="0" dirty="0" err="1">
                <a:solidFill>
                  <a:srgbClr val="000000"/>
                </a:solidFill>
                <a:latin typeface="Courier New" pitchFamily="49" charset="0"/>
              </a:rPr>
              <a:t>System.Console</a:t>
            </a:r>
            <a:r>
              <a:rPr lang="en-US" sz="2000" kern="0" dirty="0">
                <a:solidFill>
                  <a:srgbClr val="5F5F5F"/>
                </a:solidFill>
                <a:latin typeface="Arial"/>
              </a:rPr>
              <a:t> class.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a:solidFill>
                  <a:srgbClr val="000000"/>
                </a:solidFill>
                <a:latin typeface="Courier New" pitchFamily="49" charset="0"/>
              </a:rPr>
              <a:t>Main</a:t>
            </a:r>
            <a:r>
              <a:rPr lang="en-US" sz="2000" kern="0" dirty="0">
                <a:solidFill>
                  <a:srgbClr val="5F5F5F"/>
                </a:solidFill>
                <a:latin typeface="Arial"/>
              </a:rPr>
              <a:t> is declared as a static method.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data is shared by all the instances of that class.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member functions can access only static data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a:t>
            </a:r>
            <a:r>
              <a:rPr lang="en-US" sz="2000" b="1" kern="0" dirty="0">
                <a:solidFill>
                  <a:srgbClr val="000000"/>
                </a:solidFill>
                <a:latin typeface="Courier New" pitchFamily="49" charset="0"/>
              </a:rPr>
              <a:t>static</a:t>
            </a:r>
            <a:r>
              <a:rPr lang="en-US" sz="2000" kern="0" dirty="0">
                <a:solidFill>
                  <a:srgbClr val="5F5F5F"/>
                </a:solidFill>
                <a:latin typeface="Arial"/>
              </a:rPr>
              <a:t> keyword cannot be used for local variables.</a:t>
            </a:r>
            <a:endParaRPr lang="en-IN" sz="2000" kern="0" dirty="0">
              <a:solidFill>
                <a:srgbClr val="5F5F5F"/>
              </a:solidFill>
              <a:latin typeface="Arial"/>
            </a:endParaRPr>
          </a:p>
        </p:txBody>
      </p:sp>
    </p:spTree>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Syntax of static members</a:t>
            </a: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Syntax:</a:t>
            </a:r>
          </a:p>
          <a:p>
            <a:r>
              <a:rPr lang="en-US" sz="2000" dirty="0">
                <a:latin typeface="Candara" pitchFamily="34" charset="0"/>
              </a:rPr>
              <a:t>class </a:t>
            </a:r>
            <a:r>
              <a:rPr lang="en-US" sz="2000" i="1" dirty="0" err="1">
                <a:latin typeface="Candara" pitchFamily="34" charset="0"/>
              </a:rPr>
              <a:t>YourClassNameHere</a:t>
            </a:r>
            <a:endParaRPr lang="en-US" sz="2000" i="1" dirty="0">
              <a:latin typeface="Candara" pitchFamily="34" charset="0"/>
            </a:endParaRPr>
          </a:p>
          <a:p>
            <a:r>
              <a:rPr lang="en-US" sz="2000" dirty="0">
                <a:latin typeface="Candara" pitchFamily="34" charset="0"/>
              </a:rPr>
              <a:t>{</a:t>
            </a:r>
          </a:p>
          <a:p>
            <a:r>
              <a:rPr lang="en-US" sz="2000" dirty="0">
                <a:latin typeface="Candara" pitchFamily="34" charset="0"/>
              </a:rPr>
              <a:t>Static </a:t>
            </a:r>
            <a:r>
              <a:rPr lang="en-US" sz="2000" dirty="0" err="1">
                <a:latin typeface="Candara" pitchFamily="34" charset="0"/>
              </a:rPr>
              <a:t>datatype</a:t>
            </a:r>
            <a:r>
              <a:rPr lang="en-US" sz="2000" dirty="0">
                <a:latin typeface="Candara" pitchFamily="34" charset="0"/>
              </a:rPr>
              <a:t> </a:t>
            </a:r>
            <a:r>
              <a:rPr lang="en-US" sz="2000" dirty="0" err="1">
                <a:latin typeface="Candara" pitchFamily="34" charset="0"/>
              </a:rPr>
              <a:t>var_name</a:t>
            </a:r>
            <a:r>
              <a:rPr lang="en-US" sz="2000" dirty="0">
                <a:latin typeface="Candara" pitchFamily="34" charset="0"/>
              </a:rPr>
              <a:t>;</a:t>
            </a:r>
          </a:p>
          <a:p>
            <a:r>
              <a:rPr lang="en-US" sz="2000" dirty="0">
                <a:latin typeface="Candara" pitchFamily="34" charset="0"/>
              </a:rPr>
              <a:t>Static void call()</a:t>
            </a:r>
          </a:p>
          <a:p>
            <a:r>
              <a:rPr lang="en-US" sz="2000" dirty="0">
                <a:latin typeface="Candara" pitchFamily="34" charset="0"/>
              </a:rPr>
              <a:t>{</a:t>
            </a:r>
          </a:p>
          <a:p>
            <a:r>
              <a:rPr lang="en-US" sz="2000" dirty="0">
                <a:latin typeface="Candara" pitchFamily="34" charset="0"/>
              </a:rPr>
              <a:t>}</a:t>
            </a:r>
          </a:p>
          <a:p>
            <a:r>
              <a:rPr lang="en-US" sz="2000" dirty="0">
                <a:latin typeface="Candara" pitchFamily="34" charset="0"/>
              </a:rPr>
              <a:t>}</a:t>
            </a: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Example:</a:t>
            </a:r>
          </a:p>
          <a:p>
            <a:r>
              <a:rPr lang="en-US" sz="2000" dirty="0">
                <a:latin typeface="Candara" pitchFamily="34" charset="0"/>
              </a:rPr>
              <a:t>class Employee</a:t>
            </a:r>
          </a:p>
          <a:p>
            <a:r>
              <a:rPr lang="en-US" sz="2000" dirty="0">
                <a:latin typeface="Candara" pitchFamily="34" charset="0"/>
              </a:rPr>
              <a:t>{</a:t>
            </a:r>
          </a:p>
          <a:p>
            <a:r>
              <a:rPr lang="en-US" sz="2000" b="1" dirty="0">
                <a:latin typeface="Candara" pitchFamily="34" charset="0"/>
              </a:rPr>
              <a:t>     static void Transfer( )</a:t>
            </a:r>
          </a:p>
          <a:p>
            <a:r>
              <a:rPr lang="en-US" sz="2000" b="1" dirty="0">
                <a:latin typeface="Candara" pitchFamily="34" charset="0"/>
              </a:rPr>
              <a:t>      {</a:t>
            </a:r>
          </a:p>
          <a:p>
            <a:r>
              <a:rPr lang="en-US" sz="2000" b="1" dirty="0">
                <a:latin typeface="Candara" pitchFamily="34" charset="0"/>
              </a:rPr>
              <a:t>	//your code for </a:t>
            </a:r>
            <a:r>
              <a:rPr lang="en-US" sz="2000" b="1" dirty="0" err="1">
                <a:latin typeface="Candara" pitchFamily="34" charset="0"/>
              </a:rPr>
              <a:t>trasfering</a:t>
            </a:r>
            <a:r>
              <a:rPr lang="en-US" sz="2000" b="1" dirty="0">
                <a:latin typeface="Candara" pitchFamily="34" charset="0"/>
              </a:rPr>
              <a:t> the employee here</a:t>
            </a:r>
          </a:p>
          <a:p>
            <a:r>
              <a:rPr lang="en-US" sz="2000" b="1" dirty="0">
                <a:latin typeface="Candara" pitchFamily="34" charset="0"/>
              </a:rPr>
              <a:t>      }</a:t>
            </a:r>
          </a:p>
          <a:p>
            <a:r>
              <a:rPr lang="en-US" sz="2000" dirty="0">
                <a:latin typeface="Candara" pitchFamily="34" charset="0"/>
              </a:rPr>
              <a:t>}</a:t>
            </a:r>
          </a:p>
        </p:txBody>
      </p:sp>
    </p:spTree>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Data Encapsulation</a:t>
            </a:r>
          </a:p>
        </p:txBody>
      </p:sp>
      <p:sp>
        <p:nvSpPr>
          <p:cNvPr id="7" name="Content Placeholder 2"/>
          <p:cNvSpPr txBox="1">
            <a:spLocks/>
          </p:cNvSpPr>
          <p:nvPr/>
        </p:nvSpPr>
        <p:spPr>
          <a:xfrm>
            <a:off x="381000" y="762001"/>
            <a:ext cx="8458200" cy="2286000"/>
          </a:xfrm>
          <a:prstGeom prst="rect">
            <a:avLst/>
          </a:prstGeom>
        </p:spPr>
        <p:txBody>
          <a:bodyPr vert="horz" lIns="91440" tIns="45720" rIns="91440" bIns="45720" rtlCol="0">
            <a:noAutofit/>
          </a:bodyPr>
          <a:lstStyle/>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It is the built-in feature of OOPS.</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The concept of grouping-up the data members and methods together, is called as “data encapsulation”.</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Encapsulation is defined 'as the process of enclosing one or more items within a physical or logical package'. Encapsulation, in object oriented programming methodology, prevents access to implementation details.</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Abstraction and encapsulation are related features in object oriented programming. Abstraction allows making relevant information visible and encapsulation enables a programmer to implement the desired level </a:t>
            </a:r>
            <a:r>
              <a:rPr lang="en-US">
                <a:solidFill>
                  <a:schemeClr val="tx1">
                    <a:lumMod val="65000"/>
                    <a:lumOff val="35000"/>
                  </a:schemeClr>
                </a:solidFill>
                <a:latin typeface="Arial" pitchFamily="34" charset="0"/>
                <a:cs typeface="Arial" pitchFamily="34" charset="0"/>
              </a:rPr>
              <a:t>of abstraction</a:t>
            </a:r>
            <a:endParaRPr lang="en-US" dirty="0">
              <a:solidFill>
                <a:schemeClr val="tx1">
                  <a:lumMod val="65000"/>
                  <a:lumOff val="35000"/>
                </a:schemeClr>
              </a:solidFill>
              <a:latin typeface="Arial" pitchFamily="34" charset="0"/>
              <a:cs typeface="Arial" pitchFamily="34" charset="0"/>
            </a:endParaRP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Class is the real implementation of "Data Encapsulation".</a:t>
            </a:r>
          </a:p>
        </p:txBody>
      </p:sp>
      <p:sp>
        <p:nvSpPr>
          <p:cNvPr id="5" name="Rectangle 4"/>
          <p:cNvSpPr/>
          <p:nvPr/>
        </p:nvSpPr>
        <p:spPr>
          <a:xfrm>
            <a:off x="1066800" y="3886200"/>
            <a:ext cx="4953000" cy="2819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US" sz="1600" dirty="0">
                <a:latin typeface="Candara" pitchFamily="34" charset="0"/>
              </a:rPr>
              <a:t>class Contact</a:t>
            </a:r>
          </a:p>
          <a:p>
            <a:pPr lvl="1"/>
            <a:r>
              <a:rPr lang="en-US" sz="1600" dirty="0">
                <a:latin typeface="Candara" pitchFamily="34" charset="0"/>
              </a:rPr>
              <a:t>{</a:t>
            </a:r>
          </a:p>
          <a:p>
            <a:pPr lvl="1"/>
            <a:r>
              <a:rPr lang="en-US" sz="1600" dirty="0">
                <a:latin typeface="Candara" pitchFamily="34" charset="0"/>
              </a:rPr>
              <a:t>        //some data members</a:t>
            </a:r>
          </a:p>
          <a:p>
            <a:pPr lvl="1"/>
            <a:r>
              <a:rPr lang="en-US" sz="1600" dirty="0">
                <a:latin typeface="Candara" pitchFamily="34" charset="0"/>
              </a:rPr>
              <a:t>                  public  string  </a:t>
            </a:r>
            <a:r>
              <a:rPr lang="en-US" sz="1600" dirty="0" err="1">
                <a:latin typeface="Candara" pitchFamily="34" charset="0"/>
              </a:rPr>
              <a:t>ContactName</a:t>
            </a:r>
            <a:r>
              <a:rPr lang="en-US" sz="1600" dirty="0">
                <a:latin typeface="Candara" pitchFamily="34" charset="0"/>
              </a:rPr>
              <a:t>;</a:t>
            </a:r>
          </a:p>
          <a:p>
            <a:pPr lvl="1"/>
            <a:r>
              <a:rPr lang="en-US" sz="1600" dirty="0">
                <a:latin typeface="Candara" pitchFamily="34" charset="0"/>
              </a:rPr>
              <a:t>                  public  string  Email;</a:t>
            </a:r>
          </a:p>
          <a:p>
            <a:pPr lvl="1"/>
            <a:endParaRPr lang="en-US" sz="1600" dirty="0">
              <a:latin typeface="Candara" pitchFamily="34" charset="0"/>
            </a:endParaRPr>
          </a:p>
          <a:p>
            <a:pPr lvl="1"/>
            <a:r>
              <a:rPr lang="en-US" sz="1600" dirty="0">
                <a:latin typeface="Candara" pitchFamily="34" charset="0"/>
              </a:rPr>
              <a:t>        //some function members</a:t>
            </a:r>
          </a:p>
          <a:p>
            <a:pPr lvl="1"/>
            <a:r>
              <a:rPr lang="en-US" sz="1600" dirty="0">
                <a:latin typeface="Candara" pitchFamily="34" charset="0"/>
              </a:rPr>
              <a:t>                  public  void  </a:t>
            </a:r>
            <a:r>
              <a:rPr lang="en-US" sz="1600" dirty="0" err="1">
                <a:latin typeface="Candara" pitchFamily="34" charset="0"/>
              </a:rPr>
              <a:t>SendEmail</a:t>
            </a:r>
            <a:r>
              <a:rPr lang="en-US" sz="1600" dirty="0">
                <a:latin typeface="Candara" pitchFamily="34" charset="0"/>
              </a:rPr>
              <a:t>()</a:t>
            </a:r>
          </a:p>
          <a:p>
            <a:pPr lvl="1"/>
            <a:r>
              <a:rPr lang="en-US" sz="1600" dirty="0">
                <a:latin typeface="Candara" pitchFamily="34" charset="0"/>
              </a:rPr>
              <a:t>                  {</a:t>
            </a:r>
          </a:p>
          <a:p>
            <a:pPr lvl="1"/>
            <a:endParaRPr lang="en-US" sz="1600" dirty="0">
              <a:latin typeface="Candara" pitchFamily="34" charset="0"/>
            </a:endParaRPr>
          </a:p>
          <a:p>
            <a:pPr lvl="1"/>
            <a:r>
              <a:rPr lang="en-US" sz="1600" dirty="0">
                <a:latin typeface="Candara" pitchFamily="34" charset="0"/>
              </a:rPr>
              <a:t>                  }</a:t>
            </a:r>
          </a:p>
          <a:p>
            <a:pPr lvl="1"/>
            <a:r>
              <a:rPr lang="en-US" sz="1600" dirty="0">
                <a:latin typeface="Candara" pitchFamily="34" charset="0"/>
              </a:rPr>
              <a:t>}</a:t>
            </a:r>
          </a:p>
        </p:txBody>
      </p:sp>
    </p:spTree>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Method Parameter modifiers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By default, the parameters are passed by value.</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Parameter modifiers can be used to alter this </a:t>
            </a:r>
            <a:r>
              <a:rPr lang="en-US" sz="2000" kern="0" dirty="0" err="1">
                <a:solidFill>
                  <a:srgbClr val="5F5F5F"/>
                </a:solidFill>
                <a:latin typeface="Arial"/>
              </a:rPr>
              <a:t>behaviour</a:t>
            </a:r>
            <a:r>
              <a:rPr lang="en-US" sz="2000" kern="0" dirty="0">
                <a:solidFill>
                  <a:srgbClr val="5F5F5F"/>
                </a:solidFill>
                <a:latin typeface="Arial"/>
              </a:rPr>
              <a:t>.</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Parameter modifiers that alter the default </a:t>
            </a:r>
            <a:r>
              <a:rPr lang="en-US" sz="2000" kern="0" dirty="0" err="1">
                <a:solidFill>
                  <a:srgbClr val="5F5F5F"/>
                </a:solidFill>
                <a:latin typeface="Arial"/>
              </a:rPr>
              <a:t>behaviour</a:t>
            </a:r>
            <a:r>
              <a:rPr lang="en-US" sz="2000" kern="0" dirty="0">
                <a:solidFill>
                  <a:srgbClr val="5F5F5F"/>
                </a:solidFill>
                <a:latin typeface="Arial"/>
              </a:rPr>
              <a:t> :</a:t>
            </a:r>
          </a:p>
          <a:p>
            <a:pPr lvl="1" eaLnBrk="0" fontAlgn="base" hangingPunct="0">
              <a:lnSpc>
                <a:spcPct val="140000"/>
              </a:lnSpc>
              <a:spcAft>
                <a:spcPct val="0"/>
              </a:spcAft>
              <a:buClr>
                <a:srgbClr val="333399"/>
              </a:buClr>
              <a:buFont typeface="Wingdings" pitchFamily="2" charset="2"/>
              <a:buChar char="§"/>
            </a:pPr>
            <a:r>
              <a:rPr lang="en-US" sz="2000" b="1" kern="0" dirty="0">
                <a:solidFill>
                  <a:srgbClr val="000000"/>
                </a:solidFill>
                <a:latin typeface="Courier New" pitchFamily="49" charset="0"/>
              </a:rPr>
              <a:t>ref </a:t>
            </a:r>
          </a:p>
          <a:p>
            <a:pPr lvl="1" eaLnBrk="0" fontAlgn="base" hangingPunct="0">
              <a:lnSpc>
                <a:spcPct val="140000"/>
              </a:lnSpc>
              <a:spcAft>
                <a:spcPct val="0"/>
              </a:spcAft>
              <a:buClr>
                <a:srgbClr val="333399"/>
              </a:buClr>
              <a:buFont typeface="Wingdings" pitchFamily="2" charset="2"/>
              <a:buChar char="§"/>
            </a:pPr>
            <a:r>
              <a:rPr lang="en-US" sz="2000" b="1" kern="0" dirty="0">
                <a:solidFill>
                  <a:srgbClr val="000000"/>
                </a:solidFill>
                <a:latin typeface="Courier New" pitchFamily="49" charset="0"/>
              </a:rPr>
              <a:t>out</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These modifiers do not create any storage location in the method call.</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Properties, indexers (</a:t>
            </a:r>
            <a:r>
              <a:rPr lang="en-US" sz="2000" i="1" kern="0" dirty="0">
                <a:solidFill>
                  <a:srgbClr val="5F5F5F"/>
                </a:solidFill>
                <a:latin typeface="Arial"/>
              </a:rPr>
              <a:t>we will see later</a:t>
            </a:r>
            <a:r>
              <a:rPr lang="en-US" sz="2000" kern="0" dirty="0">
                <a:solidFill>
                  <a:srgbClr val="5F5F5F"/>
                </a:solidFill>
                <a:latin typeface="Arial"/>
              </a:rPr>
              <a:t>) or </a:t>
            </a:r>
            <a:r>
              <a:rPr lang="en-US" sz="2000" dirty="0">
                <a:solidFill>
                  <a:srgbClr val="5F5F5F"/>
                </a:solidFill>
                <a:latin typeface="Arial" pitchFamily="34" charset="0"/>
              </a:rPr>
              <a:t>dynamic member </a:t>
            </a:r>
            <a:r>
              <a:rPr lang="en-US" sz="2000" kern="0" dirty="0">
                <a:solidFill>
                  <a:srgbClr val="5F5F5F"/>
                </a:solidFill>
                <a:latin typeface="Arial"/>
              </a:rPr>
              <a:t>cannot be passed as an </a:t>
            </a:r>
            <a:r>
              <a:rPr lang="en-US" sz="2000" b="1" kern="0" dirty="0">
                <a:solidFill>
                  <a:srgbClr val="000000"/>
                </a:solidFill>
                <a:latin typeface="Courier New" pitchFamily="49" charset="0"/>
              </a:rPr>
              <a:t>out</a:t>
            </a:r>
            <a:r>
              <a:rPr lang="en-US" sz="2000" kern="0" dirty="0">
                <a:solidFill>
                  <a:srgbClr val="5F5F5F"/>
                </a:solidFill>
                <a:latin typeface="Arial"/>
              </a:rPr>
              <a:t> or </a:t>
            </a:r>
            <a:r>
              <a:rPr lang="en-US" sz="2000" b="1" kern="0" dirty="0">
                <a:solidFill>
                  <a:srgbClr val="000000"/>
                </a:solidFill>
                <a:latin typeface="Courier New" pitchFamily="49" charset="0"/>
              </a:rPr>
              <a:t>ref</a:t>
            </a:r>
            <a:r>
              <a:rPr lang="en-US" sz="2000" kern="0" dirty="0">
                <a:solidFill>
                  <a:srgbClr val="5F5F5F"/>
                </a:solidFill>
                <a:latin typeface="Arial"/>
              </a:rPr>
              <a:t> parameter.</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Another modifier that could be used with the parameters is </a:t>
            </a:r>
            <a:r>
              <a:rPr lang="en-US" sz="2000" b="1" kern="0" dirty="0" err="1">
                <a:solidFill>
                  <a:srgbClr val="000000"/>
                </a:solidFill>
                <a:latin typeface="Courier New" pitchFamily="49" charset="0"/>
              </a:rPr>
              <a:t>params</a:t>
            </a:r>
            <a:r>
              <a:rPr lang="en-US" sz="2000" b="1" kern="0" dirty="0">
                <a:solidFill>
                  <a:srgbClr val="000000"/>
                </a:solidFill>
                <a:latin typeface="Courier New" pitchFamily="49" charset="0"/>
              </a:rPr>
              <a:t> </a:t>
            </a:r>
            <a:r>
              <a:rPr lang="en-US" sz="2000" kern="0" dirty="0">
                <a:solidFill>
                  <a:srgbClr val="5F5F5F"/>
                </a:solidFill>
                <a:latin typeface="Arial"/>
              </a:rPr>
              <a:t>that is used to pass any number of arguments.</a:t>
            </a:r>
          </a:p>
          <a:p>
            <a:endParaRPr lang="en-US" dirty="0"/>
          </a:p>
        </p:txBody>
      </p:sp>
    </p:spTree>
    <p:extLst>
      <p:ext uri="{BB962C8B-B14F-4D97-AF65-F5344CB8AC3E}">
        <p14:creationId xmlns:p14="http://schemas.microsoft.com/office/powerpoint/2010/main" val="350059491"/>
      </p:ext>
    </p:extLst>
  </p:cSld>
  <p:clrMapOvr>
    <a:masterClrMapping/>
  </p:clrMapOvr>
  <p:transition>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Ref</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a:t>
            </a:r>
            <a:r>
              <a:rPr lang="en-US" sz="2000" b="1" kern="0" dirty="0">
                <a:solidFill>
                  <a:srgbClr val="5F5F5F"/>
                </a:solidFill>
                <a:latin typeface="Courier New" pitchFamily="49" charset="0"/>
              </a:rPr>
              <a:t> ref</a:t>
            </a:r>
            <a:r>
              <a:rPr lang="en-US" sz="2000" kern="0" dirty="0">
                <a:solidFill>
                  <a:srgbClr val="5F5F5F"/>
                </a:solidFill>
                <a:latin typeface="Arial"/>
              </a:rPr>
              <a:t> keyword  makes the parameter passing to be done by reference.</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a:t>
            </a:r>
            <a:r>
              <a:rPr lang="en-US" sz="2000" b="1" kern="0" dirty="0">
                <a:solidFill>
                  <a:srgbClr val="5F5F5F"/>
                </a:solidFill>
                <a:latin typeface="Courier New" pitchFamily="49" charset="0"/>
              </a:rPr>
              <a:t> ref</a:t>
            </a:r>
            <a:r>
              <a:rPr lang="en-US" sz="2000" kern="0" dirty="0">
                <a:solidFill>
                  <a:srgbClr val="5F5F5F"/>
                </a:solidFill>
                <a:latin typeface="Arial"/>
              </a:rPr>
              <a:t> keyword is specified both in the method definition and while calling.</a:t>
            </a:r>
          </a:p>
          <a:p>
            <a:pPr lvl="0" eaLnBrk="0" fontAlgn="base" hangingPunct="0">
              <a:lnSpc>
                <a:spcPct val="140000"/>
              </a:lnSpc>
              <a:spcAft>
                <a:spcPct val="0"/>
              </a:spcAft>
              <a:buClr>
                <a:srgbClr val="333399"/>
              </a:buClr>
              <a:buFont typeface="Wingdings" pitchFamily="2" charset="2"/>
              <a:buChar char="§"/>
            </a:pPr>
            <a:r>
              <a:rPr lang="en-US" sz="2000" b="1" kern="0" dirty="0">
                <a:solidFill>
                  <a:srgbClr val="5F5F5F"/>
                </a:solidFill>
                <a:latin typeface="Courier New" pitchFamily="49" charset="0"/>
              </a:rPr>
              <a:t>ref</a:t>
            </a:r>
            <a:r>
              <a:rPr lang="en-US" sz="2000" kern="0" dirty="0">
                <a:solidFill>
                  <a:srgbClr val="5F5F5F"/>
                </a:solidFill>
                <a:latin typeface="Arial"/>
              </a:rPr>
              <a:t> requires that variable to be initialized before the call.</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OutParam</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cal(</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i,int</a:t>
            </a:r>
            <a:r>
              <a:rPr lang="en-IN" sz="2000" b="1" dirty="0">
                <a:solidFill>
                  <a:srgbClr val="000000"/>
                </a:solidFill>
                <a:latin typeface="Courier New" pitchFamily="49" charset="0"/>
              </a:rPr>
              <a:t> j,	ref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k=</a:t>
            </a:r>
            <a:r>
              <a:rPr lang="en-IN" sz="2000" b="1" dirty="0" err="1">
                <a:solidFill>
                  <a:srgbClr val="000000"/>
                </a:solidFill>
                <a:latin typeface="Courier New" pitchFamily="49" charset="0"/>
              </a:rPr>
              <a:t>i+j</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=10,j=20,k=0;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cal(</a:t>
            </a:r>
            <a:r>
              <a:rPr lang="en-IN" sz="2000" b="1" dirty="0" err="1">
                <a:solidFill>
                  <a:srgbClr val="000000"/>
                </a:solidFill>
                <a:latin typeface="Courier New" pitchFamily="49" charset="0"/>
              </a:rPr>
              <a:t>i,j,ref</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(k);</a:t>
            </a:r>
            <a:r>
              <a:rPr lang="en-IN" sz="2000" b="1" dirty="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endParaRPr lang="en-US" sz="2000" kern="0" dirty="0">
              <a:solidFill>
                <a:srgbClr val="5F5F5F"/>
              </a:solidFill>
              <a:latin typeface="Arial"/>
            </a:endParaRPr>
          </a:p>
          <a:p>
            <a:endParaRPr lang="en-US" dirty="0"/>
          </a:p>
        </p:txBody>
      </p:sp>
    </p:spTree>
    <p:extLst>
      <p:ext uri="{BB962C8B-B14F-4D97-AF65-F5344CB8AC3E}">
        <p14:creationId xmlns:p14="http://schemas.microsoft.com/office/powerpoint/2010/main" val="3173421150"/>
      </p:ext>
    </p:extLst>
  </p:cSld>
  <p:clrMapOvr>
    <a:masterClrMapping/>
  </p:clrMapOvr>
  <p:transition>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Out</a:t>
            </a: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20000"/>
              </a:lnSpc>
              <a:spcAft>
                <a:spcPct val="0"/>
              </a:spcAft>
              <a:buClr>
                <a:srgbClr val="333399"/>
              </a:buClr>
              <a:buFont typeface="Wingdings" pitchFamily="2" charset="2"/>
              <a:buChar char="§"/>
            </a:pPr>
            <a:r>
              <a:rPr lang="en-US" sz="2000" b="1" kern="0" dirty="0">
                <a:solidFill>
                  <a:srgbClr val="5F5F5F"/>
                </a:solidFill>
                <a:latin typeface="Courier New" pitchFamily="49" charset="0"/>
              </a:rPr>
              <a:t>out</a:t>
            </a:r>
            <a:r>
              <a:rPr lang="en-US" sz="2000" kern="0" dirty="0">
                <a:solidFill>
                  <a:srgbClr val="5F5F5F"/>
                </a:solidFill>
                <a:latin typeface="Arial"/>
              </a:rPr>
              <a:t> is similar to </a:t>
            </a:r>
            <a:r>
              <a:rPr lang="en-US" sz="2000" b="1" kern="0" dirty="0">
                <a:solidFill>
                  <a:srgbClr val="5F5F5F"/>
                </a:solidFill>
                <a:latin typeface="Courier New" pitchFamily="49" charset="0"/>
              </a:rPr>
              <a:t>ref</a:t>
            </a:r>
            <a:r>
              <a:rPr lang="en-US" sz="2000" kern="0" dirty="0">
                <a:solidFill>
                  <a:srgbClr val="5F5F5F"/>
                </a:solidFill>
                <a:latin typeface="Arial"/>
              </a:rPr>
              <a:t>, except that the initial value of the argument provided by the calling function is not important. Values of it cannot be requested in the method unless its value is assigned in the method.</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Also the out parameter must have a valid value before the function exits. </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OutParam</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cal(</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i,int</a:t>
            </a:r>
            <a:r>
              <a:rPr lang="en-IN" sz="2000" b="1" dirty="0">
                <a:solidFill>
                  <a:srgbClr val="000000"/>
                </a:solidFill>
                <a:latin typeface="Courier New" pitchFamily="49" charset="0"/>
              </a:rPr>
              <a:t> j,	out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k=</a:t>
            </a:r>
            <a:r>
              <a:rPr lang="en-IN" sz="2000" b="1" dirty="0" err="1">
                <a:solidFill>
                  <a:srgbClr val="000000"/>
                </a:solidFill>
                <a:latin typeface="Courier New" pitchFamily="49" charset="0"/>
              </a:rPr>
              <a:t>i+j</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=10,j=20,k;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cal(</a:t>
            </a:r>
            <a:r>
              <a:rPr lang="en-IN" sz="2000" b="1" dirty="0" err="1">
                <a:solidFill>
                  <a:srgbClr val="000000"/>
                </a:solidFill>
                <a:latin typeface="Courier New" pitchFamily="49" charset="0"/>
              </a:rPr>
              <a:t>i,j,out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(k);</a:t>
            </a:r>
            <a:r>
              <a:rPr lang="en-IN" sz="2000" b="1" dirty="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endParaRPr lang="en-US" dirty="0"/>
          </a:p>
        </p:txBody>
      </p:sp>
    </p:spTree>
    <p:extLst>
      <p:ext uri="{BB962C8B-B14F-4D97-AF65-F5344CB8AC3E}">
        <p14:creationId xmlns:p14="http://schemas.microsoft.com/office/powerpoint/2010/main" val="568939470"/>
      </p:ext>
    </p:extLst>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Object and Attributes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thing in a real world that can be either physical or conceptual. An object in object-oriented programming can be physical or conceptual.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 has  state and behavior.</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State represents physical looking of an object.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object’s state is determined by the value of its properties or attributes.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Properties or attributes </a:t>
            </a:r>
            <a:r>
              <a:rPr lang="en-US" sz="2000" dirty="0">
                <a:solidFill>
                  <a:schemeClr val="tx1">
                    <a:lumMod val="65000"/>
                    <a:lumOff val="35000"/>
                  </a:schemeClr>
                </a:solidFill>
                <a:latin typeface="Arial" pitchFamily="34" charset="0"/>
                <a:cs typeface="Arial" pitchFamily="34" charset="0"/>
                <a:sym typeface="Wingdings" pitchFamily="2" charset="2"/>
              </a:rPr>
              <a:t></a:t>
            </a:r>
            <a:r>
              <a:rPr lang="en-US" sz="2000" dirty="0">
                <a:solidFill>
                  <a:schemeClr val="tx1">
                    <a:lumMod val="65000"/>
                    <a:lumOff val="35000"/>
                  </a:schemeClr>
                </a:solidFill>
                <a:latin typeface="Arial" pitchFamily="34" charset="0"/>
                <a:cs typeface="Arial" pitchFamily="34" charset="0"/>
              </a:rPr>
              <a:t>member </a:t>
            </a:r>
            <a:r>
              <a:rPr lang="en-US" sz="2000" b="1" dirty="0">
                <a:solidFill>
                  <a:schemeClr val="tx1">
                    <a:lumMod val="65000"/>
                    <a:lumOff val="35000"/>
                  </a:schemeClr>
                </a:solidFill>
                <a:latin typeface="Arial" pitchFamily="34" charset="0"/>
                <a:cs typeface="Arial" pitchFamily="34" charset="0"/>
              </a:rPr>
              <a:t>variables</a:t>
            </a:r>
            <a:r>
              <a:rPr lang="en-US" sz="2000" dirty="0">
                <a:solidFill>
                  <a:schemeClr val="tx1">
                    <a:lumMod val="65000"/>
                    <a:lumOff val="35000"/>
                  </a:schemeClr>
                </a:solidFill>
                <a:latin typeface="Arial" pitchFamily="34" charset="0"/>
                <a:cs typeface="Arial" pitchFamily="34" charset="0"/>
              </a:rPr>
              <a:t> or data members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object’s </a:t>
            </a:r>
            <a:r>
              <a:rPr lang="en-US" sz="2000" dirty="0" err="1">
                <a:solidFill>
                  <a:schemeClr val="tx1">
                    <a:lumMod val="65000"/>
                    <a:lumOff val="35000"/>
                  </a:schemeClr>
                </a:solidFill>
                <a:latin typeface="Arial" pitchFamily="34" charset="0"/>
                <a:cs typeface="Arial" pitchFamily="34" charset="0"/>
              </a:rPr>
              <a:t>behaviour</a:t>
            </a:r>
            <a:r>
              <a:rPr lang="en-US" sz="2000" dirty="0">
                <a:solidFill>
                  <a:schemeClr val="tx1">
                    <a:lumMod val="65000"/>
                    <a:lumOff val="35000"/>
                  </a:schemeClr>
                </a:solidFill>
                <a:latin typeface="Arial" pitchFamily="34" charset="0"/>
                <a:cs typeface="Arial" pitchFamily="34" charset="0"/>
              </a:rPr>
              <a:t> is determined by the operations that it provides.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Operations </a:t>
            </a:r>
            <a:r>
              <a:rPr lang="en-US" sz="2000" dirty="0">
                <a:solidFill>
                  <a:schemeClr val="tx1">
                    <a:lumMod val="65000"/>
                    <a:lumOff val="35000"/>
                  </a:schemeClr>
                </a:solidFill>
                <a:latin typeface="Arial" pitchFamily="34" charset="0"/>
                <a:cs typeface="Arial" pitchFamily="34" charset="0"/>
                <a:sym typeface="Wingdings" pitchFamily="2" charset="2"/>
              </a:rPr>
              <a:t></a:t>
            </a:r>
            <a:r>
              <a:rPr lang="en-US" sz="2000" dirty="0">
                <a:solidFill>
                  <a:schemeClr val="tx1">
                    <a:lumMod val="65000"/>
                    <a:lumOff val="35000"/>
                  </a:schemeClr>
                </a:solidFill>
                <a:latin typeface="Arial" pitchFamily="34" charset="0"/>
                <a:cs typeface="Arial" pitchFamily="34" charset="0"/>
              </a:rPr>
              <a:t> member functions or </a:t>
            </a:r>
            <a:r>
              <a:rPr lang="en-US" sz="2000" b="1" dirty="0">
                <a:solidFill>
                  <a:schemeClr val="tx1">
                    <a:lumMod val="65000"/>
                    <a:lumOff val="35000"/>
                  </a:schemeClr>
                </a:solidFill>
                <a:latin typeface="Arial" pitchFamily="34" charset="0"/>
                <a:cs typeface="Arial" pitchFamily="34" charset="0"/>
              </a:rPr>
              <a:t>methods</a:t>
            </a:r>
          </a:p>
        </p:txBody>
      </p:sp>
      <p:pic>
        <p:nvPicPr>
          <p:cNvPr id="5" name="Picture 2" descr="http://photos2.fotosearch.com/bthumb/PXT/PXT001/CD028016.jpg"/>
          <p:cNvPicPr>
            <a:picLocks noChangeAspect="1" noChangeArrowheads="1"/>
          </p:cNvPicPr>
          <p:nvPr/>
        </p:nvPicPr>
        <p:blipFill>
          <a:blip r:embed="rId2" cstate="print"/>
          <a:srcRect/>
          <a:stretch>
            <a:fillRect/>
          </a:stretch>
        </p:blipFill>
        <p:spPr bwMode="auto">
          <a:xfrm>
            <a:off x="6218465" y="4724400"/>
            <a:ext cx="2925535" cy="1927412"/>
          </a:xfrm>
          <a:prstGeom prst="rect">
            <a:avLst/>
          </a:prstGeom>
          <a:ln>
            <a:noFill/>
          </a:ln>
          <a:effectLst>
            <a:softEdge rad="112500"/>
          </a:effectLst>
        </p:spPr>
      </p:pic>
      <p:sp>
        <p:nvSpPr>
          <p:cNvPr id="6" name="Rectangle 5"/>
          <p:cNvSpPr/>
          <p:nvPr/>
        </p:nvSpPr>
        <p:spPr>
          <a:xfrm>
            <a:off x="914400" y="5029200"/>
            <a:ext cx="4572000" cy="1477328"/>
          </a:xfrm>
          <a:prstGeom prst="rect">
            <a:avLst/>
          </a:prstGeom>
        </p:spPr>
        <p:txBody>
          <a:bodyPr>
            <a:spAutoFit/>
          </a:bodyPr>
          <a:lstStyle/>
          <a:p>
            <a:pPr eaLnBrk="0" hangingPunct="0">
              <a:buNone/>
              <a:defRPr/>
            </a:pPr>
            <a:r>
              <a:rPr lang="en-US" b="1" dirty="0">
                <a:solidFill>
                  <a:srgbClr val="002060"/>
                </a:solidFill>
                <a:latin typeface="Book Antiqua" pitchFamily="18" charset="0"/>
                <a:cs typeface="Times New Roman" pitchFamily="18" charset="0"/>
              </a:rPr>
              <a:t> Example: Marker</a:t>
            </a:r>
          </a:p>
          <a:p>
            <a:pPr eaLnBrk="0" hangingPunct="0">
              <a:buNone/>
              <a:defRPr/>
            </a:pPr>
            <a:endParaRPr lang="en-US" b="1" dirty="0">
              <a:solidFill>
                <a:srgbClr val="002060"/>
              </a:solidFill>
              <a:latin typeface="Book Antiqua" pitchFamily="18" charset="0"/>
            </a:endParaRPr>
          </a:p>
          <a:p>
            <a:pPr eaLnBrk="0" hangingPunct="0">
              <a:buNone/>
              <a:defRPr/>
            </a:pPr>
            <a:r>
              <a:rPr lang="en-US" b="1" dirty="0">
                <a:solidFill>
                  <a:srgbClr val="002060"/>
                </a:solidFill>
                <a:latin typeface="Book Antiqua" pitchFamily="18" charset="0"/>
                <a:cs typeface="Times New Roman" pitchFamily="18" charset="0"/>
              </a:rPr>
              <a:t>	</a:t>
            </a:r>
            <a:r>
              <a:rPr lang="en-US" dirty="0">
                <a:solidFill>
                  <a:srgbClr val="002060"/>
                </a:solidFill>
                <a:latin typeface="Book Antiqua" pitchFamily="18" charset="0"/>
                <a:cs typeface="Times New Roman" pitchFamily="18" charset="0"/>
              </a:rPr>
              <a:t>State – solid, colors, length, price etc</a:t>
            </a:r>
            <a:endParaRPr lang="en-US" dirty="0">
              <a:solidFill>
                <a:srgbClr val="002060"/>
              </a:solidFill>
              <a:latin typeface="Book Antiqua" pitchFamily="18" charset="0"/>
            </a:endParaRPr>
          </a:p>
          <a:p>
            <a:pPr eaLnBrk="0" hangingPunct="0">
              <a:buNone/>
              <a:defRPr/>
            </a:pPr>
            <a:r>
              <a:rPr lang="en-US" dirty="0">
                <a:solidFill>
                  <a:srgbClr val="002060"/>
                </a:solidFill>
                <a:latin typeface="Book Antiqua" pitchFamily="18" charset="0"/>
                <a:cs typeface="Times New Roman" pitchFamily="18" charset="0"/>
              </a:rPr>
              <a:t>	Behavior – to write something</a:t>
            </a:r>
            <a:endParaRPr lang="en-US" dirty="0">
              <a:solidFill>
                <a:srgbClr val="002060"/>
              </a:solidFill>
              <a:latin typeface="Book Antiqua" pitchFamily="18" charset="0"/>
            </a:endParaRPr>
          </a:p>
        </p:txBody>
      </p:sp>
    </p:spTree>
  </p:cSld>
  <p:clrMapOvr>
    <a:masterClrMapping/>
  </p:clrMapOvr>
  <p:transition>
    <p:push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err="1">
                <a:latin typeface="Berlin Sans FB Demi" pitchFamily="34" charset="0"/>
              </a:rPr>
              <a:t>Params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Sending any number of arguments of a particular type.</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There can be only one </a:t>
            </a:r>
            <a:r>
              <a:rPr lang="en-US" sz="2000" b="1" kern="0" dirty="0" err="1">
                <a:solidFill>
                  <a:srgbClr val="5F5F5F"/>
                </a:solidFill>
                <a:latin typeface="Courier New" pitchFamily="49" charset="0"/>
              </a:rPr>
              <a:t>params</a:t>
            </a:r>
            <a:r>
              <a:rPr lang="en-US" sz="2000" kern="0" dirty="0">
                <a:solidFill>
                  <a:srgbClr val="5F5F5F"/>
                </a:solidFill>
                <a:latin typeface="Arial"/>
              </a:rPr>
              <a:t> for any method.</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The </a:t>
            </a:r>
            <a:r>
              <a:rPr lang="en-US" sz="2000" b="1" kern="0" dirty="0" err="1">
                <a:solidFill>
                  <a:srgbClr val="5F5F5F"/>
                </a:solidFill>
                <a:latin typeface="Courier New" pitchFamily="49" charset="0"/>
              </a:rPr>
              <a:t>params</a:t>
            </a:r>
            <a:r>
              <a:rPr lang="en-US" sz="2000" kern="0" dirty="0">
                <a:solidFill>
                  <a:srgbClr val="5F5F5F"/>
                </a:solidFill>
                <a:latin typeface="Arial"/>
              </a:rPr>
              <a:t> argument must be the last parameter specified.</a:t>
            </a:r>
          </a:p>
          <a:p>
            <a:pPr lvl="0" eaLnBrk="0" fontAlgn="base" hangingPunct="0">
              <a:lnSpc>
                <a:spcPct val="120000"/>
              </a:lnSpc>
              <a:spcAft>
                <a:spcPct val="0"/>
              </a:spcAft>
              <a:buClr>
                <a:srgbClr val="333399"/>
              </a:buClr>
              <a:buFont typeface="Wingdings" pitchFamily="2" charset="2"/>
              <a:buChar char="§"/>
            </a:pPr>
            <a:r>
              <a:rPr lang="en-IN" sz="2000" b="1" kern="0" dirty="0" err="1">
                <a:solidFill>
                  <a:srgbClr val="5F5F5F"/>
                </a:solidFill>
                <a:latin typeface="Courier New" pitchFamily="49" charset="0"/>
              </a:rPr>
              <a:t>params</a:t>
            </a:r>
            <a:r>
              <a:rPr lang="en-IN" sz="2000" kern="0" dirty="0">
                <a:solidFill>
                  <a:srgbClr val="5F5F5F"/>
                </a:solidFill>
                <a:latin typeface="Arial"/>
              </a:rPr>
              <a:t> should be a single dimensional or a jagged array. </a:t>
            </a:r>
          </a:p>
          <a:p>
            <a:pPr marL="0" lvl="0" indent="0" fontAlgn="base">
              <a:spcBef>
                <a:spcPct val="0"/>
              </a:spcBef>
              <a:spcAft>
                <a:spcPct val="0"/>
              </a:spcAft>
              <a:buNone/>
            </a:pPr>
            <a:r>
              <a:rPr lang="en-IN" sz="2000" b="1" dirty="0">
                <a:solidFill>
                  <a:srgbClr val="000000"/>
                </a:solidFill>
                <a:latin typeface="Courier New" pitchFamily="49" charset="0"/>
              </a:rPr>
              <a:t>using System;</a:t>
            </a:r>
          </a:p>
          <a:p>
            <a:pPr marL="0" lvl="0" indent="0" fontAlgn="base">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Params</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static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sum(</a:t>
            </a:r>
            <a:r>
              <a:rPr lang="en-IN" sz="2000" b="1" dirty="0" err="1">
                <a:solidFill>
                  <a:srgbClr val="A42700"/>
                </a:solidFill>
                <a:latin typeface="Courier New" pitchFamily="49" charset="0"/>
              </a:rPr>
              <a:t>params</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sum=0;</a:t>
            </a:r>
          </a:p>
          <a:p>
            <a:pPr marL="0" lvl="0" indent="0" fontAlgn="base">
              <a:spcBef>
                <a:spcPct val="0"/>
              </a:spcBef>
              <a:spcAft>
                <a:spcPct val="0"/>
              </a:spcAft>
              <a:buNone/>
            </a:pPr>
            <a:r>
              <a:rPr lang="en-IN" sz="2000" b="1" dirty="0">
                <a:solidFill>
                  <a:srgbClr val="000000"/>
                </a:solidFill>
                <a:latin typeface="Courier New" pitchFamily="49" charset="0"/>
              </a:rPr>
              <a:t>for(</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k=0;k&lt;</a:t>
            </a:r>
            <a:r>
              <a:rPr lang="en-IN" sz="2000" b="1" dirty="0" err="1">
                <a:solidFill>
                  <a:srgbClr val="000000"/>
                </a:solidFill>
                <a:latin typeface="Courier New" pitchFamily="49" charset="0"/>
              </a:rPr>
              <a:t>i.Length;k</a:t>
            </a:r>
            <a:r>
              <a:rPr lang="en-IN" sz="2000" b="1" dirty="0">
                <a:solidFill>
                  <a:srgbClr val="000000"/>
                </a:solidFill>
                <a:latin typeface="Courier New" pitchFamily="49" charset="0"/>
              </a:rPr>
              <a:t>++) sum+=</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[k];</a:t>
            </a:r>
          </a:p>
          <a:p>
            <a:pPr marL="0" lvl="0" indent="0" fontAlgn="base">
              <a:spcBef>
                <a:spcPct val="0"/>
              </a:spcBef>
              <a:spcAft>
                <a:spcPct val="0"/>
              </a:spcAft>
              <a:buNone/>
            </a:pPr>
            <a:r>
              <a:rPr lang="en-IN" sz="2000" b="1" dirty="0">
                <a:solidFill>
                  <a:srgbClr val="000000"/>
                </a:solidFill>
                <a:latin typeface="Courier New" pitchFamily="49" charset="0"/>
              </a:rPr>
              <a:t>return sum; }</a:t>
            </a:r>
          </a:p>
          <a:p>
            <a:pPr marL="0" lvl="0" indent="0" fontAlgn="base">
              <a:spcBef>
                <a:spcPct val="0"/>
              </a:spcBef>
              <a:spcAft>
                <a:spcPct val="0"/>
              </a:spcAft>
              <a:buNone/>
            </a:pPr>
            <a:r>
              <a:rPr lang="en-IN" sz="2000" b="1" dirty="0">
                <a:solidFill>
                  <a:srgbClr val="000000"/>
                </a:solidFill>
                <a:latin typeface="Courier New" pitchFamily="49" charset="0"/>
              </a:rPr>
              <a:t>public static void Main(){</a:t>
            </a:r>
          </a:p>
          <a:p>
            <a:pPr marL="0" lvl="0"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a:t>
            </a:r>
            <a:r>
              <a:rPr lang="en-IN" sz="2000" b="1" dirty="0">
                <a:solidFill>
                  <a:srgbClr val="A42700"/>
                </a:solidFill>
                <a:latin typeface="Courier New" pitchFamily="49" charset="0"/>
              </a:rPr>
              <a:t>sum(1,2,3,4)</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(s);</a:t>
            </a:r>
          </a:p>
          <a:p>
            <a:pPr marL="0" lvl="0" indent="0" fontAlgn="base">
              <a:spcBef>
                <a:spcPct val="0"/>
              </a:spcBef>
              <a:spcAft>
                <a:spcPct val="0"/>
              </a:spcAft>
              <a:buNone/>
            </a:pPr>
            <a:r>
              <a:rPr lang="en-IN" sz="2000" b="1" dirty="0">
                <a:solidFill>
                  <a:srgbClr val="000000"/>
                </a:solidFill>
                <a:latin typeface="Courier New" pitchFamily="49" charset="0"/>
              </a:rPr>
              <a:t>s=</a:t>
            </a:r>
            <a:r>
              <a:rPr lang="en-IN" sz="2000" b="1" dirty="0">
                <a:solidFill>
                  <a:srgbClr val="A42700"/>
                </a:solidFill>
                <a:latin typeface="Courier New" pitchFamily="49" charset="0"/>
              </a:rPr>
              <a:t>sum(11,22)</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(s); }}</a:t>
            </a:r>
          </a:p>
          <a:p>
            <a:endParaRPr lang="en-US" dirty="0"/>
          </a:p>
        </p:txBody>
      </p:sp>
    </p:spTree>
    <p:extLst>
      <p:ext uri="{BB962C8B-B14F-4D97-AF65-F5344CB8AC3E}">
        <p14:creationId xmlns:p14="http://schemas.microsoft.com/office/powerpoint/2010/main" val="3081161952"/>
      </p:ext>
    </p:extLst>
  </p:cSld>
  <p:clrMapOvr>
    <a:masterClrMapping/>
  </p:clrMapOvr>
  <p:transition>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Overloading Methods</a:t>
            </a: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Methods with the same name but different signature are called overloaded methods.</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Methods may differ in terms of</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Number of parameters</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Types of parameter</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Order of parameter</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Note that if two methods are identical except for their return types or access </a:t>
            </a:r>
            <a:r>
              <a:rPr lang="en-US" sz="2000" kern="0" dirty="0" err="1">
                <a:solidFill>
                  <a:srgbClr val="5F5F5F"/>
                </a:solidFill>
                <a:latin typeface="Arial"/>
              </a:rPr>
              <a:t>specifiers</a:t>
            </a:r>
            <a:r>
              <a:rPr lang="en-US" sz="2000" kern="0" dirty="0">
                <a:solidFill>
                  <a:srgbClr val="5F5F5F"/>
                </a:solidFill>
                <a:latin typeface="Arial"/>
              </a:rPr>
              <a:t>, then the methods are not overloaded. </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Overloading works same for </a:t>
            </a:r>
            <a:r>
              <a:rPr lang="en-US" sz="2000" b="1" kern="0" dirty="0">
                <a:solidFill>
                  <a:srgbClr val="5F5F5F"/>
                </a:solidFill>
                <a:latin typeface="Courier New" pitchFamily="49" charset="0"/>
                <a:cs typeface="Courier New" pitchFamily="49" charset="0"/>
              </a:rPr>
              <a:t>class</a:t>
            </a:r>
            <a:r>
              <a:rPr lang="en-US" sz="2000" kern="0" dirty="0">
                <a:solidFill>
                  <a:srgbClr val="5F5F5F"/>
                </a:solidFill>
                <a:latin typeface="Arial"/>
              </a:rPr>
              <a:t> and </a:t>
            </a:r>
            <a:r>
              <a:rPr lang="en-US" sz="2000" b="1" kern="0" dirty="0" err="1">
                <a:solidFill>
                  <a:srgbClr val="5F5F5F"/>
                </a:solidFill>
                <a:latin typeface="Courier New" pitchFamily="49" charset="0"/>
                <a:cs typeface="Courier New" pitchFamily="49" charset="0"/>
              </a:rPr>
              <a:t>struct</a:t>
            </a:r>
            <a:endParaRPr lang="en-US" sz="2000" b="1" kern="0" dirty="0">
              <a:solidFill>
                <a:srgbClr val="5F5F5F"/>
              </a:solidFill>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4091547358"/>
      </p:ext>
    </p:extLst>
  </p:cSld>
  <p:clrMapOvr>
    <a:masterClrMapping/>
  </p:clrMapOvr>
  <p:transition>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Overloading </a:t>
            </a:r>
            <a:r>
              <a:rPr lang="en-US" sz="2700">
                <a:latin typeface="Berlin Sans FB Demi" pitchFamily="34" charset="0"/>
              </a:rPr>
              <a:t>Methods Example</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85000" lnSpcReduction="20000"/>
          </a:bodyPr>
          <a:lstStyle/>
          <a:p>
            <a:pPr>
              <a:buNone/>
            </a:pPr>
            <a:r>
              <a:rPr lang="en-IN" sz="2000" b="1" dirty="0">
                <a:solidFill>
                  <a:srgbClr val="000000"/>
                </a:solidFill>
                <a:latin typeface="Courier New" pitchFamily="49" charset="0"/>
              </a:rPr>
              <a:t>using System;</a:t>
            </a:r>
          </a:p>
          <a:p>
            <a:pPr>
              <a:buNone/>
            </a:pPr>
            <a:r>
              <a:rPr lang="en-IN" sz="2000" b="1" dirty="0">
                <a:solidFill>
                  <a:srgbClr val="000000"/>
                </a:solidFill>
                <a:latin typeface="Courier New" pitchFamily="49" charset="0"/>
              </a:rPr>
              <a:t>class Overload1{</a:t>
            </a:r>
          </a:p>
          <a:p>
            <a:pPr>
              <a:buNone/>
            </a:pPr>
            <a:r>
              <a:rPr lang="en-IN" sz="2000" b="1" dirty="0">
                <a:solidFill>
                  <a:srgbClr val="339933"/>
                </a:solidFill>
                <a:latin typeface="Courier New" pitchFamily="49" charset="0"/>
              </a:rPr>
              <a:t>static void add(</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a,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b){</a:t>
            </a:r>
          </a:p>
          <a:p>
            <a:pPr>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c=0;</a:t>
            </a:r>
          </a:p>
          <a:p>
            <a:pPr>
              <a:buNone/>
            </a:pPr>
            <a:r>
              <a:rPr lang="en-IN" sz="2000" b="1" dirty="0">
                <a:solidFill>
                  <a:srgbClr val="000000"/>
                </a:solidFill>
                <a:latin typeface="Courier New" pitchFamily="49" charset="0"/>
              </a:rPr>
              <a:t>c=</a:t>
            </a:r>
            <a:r>
              <a:rPr lang="en-IN" sz="2000" b="1" dirty="0" err="1">
                <a:solidFill>
                  <a:srgbClr val="000000"/>
                </a:solidFill>
                <a:latin typeface="Courier New" pitchFamily="49" charset="0"/>
              </a:rPr>
              <a:t>a+b</a:t>
            </a:r>
            <a:r>
              <a:rPr lang="en-IN" sz="2000" b="1" dirty="0">
                <a:solidFill>
                  <a:srgbClr val="000000"/>
                </a:solidFill>
                <a:latin typeface="Courier New" pitchFamily="49" charset="0"/>
              </a:rPr>
              <a:t>;</a:t>
            </a:r>
          </a:p>
          <a:p>
            <a:pPr>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(c);}</a:t>
            </a:r>
          </a:p>
          <a:p>
            <a:pPr marL="0" lvl="0" indent="0" fontAlgn="base">
              <a:spcBef>
                <a:spcPct val="0"/>
              </a:spcBef>
              <a:spcAft>
                <a:spcPct val="0"/>
              </a:spcAft>
              <a:buNone/>
            </a:pPr>
            <a:r>
              <a:rPr lang="en-IN" sz="2000" b="1" dirty="0">
                <a:solidFill>
                  <a:srgbClr val="339933"/>
                </a:solidFill>
                <a:latin typeface="Courier New" pitchFamily="49" charset="0"/>
              </a:rPr>
              <a:t>static void add(</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a,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b,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c){</a:t>
            </a:r>
          </a:p>
          <a:p>
            <a:pPr marL="457200" lvl="1"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x=0;</a:t>
            </a:r>
          </a:p>
          <a:p>
            <a:pPr marL="457200" lvl="1" indent="0" fontAlgn="base">
              <a:spcBef>
                <a:spcPct val="0"/>
              </a:spcBef>
              <a:spcAft>
                <a:spcPct val="0"/>
              </a:spcAft>
              <a:buNone/>
            </a:pPr>
            <a:r>
              <a:rPr lang="en-IN" sz="2000" b="1" dirty="0">
                <a:solidFill>
                  <a:srgbClr val="000000"/>
                </a:solidFill>
                <a:latin typeface="Courier New" pitchFamily="49" charset="0"/>
              </a:rPr>
              <a:t>x=</a:t>
            </a:r>
            <a:r>
              <a:rPr lang="en-IN" sz="2000" b="1" dirty="0" err="1">
                <a:solidFill>
                  <a:srgbClr val="000000"/>
                </a:solidFill>
                <a:latin typeface="Courier New" pitchFamily="49" charset="0"/>
              </a:rPr>
              <a:t>a+b+c</a:t>
            </a:r>
            <a:r>
              <a:rPr lang="en-IN" sz="2000" b="1" dirty="0">
                <a:solidFill>
                  <a:srgbClr val="000000"/>
                </a:solidFill>
                <a:latin typeface="Courier New" pitchFamily="49" charset="0"/>
              </a:rPr>
              <a:t>;</a:t>
            </a:r>
          </a:p>
          <a:p>
            <a:pPr marL="457200" lvl="1"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(x);</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339933"/>
                </a:solidFill>
                <a:latin typeface="Courier New" pitchFamily="49" charset="0"/>
              </a:rPr>
              <a:t>static void add(double a, double b){</a:t>
            </a:r>
          </a:p>
          <a:p>
            <a:pPr marL="457200" lvl="1" indent="0" fontAlgn="base">
              <a:spcBef>
                <a:spcPct val="0"/>
              </a:spcBef>
              <a:spcAft>
                <a:spcPct val="0"/>
              </a:spcAft>
              <a:buNone/>
            </a:pPr>
            <a:r>
              <a:rPr lang="en-IN" sz="2000" b="1" dirty="0">
                <a:solidFill>
                  <a:srgbClr val="000000"/>
                </a:solidFill>
                <a:latin typeface="Courier New" pitchFamily="49" charset="0"/>
              </a:rPr>
              <a:t>double c=0;</a:t>
            </a:r>
          </a:p>
          <a:p>
            <a:pPr marL="457200" lvl="1" indent="0" fontAlgn="base">
              <a:spcBef>
                <a:spcPct val="0"/>
              </a:spcBef>
              <a:spcAft>
                <a:spcPct val="0"/>
              </a:spcAft>
              <a:buNone/>
            </a:pPr>
            <a:r>
              <a:rPr lang="en-IN" sz="2000" b="1" dirty="0">
                <a:solidFill>
                  <a:srgbClr val="000000"/>
                </a:solidFill>
                <a:latin typeface="Courier New" pitchFamily="49" charset="0"/>
              </a:rPr>
              <a:t>c=</a:t>
            </a:r>
            <a:r>
              <a:rPr lang="en-IN" sz="2000" b="1" dirty="0" err="1">
                <a:solidFill>
                  <a:srgbClr val="000000"/>
                </a:solidFill>
                <a:latin typeface="Courier New" pitchFamily="49" charset="0"/>
              </a:rPr>
              <a:t>a+b</a:t>
            </a:r>
            <a:r>
              <a:rPr lang="en-IN" sz="2000" b="1" dirty="0">
                <a:solidFill>
                  <a:srgbClr val="000000"/>
                </a:solidFill>
                <a:latin typeface="Courier New" pitchFamily="49" charset="0"/>
              </a:rPr>
              <a:t>;</a:t>
            </a:r>
          </a:p>
          <a:p>
            <a:pPr marL="457200" lvl="1"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(c);</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public static void Main(){</a:t>
            </a:r>
          </a:p>
          <a:p>
            <a:pPr marL="457200" lvl="1" indent="0" fontAlgn="base">
              <a:spcBef>
                <a:spcPct val="0"/>
              </a:spcBef>
              <a:spcAft>
                <a:spcPct val="0"/>
              </a:spcAft>
              <a:buNone/>
            </a:pPr>
            <a:r>
              <a:rPr lang="en-IN" sz="2000" b="1" dirty="0">
                <a:solidFill>
                  <a:srgbClr val="000000"/>
                </a:solidFill>
                <a:latin typeface="Courier New" pitchFamily="49" charset="0"/>
              </a:rPr>
              <a:t>add(1,2);</a:t>
            </a:r>
          </a:p>
          <a:p>
            <a:pPr marL="457200" lvl="1" indent="0" fontAlgn="base">
              <a:spcBef>
                <a:spcPct val="0"/>
              </a:spcBef>
              <a:spcAft>
                <a:spcPct val="0"/>
              </a:spcAft>
              <a:buNone/>
            </a:pPr>
            <a:r>
              <a:rPr lang="en-IN" sz="2000" b="1" dirty="0">
                <a:solidFill>
                  <a:srgbClr val="000000"/>
                </a:solidFill>
                <a:latin typeface="Courier New" pitchFamily="49" charset="0"/>
              </a:rPr>
              <a:t>add(1,2,3);</a:t>
            </a:r>
          </a:p>
          <a:p>
            <a:pPr marL="457200" lvl="1" indent="0" fontAlgn="base">
              <a:spcBef>
                <a:spcPct val="0"/>
              </a:spcBef>
              <a:spcAft>
                <a:spcPct val="0"/>
              </a:spcAft>
              <a:buNone/>
            </a:pPr>
            <a:r>
              <a:rPr lang="en-IN" sz="2000" b="1" dirty="0">
                <a:solidFill>
                  <a:srgbClr val="000000"/>
                </a:solidFill>
                <a:latin typeface="Courier New" pitchFamily="49" charset="0"/>
              </a:rPr>
              <a:t>add(1.2,1.3);</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endParaRPr lang="en-IN" sz="2000" b="1" dirty="0">
              <a:solidFill>
                <a:srgbClr val="000000"/>
              </a:solidFill>
              <a:latin typeface="Courier New" pitchFamily="49" charset="0"/>
            </a:endParaRPr>
          </a:p>
          <a:p>
            <a:pPr>
              <a:buNone/>
            </a:pPr>
            <a:endParaRPr lang="en-US" dirty="0"/>
          </a:p>
        </p:txBody>
      </p:sp>
      <p:sp>
        <p:nvSpPr>
          <p:cNvPr id="5" name="Text Box 5"/>
          <p:cNvSpPr txBox="1">
            <a:spLocks noChangeArrowheads="1"/>
          </p:cNvSpPr>
          <p:nvPr/>
        </p:nvSpPr>
        <p:spPr bwMode="auto">
          <a:xfrm>
            <a:off x="4876800" y="4724400"/>
            <a:ext cx="2468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Output:</a:t>
            </a:r>
          </a:p>
          <a:p>
            <a:pPr lvl="3" eaLnBrk="1" hangingPunct="1"/>
            <a:r>
              <a:rPr lang="en-IN" sz="2000" dirty="0"/>
              <a:t>3</a:t>
            </a:r>
          </a:p>
          <a:p>
            <a:pPr lvl="3" eaLnBrk="1" hangingPunct="1"/>
            <a:r>
              <a:rPr lang="en-IN" sz="2000" dirty="0"/>
              <a:t>6</a:t>
            </a:r>
          </a:p>
          <a:p>
            <a:pPr lvl="3" eaLnBrk="1" hangingPunct="1"/>
            <a:r>
              <a:rPr lang="en-IN" sz="2000" dirty="0"/>
              <a:t>2.5</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79B7BDD-4755-4784-8E16-0B833CFA1C68}"/>
                  </a:ext>
                </a:extLst>
              </p14:cNvPr>
              <p14:cNvContentPartPr/>
              <p14:nvPr/>
            </p14:nvContentPartPr>
            <p14:xfrm>
              <a:off x="2279880" y="1282680"/>
              <a:ext cx="3867480" cy="3969000"/>
            </p14:xfrm>
          </p:contentPart>
        </mc:Choice>
        <mc:Fallback>
          <p:pic>
            <p:nvPicPr>
              <p:cNvPr id="2" name="Ink 1">
                <a:extLst>
                  <a:ext uri="{FF2B5EF4-FFF2-40B4-BE49-F238E27FC236}">
                    <a16:creationId xmlns:a16="http://schemas.microsoft.com/office/drawing/2014/main" id="{079B7BDD-4755-4784-8E16-0B833CFA1C68}"/>
                  </a:ext>
                </a:extLst>
              </p:cNvPr>
              <p:cNvPicPr/>
              <p:nvPr/>
            </p:nvPicPr>
            <p:blipFill>
              <a:blip r:embed="rId3"/>
              <a:stretch>
                <a:fillRect/>
              </a:stretch>
            </p:blipFill>
            <p:spPr>
              <a:xfrm>
                <a:off x="2270520" y="1273320"/>
                <a:ext cx="3886200" cy="3987720"/>
              </a:xfrm>
              <a:prstGeom prst="rect">
                <a:avLst/>
              </a:prstGeom>
            </p:spPr>
          </p:pic>
        </mc:Fallback>
      </mc:AlternateContent>
    </p:spTree>
    <p:extLst>
      <p:ext uri="{BB962C8B-B14F-4D97-AF65-F5344CB8AC3E}">
        <p14:creationId xmlns:p14="http://schemas.microsoft.com/office/powerpoint/2010/main" val="3864241276"/>
      </p:ext>
    </p:extLst>
  </p:cSld>
  <p:clrMapOvr>
    <a:masterClrMapping/>
  </p:clrMapOvr>
  <p:transition>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Constructors</a:t>
            </a: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special method used to initialize members when object is constructed.</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Constructor is called automatically on creation of object using </a:t>
            </a:r>
            <a:r>
              <a:rPr lang="en-US" sz="2000" b="1" kern="0" dirty="0">
                <a:solidFill>
                  <a:srgbClr val="5F5F5F"/>
                </a:solidFill>
                <a:latin typeface="Courier New" pitchFamily="49" charset="0"/>
                <a:cs typeface="Courier New" pitchFamily="49" charset="0"/>
              </a:rPr>
              <a:t>new</a:t>
            </a:r>
            <a:r>
              <a:rPr lang="en-US" sz="2000" kern="0" dirty="0">
                <a:solidFill>
                  <a:srgbClr val="5F5F5F"/>
                </a:solidFill>
                <a:latin typeface="Arial"/>
              </a:rPr>
              <a:t> .</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Name of the constructor is same as the name of the class.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constructor does not have return type. It can have any access </a:t>
            </a:r>
            <a:r>
              <a:rPr lang="en-US" sz="2000" kern="0" dirty="0" err="1">
                <a:solidFill>
                  <a:srgbClr val="5F5F5F"/>
                </a:solidFill>
                <a:latin typeface="Arial"/>
              </a:rPr>
              <a:t>specifers</a:t>
            </a:r>
            <a:r>
              <a:rPr lang="en-US" sz="2000" kern="0" dirty="0">
                <a:solidFill>
                  <a:srgbClr val="5F5F5F"/>
                </a:solidFill>
                <a:latin typeface="Arial"/>
              </a:rPr>
              <a:t>.</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Types:</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constructor that takes no parameters is called a default constructor</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Parameterized constructor</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class can have any number of constructors.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Classes (non-static) without constructors are given a public default constructor by the C# compiler in order to enable class instantiation.</a:t>
            </a:r>
          </a:p>
        </p:txBody>
      </p:sp>
    </p:spTree>
    <p:extLst>
      <p:ext uri="{BB962C8B-B14F-4D97-AF65-F5344CB8AC3E}">
        <p14:creationId xmlns:p14="http://schemas.microsoft.com/office/powerpoint/2010/main" val="3960585595"/>
      </p:ext>
    </p:extLst>
  </p:cSld>
  <p:clrMapOvr>
    <a:masterClrMapping/>
  </p:clrMapOvr>
  <p:transition>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a:t>
            </a: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using System;</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class Point{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private </a:t>
            </a:r>
            <a:r>
              <a:rPr lang="en-IN" sz="2000" b="1" kern="0" dirty="0" err="1">
                <a:solidFill>
                  <a:schemeClr val="tx1">
                    <a:lumMod val="65000"/>
                    <a:lumOff val="35000"/>
                  </a:schemeClr>
                </a:solidFill>
                <a:latin typeface="Courier New" pitchFamily="49" charset="0"/>
              </a:rPr>
              <a:t>int</a:t>
            </a:r>
            <a:r>
              <a:rPr lang="en-IN" sz="2000" b="1" kern="0" dirty="0">
                <a:solidFill>
                  <a:schemeClr val="tx1">
                    <a:lumMod val="65000"/>
                    <a:lumOff val="35000"/>
                  </a:schemeClr>
                </a:solidFill>
                <a:latin typeface="Courier New" pitchFamily="49" charset="0"/>
              </a:rPr>
              <a:t> </a:t>
            </a:r>
            <a:r>
              <a:rPr lang="en-IN" sz="2000" b="1" kern="0" dirty="0" err="1">
                <a:solidFill>
                  <a:schemeClr val="tx1">
                    <a:lumMod val="65000"/>
                    <a:lumOff val="35000"/>
                  </a:schemeClr>
                </a:solidFill>
                <a:latin typeface="Courier New" pitchFamily="49" charset="0"/>
              </a:rPr>
              <a:t>x,y</a:t>
            </a: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a:t>
            </a:r>
            <a:r>
              <a:rPr lang="en-IN" sz="2000" b="1" kern="0" dirty="0" err="1">
                <a:solidFill>
                  <a:schemeClr val="tx1">
                    <a:lumMod val="65000"/>
                    <a:lumOff val="35000"/>
                  </a:schemeClr>
                </a:solidFill>
                <a:latin typeface="Courier New" pitchFamily="49" charset="0"/>
              </a:rPr>
              <a:t>int</a:t>
            </a:r>
            <a:r>
              <a:rPr lang="en-IN" sz="2000" b="1" kern="0" dirty="0">
                <a:solidFill>
                  <a:schemeClr val="tx1">
                    <a:lumMod val="65000"/>
                    <a:lumOff val="35000"/>
                  </a:schemeClr>
                </a:solidFill>
                <a:latin typeface="Courier New" pitchFamily="49" charset="0"/>
              </a:rPr>
              <a:t> x1,int y1){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x=x1;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y=y1;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x=0;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y=0;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static void Main(){</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 p1= new Point(10,20);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 p2= new Point(); </a:t>
            </a:r>
            <a:endParaRPr lang="en-IN" sz="2000" dirty="0">
              <a:solidFill>
                <a:schemeClr val="tx1">
                  <a:lumMod val="65000"/>
                  <a:lumOff val="35000"/>
                </a:schemeClr>
              </a:solidFill>
              <a:latin typeface="Arial" charset="0"/>
            </a:endParaRP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p:txBody>
      </p:sp>
    </p:spTree>
    <p:extLst>
      <p:ext uri="{BB962C8B-B14F-4D97-AF65-F5344CB8AC3E}">
        <p14:creationId xmlns:p14="http://schemas.microsoft.com/office/powerpoint/2010/main" val="2319516264"/>
      </p:ext>
    </p:extLst>
  </p:cSld>
  <p:clrMapOvr>
    <a:masterClrMapping/>
  </p:clrMapOvr>
  <p:transition>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7) “this” keyword</a:t>
            </a:r>
          </a:p>
        </p:txBody>
      </p:sp>
      <p:sp>
        <p:nvSpPr>
          <p:cNvPr id="13" name="Content Placeholder 2"/>
          <p:cNvSpPr txBox="1">
            <a:spLocks/>
          </p:cNvSpPr>
          <p:nvPr/>
        </p:nvSpPr>
        <p:spPr>
          <a:xfrm>
            <a:off x="381000" y="838201"/>
            <a:ext cx="8458200" cy="3352799"/>
          </a:xfrm>
          <a:prstGeom prst="rect">
            <a:avLst/>
          </a:prstGeom>
        </p:spPr>
        <p:txBody>
          <a:bodyPr vert="horz" lIns="91440" tIns="45720" rIns="91440" bIns="45720" rtlCol="0">
            <a:noAutofit/>
          </a:bodyPr>
          <a:lstStyle/>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The this keyword refers to the current instance of the class. </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It can be used to access members from within constructors, instance methods, and instance </a:t>
            </a:r>
            <a:r>
              <a:rPr lang="en-US" sz="2000" dirty="0" err="1">
                <a:solidFill>
                  <a:schemeClr val="tx1">
                    <a:lumMod val="65000"/>
                    <a:lumOff val="35000"/>
                  </a:schemeClr>
                </a:solidFill>
                <a:latin typeface="Arial" pitchFamily="34" charset="0"/>
                <a:cs typeface="Arial" pitchFamily="34" charset="0"/>
              </a:rPr>
              <a:t>accessors</a:t>
            </a:r>
            <a:r>
              <a:rPr lang="en-US" sz="2000" dirty="0">
                <a:solidFill>
                  <a:schemeClr val="tx1">
                    <a:lumMod val="65000"/>
                    <a:lumOff val="35000"/>
                  </a:schemeClr>
                </a:solidFill>
                <a:latin typeface="Arial" pitchFamily="34" charset="0"/>
                <a:cs typeface="Arial" pitchFamily="34" charset="0"/>
              </a:rPr>
              <a:t>. </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Point(</a:t>
            </a:r>
            <a:r>
              <a:rPr lang="en-US" sz="2000" dirty="0" err="1">
                <a:solidFill>
                  <a:schemeClr val="tx1">
                    <a:lumMod val="65000"/>
                    <a:lumOff val="35000"/>
                  </a:schemeClr>
                </a:solidFill>
                <a:latin typeface="Arial" pitchFamily="34" charset="0"/>
                <a:cs typeface="Arial" pitchFamily="34" charset="0"/>
              </a:rPr>
              <a:t>int</a:t>
            </a:r>
            <a:r>
              <a:rPr lang="en-US" sz="2000" dirty="0">
                <a:solidFill>
                  <a:schemeClr val="tx1">
                    <a:lumMod val="65000"/>
                    <a:lumOff val="35000"/>
                  </a:schemeClr>
                </a:solidFill>
                <a:latin typeface="Arial" pitchFamily="34" charset="0"/>
                <a:cs typeface="Arial" pitchFamily="34" charset="0"/>
              </a:rPr>
              <a:t> </a:t>
            </a:r>
            <a:r>
              <a:rPr lang="en-US" sz="2000" dirty="0" err="1">
                <a:solidFill>
                  <a:schemeClr val="tx1">
                    <a:lumMod val="65000"/>
                    <a:lumOff val="35000"/>
                  </a:schemeClr>
                </a:solidFill>
                <a:latin typeface="Arial" pitchFamily="34" charset="0"/>
                <a:cs typeface="Arial" pitchFamily="34" charset="0"/>
              </a:rPr>
              <a:t>x,int</a:t>
            </a:r>
            <a:r>
              <a:rPr lang="en-US" sz="2000" dirty="0">
                <a:solidFill>
                  <a:schemeClr val="tx1">
                    <a:lumMod val="65000"/>
                    <a:lumOff val="35000"/>
                  </a:schemeClr>
                </a:solidFill>
                <a:latin typeface="Arial" pitchFamily="34" charset="0"/>
                <a:cs typeface="Arial" pitchFamily="34" charset="0"/>
              </a:rPr>
              <a:t> y){</a:t>
            </a:r>
          </a:p>
          <a:p>
            <a:pPr marL="463550" indent="-463550">
              <a:spcAft>
                <a:spcPts val="600"/>
              </a:spcAft>
              <a:buFont typeface="Wingdings" pitchFamily="2" charset="2"/>
              <a:buChar char="Ø"/>
            </a:pPr>
            <a:r>
              <a:rPr lang="en-US" sz="2000" dirty="0" err="1">
                <a:solidFill>
                  <a:schemeClr val="tx1">
                    <a:lumMod val="65000"/>
                    <a:lumOff val="35000"/>
                  </a:schemeClr>
                </a:solidFill>
                <a:latin typeface="Arial" pitchFamily="34" charset="0"/>
                <a:cs typeface="Arial" pitchFamily="34" charset="0"/>
              </a:rPr>
              <a:t>this.x</a:t>
            </a:r>
            <a:r>
              <a:rPr lang="en-US" sz="2000" dirty="0">
                <a:solidFill>
                  <a:schemeClr val="tx1">
                    <a:lumMod val="65000"/>
                    <a:lumOff val="35000"/>
                  </a:schemeClr>
                </a:solidFill>
                <a:latin typeface="Arial" pitchFamily="34" charset="0"/>
                <a:cs typeface="Arial" pitchFamily="34" charset="0"/>
              </a:rPr>
              <a:t>=x;</a:t>
            </a:r>
          </a:p>
          <a:p>
            <a:pPr marL="463550" indent="-463550">
              <a:spcAft>
                <a:spcPts val="600"/>
              </a:spcAft>
              <a:buFont typeface="Wingdings" pitchFamily="2" charset="2"/>
              <a:buChar char="Ø"/>
            </a:pPr>
            <a:r>
              <a:rPr lang="en-US" sz="2000" dirty="0" err="1">
                <a:solidFill>
                  <a:schemeClr val="tx1">
                    <a:lumMod val="65000"/>
                    <a:lumOff val="35000"/>
                  </a:schemeClr>
                </a:solidFill>
                <a:latin typeface="Arial" pitchFamily="34" charset="0"/>
                <a:cs typeface="Arial" pitchFamily="34" charset="0"/>
              </a:rPr>
              <a:t>this.y</a:t>
            </a:r>
            <a:r>
              <a:rPr lang="en-US" sz="2000" dirty="0">
                <a:solidFill>
                  <a:schemeClr val="tx1">
                    <a:lumMod val="65000"/>
                    <a:lumOff val="35000"/>
                  </a:schemeClr>
                </a:solidFill>
                <a:latin typeface="Arial" pitchFamily="34" charset="0"/>
                <a:cs typeface="Arial" pitchFamily="34" charset="0"/>
              </a:rPr>
              <a:t>=y;}</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It can be used to pass the current object as a parameter to a method.</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call(this);</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this is also used for constructor chaining and to declare indexers.</a:t>
            </a:r>
          </a:p>
        </p:txBody>
      </p:sp>
      <p:sp>
        <p:nvSpPr>
          <p:cNvPr id="6" name="Rectangle 5"/>
          <p:cNvSpPr/>
          <p:nvPr/>
        </p:nvSpPr>
        <p:spPr>
          <a:xfrm>
            <a:off x="2438400" y="4343400"/>
            <a:ext cx="53340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Berlin Sans FB" pitchFamily="34" charset="0"/>
              </a:rPr>
              <a:t>public  void  </a:t>
            </a:r>
            <a:r>
              <a:rPr lang="en-US" sz="2000" dirty="0" err="1">
                <a:latin typeface="Berlin Sans FB" pitchFamily="34" charset="0"/>
              </a:rPr>
              <a:t>MyMethod</a:t>
            </a:r>
            <a:r>
              <a:rPr lang="en-US" sz="2000" dirty="0">
                <a:latin typeface="Berlin Sans FB" pitchFamily="34" charset="0"/>
              </a:rPr>
              <a:t>( )</a:t>
            </a:r>
          </a:p>
          <a:p>
            <a:r>
              <a:rPr lang="en-US" sz="2000" dirty="0">
                <a:latin typeface="Berlin Sans FB" pitchFamily="34" charset="0"/>
              </a:rPr>
              <a:t>{</a:t>
            </a:r>
          </a:p>
          <a:p>
            <a:pPr marL="920750" lvl="1" indent="-463550">
              <a:spcAft>
                <a:spcPts val="600"/>
              </a:spcAft>
            </a:pPr>
            <a:r>
              <a:rPr lang="en-US" sz="2400" dirty="0">
                <a:latin typeface="Berlin Sans FB" pitchFamily="34" charset="0"/>
              </a:rPr>
              <a:t>this.DataMember1</a:t>
            </a:r>
          </a:p>
          <a:p>
            <a:pPr marL="920750" lvl="1" indent="-463550">
              <a:spcAft>
                <a:spcPts val="600"/>
              </a:spcAft>
            </a:pPr>
            <a:r>
              <a:rPr lang="en-US" sz="2400" dirty="0">
                <a:latin typeface="Berlin Sans FB" pitchFamily="34" charset="0"/>
              </a:rPr>
              <a:t>this.DataMember2</a:t>
            </a:r>
          </a:p>
          <a:p>
            <a:pPr marL="920750" lvl="1" indent="-463550">
              <a:spcAft>
                <a:spcPts val="600"/>
              </a:spcAft>
            </a:pPr>
            <a:r>
              <a:rPr lang="en-US" sz="2400" dirty="0">
                <a:latin typeface="Berlin Sans FB" pitchFamily="34" charset="0"/>
              </a:rPr>
              <a:t>this.fun1();</a:t>
            </a:r>
            <a:endParaRPr lang="en-US" sz="2000" dirty="0">
              <a:latin typeface="Berlin Sans FB" pitchFamily="34" charset="0"/>
            </a:endParaRPr>
          </a:p>
          <a:p>
            <a:r>
              <a:rPr lang="en-US" sz="2000" dirty="0">
                <a:latin typeface="Berlin Sans FB" pitchFamily="34" charset="0"/>
              </a:rPr>
              <a:t>}</a:t>
            </a:r>
          </a:p>
        </p:txBody>
      </p:sp>
    </p:spTree>
    <p:extLst>
      <p:ext uri="{BB962C8B-B14F-4D97-AF65-F5344CB8AC3E}">
        <p14:creationId xmlns:p14="http://schemas.microsoft.com/office/powerpoint/2010/main" val="790447317"/>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mj-cs"/>
              </a:rPr>
              <a:t>Static</a:t>
            </a:r>
            <a:r>
              <a:rPr lang="en-US" sz="3200" b="1" kern="0" dirty="0">
                <a:solidFill>
                  <a:srgbClr val="FFFFFF"/>
                </a:solidFill>
                <a:latin typeface="Arial"/>
                <a:ea typeface="+mj-ea"/>
                <a:cs typeface="+mj-cs"/>
              </a:rPr>
              <a:t> Constructor</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Like constructors are used to initialize instance fields, static constructors are created to initialize static fields.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But unlike regular constructors, static constructor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cannot have arguments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cannot have any access modifier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 be single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static constructor executes before any other constructor.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gets called just before any of the class member (static or instance or constructor) is invoked.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gets called only once.</a:t>
            </a:r>
          </a:p>
        </p:txBody>
      </p:sp>
    </p:spTree>
    <p:extLst>
      <p:ext uri="{BB962C8B-B14F-4D97-AF65-F5344CB8AC3E}">
        <p14:creationId xmlns:p14="http://schemas.microsoft.com/office/powerpoint/2010/main" val="3399415369"/>
      </p:ext>
    </p:extLst>
  </p:cSld>
  <p:clrMapOvr>
    <a:masterClrMapping/>
  </p:clrMapOvr>
  <p:transition>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latin typeface="Courier New" pitchFamily="49" charset="0"/>
              </a:rPr>
              <a:t>const </a:t>
            </a:r>
            <a:r>
              <a:rPr lang="en-US" sz="3200" dirty="0"/>
              <a:t>class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Constant members can be created using the </a:t>
            </a:r>
            <a:r>
              <a:rPr lang="en-US" sz="2000" b="1" kern="0" dirty="0">
                <a:solidFill>
                  <a:srgbClr val="FFFFFF">
                    <a:lumMod val="50000"/>
                  </a:srgbClr>
                </a:solidFill>
                <a:latin typeface="Courier New" pitchFamily="49" charset="0"/>
              </a:rPr>
              <a:t>const</a:t>
            </a:r>
            <a:r>
              <a:rPr lang="en-US" sz="2000" kern="0" dirty="0">
                <a:solidFill>
                  <a:srgbClr val="FFFFFF">
                    <a:lumMod val="50000"/>
                  </a:srgbClr>
                </a:solidFill>
                <a:latin typeface="Arial"/>
              </a:rPr>
              <a:t> </a:t>
            </a:r>
            <a:r>
              <a:rPr lang="en-US" sz="2000" kern="0" dirty="0">
                <a:solidFill>
                  <a:srgbClr val="5F5F5F"/>
                </a:solidFill>
                <a:latin typeface="Arial"/>
              </a:rPr>
              <a:t>keyword.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Members of the </a:t>
            </a:r>
            <a:r>
              <a:rPr lang="en-US" sz="2000" b="1" kern="0" dirty="0">
                <a:solidFill>
                  <a:srgbClr val="FFFFFF">
                    <a:lumMod val="50000"/>
                  </a:srgbClr>
                </a:solidFill>
                <a:latin typeface="Courier New" pitchFamily="49" charset="0"/>
              </a:rPr>
              <a:t>const</a:t>
            </a:r>
            <a:r>
              <a:rPr lang="en-US" sz="2000" kern="0" dirty="0">
                <a:solidFill>
                  <a:srgbClr val="5F5F5F"/>
                </a:solidFill>
                <a:latin typeface="Arial"/>
              </a:rPr>
              <a:t> type must be initialized during compile 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Constants are implicitly </a:t>
            </a:r>
            <a:r>
              <a:rPr lang="en-US" sz="2000" b="1" kern="0" dirty="0">
                <a:solidFill>
                  <a:srgbClr val="FFFFFF">
                    <a:lumMod val="50000"/>
                  </a:srgbClr>
                </a:solidFill>
                <a:latin typeface="Courier New" pitchFamily="49" charset="0"/>
              </a:rPr>
              <a:t>static</a:t>
            </a:r>
            <a:r>
              <a:rPr lang="en-US" sz="2000" kern="0" dirty="0">
                <a:solidFill>
                  <a:srgbClr val="5F5F5F"/>
                </a:solidFill>
                <a:latin typeface="Arial"/>
              </a:rPr>
              <a:t>. Therefore, they are accessed using class name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public const double PI=3.14;</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Accessing outside the class: </a:t>
            </a:r>
            <a:r>
              <a:rPr lang="en-US" sz="2000" b="1" kern="0" dirty="0" err="1">
                <a:solidFill>
                  <a:srgbClr val="000000"/>
                </a:solidFill>
                <a:latin typeface="Courier New" pitchFamily="49" charset="0"/>
              </a:rPr>
              <a:t>Circl.PI</a:t>
            </a:r>
            <a:endParaRPr lang="en-US" sz="2000" b="1" kern="0" dirty="0">
              <a:solidFill>
                <a:srgbClr val="000000"/>
              </a:solidFill>
              <a:latin typeface="Courier New" pitchFamily="49" charset="0"/>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437987361"/>
      </p:ext>
    </p:extLst>
  </p:cSld>
  <p:clrMapOvr>
    <a:masterClrMapping/>
  </p:clrMapOvr>
  <p:transition>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t>Read-only instances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Read-only fields are assigned value only once either during compile time or runtime.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They must be initialized either with the declaration or in the constructor.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keyword </a:t>
            </a:r>
            <a:r>
              <a:rPr lang="en-US" sz="2000" b="1" dirty="0" err="1">
                <a:solidFill>
                  <a:srgbClr val="FFFFFF">
                    <a:lumMod val="50000"/>
                  </a:srgbClr>
                </a:solidFill>
                <a:latin typeface="Courier New" pitchFamily="49" charset="0"/>
              </a:rPr>
              <a:t>readonly</a:t>
            </a:r>
            <a:r>
              <a:rPr lang="en-US" sz="2000" kern="0" dirty="0">
                <a:solidFill>
                  <a:srgbClr val="5F5F5F"/>
                </a:solidFill>
                <a:latin typeface="Arial"/>
              </a:rPr>
              <a:t> is used for this.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Unlike constants, read-only fields are instance members and not static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Note that the </a:t>
            </a:r>
            <a:r>
              <a:rPr lang="en-US" sz="2000" b="1" dirty="0" err="1">
                <a:solidFill>
                  <a:srgbClr val="FFFFFF">
                    <a:lumMod val="50000"/>
                  </a:srgbClr>
                </a:solidFill>
                <a:latin typeface="Courier New" pitchFamily="49" charset="0"/>
              </a:rPr>
              <a:t>readonly</a:t>
            </a:r>
            <a:r>
              <a:rPr lang="en-US" sz="2000" kern="0" dirty="0">
                <a:solidFill>
                  <a:srgbClr val="5F5F5F"/>
                </a:solidFill>
                <a:latin typeface="Arial"/>
              </a:rPr>
              <a:t> keyword is a modifier that can be used on fields.</a:t>
            </a:r>
            <a:endParaRPr lang="en-IN" sz="2000" kern="0" dirty="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189036718"/>
      </p:ext>
    </p:extLst>
  </p:cSld>
  <p:clrMapOvr>
    <a:masterClrMapping/>
  </p:clrMapOvr>
  <p:transition>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Courier New" pitchFamily="49" charset="0"/>
              </a:rPr>
              <a:t>Properties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Properties are named members of classes ( </a:t>
            </a:r>
            <a:r>
              <a:rPr lang="en-US" sz="2000" kern="0" dirty="0" err="1">
                <a:solidFill>
                  <a:srgbClr val="5F5F5F"/>
                </a:solidFill>
                <a:latin typeface="Arial"/>
              </a:rPr>
              <a:t>structs</a:t>
            </a:r>
            <a:r>
              <a:rPr lang="en-US" sz="2000" kern="0" dirty="0">
                <a:solidFill>
                  <a:srgbClr val="5F5F5F"/>
                </a:solidFill>
                <a:latin typeface="Arial"/>
              </a:rPr>
              <a:t>, and interfaces) that provide a flexible mechanism to read, write, or compute the values of private fields through </a:t>
            </a:r>
            <a:r>
              <a:rPr lang="en-US" sz="2000" kern="0" dirty="0" err="1">
                <a:solidFill>
                  <a:srgbClr val="5F5F5F"/>
                </a:solidFill>
                <a:latin typeface="Arial"/>
              </a:rPr>
              <a:t>accessors</a:t>
            </a:r>
            <a:r>
              <a:rPr lang="en-US" sz="2000" kern="0" dirty="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Syntax:</a:t>
            </a:r>
          </a:p>
          <a:p>
            <a:pPr lvl="0" eaLnBrk="0" fontAlgn="base" hangingPunct="0">
              <a:lnSpc>
                <a:spcPct val="140000"/>
              </a:lnSpc>
              <a:spcBef>
                <a:spcPct val="20000"/>
              </a:spcBef>
              <a:spcAft>
                <a:spcPct val="0"/>
              </a:spcAft>
              <a:buClr>
                <a:srgbClr val="333399"/>
              </a:buClr>
            </a:pPr>
            <a:r>
              <a:rPr lang="en-US" sz="2000" kern="0" dirty="0">
                <a:solidFill>
                  <a:srgbClr val="5F5F5F"/>
                </a:solidFill>
                <a:latin typeface="Arial"/>
              </a:rPr>
              <a:t>	</a:t>
            </a:r>
            <a:r>
              <a:rPr lang="en-US" sz="2000" b="1" dirty="0">
                <a:solidFill>
                  <a:srgbClr val="000000"/>
                </a:solidFill>
                <a:latin typeface="Courier New" pitchFamily="49" charset="0"/>
              </a:rPr>
              <a:t>Access-</a:t>
            </a:r>
            <a:r>
              <a:rPr lang="en-US" sz="2000" b="1" dirty="0" err="1">
                <a:solidFill>
                  <a:srgbClr val="000000"/>
                </a:solidFill>
                <a:latin typeface="Courier New" pitchFamily="49" charset="0"/>
              </a:rPr>
              <a:t>specifier</a:t>
            </a:r>
            <a:r>
              <a:rPr lang="en-US" sz="2000" b="1" dirty="0">
                <a:solidFill>
                  <a:srgbClr val="000000"/>
                </a:solidFill>
                <a:latin typeface="Courier New" pitchFamily="49" charset="0"/>
              </a:rPr>
              <a:t> type name {</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get{}</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set{}</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properties are accessed using their names.</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21020010"/>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 Object and Attributes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dirty="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304801" y="1295400"/>
            <a:ext cx="8709468" cy="4876800"/>
          </a:xfrm>
          <a:prstGeom prst="rect">
            <a:avLst/>
          </a:prstGeom>
          <a:noFill/>
        </p:spPr>
      </p:pic>
    </p:spTree>
  </p:cSld>
  <p:clrMapOvr>
    <a:masterClrMapping/>
  </p:clrMapOvr>
  <p:transition>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t>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dirty="0">
                <a:solidFill>
                  <a:srgbClr val="000000"/>
                </a:solidFill>
                <a:latin typeface="Arial" pitchFamily="34" charset="0"/>
                <a:cs typeface="Arial" pitchFamily="34" charset="0"/>
              </a:rPr>
              <a:t>using System;</a:t>
            </a:r>
          </a:p>
          <a:p>
            <a:pPr lvl="0" fontAlgn="base">
              <a:spcBef>
                <a:spcPct val="0"/>
              </a:spcBef>
              <a:spcAft>
                <a:spcPct val="0"/>
              </a:spcAft>
            </a:pPr>
            <a:r>
              <a:rPr lang="en-US" sz="2000" dirty="0">
                <a:solidFill>
                  <a:srgbClr val="000000"/>
                </a:solidFill>
                <a:latin typeface="Arial" pitchFamily="34" charset="0"/>
                <a:cs typeface="Arial" pitchFamily="34" charset="0"/>
              </a:rPr>
              <a:t>public class Employee{</a:t>
            </a:r>
          </a:p>
          <a:p>
            <a:pPr lvl="0" fontAlgn="base">
              <a:spcBef>
                <a:spcPct val="0"/>
              </a:spcBef>
              <a:spcAft>
                <a:spcPct val="0"/>
              </a:spcAft>
            </a:pPr>
            <a:r>
              <a:rPr lang="en-US" sz="2000" dirty="0">
                <a:solidFill>
                  <a:srgbClr val="000000"/>
                </a:solidFill>
                <a:latin typeface="Arial" pitchFamily="34" charset="0"/>
                <a:cs typeface="Arial" pitchFamily="34" charset="0"/>
              </a:rPr>
              <a:t>	private </a:t>
            </a:r>
            <a:r>
              <a:rPr lang="en-US" sz="2000" dirty="0" err="1">
                <a:solidFill>
                  <a:srgbClr val="000000"/>
                </a:solidFill>
                <a:latin typeface="Arial" pitchFamily="34" charset="0"/>
                <a:cs typeface="Arial" pitchFamily="34" charset="0"/>
              </a:rPr>
              <a:t>uint</a:t>
            </a: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empID</a:t>
            </a:r>
            <a:r>
              <a:rPr lang="en-US" sz="2000" dirty="0">
                <a:solidFill>
                  <a:srgbClr val="000000"/>
                </a:solidFill>
                <a:latin typeface="Arial" pitchFamily="34" charset="0"/>
                <a:cs typeface="Arial" pitchFamily="34" charset="0"/>
              </a:rPr>
              <a:t>=111111;</a:t>
            </a:r>
          </a:p>
          <a:p>
            <a:pPr lvl="0" fontAlgn="base">
              <a:spcBef>
                <a:spcPct val="0"/>
              </a:spcBef>
              <a:spcAft>
                <a:spcPct val="0"/>
              </a:spcAft>
            </a:pPr>
            <a:r>
              <a:rPr lang="en-US" sz="2000" dirty="0">
                <a:solidFill>
                  <a:srgbClr val="000000"/>
                </a:solidFill>
                <a:latin typeface="Arial" pitchFamily="34" charset="0"/>
                <a:cs typeface="Arial" pitchFamily="34" charset="0"/>
              </a:rPr>
              <a:t>	private string </a:t>
            </a:r>
            <a:r>
              <a:rPr lang="en-US" sz="2000" dirty="0" err="1">
                <a:solidFill>
                  <a:srgbClr val="000000"/>
                </a:solidFill>
                <a:latin typeface="Arial" pitchFamily="34" charset="0"/>
                <a:cs typeface="Arial" pitchFamily="34" charset="0"/>
              </a:rPr>
              <a:t>empName</a:t>
            </a:r>
            <a:r>
              <a:rPr lang="en-US" sz="2000" dirty="0">
                <a:solidFill>
                  <a:srgbClr val="000000"/>
                </a:solidFill>
                <a:latin typeface="Arial" pitchFamily="34" charset="0"/>
                <a:cs typeface="Arial" pitchFamily="34" charset="0"/>
              </a:rPr>
              <a:t>;</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public string Name{</a:t>
            </a:r>
            <a:r>
              <a:rPr lang="en-US" sz="2000" dirty="0">
                <a:solidFill>
                  <a:srgbClr val="000000"/>
                </a:solidFill>
                <a:latin typeface="Arial" pitchFamily="34" charset="0"/>
                <a:cs typeface="Arial" pitchFamily="34" charset="0"/>
              </a:rPr>
              <a:t>	</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get{return </a:t>
            </a:r>
            <a:r>
              <a:rPr lang="en-US" sz="2000" dirty="0" err="1">
                <a:solidFill>
                  <a:srgbClr val="006600"/>
                </a:solidFill>
                <a:latin typeface="Arial" pitchFamily="34" charset="0"/>
                <a:cs typeface="Arial" pitchFamily="34" charset="0"/>
              </a:rPr>
              <a:t>empName</a:t>
            </a:r>
            <a:r>
              <a:rPr lang="en-US" sz="2000" dirty="0">
                <a:solidFill>
                  <a:srgbClr val="006600"/>
                </a:solidFill>
                <a:latin typeface="Arial" pitchFamily="34" charset="0"/>
                <a:cs typeface="Arial" pitchFamily="34" charset="0"/>
              </a:rPr>
              <a:t>;}</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set{ if(value!=null) </a:t>
            </a:r>
            <a:r>
              <a:rPr lang="en-US" sz="2000" dirty="0" err="1">
                <a:solidFill>
                  <a:srgbClr val="006600"/>
                </a:solidFill>
                <a:latin typeface="Arial" pitchFamily="34" charset="0"/>
                <a:cs typeface="Arial" pitchFamily="34" charset="0"/>
              </a:rPr>
              <a:t>empName</a:t>
            </a:r>
            <a:r>
              <a:rPr lang="en-US" sz="2000" dirty="0">
                <a:solidFill>
                  <a:srgbClr val="006600"/>
                </a:solidFill>
                <a:latin typeface="Arial" pitchFamily="34" charset="0"/>
                <a:cs typeface="Arial" pitchFamily="34" charset="0"/>
              </a:rPr>
              <a:t>=value;</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else </a:t>
            </a:r>
            <a:r>
              <a:rPr lang="en-US" sz="2000" dirty="0" err="1">
                <a:solidFill>
                  <a:srgbClr val="006600"/>
                </a:solidFill>
                <a:latin typeface="Arial" pitchFamily="34" charset="0"/>
                <a:cs typeface="Arial" pitchFamily="34" charset="0"/>
              </a:rPr>
              <a:t>Console.WriteLine</a:t>
            </a:r>
            <a:r>
              <a:rPr lang="en-US" sz="2000" dirty="0">
                <a:solidFill>
                  <a:srgbClr val="006600"/>
                </a:solidFill>
                <a:latin typeface="Arial" pitchFamily="34" charset="0"/>
                <a:cs typeface="Arial" pitchFamily="34" charset="0"/>
              </a:rPr>
              <a:t>("invalid name");}</a:t>
            </a:r>
          </a:p>
          <a:p>
            <a:pPr lvl="0" fontAlgn="base">
              <a:spcBef>
                <a:spcPct val="0"/>
              </a:spcBef>
              <a:spcAft>
                <a:spcPct val="0"/>
              </a:spcAft>
            </a:pPr>
            <a:r>
              <a:rPr lang="en-US" sz="2000" dirty="0">
                <a:solidFill>
                  <a:srgbClr val="006600"/>
                </a:solidFill>
                <a:latin typeface="Arial" pitchFamily="34" charset="0"/>
                <a:cs typeface="Arial" pitchFamily="34" charset="0"/>
              </a:rPr>
              <a:t>	}</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public </a:t>
            </a:r>
            <a:r>
              <a:rPr lang="en-US" sz="2000" dirty="0" err="1">
                <a:solidFill>
                  <a:srgbClr val="333399"/>
                </a:solidFill>
                <a:latin typeface="Arial" pitchFamily="34" charset="0"/>
                <a:cs typeface="Arial" pitchFamily="34" charset="0"/>
              </a:rPr>
              <a:t>uint</a:t>
            </a:r>
            <a:r>
              <a:rPr lang="en-US" sz="2000" dirty="0">
                <a:solidFill>
                  <a:srgbClr val="333399"/>
                </a:solidFill>
                <a:latin typeface="Arial" pitchFamily="34" charset="0"/>
                <a:cs typeface="Arial" pitchFamily="34" charset="0"/>
              </a:rPr>
              <a:t> ID {</a:t>
            </a:r>
          </a:p>
          <a:p>
            <a:pPr lvl="0" fontAlgn="base">
              <a:spcBef>
                <a:spcPct val="0"/>
              </a:spcBef>
              <a:spcAft>
                <a:spcPct val="0"/>
              </a:spcAft>
            </a:pPr>
            <a:r>
              <a:rPr lang="en-US" sz="2000" dirty="0">
                <a:solidFill>
                  <a:srgbClr val="333399"/>
                </a:solidFill>
                <a:latin typeface="Arial" pitchFamily="34" charset="0"/>
                <a:cs typeface="Arial" pitchFamily="34" charset="0"/>
              </a:rPr>
              <a:t>		</a:t>
            </a:r>
            <a:r>
              <a:rPr lang="en-US" sz="2000" dirty="0">
                <a:solidFill>
                  <a:srgbClr val="339933"/>
                </a:solidFill>
                <a:latin typeface="Arial" pitchFamily="34" charset="0"/>
                <a:cs typeface="Arial" pitchFamily="34" charset="0"/>
              </a:rPr>
              <a:t>get { return </a:t>
            </a:r>
            <a:r>
              <a:rPr lang="en-US" sz="2000" dirty="0" err="1">
                <a:solidFill>
                  <a:srgbClr val="339933"/>
                </a:solidFill>
                <a:latin typeface="Arial" pitchFamily="34" charset="0"/>
                <a:cs typeface="Arial" pitchFamily="34" charset="0"/>
              </a:rPr>
              <a:t>empID</a:t>
            </a:r>
            <a:r>
              <a:rPr lang="en-US" sz="2000" dirty="0">
                <a:solidFill>
                  <a:srgbClr val="339933"/>
                </a:solidFill>
                <a:latin typeface="Arial" pitchFamily="34" charset="0"/>
                <a:cs typeface="Arial" pitchFamily="34" charset="0"/>
              </a:rPr>
              <a:t>; }</a:t>
            </a:r>
          </a:p>
          <a:p>
            <a:pPr lvl="0" fontAlgn="base">
              <a:spcBef>
                <a:spcPct val="0"/>
              </a:spcBef>
              <a:spcAft>
                <a:spcPct val="0"/>
              </a:spcAft>
            </a:pPr>
            <a:r>
              <a:rPr lang="en-US" sz="2000" dirty="0">
                <a:solidFill>
                  <a:srgbClr val="339933"/>
                </a:solidFill>
                <a:latin typeface="Arial" pitchFamily="34" charset="0"/>
                <a:cs typeface="Arial" pitchFamily="34" charset="0"/>
              </a:rPr>
              <a:t> 		set { if (value != 0) </a:t>
            </a:r>
            <a:r>
              <a:rPr lang="en-US" sz="2000" dirty="0" err="1">
                <a:solidFill>
                  <a:srgbClr val="339933"/>
                </a:solidFill>
                <a:latin typeface="Arial" pitchFamily="34" charset="0"/>
                <a:cs typeface="Arial" pitchFamily="34" charset="0"/>
              </a:rPr>
              <a:t>empID</a:t>
            </a:r>
            <a:r>
              <a:rPr lang="en-US" sz="2000" dirty="0">
                <a:solidFill>
                  <a:srgbClr val="339933"/>
                </a:solidFill>
                <a:latin typeface="Arial" pitchFamily="34" charset="0"/>
                <a:cs typeface="Arial" pitchFamily="34" charset="0"/>
              </a:rPr>
              <a:t> = value;</a:t>
            </a:r>
          </a:p>
          <a:p>
            <a:pPr lvl="0" fontAlgn="base">
              <a:spcBef>
                <a:spcPct val="0"/>
              </a:spcBef>
              <a:spcAft>
                <a:spcPct val="0"/>
              </a:spcAft>
            </a:pPr>
            <a:r>
              <a:rPr lang="en-US" sz="2000" dirty="0">
                <a:solidFill>
                  <a:srgbClr val="339933"/>
                </a:solidFill>
                <a:latin typeface="Arial" pitchFamily="34" charset="0"/>
                <a:cs typeface="Arial" pitchFamily="34" charset="0"/>
              </a:rPr>
              <a:t>        else </a:t>
            </a:r>
            <a:r>
              <a:rPr lang="en-US" sz="2000" dirty="0" err="1">
                <a:solidFill>
                  <a:srgbClr val="339933"/>
                </a:solidFill>
                <a:latin typeface="Arial" pitchFamily="34" charset="0"/>
                <a:cs typeface="Arial" pitchFamily="34" charset="0"/>
              </a:rPr>
              <a:t>Console.WriteLine</a:t>
            </a:r>
            <a:r>
              <a:rPr lang="en-US" sz="2000" dirty="0">
                <a:solidFill>
                  <a:srgbClr val="339933"/>
                </a:solidFill>
                <a:latin typeface="Arial" pitchFamily="34" charset="0"/>
                <a:cs typeface="Arial" pitchFamily="34" charset="0"/>
              </a:rPr>
              <a:t>("invalid ID"); }</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 }</a:t>
            </a:r>
            <a:endParaRPr lang="en-US" sz="2000" dirty="0">
              <a:solidFill>
                <a:srgbClr val="000000"/>
              </a:solidFill>
              <a:latin typeface="Arial" pitchFamily="34" charset="0"/>
              <a:cs typeface="Arial" pitchFamily="34" charset="0"/>
            </a:endParaRPr>
          </a:p>
          <a:p>
            <a:pPr lvl="0" fontAlgn="base">
              <a:spcBef>
                <a:spcPct val="0"/>
              </a:spcBef>
              <a:spcAft>
                <a:spcPct val="0"/>
              </a:spcAft>
            </a:pPr>
            <a:r>
              <a:rPr lang="en-US" sz="2000" dirty="0">
                <a:solidFill>
                  <a:srgbClr val="000000"/>
                </a:solidFill>
                <a:latin typeface="Arial" pitchFamily="34" charset="0"/>
                <a:cs typeface="Arial" pitchFamily="34" charset="0"/>
              </a:rPr>
              <a:t>      public static void Main(string[] a)    {</a:t>
            </a:r>
          </a:p>
          <a:p>
            <a:pPr lvl="0" fontAlgn="base">
              <a:spcBef>
                <a:spcPct val="0"/>
              </a:spcBef>
              <a:spcAft>
                <a:spcPct val="0"/>
              </a:spcAft>
            </a:pPr>
            <a:r>
              <a:rPr lang="en-US" sz="2000" dirty="0">
                <a:solidFill>
                  <a:srgbClr val="000000"/>
                </a:solidFill>
                <a:latin typeface="Arial" pitchFamily="34" charset="0"/>
                <a:cs typeface="Arial" pitchFamily="34" charset="0"/>
              </a:rPr>
              <a:t>       Employee e=new Employee();</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e.Name</a:t>
            </a:r>
            <a:r>
              <a:rPr lang="en-US" sz="2000" dirty="0">
                <a:solidFill>
                  <a:srgbClr val="000000"/>
                </a:solidFill>
                <a:latin typeface="Arial" pitchFamily="34" charset="0"/>
                <a:cs typeface="Arial" pitchFamily="34" charset="0"/>
              </a:rPr>
              <a:t> = "Raj";  e.ID = 0;</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Console.WriteLine</a:t>
            </a:r>
            <a:r>
              <a:rPr lang="en-US" sz="2000" dirty="0">
                <a:solidFill>
                  <a:srgbClr val="000000"/>
                </a:solidFill>
                <a:latin typeface="Arial" pitchFamily="34" charset="0"/>
                <a:cs typeface="Arial" pitchFamily="34" charset="0"/>
              </a:rPr>
              <a:t>("{0:d} {1:s}",</a:t>
            </a:r>
            <a:r>
              <a:rPr lang="en-US" sz="2000" dirty="0" err="1">
                <a:solidFill>
                  <a:srgbClr val="000000"/>
                </a:solidFill>
                <a:latin typeface="Arial" pitchFamily="34" charset="0"/>
                <a:cs typeface="Arial" pitchFamily="34" charset="0"/>
              </a:rPr>
              <a:t>e.empID</a:t>
            </a: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e.Name</a:t>
            </a:r>
            <a:r>
              <a:rPr lang="en-US" sz="2000" dirty="0">
                <a:solidFill>
                  <a:srgbClr val="000000"/>
                </a:solidFill>
                <a:latin typeface="Arial" pitchFamily="34" charset="0"/>
                <a:cs typeface="Arial" pitchFamily="34" charset="0"/>
              </a:rPr>
              <a:t>);</a:t>
            </a:r>
          </a:p>
          <a:p>
            <a:pPr lvl="0" fontAlgn="base">
              <a:spcBef>
                <a:spcPct val="0"/>
              </a:spcBef>
              <a:spcAft>
                <a:spcPct val="0"/>
              </a:spcAft>
            </a:pPr>
            <a:r>
              <a:rPr lang="en-US" sz="2000" dirty="0">
                <a:solidFill>
                  <a:srgbClr val="000000"/>
                </a:solidFill>
                <a:latin typeface="Arial" pitchFamily="34" charset="0"/>
                <a:cs typeface="Arial" pitchFamily="34"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345214683"/>
      </p:ext>
    </p:extLst>
  </p:cSld>
  <p:clrMapOvr>
    <a:masterClrMapping/>
  </p:clrMapOvr>
  <p:transition>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Static Property-Example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private static double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public static double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get{return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set{ PI=value;}</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static void Main(){</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Circle c= new Circle(4);</a:t>
            </a:r>
          </a:p>
          <a:p>
            <a:pPr marL="342900" lvl="0" indent="-342900" eaLnBrk="0" fontAlgn="base" hangingPunct="0">
              <a:lnSpc>
                <a:spcPct val="140000"/>
              </a:lnSpc>
              <a:spcBef>
                <a:spcPct val="20000"/>
              </a:spcBef>
              <a:spcAft>
                <a:spcPct val="0"/>
              </a:spcAft>
              <a:buClr>
                <a:srgbClr val="333399"/>
              </a:buClr>
            </a:pPr>
            <a:r>
              <a:rPr lang="en-IN" sz="2000" b="1" kern="0" dirty="0" err="1">
                <a:solidFill>
                  <a:srgbClr val="000000"/>
                </a:solidFill>
                <a:latin typeface="Courier New" pitchFamily="49" charset="0"/>
              </a:rPr>
              <a:t>Circle.pi</a:t>
            </a:r>
            <a:r>
              <a:rPr lang="en-IN" sz="2000" b="1" kern="0" dirty="0">
                <a:solidFill>
                  <a:srgbClr val="000000"/>
                </a:solidFill>
                <a:latin typeface="Courier New" pitchFamily="49" charset="0"/>
              </a:rPr>
              <a:t>=3;</a:t>
            </a:r>
          </a:p>
          <a:p>
            <a:pPr marL="342900" lvl="0" indent="-342900" eaLnBrk="0" fontAlgn="base" hangingPunct="0">
              <a:lnSpc>
                <a:spcPct val="140000"/>
              </a:lnSpc>
              <a:spcBef>
                <a:spcPct val="20000"/>
              </a:spcBef>
              <a:spcAft>
                <a:spcPct val="0"/>
              </a:spcAft>
              <a:buClr>
                <a:srgbClr val="333399"/>
              </a:buClr>
            </a:pPr>
            <a:r>
              <a:rPr lang="en-IN" sz="2000" b="1" kern="0" dirty="0" err="1">
                <a:solidFill>
                  <a:srgbClr val="000000"/>
                </a:solidFill>
                <a:latin typeface="Courier New" pitchFamily="49" charset="0"/>
              </a:rPr>
              <a:t>System.Console.WriteLine</a:t>
            </a:r>
            <a:r>
              <a:rPr lang="en-IN" sz="2000" b="1" kern="0" dirty="0">
                <a:solidFill>
                  <a:srgbClr val="000000"/>
                </a:solidFill>
                <a:latin typeface="Courier New" pitchFamily="49" charset="0"/>
              </a:rPr>
              <a:t>(</a:t>
            </a:r>
            <a:r>
              <a:rPr lang="en-IN" sz="2000" b="1" kern="0" dirty="0" err="1">
                <a:solidFill>
                  <a:srgbClr val="000000"/>
                </a:solidFill>
                <a:latin typeface="Courier New" pitchFamily="49" charset="0"/>
              </a:rPr>
              <a:t>Circle.pi</a:t>
            </a: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618392130"/>
      </p:ext>
    </p:extLst>
  </p:cSld>
  <p:clrMapOvr>
    <a:masterClrMapping/>
  </p:clrMapOvr>
  <p:transition>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err="1">
                <a:solidFill>
                  <a:srgbClr val="FFFFFF"/>
                </a:solidFill>
                <a:latin typeface="Courier New" pitchFamily="49" charset="0"/>
                <a:ea typeface="+mj-ea"/>
                <a:cs typeface="Courier New" pitchFamily="49" charset="0"/>
              </a:rPr>
              <a:t>Structs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a:t>
            </a:r>
            <a:r>
              <a:rPr lang="en-US" sz="2000" kern="0" dirty="0" err="1">
                <a:solidFill>
                  <a:srgbClr val="5F5F5F"/>
                </a:solidFill>
                <a:latin typeface="Arial"/>
              </a:rPr>
              <a:t>struct</a:t>
            </a:r>
            <a:r>
              <a:rPr lang="en-US" sz="2000" kern="0" dirty="0">
                <a:solidFill>
                  <a:srgbClr val="5F5F5F"/>
                </a:solidFill>
                <a:latin typeface="Arial"/>
              </a:rPr>
              <a:t> in C# is closer to C++ </a:t>
            </a:r>
            <a:r>
              <a:rPr lang="en-US" sz="2000" kern="0" dirty="0" err="1">
                <a:solidFill>
                  <a:srgbClr val="5F5F5F"/>
                </a:solidFill>
                <a:latin typeface="Arial"/>
              </a:rPr>
              <a:t>struct</a:t>
            </a:r>
            <a:r>
              <a:rPr lang="en-US" sz="2000" kern="0" dirty="0">
                <a:solidFill>
                  <a:srgbClr val="5F5F5F"/>
                </a:solidFill>
                <a:latin typeface="Arial"/>
              </a:rPr>
              <a:t>.</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Like a C# class, </a:t>
            </a:r>
            <a:r>
              <a:rPr lang="en-US" sz="2000" kern="0" dirty="0" err="1">
                <a:solidFill>
                  <a:srgbClr val="5F5F5F"/>
                </a:solidFill>
                <a:latin typeface="Arial"/>
              </a:rPr>
              <a:t>struct</a:t>
            </a:r>
            <a:r>
              <a:rPr lang="en-US" sz="2000" kern="0" dirty="0">
                <a:solidFill>
                  <a:srgbClr val="5F5F5F"/>
                </a:solidFill>
                <a:latin typeface="Arial"/>
              </a:rPr>
              <a:t> can also have members which are constructors, constants, fields, methods, properties, indexers, operators, events, and nested types.</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Recommended to be used for smaller data structure</a:t>
            </a:r>
          </a:p>
          <a:p>
            <a:pPr lvl="0" fontAlgn="base">
              <a:spcBef>
                <a:spcPct val="0"/>
              </a:spcBef>
              <a:spcAft>
                <a:spcPct val="0"/>
              </a:spcAft>
            </a:pPr>
            <a:r>
              <a:rPr lang="en-US" sz="2000" b="1" dirty="0">
                <a:solidFill>
                  <a:srgbClr val="000000"/>
                </a:solidFill>
                <a:latin typeface="Courier New" pitchFamily="49" charset="0"/>
              </a:rPr>
              <a:t>using System;</a:t>
            </a:r>
          </a:p>
          <a:p>
            <a:pPr lvl="0" fontAlgn="base">
              <a:spcBef>
                <a:spcPct val="0"/>
              </a:spcBef>
              <a:spcAft>
                <a:spcPct val="0"/>
              </a:spcAft>
            </a:pPr>
            <a:r>
              <a:rPr lang="en-US" sz="2000" b="1" dirty="0" err="1">
                <a:solidFill>
                  <a:srgbClr val="006600"/>
                </a:solidFill>
                <a:latin typeface="Courier New" pitchFamily="49" charset="0"/>
              </a:rPr>
              <a:t>struct</a:t>
            </a:r>
            <a:r>
              <a:rPr lang="en-US" sz="2000" b="1" dirty="0">
                <a:solidFill>
                  <a:srgbClr val="339933"/>
                </a:solidFill>
                <a:latin typeface="Courier New" pitchFamily="49" charset="0"/>
              </a:rPr>
              <a:t> </a:t>
            </a:r>
            <a:r>
              <a:rPr lang="en-US" sz="2000" b="1" dirty="0">
                <a:solidFill>
                  <a:srgbClr val="000000"/>
                </a:solidFill>
                <a:latin typeface="Courier New" pitchFamily="49" charset="0"/>
              </a:rPr>
              <a:t>Box{</a:t>
            </a:r>
          </a:p>
          <a:p>
            <a:pPr lvl="0" fontAlgn="base">
              <a:spcBef>
                <a:spcPct val="0"/>
              </a:spcBef>
              <a:spcAft>
                <a:spcPct val="0"/>
              </a:spcAft>
            </a:pPr>
            <a:r>
              <a:rPr lang="en-US" sz="2000" b="1" dirty="0">
                <a:solidFill>
                  <a:srgbClr val="000000"/>
                </a:solidFill>
                <a:latin typeface="Courier New" pitchFamily="49" charset="0"/>
              </a:rPr>
              <a:t>  public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width;</a:t>
            </a:r>
          </a:p>
          <a:p>
            <a:pPr lvl="0" fontAlgn="base">
              <a:spcBef>
                <a:spcPct val="0"/>
              </a:spcBef>
              <a:spcAft>
                <a:spcPct val="0"/>
              </a:spcAft>
            </a:pPr>
            <a:r>
              <a:rPr lang="en-US" sz="2000" b="1" dirty="0">
                <a:solidFill>
                  <a:srgbClr val="000000"/>
                </a:solidFill>
                <a:latin typeface="Courier New" pitchFamily="49" charset="0"/>
              </a:rPr>
              <a:t>  public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height;</a:t>
            </a:r>
          </a:p>
          <a:p>
            <a:pPr lvl="0" fontAlgn="base">
              <a:spcBef>
                <a:spcPct val="0"/>
              </a:spcBef>
              <a:spcAft>
                <a:spcPct val="0"/>
              </a:spcAft>
            </a:pPr>
            <a:r>
              <a:rPr lang="en-US" sz="2000" b="1" dirty="0">
                <a:solidFill>
                  <a:srgbClr val="000000"/>
                </a:solidFill>
                <a:latin typeface="Courier New" pitchFamily="49" charset="0"/>
              </a:rPr>
              <a:t>  public Box(</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 {</a:t>
            </a:r>
          </a:p>
          <a:p>
            <a:pPr lvl="0" fontAlgn="base">
              <a:spcBef>
                <a:spcPct val="0"/>
              </a:spcBef>
              <a:spcAft>
                <a:spcPct val="0"/>
              </a:spcAft>
            </a:pPr>
            <a:r>
              <a:rPr lang="en-US" sz="2000" b="1" dirty="0">
                <a:solidFill>
                  <a:srgbClr val="000000"/>
                </a:solidFill>
                <a:latin typeface="Courier New" pitchFamily="49" charset="0"/>
              </a:rPr>
              <a:t>        width = w;</a:t>
            </a:r>
          </a:p>
          <a:p>
            <a:pPr lvl="0" fontAlgn="base">
              <a:spcBef>
                <a:spcPct val="0"/>
              </a:spcBef>
              <a:spcAft>
                <a:spcPct val="0"/>
              </a:spcAft>
            </a:pPr>
            <a:r>
              <a:rPr lang="en-US" sz="2000" b="1" dirty="0">
                <a:solidFill>
                  <a:srgbClr val="000000"/>
                </a:solidFill>
                <a:latin typeface="Courier New" pitchFamily="49" charset="0"/>
              </a:rPr>
              <a:t>        height = h;   }</a:t>
            </a:r>
          </a:p>
          <a:p>
            <a:pPr lvl="0" fontAlgn="base">
              <a:spcBef>
                <a:spcPct val="0"/>
              </a:spcBef>
              <a:spcAft>
                <a:spcPct val="0"/>
              </a:spcAft>
            </a:pPr>
            <a:r>
              <a:rPr lang="en-US" sz="2000" b="1" dirty="0">
                <a:solidFill>
                  <a:srgbClr val="000000"/>
                </a:solidFill>
                <a:latin typeface="Courier New" pitchFamily="49" charset="0"/>
              </a:rPr>
              <a:t>static void Main() {</a:t>
            </a:r>
          </a:p>
          <a:p>
            <a:pPr lvl="0" fontAlgn="base">
              <a:spcBef>
                <a:spcPct val="0"/>
              </a:spcBef>
              <a:spcAft>
                <a:spcPct val="0"/>
              </a:spcAft>
            </a:pPr>
            <a:r>
              <a:rPr lang="en-US" sz="2000" b="1" dirty="0">
                <a:solidFill>
                  <a:srgbClr val="000000"/>
                </a:solidFill>
                <a:latin typeface="Courier New" pitchFamily="49" charset="0"/>
              </a:rPr>
              <a:t>        Box b = new Box(12, 13);</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b.height</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b.width</a:t>
            </a:r>
            <a:r>
              <a:rPr lang="en-US" sz="2000" b="1" dirty="0">
                <a:solidFill>
                  <a:srgbClr val="000000"/>
                </a:solidFill>
                <a:latin typeface="Courier New" pitchFamily="49" charset="0"/>
              </a:rPr>
              <a:t>);	}}</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796300270"/>
      </p:ext>
    </p:extLst>
  </p:cSld>
  <p:clrMapOvr>
    <a:masterClrMapping/>
  </p:clrMapOvr>
  <p:transition>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r>
              <a:rPr lang="en-US" sz="2000" b="1" dirty="0">
                <a:solidFill>
                  <a:srgbClr val="000000"/>
                </a:solidFill>
                <a:latin typeface="Courier New" pitchFamily="49" charset="0"/>
              </a:rPr>
              <a:t>using System;</a:t>
            </a:r>
          </a:p>
          <a:p>
            <a:r>
              <a:rPr lang="en-US" sz="2000" b="1" dirty="0" err="1">
                <a:solidFill>
                  <a:srgbClr val="000000"/>
                </a:solidFill>
                <a:latin typeface="Courier New" pitchFamily="49" charset="0"/>
              </a:rPr>
              <a:t>struct</a:t>
            </a:r>
            <a:r>
              <a:rPr lang="en-US" sz="2000" b="1" dirty="0">
                <a:solidFill>
                  <a:srgbClr val="000000"/>
                </a:solidFill>
                <a:latin typeface="Courier New" pitchFamily="49" charset="0"/>
              </a:rPr>
              <a:t> Box {</a:t>
            </a:r>
          </a:p>
          <a:p>
            <a:r>
              <a:rPr lang="en-US" sz="2000" b="1" dirty="0">
                <a:solidFill>
                  <a:srgbClr val="339933"/>
                </a:solidFill>
                <a:latin typeface="Courier New" pitchFamily="49" charset="0"/>
              </a:rPr>
              <a:t>  /* public </a:t>
            </a:r>
            <a:r>
              <a:rPr lang="en-US" sz="2000" b="1" dirty="0" err="1">
                <a:solidFill>
                  <a:srgbClr val="339933"/>
                </a:solidFill>
                <a:latin typeface="Courier New" pitchFamily="49" charset="0"/>
              </a:rPr>
              <a:t>int</a:t>
            </a:r>
            <a:r>
              <a:rPr lang="en-US" sz="2000" b="1" dirty="0">
                <a:solidFill>
                  <a:srgbClr val="339933"/>
                </a:solidFill>
                <a:latin typeface="Courier New" pitchFamily="49" charset="0"/>
              </a:rPr>
              <a:t> width=10;</a:t>
            </a:r>
          </a:p>
          <a:p>
            <a:r>
              <a:rPr lang="en-US" sz="2000" b="1" dirty="0">
                <a:solidFill>
                  <a:srgbClr val="339933"/>
                </a:solidFill>
                <a:latin typeface="Courier New" pitchFamily="49" charset="0"/>
              </a:rPr>
              <a:t>     public </a:t>
            </a:r>
            <a:r>
              <a:rPr lang="en-US" sz="2000" b="1" dirty="0" err="1">
                <a:solidFill>
                  <a:srgbClr val="339933"/>
                </a:solidFill>
                <a:latin typeface="Courier New" pitchFamily="49" charset="0"/>
              </a:rPr>
              <a:t>int</a:t>
            </a:r>
            <a:r>
              <a:rPr lang="en-US" sz="2000" b="1" dirty="0">
                <a:solidFill>
                  <a:srgbClr val="339933"/>
                </a:solidFill>
                <a:latin typeface="Courier New" pitchFamily="49" charset="0"/>
              </a:rPr>
              <a:t>  height=10; */</a:t>
            </a:r>
          </a:p>
          <a:p>
            <a:r>
              <a:rPr lang="en-US" sz="2000" b="1" dirty="0">
                <a:solidFill>
                  <a:srgbClr val="000000"/>
                </a:solidFill>
                <a:latin typeface="Courier New" pitchFamily="49" charset="0"/>
              </a:rPr>
              <a:t>   public static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width=10;</a:t>
            </a:r>
          </a:p>
          <a:p>
            <a:r>
              <a:rPr lang="en-US" sz="2000" b="1" dirty="0">
                <a:solidFill>
                  <a:srgbClr val="000000"/>
                </a:solidFill>
                <a:latin typeface="Courier New" pitchFamily="49" charset="0"/>
              </a:rPr>
              <a:t>   public static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height=10;</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    public Box(</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    {</a:t>
            </a:r>
          </a:p>
          <a:p>
            <a:r>
              <a:rPr lang="en-US" sz="2000" b="1" dirty="0">
                <a:solidFill>
                  <a:srgbClr val="000000"/>
                </a:solidFill>
                <a:latin typeface="Courier New" pitchFamily="49" charset="0"/>
              </a:rPr>
              <a:t>        width = w;</a:t>
            </a:r>
          </a:p>
          <a:p>
            <a:r>
              <a:rPr lang="en-US" sz="2000" b="1" dirty="0">
                <a:solidFill>
                  <a:srgbClr val="000000"/>
                </a:solidFill>
                <a:latin typeface="Courier New" pitchFamily="49" charset="0"/>
              </a:rPr>
              <a:t>        height = h;</a:t>
            </a:r>
          </a:p>
          <a:p>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b="1" dirty="0">
                <a:solidFill>
                  <a:srgbClr val="339933"/>
                </a:solidFill>
                <a:latin typeface="Courier New" pitchFamily="49" charset="0"/>
              </a:rPr>
              <a:t>   /* public Box()    {</a:t>
            </a:r>
          </a:p>
          <a:p>
            <a:r>
              <a:rPr lang="en-US" sz="2000" b="1" dirty="0">
                <a:solidFill>
                  <a:srgbClr val="339933"/>
                </a:solidFill>
                <a:latin typeface="Courier New" pitchFamily="49" charset="0"/>
              </a:rPr>
              <a:t>        width = 1;</a:t>
            </a:r>
          </a:p>
          <a:p>
            <a:r>
              <a:rPr lang="en-US" sz="2000" b="1" dirty="0">
                <a:solidFill>
                  <a:srgbClr val="339933"/>
                </a:solidFill>
                <a:latin typeface="Courier New" pitchFamily="49" charset="0"/>
              </a:rPr>
              <a:t>        height = 1;</a:t>
            </a:r>
          </a:p>
          <a:p>
            <a:r>
              <a:rPr lang="en-US" sz="2000" b="1" dirty="0">
                <a:solidFill>
                  <a:srgbClr val="339933"/>
                </a:solidFill>
                <a:latin typeface="Courier New" pitchFamily="49" charset="0"/>
              </a:rPr>
              <a:t>    } */</a:t>
            </a:r>
          </a:p>
        </p:txBody>
      </p:sp>
      <p:sp>
        <p:nvSpPr>
          <p:cNvPr id="6" name="TextBox 5"/>
          <p:cNvSpPr txBox="1"/>
          <p:nvPr/>
        </p:nvSpPr>
        <p:spPr>
          <a:xfrm>
            <a:off x="7189076" y="3537466"/>
            <a:ext cx="1828800" cy="400110"/>
          </a:xfrm>
          <a:prstGeom prst="rect">
            <a:avLst/>
          </a:prstGeom>
          <a:noFill/>
        </p:spPr>
        <p:txBody>
          <a:bodyPr wrap="square" rtlCol="0">
            <a:spAutoFit/>
          </a:bodyPr>
          <a:lstStyle/>
          <a:p>
            <a:r>
              <a:rPr lang="en-US" sz="2000" dirty="0">
                <a:solidFill>
                  <a:srgbClr val="7030A0"/>
                </a:solidFill>
              </a:rPr>
              <a:t>Error</a:t>
            </a:r>
          </a:p>
        </p:txBody>
      </p:sp>
      <p:cxnSp>
        <p:nvCxnSpPr>
          <p:cNvPr id="7" name="Straight Arrow Connector 6"/>
          <p:cNvCxnSpPr/>
          <p:nvPr/>
        </p:nvCxnSpPr>
        <p:spPr>
          <a:xfrm>
            <a:off x="4343400" y="1905000"/>
            <a:ext cx="2743200" cy="183252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657600" y="3937576"/>
            <a:ext cx="3429000" cy="154882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054428"/>
      </p:ext>
    </p:extLst>
  </p:cSld>
  <p:clrMapOvr>
    <a:masterClrMapping/>
  </p:clrMapOvr>
  <p:transition>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b="1" dirty="0">
                <a:solidFill>
                  <a:srgbClr val="000000"/>
                </a:solidFill>
                <a:latin typeface="Courier New" pitchFamily="49" charset="0"/>
              </a:rPr>
              <a:t>static void Main()</a:t>
            </a:r>
          </a:p>
          <a:p>
            <a:pPr lvl="0" fontAlgn="base">
              <a:spcBef>
                <a:spcPct val="0"/>
              </a:spcBef>
              <a:spcAft>
                <a:spcPct val="0"/>
              </a:spcAft>
            </a:pPr>
            <a:r>
              <a:rPr lang="en-US" sz="2000" b="1" dirty="0">
                <a:solidFill>
                  <a:srgbClr val="000000"/>
                </a:solidFill>
                <a:latin typeface="Courier New" pitchFamily="49" charset="0"/>
              </a:rPr>
              <a:t>    {</a:t>
            </a:r>
          </a:p>
          <a:p>
            <a:pPr lvl="0" fontAlgn="base">
              <a:spcBef>
                <a:spcPct val="0"/>
              </a:spcBef>
              <a:spcAft>
                <a:spcPct val="0"/>
              </a:spcAft>
            </a:pPr>
            <a:r>
              <a:rPr lang="en-US" sz="2000" b="1" dirty="0">
                <a:solidFill>
                  <a:srgbClr val="000000"/>
                </a:solidFill>
                <a:latin typeface="Courier New" pitchFamily="49" charset="0"/>
              </a:rPr>
              <a:t>        Box b = new Box(12, 13);</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b.height</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b.width</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Box b1; //constructor is not invoked</a:t>
            </a:r>
          </a:p>
          <a:p>
            <a:pPr lvl="0" fontAlgn="base">
              <a:spcBef>
                <a:spcPct val="0"/>
              </a:spcBef>
              <a:spcAft>
                <a:spcPct val="0"/>
              </a:spcAft>
            </a:pPr>
            <a:r>
              <a:rPr lang="en-US" sz="2000" b="1" dirty="0">
                <a:solidFill>
                  <a:srgbClr val="000000"/>
                </a:solidFill>
                <a:latin typeface="Courier New" pitchFamily="49" charset="0"/>
              </a:rPr>
              <a:t>        b1.width = 10;</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(b1.width);</a:t>
            </a:r>
          </a:p>
          <a:p>
            <a:pPr lvl="0" fontAlgn="base">
              <a:spcBef>
                <a:spcPct val="0"/>
              </a:spcBef>
              <a:spcAft>
                <a:spcPct val="0"/>
              </a:spcAft>
            </a:pP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57853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26126"/>
      </p:ext>
    </p:extLst>
  </p:cSld>
  <p:clrMapOvr>
    <a:masterClrMapping/>
  </p:clrMapOvr>
  <p:transition>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5" name="Content Placeholder 5"/>
          <p:cNvSpPr txBox="1">
            <a:spLocks/>
          </p:cNvSpPr>
          <p:nvPr/>
        </p:nvSpPr>
        <p:spPr>
          <a:xfrm>
            <a:off x="381000" y="1752601"/>
            <a:ext cx="4116388" cy="419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Are</a:t>
            </a:r>
            <a:r>
              <a:rPr kumimoji="0" lang="en-US" sz="2000" b="0" i="0" u="none" strike="noStrike" kern="1200" cap="none" spc="0" normalizeH="0" noProof="0" dirty="0">
                <a:ln>
                  <a:noFill/>
                </a:ln>
                <a:solidFill>
                  <a:schemeClr val="tx1"/>
                </a:solidFill>
                <a:effectLst/>
                <a:uLnTx/>
                <a:uFillTx/>
                <a:latin typeface="+mn-lt"/>
                <a:ea typeface="+mn-ea"/>
                <a:cs typeface="+mn-cs"/>
              </a:rPr>
              <a:t> value </a:t>
            </a:r>
            <a:r>
              <a:rPr kumimoji="0" lang="en-US" sz="2000" b="0" i="0" u="none" strike="noStrike" kern="1200" cap="none" spc="0" normalizeH="0" noProof="0" dirty="0" err="1">
                <a:ln>
                  <a:noFill/>
                </a:ln>
                <a:solidFill>
                  <a:schemeClr val="tx1"/>
                </a:solidFill>
                <a:effectLst/>
                <a:uLnTx/>
                <a:uFillTx/>
                <a:latin typeface="+mn-lt"/>
                <a:ea typeface="+mn-ea"/>
                <a:cs typeface="+mn-cs"/>
              </a:rPr>
              <a:t>ty</a:t>
            </a:r>
            <a:r>
              <a:rPr lang="en-US" sz="2000" dirty="0" err="1"/>
              <a:t>pes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default constructors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a:t>
            </a:r>
            <a:r>
              <a:rPr kumimoji="0" lang="en-US" sz="2000" b="0" i="0" u="none" strike="noStrike" kern="1200" cap="none" spc="0" normalizeH="0" baseline="0" noProof="0" dirty="0" err="1">
                <a:ln>
                  <a:noFill/>
                </a:ln>
                <a:solidFill>
                  <a:schemeClr val="tx1"/>
                </a:solidFill>
                <a:effectLst/>
                <a:uLnTx/>
                <a:uFillTx/>
                <a:latin typeface="+mn-lt"/>
                <a:ea typeface="+mn-ea"/>
                <a:cs typeface="+mn-cs"/>
              </a:rPr>
              <a:t>initializers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destructors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Can be instantiated with or without the </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new</a:t>
            </a:r>
            <a:r>
              <a:rPr kumimoji="0" lang="en-US" sz="2000" b="0" i="0" u="none" strike="noStrike" kern="1200" cap="none" spc="0" normalizeH="0" baseline="0" noProof="0" dirty="0">
                <a:ln>
                  <a:noFill/>
                </a:ln>
                <a:solidFill>
                  <a:schemeClr val="tx1"/>
                </a:solidFill>
                <a:effectLst/>
                <a:uLnTx/>
                <a:uFillTx/>
                <a:latin typeface="+mn-lt"/>
                <a:ea typeface="+mn-ea"/>
                <a:cs typeface="+mn-cs"/>
              </a:rPr>
              <a:t> operator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Cannot be involved in inheritance</a:t>
            </a:r>
          </a:p>
        </p:txBody>
      </p:sp>
      <p:sp>
        <p:nvSpPr>
          <p:cNvPr id="6" name="Rectangle 5"/>
          <p:cNvSpPr/>
          <p:nvPr/>
        </p:nvSpPr>
        <p:spPr>
          <a:xfrm>
            <a:off x="4572000" y="1828800"/>
            <a:ext cx="3429000" cy="2246769"/>
          </a:xfrm>
          <a:prstGeom prst="rect">
            <a:avLst/>
          </a:prstGeom>
        </p:spPr>
        <p:txBody>
          <a:bodyPr wrap="square">
            <a:spAutoFit/>
          </a:bodyPr>
          <a:lstStyle/>
          <a:p>
            <a:pPr>
              <a:buFont typeface="Arial" pitchFamily="34" charset="0"/>
              <a:buChar char="•"/>
            </a:pPr>
            <a:r>
              <a:rPr lang="en-US" sz="2000" dirty="0"/>
              <a:t>Are  Reference types.</a:t>
            </a:r>
          </a:p>
          <a:p>
            <a:pPr>
              <a:buFont typeface="Arial" pitchFamily="34" charset="0"/>
              <a:buChar char="•"/>
            </a:pPr>
            <a:r>
              <a:rPr lang="en-US" sz="2000" dirty="0"/>
              <a:t>Can have default constructors</a:t>
            </a:r>
          </a:p>
          <a:p>
            <a:pPr>
              <a:buFont typeface="Arial" pitchFamily="34" charset="0"/>
              <a:buChar char="•"/>
            </a:pPr>
            <a:r>
              <a:rPr lang="en-US" sz="2000" dirty="0"/>
              <a:t>Can have </a:t>
            </a:r>
            <a:r>
              <a:rPr lang="en-US" sz="2000" dirty="0" err="1"/>
              <a:t>initializers</a:t>
            </a:r>
            <a:endParaRPr lang="en-US" sz="2000" dirty="0"/>
          </a:p>
          <a:p>
            <a:pPr>
              <a:buFont typeface="Arial" pitchFamily="34" charset="0"/>
              <a:buChar char="•"/>
            </a:pPr>
            <a:r>
              <a:rPr lang="en-US" sz="2000" dirty="0"/>
              <a:t>Can have </a:t>
            </a:r>
            <a:r>
              <a:rPr lang="en-US" sz="2000" dirty="0" err="1"/>
              <a:t>dsetructors</a:t>
            </a:r>
            <a:endParaRPr lang="en-US" sz="2000" dirty="0"/>
          </a:p>
          <a:p>
            <a:pPr>
              <a:buFont typeface="Arial" pitchFamily="34" charset="0"/>
              <a:buChar char="•"/>
            </a:pPr>
            <a:r>
              <a:rPr lang="en-US" sz="2000" dirty="0"/>
              <a:t>Cannot be instantiated without the </a:t>
            </a:r>
            <a:r>
              <a:rPr lang="en-US" sz="2000" b="1" dirty="0">
                <a:latin typeface="Courier New" pitchFamily="49" charset="0"/>
                <a:cs typeface="Courier New" pitchFamily="49" charset="0"/>
              </a:rPr>
              <a:t>new</a:t>
            </a:r>
            <a:r>
              <a:rPr lang="en-US" sz="2000" dirty="0"/>
              <a:t> operator</a:t>
            </a:r>
          </a:p>
          <a:p>
            <a:pPr>
              <a:buFont typeface="Arial" pitchFamily="34" charset="0"/>
              <a:buChar char="•"/>
            </a:pPr>
            <a:r>
              <a:rPr lang="en-US" sz="2000" dirty="0"/>
              <a:t>Can be involved in inheritance</a:t>
            </a:r>
          </a:p>
        </p:txBody>
      </p:sp>
      <p:sp>
        <p:nvSpPr>
          <p:cNvPr id="9" name="Text Placeholder 4"/>
          <p:cNvSpPr txBox="1">
            <a:spLocks/>
          </p:cNvSpPr>
          <p:nvPr/>
        </p:nvSpPr>
        <p:spPr bwMode="auto">
          <a:xfrm>
            <a:off x="762000" y="14478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a:ln>
                  <a:noFill/>
                </a:ln>
                <a:solidFill>
                  <a:srgbClr val="5F5F5F"/>
                </a:solidFill>
                <a:effectLst/>
                <a:uLnTx/>
                <a:uFillTx/>
                <a:latin typeface="Courier New" pitchFamily="49" charset="0"/>
                <a:ea typeface="+mn-ea"/>
                <a:cs typeface="Courier New" pitchFamily="49" charset="0"/>
              </a:rPr>
              <a:t>struct</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2" name="Text Placeholder 6"/>
          <p:cNvSpPr txBox="1">
            <a:spLocks/>
          </p:cNvSpPr>
          <p:nvPr/>
        </p:nvSpPr>
        <p:spPr bwMode="auto">
          <a:xfrm>
            <a:off x="5029200" y="14478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a:ln>
                  <a:noFill/>
                </a:ln>
                <a:solidFill>
                  <a:srgbClr val="5F5F5F"/>
                </a:solidFill>
                <a:effectLst/>
                <a:uLnTx/>
                <a:uFillTx/>
                <a:latin typeface="Courier New" pitchFamily="49" charset="0"/>
                <a:ea typeface="+mn-ea"/>
                <a:cs typeface="Courier New" pitchFamily="49" charset="0"/>
              </a:rPr>
              <a:t>class</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4" name="Rectangle 13"/>
          <p:cNvSpPr/>
          <p:nvPr/>
        </p:nvSpPr>
        <p:spPr>
          <a:xfrm>
            <a:off x="838200" y="4572000"/>
            <a:ext cx="7010400" cy="152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lumMod val="65000"/>
                    <a:lumOff val="35000"/>
                  </a:schemeClr>
                </a:solidFill>
              </a:rPr>
              <a:t>All Primitive </a:t>
            </a:r>
            <a:r>
              <a:rPr lang="en-US" sz="3200">
                <a:solidFill>
                  <a:schemeClr val="tx1">
                    <a:lumMod val="65000"/>
                    <a:lumOff val="35000"/>
                  </a:schemeClr>
                </a:solidFill>
              </a:rPr>
              <a:t>types are </a:t>
            </a:r>
            <a:r>
              <a:rPr lang="en-US" sz="3200" dirty="0">
                <a:solidFill>
                  <a:schemeClr val="tx1">
                    <a:lumMod val="65000"/>
                    <a:lumOff val="35000"/>
                  </a:schemeClr>
                </a:solidFill>
              </a:rPr>
              <a:t>predefined structures</a:t>
            </a:r>
          </a:p>
          <a:p>
            <a:pPr algn="ctr"/>
            <a:r>
              <a:rPr lang="en-US" sz="3200" dirty="0">
                <a:solidFill>
                  <a:schemeClr val="tx1">
                    <a:lumMod val="65000"/>
                    <a:lumOff val="35000"/>
                  </a:schemeClr>
                </a:solidFill>
              </a:rPr>
              <a:t>Ex: </a:t>
            </a:r>
            <a:r>
              <a:rPr lang="en-US" sz="3200" dirty="0" err="1">
                <a:solidFill>
                  <a:schemeClr val="tx1">
                    <a:lumMod val="65000"/>
                    <a:lumOff val="35000"/>
                  </a:schemeClr>
                </a:solidFill>
              </a:rPr>
              <a:t>int,float,double,char</a:t>
            </a:r>
            <a:r>
              <a:rPr lang="en-US" sz="3200" dirty="0">
                <a:solidFill>
                  <a:schemeClr val="tx1">
                    <a:lumMod val="65000"/>
                    <a:lumOff val="35000"/>
                  </a:schemeClr>
                </a:solidFill>
              </a:rPr>
              <a:t> etc.</a:t>
            </a:r>
          </a:p>
        </p:txBody>
      </p:sp>
    </p:spTree>
    <p:extLst>
      <p:ext uri="{BB962C8B-B14F-4D97-AF65-F5344CB8AC3E}">
        <p14:creationId xmlns:p14="http://schemas.microsoft.com/office/powerpoint/2010/main" val="1550785015"/>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Abstraction</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 is the process of taking only a set of essential characteristics from something(object).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Example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a </a:t>
            </a:r>
            <a:r>
              <a:rPr lang="en-US" sz="2000" dirty="0" err="1">
                <a:solidFill>
                  <a:schemeClr val="tx1">
                    <a:lumMod val="65000"/>
                    <a:lumOff val="35000"/>
                  </a:schemeClr>
                </a:solidFill>
                <a:latin typeface="Arial" pitchFamily="34" charset="0"/>
                <a:cs typeface="Arial" pitchFamily="34" charset="0"/>
              </a:rPr>
              <a:t>Doctor</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a Patient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Name, Age, Old medical records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a </a:t>
            </a:r>
            <a:r>
              <a:rPr lang="en-US" sz="2000" dirty="0" err="1">
                <a:solidFill>
                  <a:schemeClr val="tx1">
                    <a:lumMod val="65000"/>
                    <a:lumOff val="35000"/>
                  </a:schemeClr>
                </a:solidFill>
                <a:latin typeface="Arial" pitchFamily="34" charset="0"/>
                <a:cs typeface="Arial" pitchFamily="34" charset="0"/>
              </a:rPr>
              <a:t>Teacher</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a Student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Name, Roll Number/</a:t>
            </a:r>
            <a:r>
              <a:rPr lang="en-US" sz="2000" dirty="0" err="1">
                <a:solidFill>
                  <a:schemeClr val="tx1">
                    <a:lumMod val="65000"/>
                    <a:lumOff val="35000"/>
                  </a:schemeClr>
                </a:solidFill>
                <a:latin typeface="Arial" pitchFamily="34" charset="0"/>
                <a:cs typeface="Arial" pitchFamily="34" charset="0"/>
              </a:rPr>
              <a:t>RegNo</a:t>
            </a:r>
            <a:r>
              <a:rPr lang="en-US" sz="2000" dirty="0">
                <a:solidFill>
                  <a:schemeClr val="tx1">
                    <a:lumMod val="65000"/>
                    <a:lumOff val="35000"/>
                  </a:schemeClr>
                </a:solidFill>
                <a:latin typeface="Arial" pitchFamily="34" charset="0"/>
                <a:cs typeface="Arial" pitchFamily="34" charset="0"/>
              </a:rPr>
              <a:t>, Education background</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HR </a:t>
            </a:r>
            <a:r>
              <a:rPr lang="en-US" sz="2000" dirty="0" err="1">
                <a:solidFill>
                  <a:schemeClr val="tx1">
                    <a:lumMod val="65000"/>
                    <a:lumOff val="35000"/>
                  </a:schemeClr>
                </a:solidFill>
                <a:latin typeface="Arial" pitchFamily="34" charset="0"/>
                <a:cs typeface="Arial" pitchFamily="34" charset="0"/>
              </a:rPr>
              <a:t>Staff</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______________</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2"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495800" y="22860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24400" y="2743200"/>
            <a:ext cx="1371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067300" y="30099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class is a construct created in object-oriented programming languages that enables creation of objects.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Also, a class is sometimes called blueprint or template or prototype from which objects are created.</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defines members (variables and methods).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class is an abstraction.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is a collection of class members.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in C# is created using the class keyword.</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
        <p:nvSpPr>
          <p:cNvPr id="9" name="Rounded Rectangle 8"/>
          <p:cNvSpPr/>
          <p:nvPr/>
        </p:nvSpPr>
        <p:spPr>
          <a:xfrm>
            <a:off x="304800" y="4495800"/>
            <a:ext cx="8458200" cy="1981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ndara" pitchFamily="34" charset="0"/>
              </a:rPr>
              <a:t>class </a:t>
            </a:r>
            <a:r>
              <a:rPr lang="en-US" sz="2400" i="1" dirty="0" err="1">
                <a:latin typeface="Candara" pitchFamily="34" charset="0"/>
              </a:rPr>
              <a:t>YourClassNameHere</a:t>
            </a:r>
            <a:endParaRPr lang="en-US" sz="2400" i="1" dirty="0">
              <a:latin typeface="Candara" pitchFamily="34" charset="0"/>
            </a:endParaRPr>
          </a:p>
          <a:p>
            <a:r>
              <a:rPr lang="en-US" sz="2400" dirty="0">
                <a:latin typeface="Candara" pitchFamily="34" charset="0"/>
              </a:rPr>
              <a:t>{</a:t>
            </a:r>
          </a:p>
          <a:p>
            <a:r>
              <a:rPr lang="en-US" sz="2400" dirty="0">
                <a:latin typeface="Candara" pitchFamily="34" charset="0"/>
              </a:rPr>
              <a:t>      //your class members</a:t>
            </a:r>
          </a:p>
          <a:p>
            <a:r>
              <a:rPr lang="en-US" sz="2400" dirty="0">
                <a:latin typeface="Candara" pitchFamily="34" charset="0"/>
              </a:rPr>
              <a:t>}</a:t>
            </a:r>
          </a:p>
        </p:txBody>
      </p:sp>
    </p:spTree>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 Members</a:t>
            </a:r>
          </a:p>
        </p:txBody>
      </p:sp>
      <p:sp>
        <p:nvSpPr>
          <p:cNvPr id="7" name="Content Placeholder 2"/>
          <p:cNvSpPr txBox="1">
            <a:spLocks/>
          </p:cNvSpPr>
          <p:nvPr/>
        </p:nvSpPr>
        <p:spPr>
          <a:xfrm>
            <a:off x="381000" y="838201"/>
            <a:ext cx="8458200" cy="32003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The variables and functions defined inside a class are called members of the class.</a:t>
            </a:r>
          </a:p>
          <a:p>
            <a:pPr>
              <a:spcAft>
                <a:spcPts val="1200"/>
              </a:spcAft>
            </a:pPr>
            <a:r>
              <a:rPr lang="en-US" sz="2000" dirty="0">
                <a:solidFill>
                  <a:schemeClr val="tx1">
                    <a:lumMod val="65000"/>
                    <a:lumOff val="35000"/>
                  </a:schemeClr>
                </a:solidFill>
                <a:latin typeface="Arial" pitchFamily="34" charset="0"/>
                <a:cs typeface="Arial" pitchFamily="34" charset="0"/>
              </a:rPr>
              <a:t>Types of members </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Data members/ Fields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Methods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Constructors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Destructors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Properties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Indexer</a:t>
            </a:r>
          </a:p>
          <a:p>
            <a:pPr marL="971550" lvl="1" indent="-514350">
              <a:spcAft>
                <a:spcPts val="1200"/>
              </a:spcAft>
              <a:buFont typeface="+mj-lt"/>
              <a:buAutoNum type="alphaLcPeriod"/>
            </a:pPr>
            <a:endParaRPr lang="en-US" sz="2000" dirty="0">
              <a:solidFill>
                <a:schemeClr val="tx1">
                  <a:lumMod val="65000"/>
                  <a:lumOff val="35000"/>
                </a:schemeClr>
              </a:solidFill>
              <a:latin typeface="Arial" pitchFamily="34" charset="0"/>
              <a:cs typeface="Arial" pitchFamily="34" charset="0"/>
            </a:endParaRPr>
          </a:p>
        </p:txBody>
      </p:sp>
      <p:sp>
        <p:nvSpPr>
          <p:cNvPr id="6" name="Rounded Rectangle 5"/>
          <p:cNvSpPr/>
          <p:nvPr/>
        </p:nvSpPr>
        <p:spPr>
          <a:xfrm>
            <a:off x="381000" y="4267200"/>
            <a:ext cx="8458200" cy="21336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ndara" pitchFamily="34" charset="0"/>
              </a:rPr>
              <a:t>class </a:t>
            </a:r>
            <a:r>
              <a:rPr lang="en-US" sz="2400" i="1" dirty="0" err="1">
                <a:latin typeface="Candara" pitchFamily="34" charset="0"/>
              </a:rPr>
              <a:t>YourClassNameHere</a:t>
            </a:r>
            <a:endParaRPr lang="en-US" sz="2400" i="1" dirty="0">
              <a:latin typeface="Candara" pitchFamily="34" charset="0"/>
            </a:endParaRPr>
          </a:p>
          <a:p>
            <a:r>
              <a:rPr lang="en-US" sz="2400" dirty="0">
                <a:latin typeface="Candara" pitchFamily="34" charset="0"/>
              </a:rPr>
              <a:t>{</a:t>
            </a:r>
          </a:p>
          <a:p>
            <a:r>
              <a:rPr lang="en-US" sz="2400" dirty="0">
                <a:latin typeface="Candara" pitchFamily="34" charset="0"/>
              </a:rPr>
              <a:t>      //</a:t>
            </a:r>
            <a:r>
              <a:rPr lang="en-US" sz="2400" i="1" dirty="0">
                <a:latin typeface="Candara" pitchFamily="34" charset="0"/>
              </a:rPr>
              <a:t>your data members here</a:t>
            </a:r>
          </a:p>
          <a:p>
            <a:r>
              <a:rPr lang="en-US" sz="2400" dirty="0">
                <a:latin typeface="Candara" pitchFamily="34" charset="0"/>
              </a:rPr>
              <a:t>      //</a:t>
            </a:r>
            <a:r>
              <a:rPr lang="en-US" sz="2400" i="1" dirty="0">
                <a:latin typeface="Candara" pitchFamily="34" charset="0"/>
              </a:rPr>
              <a:t>your methods</a:t>
            </a:r>
          </a:p>
          <a:p>
            <a:r>
              <a:rPr lang="en-US" sz="2400" dirty="0">
                <a:latin typeface="Candara" pitchFamily="34" charset="0"/>
              </a:rPr>
              <a:t>}</a:t>
            </a:r>
          </a:p>
        </p:txBody>
      </p:sp>
    </p:spTree>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 of a Customer class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124966" y="990600"/>
            <a:ext cx="8791087" cy="5257800"/>
          </a:xfrm>
          <a:prstGeom prst="rect">
            <a:avLst/>
          </a:prstGeom>
          <a:noFill/>
        </p:spPr>
      </p:pic>
    </p:spTree>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Creating objects and accessing members</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To create a Customer object, the </a:t>
            </a:r>
            <a:r>
              <a:rPr lang="en-US" sz="2000" b="1" kern="0" dirty="0">
                <a:solidFill>
                  <a:srgbClr val="5F5F5F"/>
                </a:solidFill>
                <a:latin typeface="Courier New" pitchFamily="49" charset="0"/>
                <a:cs typeface="Courier New" pitchFamily="49" charset="0"/>
              </a:rPr>
              <a:t>new</a:t>
            </a:r>
            <a:r>
              <a:rPr lang="en-US" sz="2000" kern="0" dirty="0">
                <a:solidFill>
                  <a:srgbClr val="5F5F5F"/>
                </a:solidFill>
                <a:latin typeface="Arial"/>
              </a:rPr>
              <a:t> keyword is used.</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a:p>
            <a:pPr lvl="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class Test{</a:t>
            </a:r>
          </a:p>
          <a:p>
            <a:pPr marL="342900" lvl="0" indent="-34290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public static void Main(string[] a)    {</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Customer C1= new Customer(); </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C1.custId=10;</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C1.name=“John”;</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C1.address=“H-234, </a:t>
            </a:r>
            <a:r>
              <a:rPr lang="en-US" sz="2000" b="1" kern="0" dirty="0" err="1">
                <a:solidFill>
                  <a:srgbClr val="000000"/>
                </a:solidFill>
                <a:latin typeface="Courier New" pitchFamily="49" charset="0"/>
              </a:rPr>
              <a:t>Jayadev</a:t>
            </a:r>
            <a:r>
              <a:rPr lang="en-US" sz="2000" b="1" kern="0" dirty="0">
                <a:solidFill>
                  <a:srgbClr val="000000"/>
                </a:solidFill>
                <a:latin typeface="Courier New" pitchFamily="49" charset="0"/>
              </a:rPr>
              <a:t> </a:t>
            </a:r>
            <a:r>
              <a:rPr lang="en-US" sz="2000" b="1" kern="0" dirty="0" err="1">
                <a:solidFill>
                  <a:srgbClr val="000000"/>
                </a:solidFill>
                <a:latin typeface="Courier New" pitchFamily="49" charset="0"/>
              </a:rPr>
              <a:t>Apts</a:t>
            </a:r>
            <a:r>
              <a:rPr lang="en-US" sz="2000" b="1" kern="0" dirty="0">
                <a:solidFill>
                  <a:srgbClr val="000000"/>
                </a:solidFill>
                <a:latin typeface="Courier New" pitchFamily="49" charset="0"/>
              </a:rPr>
              <a:t>, BTM, </a:t>
            </a:r>
            <a:r>
              <a:rPr lang="en-US" sz="2000" b="1" kern="0" dirty="0" err="1">
                <a:solidFill>
                  <a:srgbClr val="000000"/>
                </a:solidFill>
                <a:latin typeface="Courier New" pitchFamily="49" charset="0"/>
              </a:rPr>
              <a:t>Banglore</a:t>
            </a:r>
            <a:r>
              <a:rPr lang="en-US" sz="2000" b="1" kern="0" dirty="0">
                <a:solidFill>
                  <a:srgbClr val="000000"/>
                </a:solidFill>
                <a:latin typeface="Courier New" pitchFamily="49" charset="0"/>
              </a:rPr>
              <a:t>”;</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C1.Display(); </a:t>
            </a:r>
          </a:p>
          <a:p>
            <a:pPr marL="342900" lvl="0" indent="-34290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endParaRPr lang="en-IN" sz="2000" b="1" kern="0" dirty="0">
              <a:solidFill>
                <a:srgbClr val="000000"/>
              </a:solidFill>
              <a:latin typeface="Courier New" pitchFamily="49" charset="0"/>
            </a:endParaRPr>
          </a:p>
        </p:txBody>
      </p:sp>
      <p:sp>
        <p:nvSpPr>
          <p:cNvPr id="9" name="Text Box 5"/>
          <p:cNvSpPr txBox="1">
            <a:spLocks noChangeArrowheads="1"/>
          </p:cNvSpPr>
          <p:nvPr/>
        </p:nvSpPr>
        <p:spPr bwMode="auto">
          <a:xfrm>
            <a:off x="5486400" y="2895600"/>
            <a:ext cx="29754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2060"/>
                </a:solidFill>
              </a:rPr>
              <a:t>Customer object created</a:t>
            </a:r>
            <a:endParaRPr lang="en-IN" sz="2000" dirty="0">
              <a:solidFill>
                <a:srgbClr val="002060"/>
              </a:solidFill>
            </a:endParaRPr>
          </a:p>
        </p:txBody>
      </p:sp>
      <p:cxnSp>
        <p:nvCxnSpPr>
          <p:cNvPr id="10" name="Straight Arrow Connector 9"/>
          <p:cNvCxnSpPr/>
          <p:nvPr/>
        </p:nvCxnSpPr>
        <p:spPr>
          <a:xfrm>
            <a:off x="5150069" y="30956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6" name="Text Box 5"/>
          <p:cNvSpPr txBox="1">
            <a:spLocks noChangeArrowheads="1"/>
          </p:cNvSpPr>
          <p:nvPr/>
        </p:nvSpPr>
        <p:spPr bwMode="auto">
          <a:xfrm>
            <a:off x="3352800" y="4876800"/>
            <a:ext cx="4214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2060"/>
                </a:solidFill>
              </a:rPr>
              <a:t>Accessing member using . operator</a:t>
            </a:r>
            <a:endParaRPr lang="en-IN" sz="2000" dirty="0">
              <a:solidFill>
                <a:srgbClr val="002060"/>
              </a:solidFill>
            </a:endParaRPr>
          </a:p>
        </p:txBody>
      </p:sp>
      <p:cxnSp>
        <p:nvCxnSpPr>
          <p:cNvPr id="17" name="Straight Arrow Connector 16"/>
          <p:cNvCxnSpPr/>
          <p:nvPr/>
        </p:nvCxnSpPr>
        <p:spPr>
          <a:xfrm>
            <a:off x="3016469" y="50768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 y="5638800"/>
            <a:ext cx="8458200" cy="1015663"/>
          </a:xfrm>
          <a:prstGeom prst="rect">
            <a:avLst/>
          </a:prstGeom>
          <a:noFill/>
        </p:spPr>
        <p:txBody>
          <a:bodyPr wrap="square" rtlCol="0">
            <a:spAutoFit/>
          </a:bodyPr>
          <a:lstStyle/>
          <a:p>
            <a:pPr lvl="0">
              <a:defRPr/>
            </a:pPr>
            <a:r>
              <a:rPr lang="en-US" sz="2000" kern="0" dirty="0">
                <a:latin typeface="Arial"/>
              </a:rPr>
              <a:t>Note:Member of a class are accessed using . operator.</a:t>
            </a:r>
            <a:endParaRPr kumimoji="0" lang="en-US" sz="2000" b="0" i="0" u="none" strike="noStrike" kern="0" cap="none" spc="0" normalizeH="0" baseline="0" noProof="0" dirty="0">
              <a:ln>
                <a:noFill/>
              </a:ln>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Arial"/>
              </a:rPr>
              <a:t>Convention: The method names are verbs. Field names are nouns. Field names must use Pascal naming convention</a:t>
            </a:r>
          </a:p>
        </p:txBody>
      </p:sp>
      <p:sp>
        <p:nvSpPr>
          <p:cNvPr id="2" name="Rounded Rectangle 1"/>
          <p:cNvSpPr/>
          <p:nvPr/>
        </p:nvSpPr>
        <p:spPr>
          <a:xfrm>
            <a:off x="722052" y="1295400"/>
            <a:ext cx="7699895"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Class_Name</a:t>
            </a:r>
            <a:r>
              <a:rPr lang="en-US" dirty="0"/>
              <a:t> </a:t>
            </a:r>
            <a:r>
              <a:rPr lang="en-US" dirty="0" err="1"/>
              <a:t>Object_Name</a:t>
            </a:r>
            <a:r>
              <a:rPr lang="en-US" dirty="0"/>
              <a:t>=</a:t>
            </a:r>
            <a:r>
              <a:rPr lang="en-US" dirty="0">
                <a:solidFill>
                  <a:schemeClr val="tx2"/>
                </a:solidFill>
              </a:rPr>
              <a:t>new</a:t>
            </a:r>
            <a:r>
              <a:rPr lang="en-US" dirty="0"/>
              <a:t> </a:t>
            </a:r>
            <a:r>
              <a:rPr lang="en-US" dirty="0" err="1"/>
              <a:t>Class_Name</a:t>
            </a:r>
            <a:r>
              <a:rPr lang="en-US" dirty="0"/>
              <a:t>();</a:t>
            </a:r>
          </a:p>
        </p:txBody>
      </p:sp>
    </p:spTree>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variables </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fontScale="92500" lnSpcReduction="20000"/>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Scope of variable can be largely divided into 2 categories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Local</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Declarations are made inside a method; accessible only inside the method</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Local scoped  variables must be initialized before use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Declarations are made outside a method and inside a class; accessible only inside the 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 scoped variables are automatically initialized to their default values.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2 types </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Instance variables(default)</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variables</a:t>
            </a:r>
          </a:p>
        </p:txBody>
      </p:sp>
    </p:spTree>
  </p:cSld>
  <p:clrMapOvr>
    <a:masterClrMapping/>
  </p:clrMapOvr>
  <p:transition>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3401</TotalTime>
  <Words>2712</Words>
  <Application>Microsoft Office PowerPoint</Application>
  <PresentationFormat>On-screen Show (4:3)</PresentationFormat>
  <Paragraphs>436</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Berlin Sans FB</vt:lpstr>
      <vt:lpstr>Berlin Sans FB Demi</vt:lpstr>
      <vt:lpstr>Book Antiqua</vt:lpstr>
      <vt:lpstr>Calibri</vt:lpstr>
      <vt:lpstr>Candara</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505</cp:revision>
  <dcterms:created xsi:type="dcterms:W3CDTF">2006-08-16T00:00:00Z</dcterms:created>
  <dcterms:modified xsi:type="dcterms:W3CDTF">2022-03-24T13:22:36Z</dcterms:modified>
</cp:coreProperties>
</file>