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2" r:id="rId2"/>
    <p:sldId id="373" r:id="rId3"/>
    <p:sldId id="386" r:id="rId4"/>
    <p:sldId id="387" r:id="rId5"/>
    <p:sldId id="378" r:id="rId6"/>
    <p:sldId id="379" r:id="rId7"/>
    <p:sldId id="381" r:id="rId8"/>
    <p:sldId id="382" r:id="rId9"/>
    <p:sldId id="383" r:id="rId10"/>
    <p:sldId id="3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6" d="100"/>
          <a:sy n="66" d="100"/>
        </p:scale>
        <p:origin x="10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3-24T13:46:5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13088 0,'18'18'63,"-1"-1"-48,1 19-15,-1-19 16,-17 1-16,0 17 16,18 0-16,17 1 15,-17-1-15,-18-17 16,18-18-16,-18 17 15,17-17-15,1 0 157,17 0-142,18-35-15,-18 17 16,54-17-16,-1-35 16,71-36-16,-1 0 15,-34 0-15,35 35 16,-54 1-16,-52-1 15,-17 36-15,-19 17 16,1 1-16</inkml:trace>
  <inkml:trace contextRef="#ctx0" brushRef="#br0" timeOffset="6171.13">14729 13758 0,'0'18'110,"17"0"-95,-17-1-15,18 1 16,0 17-16,-1-17 15,1 17-15,0 0 16,17 1-16,-17-19 16,-1-17-16,1 18 15,-1-18-15,-17 18 16,0-1 0,18 1 46,0-18-46,-18 17-1,17-17 157,72 0-172,69-52 16,36-1-16,18-71 15,-53 18-15,-89 53 16,-17-17-16,18 35 16,-54 17-16,-17 0 15</inkml:trace>
  <inkml:trace contextRef="#ctx0" brushRef="#br0" timeOffset="12085.25">11519 14605 0,'17'0'156,"1"0"-140,-1 0-16,1 18 15,0-1-15,-1-17 16,-17 18 0,18 0-16,0-1 15,-1-17-15,1 0 16,0 18-16,-1-18 31,1 0-15,-1 0 15,1 0-15,0 17-16,-1-17 15,1 0 110,0 0-109,-1-17 0,19-1-16,-19-17 15,36-36-15,18 36 16,-18-18-16,17 0 15,-17 0-15,0 18 16,18-35-16,-36 34 16,-18 1-16,1 0 15,0 17-15,-1 0 16,1 1-16,-18-1 31</inkml:trace>
  <inkml:trace contextRef="#ctx0" brushRef="#br0" timeOffset="15131.04">10672 15205 0,'0'17'94,"18"-17"-94,-18 18 15,17 0-15,-17-1 16,18 1-16,-1 0 16,-17-1-16,18 1 15,0-1 1,-1 1-16,1 35 15,0-35-15,-1 17 16,1-17-16,-18-1 16,18 1-1,-1 17-15,1-17 16,-1-1-16,1 1 16,0 0-1,35-18 251,17-53-251,36-18-15,53-17 16,-89 53-16,36-36 16,-18 1-16,1 17 15,-1 0-15,-35 0 16,17 18-16,-34-1 16,-1 19-16,0-1 15,-17 0-15,-1 1 16,1-1-16,0 0 15,-1 18 1,1 0 0,0 0 31</inkml:trace>
  <inkml:trace contextRef="#ctx0" brushRef="#br0" timeOffset="19189.81">10319 15893 0,'18'0'31,"-18"17"-15,17-17-1,-17 18-15,0 0 16,18-18-16,-18 17 16,0 1-16,0-1 15,18 1-15,-1 0 16,1-1-16,0 1 16,-1 0-1,1-1-15,-1 1 16,1-18-16,0 18 15,-18-1-15,17-17 16,1 0 0,0 0-1,-1 0-15,1 0 16,0 0-16,-1 0 16,1 0-16,17 0 15,18 0-15,-35 0 16,-1 0-16,1 0 15,0 0-15,-1 0 16,19 0 0,-1-17-16,35 17 15,1-36-15,17 1 16,0 17-16,71-70 16,-53 53-16,17-36 15,1 36-15,35-35 16,-71-1-16,0 0 15,0 1-15,-17 17 16,-18-18-16,-18 36 16,18 0-16,-18 0 15,-17-1-15,-1 19 16,-17-1-16,0 0 16,18 1-16,0 17 31,-1-18-16,1 18 1</inkml:trace>
  <inkml:trace contextRef="#ctx0" brushRef="#br0" timeOffset="21391.73">10372 16581 0,'0'17'63,"0"1"-48,0-1-15,0 1 16,18 0-16,-1-1 15,1 1 1,0 0-16,-18-1 16,0 1-16,17 0 15,1-18-15,-1 17 16,1 1-16,0-18 187,105 0-187,54-18 16,-36-17-16,17 17 16,213-88-1,-230 54-15,-53-1 16,0 35-16,-35 0 16,-17 1-16,-19 17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Defining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is an one of the three foundational features of Object Oriented Programming.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Inheritance allows to  deriving features from one class into another class.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leads to code reusability[write once use many times]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class that is inherited is called super class or base class or parent class and the class that is inheriting is called a subclass or derived class or child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Multiple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														 									 															</a:t>
            </a:r>
            <a:r>
              <a:rPr lang="en-US" dirty="0" err="1"/>
              <a:t>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181600" y="19050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C:A,B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9624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513806" y="3200400"/>
            <a:ext cx="991394" cy="53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</p:cNvCxnSpPr>
          <p:nvPr/>
        </p:nvCxnSpPr>
        <p:spPr>
          <a:xfrm>
            <a:off x="1828800" y="3009900"/>
            <a:ext cx="609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90600" y="53340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does not support Multiple Inheritance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>
                <a:solidFill>
                  <a:srgbClr val="FFFFFF"/>
                </a:solidFill>
                <a:latin typeface="Courier New" pitchFamily="49" charset="0"/>
                <a:ea typeface="+mj-ea"/>
                <a:cs typeface="+mj-cs"/>
              </a:rPr>
              <a:t>Syntax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0788" y="54483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SalesPerson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0788" y="4438651"/>
            <a:ext cx="1797050" cy="577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1063" y="48006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088" y="4800601"/>
            <a:ext cx="18002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2590800" y="4999039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843213" y="5086351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23938" y="5683251"/>
            <a:ext cx="1289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Base class</a:t>
            </a:r>
            <a:endParaRPr lang="en-IN" i="1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922713" y="5664201"/>
            <a:ext cx="1555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Derived class</a:t>
            </a:r>
            <a:endParaRPr lang="en-IN" i="1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-5400000">
            <a:off x="5191125" y="5014914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5443538" y="5121276"/>
            <a:ext cx="393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37238" y="4695826"/>
            <a:ext cx="0" cy="9620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37238" y="5664201"/>
            <a:ext cx="4635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4063" y="4695826"/>
            <a:ext cx="4603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43832" y="4281488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48038" y="3943350"/>
            <a:ext cx="182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2060"/>
                </a:solidFill>
              </a:rPr>
              <a:t>Generalizatio</a:t>
            </a:r>
            <a:r>
              <a:rPr lang="en-US" i="1" dirty="0">
                <a:solidFill>
                  <a:srgbClr val="002060"/>
                </a:solidFill>
              </a:rPr>
              <a:t>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4094" y="6334126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936625" y="6019800"/>
            <a:ext cx="317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Extending the functionality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838200"/>
            <a:ext cx="826008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By default all the C# classes automatically inherit from </a:t>
            </a:r>
            <a:r>
              <a:rPr lang="en-US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System.Object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i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DerivedClass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i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class {.. 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The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members</a:t>
            </a: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5F5F5F"/>
                </a:solidFill>
                <a:latin typeface="Arial"/>
              </a:rPr>
              <a:t>of base class is not accessible by the inherited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rgbClr val="5F5F5F"/>
                </a:solidFill>
                <a:latin typeface="Arial"/>
              </a:rPr>
              <a:t>Base class should not be less accessible than derived class.</a:t>
            </a:r>
            <a:br>
              <a:rPr lang="en-US" kern="0" dirty="0">
                <a:solidFill>
                  <a:srgbClr val="5F5F5F"/>
                </a:solidFill>
                <a:latin typeface="Arial"/>
              </a:rPr>
            </a:br>
            <a:endParaRPr lang="en-US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Order of constructor and destructor call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simple example demonstrates the order of constructor and destructor call when creating derived class object.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Base{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static  Base()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Static Constructor.");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Base()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Constructor.");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~Base() 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("Base destroyed");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51344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Base{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Static Constructor.");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Constructor.");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destroyed");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static void Main()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child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2198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67347F-DD4B-4F1A-972D-921DFD711A29}"/>
                  </a:ext>
                </a:extLst>
              </p14:cNvPr>
              <p14:cNvContentPartPr/>
              <p14:nvPr/>
            </p14:nvContentPartPr>
            <p14:xfrm>
              <a:off x="3714840" y="4540320"/>
              <a:ext cx="2051280" cy="151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67347F-DD4B-4F1A-972D-921DFD711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480" y="4530960"/>
                <a:ext cx="2070000" cy="153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Calling base class methods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keyword can be used to call base class methods from derived class.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Employee{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 void print()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("ID:" + ID + " Name :" + Name);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class Manager: Employee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 void print()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base.print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("Level " + level);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Protected members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0668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protected members of the base class can be accessed only by the base class members as well as the derived class members.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public class Employee{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A42700"/>
                </a:solidFill>
                <a:latin typeface="Courier New" pitchFamily="49" charset="0"/>
              </a:rPr>
              <a:t>		protected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void print() 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("ID:"+ id+" Name :"+name);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	}}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 protected member of a base class is accessible in a derived class only if the access takes place through the derived class type.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class  Manager : Employee{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void f(){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Employee e= new Employee(1,"ABC");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e.print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// error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Manager m = new Manager();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m.print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 //ok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print(); //ok 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Types:</a:t>
            </a:r>
          </a:p>
          <a:p>
            <a:r>
              <a:rPr lang="en-US" dirty="0">
                <a:solidFill>
                  <a:srgbClr val="C00000"/>
                </a:solidFill>
              </a:rPr>
              <a:t>Single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base 																						 		derived																						Note: In Inheritance A derived class object</a:t>
            </a:r>
          </a:p>
          <a:p>
            <a:pPr>
              <a:buNone/>
            </a:pPr>
            <a:r>
              <a:rPr lang="en-US" dirty="0"/>
              <a:t>Can Access the members of base and derived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14800" y="24384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6908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Multilevel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base 														 									 derived base 																						 derived 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C:B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181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5486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1143794" y="4952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Hierarchical Inheritance: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								</a:t>
            </a:r>
            <a:r>
              <a:rPr lang="en-US" dirty="0"/>
              <a:t> 								 														 									 																						 de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5908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10800000" flipV="1">
            <a:off x="1371600" y="3200400"/>
            <a:ext cx="10668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B:A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Class C:A</a:t>
            </a:r>
          </a:p>
          <a:p>
            <a:pPr algn="ctr"/>
            <a:r>
              <a:rPr lang="en-US" sz="2400" dirty="0"/>
              <a:t>{</a:t>
            </a:r>
          </a:p>
          <a:p>
            <a:pPr algn="ctr"/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endParaRPr lang="en-US" sz="3600" dirty="0"/>
          </a:p>
        </p:txBody>
      </p:sp>
      <p:cxnSp>
        <p:nvCxnSpPr>
          <p:cNvPr id="21" name="Straight Arrow Connector 7"/>
          <p:cNvCxnSpPr>
            <a:endCxn id="10" idx="0"/>
          </p:cNvCxnSpPr>
          <p:nvPr/>
        </p:nvCxnSpPr>
        <p:spPr>
          <a:xfrm>
            <a:off x="3048000" y="3200400"/>
            <a:ext cx="9144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857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507</cp:revision>
  <dcterms:created xsi:type="dcterms:W3CDTF">2006-08-16T00:00:00Z</dcterms:created>
  <dcterms:modified xsi:type="dcterms:W3CDTF">2022-03-24T14:34:01Z</dcterms:modified>
</cp:coreProperties>
</file>