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63" r:id="rId3"/>
    <p:sldId id="268" r:id="rId4"/>
    <p:sldId id="260" r:id="rId5"/>
    <p:sldId id="259" r:id="rId6"/>
    <p:sldId id="266" r:id="rId7"/>
    <p:sldId id="267" r:id="rId8"/>
    <p:sldId id="261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38" autoAdjust="0"/>
    <p:restoredTop sz="94660"/>
  </p:normalViewPr>
  <p:slideViewPr>
    <p:cSldViewPr>
      <p:cViewPr varScale="1">
        <p:scale>
          <a:sx n="74" d="100"/>
          <a:sy n="74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circl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background-attachment.asp" TargetMode="External"/><Relationship Id="rId7" Type="http://schemas.openxmlformats.org/officeDocument/2006/relationships/hyperlink" Target="http://www.w3schools.com/cssref/pr_background-repeat.asp" TargetMode="External"/><Relationship Id="rId2" Type="http://schemas.openxmlformats.org/officeDocument/2006/relationships/hyperlink" Target="http://www.w3schools.com/cssref/css3_pr_background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3schools.com/cssref/pr_background-position.asp" TargetMode="External"/><Relationship Id="rId5" Type="http://schemas.openxmlformats.org/officeDocument/2006/relationships/hyperlink" Target="http://www.w3schools.com/cssref/pr_background-image.asp" TargetMode="External"/><Relationship Id="rId4" Type="http://schemas.openxmlformats.org/officeDocument/2006/relationships/hyperlink" Target="http://www.w3schools.com/cssref/pr_background-color.asp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ref/pr_text_text-transform.asp" TargetMode="External"/><Relationship Id="rId3" Type="http://schemas.openxmlformats.org/officeDocument/2006/relationships/hyperlink" Target="http://www.w3schools.com/cssref/pr_text_letter-spacing.asp" TargetMode="External"/><Relationship Id="rId7" Type="http://schemas.openxmlformats.org/officeDocument/2006/relationships/hyperlink" Target="http://www.w3schools.com/cssref/css3_pr_text-shadow.asp" TargetMode="External"/><Relationship Id="rId2" Type="http://schemas.openxmlformats.org/officeDocument/2006/relationships/hyperlink" Target="http://www.w3schools.com/cssref/pr_text_color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3schools.com/cssref/pr_text_text-decoration.asp" TargetMode="External"/><Relationship Id="rId5" Type="http://schemas.openxmlformats.org/officeDocument/2006/relationships/hyperlink" Target="http://www.w3schools.com/cssref/pr_text_text-align.asp" TargetMode="External"/><Relationship Id="rId4" Type="http://schemas.openxmlformats.org/officeDocument/2006/relationships/hyperlink" Target="http://www.w3schools.com/cssref/pr_dim_line-height.asp" TargetMode="External"/><Relationship Id="rId9" Type="http://schemas.openxmlformats.org/officeDocument/2006/relationships/hyperlink" Target="http://www.w3schools.com/cssref/pr_text_word-spacing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font_font-family.asp" TargetMode="External"/><Relationship Id="rId7" Type="http://schemas.openxmlformats.org/officeDocument/2006/relationships/hyperlink" Target="http://www.w3schools.com/cssref/pr_font_weight.asp" TargetMode="External"/><Relationship Id="rId2" Type="http://schemas.openxmlformats.org/officeDocument/2006/relationships/hyperlink" Target="http://www.w3schools.com/cssref/pr_font_font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3schools.com/cssref/pr_font_font-variant.asp" TargetMode="External"/><Relationship Id="rId5" Type="http://schemas.openxmlformats.org/officeDocument/2006/relationships/hyperlink" Target="http://www.w3schools.com/cssref/pr_font_font-style.asp" TargetMode="External"/><Relationship Id="rId4" Type="http://schemas.openxmlformats.org/officeDocument/2006/relationships/hyperlink" Target="http://www.w3schools.com/cssref/pr_font_font-size.a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margin-bottom.asp" TargetMode="External"/><Relationship Id="rId2" Type="http://schemas.openxmlformats.org/officeDocument/2006/relationships/hyperlink" Target="http://www.w3schools.com/cssref/pr_margin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3schools.com/cssref/pr_margin-top.asp" TargetMode="External"/><Relationship Id="rId5" Type="http://schemas.openxmlformats.org/officeDocument/2006/relationships/hyperlink" Target="http://www.w3schools.com/cssref/pr_margin-right.asp" TargetMode="External"/><Relationship Id="rId4" Type="http://schemas.openxmlformats.org/officeDocument/2006/relationships/hyperlink" Target="http://www.w3schools.com/cssref/pr_margin-left.a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padding-bottom.asp" TargetMode="External"/><Relationship Id="rId2" Type="http://schemas.openxmlformats.org/officeDocument/2006/relationships/hyperlink" Target="http://www.w3schools.com/cssref/pr_padding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3schools.com/cssref/pr_padding-top.asp" TargetMode="External"/><Relationship Id="rId5" Type="http://schemas.openxmlformats.org/officeDocument/2006/relationships/hyperlink" Target="http://www.w3schools.com/cssref/pr_padding-right.asp" TargetMode="External"/><Relationship Id="rId4" Type="http://schemas.openxmlformats.org/officeDocument/2006/relationships/hyperlink" Target="http://www.w3schools.com/cssref/pr_padding-left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838201"/>
            <a:ext cx="8458200" cy="525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600" dirty="0" smtClean="0">
                <a:latin typeface="Berlin Sans FB" pitchFamily="34" charset="0"/>
              </a:rPr>
              <a:t>CSS stands for Cascading Style Sheets.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600" dirty="0" smtClean="0">
                <a:latin typeface="Berlin Sans FB" pitchFamily="34" charset="0"/>
              </a:rPr>
              <a:t>It is used to define styles for the html elements.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600" dirty="0" smtClean="0">
                <a:latin typeface="Berlin Sans FB" pitchFamily="34" charset="0"/>
              </a:rPr>
              <a:t>Styles define how to display HTML elements.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600" dirty="0" smtClean="0">
                <a:latin typeface="Berlin Sans FB" pitchFamily="34" charset="0"/>
              </a:rPr>
              <a:t>Example: colors, fonts, borders, margins etc.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 smtClean="0">
                <a:latin typeface="Berlin Sans FB Demi" pitchFamily="34" charset="0"/>
              </a:rPr>
              <a:t>CSS Syntax</a:t>
            </a:r>
            <a:endParaRPr lang="en-US" sz="2700" dirty="0">
              <a:latin typeface="Berlin Sans FB Demi" pitchFamily="34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 smtClean="0">
                <a:latin typeface="Berlin Sans FB Demi" pitchFamily="34" charset="0"/>
              </a:rPr>
              <a:t>3) Class Selector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1752600"/>
            <a:ext cx="58674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i="1" dirty="0" smtClean="0">
                <a:latin typeface="Candara" pitchFamily="34" charset="0"/>
              </a:rPr>
              <a:t>.</a:t>
            </a:r>
            <a:r>
              <a:rPr lang="en-US" sz="2400" i="1" dirty="0" err="1" smtClean="0">
                <a:latin typeface="Candara" pitchFamily="34" charset="0"/>
              </a:rPr>
              <a:t>YourClassNameHere</a:t>
            </a:r>
            <a:endParaRPr lang="en-US" sz="2400" i="1" dirty="0" smtClean="0">
              <a:latin typeface="Candara" pitchFamily="34" charset="0"/>
            </a:endParaRPr>
          </a:p>
          <a:p>
            <a:pPr lvl="1"/>
            <a:r>
              <a:rPr lang="en-US" sz="2400" dirty="0" smtClean="0">
                <a:latin typeface="Candara" pitchFamily="34" charset="0"/>
              </a:rPr>
              <a:t>{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      property1: value1;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      property2: value2;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      property3: value3;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      ……..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}</a:t>
            </a:r>
            <a:endParaRPr lang="en-US" sz="2400" dirty="0">
              <a:latin typeface="Candara" pitchFamily="34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CSS Background Properties</a:t>
            </a:r>
            <a:endParaRPr lang="en-US" sz="2700" dirty="0">
              <a:latin typeface="Berlin Sans FB Dem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80023"/>
              </p:ext>
            </p:extLst>
          </p:nvPr>
        </p:nvGraphicFramePr>
        <p:xfrm>
          <a:off x="381000" y="1142999"/>
          <a:ext cx="7820025" cy="2807970"/>
        </p:xfrm>
        <a:graphic>
          <a:graphicData uri="http://schemas.openxmlformats.org/drawingml/2006/table">
            <a:tbl>
              <a:tblPr/>
              <a:tblGrid>
                <a:gridCol w="2276475"/>
                <a:gridCol w="5543550"/>
              </a:tblGrid>
              <a:tr h="22479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2"/>
                        </a:rPr>
                        <a:t>background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Sets all the background properties in one declaration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3"/>
                        </a:rPr>
                        <a:t>background-attachment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Sets whether a background image is fixed or scrolls with the rest of the page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4"/>
                        </a:rPr>
                        <a:t>background-color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Sets the background color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5"/>
                        </a:rPr>
                        <a:t>background-image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Sets the background image for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6"/>
                        </a:rPr>
                        <a:t>background-position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Sets the starting position of a background image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7"/>
                        </a:rPr>
                        <a:t>background-repeat</a:t>
                      </a:r>
                      <a:endParaRPr lang="en-US" sz="1600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verdana"/>
                        </a:rPr>
                        <a:t>Sets how a background image will be repeated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465211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CSS Text Properties</a:t>
            </a:r>
            <a:endParaRPr lang="en-US" sz="2700" dirty="0">
              <a:latin typeface="Berlin Sans FB Dem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68432"/>
              </p:ext>
            </p:extLst>
          </p:nvPr>
        </p:nvGraphicFramePr>
        <p:xfrm>
          <a:off x="533400" y="838200"/>
          <a:ext cx="8305800" cy="3248286"/>
        </p:xfrm>
        <a:graphic>
          <a:graphicData uri="http://schemas.openxmlformats.org/drawingml/2006/table">
            <a:tbl>
              <a:tblPr/>
              <a:tblGrid>
                <a:gridCol w="1588320"/>
                <a:gridCol w="6717480"/>
              </a:tblGrid>
              <a:tr h="208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15443" marR="15443" marT="15443" marB="1544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15443" marR="15443" marT="15443" marB="1544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25584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2"/>
                        </a:rPr>
                        <a:t>color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verdana"/>
                        </a:rPr>
                        <a:t>Sets the color of text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55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3"/>
                        </a:rPr>
                        <a:t>letter-spacing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verdana"/>
                        </a:rPr>
                        <a:t>Increases or decreases the space between characters in a text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84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4"/>
                        </a:rPr>
                        <a:t>line-height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verdana"/>
                        </a:rPr>
                        <a:t>Sets the line height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5584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5"/>
                        </a:rPr>
                        <a:t>text-align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verdana"/>
                        </a:rPr>
                        <a:t>Specifies the horizontal alignment of text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55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6"/>
                        </a:rPr>
                        <a:t>text-decoration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verdana"/>
                        </a:rPr>
                        <a:t>Specifies the decoration added to text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955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7"/>
                        </a:rPr>
                        <a:t>text-shadow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verdana"/>
                        </a:rPr>
                        <a:t>Specifies the shadow effect added to text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955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8"/>
                        </a:rPr>
                        <a:t>text-transform</a:t>
                      </a:r>
                      <a:endParaRPr lang="en-US" sz="140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verdana"/>
                        </a:rPr>
                        <a:t>Controls the capitalization of text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55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9"/>
                        </a:rPr>
                        <a:t>word-spacing</a:t>
                      </a:r>
                      <a:endParaRPr lang="en-US" sz="1400" dirty="0">
                        <a:effectLst/>
                        <a:latin typeface="verdana"/>
                      </a:endParaRP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verdana"/>
                        </a:rPr>
                        <a:t>Increases or decreases the space between words in a text</a:t>
                      </a:r>
                    </a:p>
                  </a:txBody>
                  <a:tcPr marL="25739" marR="25739" marT="36035" marB="360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962418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CSS Font Properties</a:t>
            </a:r>
            <a:endParaRPr lang="en-US" sz="2700" dirty="0">
              <a:latin typeface="Berlin Sans FB Dem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6307"/>
              </p:ext>
            </p:extLst>
          </p:nvPr>
        </p:nvGraphicFramePr>
        <p:xfrm>
          <a:off x="457200" y="1143000"/>
          <a:ext cx="7820025" cy="3051810"/>
        </p:xfrm>
        <a:graphic>
          <a:graphicData uri="http://schemas.openxmlformats.org/drawingml/2006/table">
            <a:tbl>
              <a:tblPr/>
              <a:tblGrid>
                <a:gridCol w="1885950"/>
                <a:gridCol w="593407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2"/>
                        </a:rPr>
                        <a:t>font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Sets all the font properties in one declaration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3"/>
                        </a:rPr>
                        <a:t>font-family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Specifies the font family for text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4"/>
                        </a:rPr>
                        <a:t>font-size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Specifies the font size of text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5"/>
                        </a:rPr>
                        <a:t>font-style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Specifies the font style for text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6"/>
                        </a:rPr>
                        <a:t>font-variant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Specifies whether or not a text should be displayed in a small-caps font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7"/>
                        </a:rPr>
                        <a:t>font-weight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Specifies the weight of a font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33345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Berlin Sans FB Demi" pitchFamily="34" charset="0"/>
              </a:rPr>
              <a:t>Styling Links</a:t>
            </a:r>
            <a:endParaRPr lang="en-US" sz="1600" dirty="0">
              <a:latin typeface="Berlin Sans FB Dem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914401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Links can be styled with any CSS property (e.g. color, font-family, background, etc.).</a:t>
            </a:r>
          </a:p>
          <a:p>
            <a:r>
              <a:rPr lang="en-US" sz="1600" dirty="0"/>
              <a:t>In addition, links can be styled differently depending on what </a:t>
            </a:r>
            <a:r>
              <a:rPr lang="en-US" sz="1600" b="1" dirty="0"/>
              <a:t>state</a:t>
            </a:r>
            <a:r>
              <a:rPr lang="en-US" sz="1600" dirty="0"/>
              <a:t> they are in.</a:t>
            </a:r>
          </a:p>
          <a:p>
            <a:r>
              <a:rPr lang="en-US" sz="1600" dirty="0"/>
              <a:t>The four links states are:</a:t>
            </a:r>
          </a:p>
          <a:p>
            <a:r>
              <a:rPr lang="en-US" sz="1600" dirty="0"/>
              <a:t>a:link - a normal, unvisited link</a:t>
            </a:r>
          </a:p>
          <a:p>
            <a:r>
              <a:rPr lang="en-US" sz="1600" dirty="0"/>
              <a:t>a:visited - a link the user has visited</a:t>
            </a:r>
          </a:p>
          <a:p>
            <a:r>
              <a:rPr lang="en-US" sz="1600" dirty="0"/>
              <a:t>a:hover - a link when the user </a:t>
            </a:r>
            <a:r>
              <a:rPr lang="en-US" sz="1600" dirty="0" err="1"/>
              <a:t>mouses</a:t>
            </a:r>
            <a:r>
              <a:rPr lang="en-US" sz="1600" dirty="0"/>
              <a:t> over it</a:t>
            </a:r>
          </a:p>
          <a:p>
            <a:r>
              <a:rPr lang="en-US" sz="1600" dirty="0"/>
              <a:t>a:active - a link the moment it is clicked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516728" y="1981200"/>
            <a:ext cx="3429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/>
              </a:rPr>
              <a:t>/* unvisited link */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a:link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 #FF0000;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/>
              </a:rPr>
              <a:t>/* visited link */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a:visited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 #00FF00;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/>
              </a:rPr>
              <a:t>/* mouse over link */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a:hover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 #FF00FF;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/>
              </a:rPr>
              <a:t>/* selected link */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a:active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 #0000FF;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35774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CSS Margin Properties</a:t>
            </a:r>
            <a:endParaRPr lang="en-US" sz="2700" dirty="0">
              <a:latin typeface="Berlin Sans FB Dem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250847"/>
              </p:ext>
            </p:extLst>
          </p:nvPr>
        </p:nvGraphicFramePr>
        <p:xfrm>
          <a:off x="228600" y="838200"/>
          <a:ext cx="7820025" cy="3192780"/>
        </p:xfrm>
        <a:graphic>
          <a:graphicData uri="http://schemas.openxmlformats.org/drawingml/2006/table">
            <a:tbl>
              <a:tblPr/>
              <a:tblGrid>
                <a:gridCol w="1495425"/>
                <a:gridCol w="6324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2"/>
                        </a:rPr>
                        <a:t>margin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 shorthand property for setting the margin properties in one declaration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3"/>
                        </a:rPr>
                        <a:t>margin-bottom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Sets the bottom margin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4"/>
                        </a:rPr>
                        <a:t>margin-left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Sets the left margin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5"/>
                        </a:rPr>
                        <a:t>margin-right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Sets the right margin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6"/>
                        </a:rPr>
                        <a:t>margin-top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Sets the top margin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05000" y="4267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/>
              </a:rPr>
              <a:t>p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margin-top: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100px;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margin-bottom: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100px;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margin-right: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150px;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margin-left: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50px;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324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CSS Margin Properties</a:t>
            </a:r>
            <a:endParaRPr lang="en-US" sz="2700" dirty="0">
              <a:latin typeface="Berlin Sans FB Dem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45835"/>
              </p:ext>
            </p:extLst>
          </p:nvPr>
        </p:nvGraphicFramePr>
        <p:xfrm>
          <a:off x="471487" y="1302982"/>
          <a:ext cx="7820025" cy="3192780"/>
        </p:xfrm>
        <a:graphic>
          <a:graphicData uri="http://schemas.openxmlformats.org/drawingml/2006/table">
            <a:tbl>
              <a:tblPr/>
              <a:tblGrid>
                <a:gridCol w="1495425"/>
                <a:gridCol w="6324600"/>
              </a:tblGrid>
              <a:tr h="10287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2"/>
                        </a:rPr>
                        <a:t>padding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A shorthand property for setting all the padding properties in one declaration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3"/>
                        </a:rPr>
                        <a:t>padding-bottom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Sets the bottom padding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4"/>
                        </a:rPr>
                        <a:t>padding-left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Sets the left padding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5"/>
                        </a:rPr>
                        <a:t>padding-right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Sets the right padding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04040"/>
                          </a:solidFill>
                          <a:effectLst/>
                          <a:latin typeface="verdana"/>
                          <a:hlinkClick r:id="rId6"/>
                        </a:rPr>
                        <a:t>padding-top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Sets the top padding of an element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653431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CSS padding properties define the space between the element border and the element content.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1200" y="48006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/>
              </a:rPr>
              <a:t>p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padding-top: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25px;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padding-right: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50px;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padding-bottom: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25px;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padding-left: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50px;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4324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 smtClean="0">
                <a:latin typeface="Berlin Sans FB Demi" pitchFamily="34" charset="0"/>
              </a:rPr>
              <a:t>CSS Syntax</a:t>
            </a:r>
            <a:endParaRPr lang="en-US" sz="2700" dirty="0">
              <a:latin typeface="Berlin Sans FB Demi" pitchFamily="34" charset="0"/>
            </a:endParaRPr>
          </a:p>
        </p:txBody>
      </p:sp>
      <p:pic>
        <p:nvPicPr>
          <p:cNvPr id="1026" name="Picture 2" descr="C:\Documents and Settings\Administrator\Desktop\selecto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922" y="1447800"/>
            <a:ext cx="8380078" cy="175260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914400" y="3505200"/>
            <a:ext cx="716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selector points to the HTML element you want to style.</a:t>
            </a:r>
          </a:p>
          <a:p>
            <a:r>
              <a:rPr lang="en-US" dirty="0"/>
              <a:t>The declaration block contains one or more declarations separated by semicolons.</a:t>
            </a:r>
          </a:p>
          <a:p>
            <a:r>
              <a:rPr lang="en-US" dirty="0"/>
              <a:t>Each declaration includes a property name and a value, separated by a colon</a:t>
            </a:r>
            <a:r>
              <a:rPr lang="en-US" dirty="0" smtClean="0"/>
              <a:t>.</a:t>
            </a:r>
          </a:p>
          <a:p>
            <a:r>
              <a:rPr lang="en-US" dirty="0"/>
              <a:t>A CSS declaration always ends with a semicolon, and declaration groups are surrounded by curly braces: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 smtClean="0">
                <a:latin typeface="Berlin Sans FB Demi" pitchFamily="34" charset="0"/>
              </a:rPr>
              <a:t>Three Types of CSS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762001"/>
            <a:ext cx="84582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 smtClean="0">
                <a:latin typeface="Berlin Sans FB" pitchFamily="34" charset="0"/>
              </a:rPr>
              <a:t>Inline Style Sheet</a:t>
            </a:r>
          </a:p>
          <a:p>
            <a:pPr marL="971550" lvl="1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 smtClean="0">
                <a:latin typeface="Berlin Sans FB" pitchFamily="34" charset="0"/>
              </a:rPr>
              <a:t>Styles will be defined in the tag itself, using </a:t>
            </a:r>
            <a:r>
              <a:rPr lang="en-US" sz="1400" b="1" dirty="0" smtClean="0">
                <a:latin typeface="Berlin Sans FB" pitchFamily="34" charset="0"/>
              </a:rPr>
              <a:t>style</a:t>
            </a:r>
            <a:r>
              <a:rPr lang="en-US" sz="1400" dirty="0" smtClean="0">
                <a:latin typeface="Berlin Sans FB" pitchFamily="34" charset="0"/>
              </a:rPr>
              <a:t> attribute.</a:t>
            </a:r>
          </a:p>
          <a:p>
            <a:pPr marL="971550" lvl="1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 smtClean="0">
                <a:latin typeface="Berlin Sans FB" pitchFamily="34" charset="0"/>
              </a:rPr>
              <a:t>Adds style to only current tag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style=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"color:blue;margin-left:30px;"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This is a heading.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/h1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 smtClean="0">
              <a:latin typeface="Berlin Sans FB" pitchFamily="34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 smtClean="0">
                <a:latin typeface="Berlin Sans FB" pitchFamily="34" charset="0"/>
              </a:rPr>
              <a:t>Internal Style Sheet:</a:t>
            </a:r>
          </a:p>
          <a:p>
            <a:pPr marL="971550" lvl="1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 smtClean="0">
                <a:latin typeface="Berlin Sans FB" pitchFamily="34" charset="0"/>
              </a:rPr>
              <a:t>Styles will be defined in the page itself, using </a:t>
            </a:r>
            <a:r>
              <a:rPr lang="en-US" sz="1400" b="1" dirty="0" smtClean="0">
                <a:latin typeface="Berlin Sans FB" pitchFamily="34" charset="0"/>
              </a:rPr>
              <a:t>&lt;style&gt; </a:t>
            </a:r>
            <a:r>
              <a:rPr lang="en-US" sz="1400" dirty="0" smtClean="0">
                <a:latin typeface="Berlin Sans FB" pitchFamily="34" charset="0"/>
              </a:rPr>
              <a:t>tag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lvl="1">
              <a:spcAft>
                <a:spcPts val="600"/>
              </a:spcAft>
            </a:pPr>
            <a:r>
              <a:rPr lang="en-US" sz="1400" dirty="0" smtClean="0">
                <a:solidFill>
                  <a:srgbClr val="A52A2A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head&gt;</a:t>
            </a:r>
            <a:br>
              <a:rPr lang="en-US" sz="1400" dirty="0">
                <a:solidFill>
                  <a:srgbClr val="A52A2A"/>
                </a:solidFill>
                <a:latin typeface="Consolas"/>
              </a:rPr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&lt;style&gt;</a:t>
            </a:r>
            <a:br>
              <a:rPr lang="en-US" sz="1400" dirty="0">
                <a:solidFill>
                  <a:srgbClr val="A52A2A"/>
                </a:solidFill>
                <a:latin typeface="Consolas"/>
              </a:rPr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body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background-color: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 linen;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h1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 maroon;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margin-left: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 40px;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 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&lt;/style&gt;</a:t>
            </a:r>
            <a:br>
              <a:rPr lang="en-US" sz="1400" dirty="0">
                <a:solidFill>
                  <a:srgbClr val="A52A2A"/>
                </a:solidFill>
                <a:latin typeface="Consolas"/>
              </a:rPr>
            </a:br>
            <a:r>
              <a:rPr lang="en-US" sz="1400" dirty="0">
                <a:solidFill>
                  <a:srgbClr val="A52A2A"/>
                </a:solidFill>
                <a:latin typeface="Consolas"/>
              </a:rPr>
              <a:t>&lt;/head&gt;</a:t>
            </a:r>
            <a:endParaRPr lang="en-US" sz="1400" b="1" dirty="0" smtClean="0">
              <a:latin typeface="Berlin Sans FB" pitchFamily="34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 smtClean="0">
                <a:latin typeface="Berlin Sans FB" pitchFamily="34" charset="0"/>
              </a:rPr>
              <a:t>External Style Sheet:</a:t>
            </a:r>
          </a:p>
          <a:p>
            <a:pPr marL="971550" lvl="1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 smtClean="0">
                <a:latin typeface="Berlin Sans FB" pitchFamily="34" charset="0"/>
              </a:rPr>
              <a:t>Styles will be defined in a .css file.</a:t>
            </a:r>
          </a:p>
          <a:p>
            <a:pPr marL="971550" lvl="1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 smtClean="0">
                <a:latin typeface="Berlin Sans FB" pitchFamily="34" charset="0"/>
              </a:rPr>
              <a:t>The .css file will be linked to the page, using </a:t>
            </a:r>
            <a:r>
              <a:rPr lang="en-US" sz="1400" b="1" dirty="0" smtClean="0">
                <a:latin typeface="Berlin Sans FB" pitchFamily="34" charset="0"/>
              </a:rPr>
              <a:t>&lt;link&gt; </a:t>
            </a:r>
            <a:r>
              <a:rPr lang="en-US" sz="1400" dirty="0" smtClean="0">
                <a:latin typeface="Berlin Sans FB" pitchFamily="34" charset="0"/>
              </a:rPr>
              <a:t>tag</a:t>
            </a:r>
            <a:r>
              <a:rPr lang="en-US" sz="1400" dirty="0" smtClean="0">
                <a:latin typeface="Berlin Sans FB" pitchFamily="34" charset="0"/>
              </a:rPr>
              <a:t>.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link</a:t>
            </a:r>
            <a:r>
              <a:rPr lang="en-US" sz="1400" dirty="0">
                <a:solidFill>
                  <a:srgbClr val="444444"/>
                </a:solidFill>
                <a:latin typeface="Consolas"/>
              </a:rPr>
              <a:t> </a:t>
            </a:r>
            <a:r>
              <a:rPr lang="en-US" sz="1400" dirty="0" err="1">
                <a:solidFill>
                  <a:srgbClr val="DC143C"/>
                </a:solidFill>
                <a:latin typeface="Consolas"/>
              </a:rPr>
              <a:t>rel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0000CD"/>
                </a:solidFill>
                <a:latin typeface="Consolas"/>
              </a:rPr>
              <a:t>stylesheet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444444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type=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"text/</a:t>
            </a:r>
            <a:r>
              <a:rPr lang="en-US" sz="1400" dirty="0" err="1">
                <a:solidFill>
                  <a:srgbClr val="0000CD"/>
                </a:solidFill>
                <a:latin typeface="Consolas"/>
              </a:rPr>
              <a:t>css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444444"/>
                </a:solidFill>
                <a:latin typeface="Consolas"/>
              </a:rPr>
              <a:t> </a:t>
            </a:r>
            <a:r>
              <a:rPr lang="en-US" sz="1400" dirty="0" err="1">
                <a:solidFill>
                  <a:srgbClr val="DC143C"/>
                </a:solidFill>
                <a:latin typeface="Consolas"/>
              </a:rPr>
              <a:t>href</a:t>
            </a:r>
            <a:r>
              <a:rPr lang="en-US" sz="1400" dirty="0">
                <a:solidFill>
                  <a:srgbClr val="DC143C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"mystyle.css"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/head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 smtClean="0">
              <a:latin typeface="Berlin Sans FB" pitchFamily="34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 smtClean="0">
                <a:latin typeface="Berlin Sans FB Demi" pitchFamily="34" charset="0"/>
              </a:rPr>
              <a:t>Comments in CSS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838201"/>
            <a:ext cx="8458200" cy="2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 smtClean="0">
                <a:latin typeface="Berlin Sans FB" pitchFamily="34" charset="0"/>
              </a:rPr>
              <a:t>Comments are used to explain the code.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 smtClean="0">
                <a:latin typeface="Berlin Sans FB" pitchFamily="34" charset="0"/>
              </a:rPr>
              <a:t>It will help you to edit the source code at a later date.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 smtClean="0">
                <a:latin typeface="Berlin Sans FB" pitchFamily="34" charset="0"/>
              </a:rPr>
              <a:t>Comments will not be executed by browsers.</a:t>
            </a:r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 smtClean="0">
                <a:latin typeface="Berlin Sans FB" pitchFamily="34" charset="0"/>
              </a:rPr>
              <a:t>A CSS comment begins with </a:t>
            </a:r>
            <a:r>
              <a:rPr lang="en-US" sz="2800" b="1" dirty="0" smtClean="0">
                <a:latin typeface="Berlin Sans FB" pitchFamily="34" charset="0"/>
              </a:rPr>
              <a:t>/*</a:t>
            </a:r>
            <a:r>
              <a:rPr lang="en-US" sz="2800" dirty="0" smtClean="0">
                <a:latin typeface="Berlin Sans FB" pitchFamily="34" charset="0"/>
              </a:rPr>
              <a:t> and ends with </a:t>
            </a:r>
            <a:r>
              <a:rPr lang="en-US" sz="2800" b="1" dirty="0" smtClean="0">
                <a:latin typeface="Berlin Sans FB" pitchFamily="34" charset="0"/>
              </a:rPr>
              <a:t>*/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3581400"/>
            <a:ext cx="8382000" cy="2590800"/>
          </a:xfrm>
          <a:prstGeom prst="roundRect">
            <a:avLst>
              <a:gd name="adj" fmla="val 11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ndara" pitchFamily="34" charset="0"/>
              </a:rPr>
              <a:t>/*specifies a common style for all the paragraphs*/</a:t>
            </a:r>
          </a:p>
          <a:p>
            <a:r>
              <a:rPr lang="en-US" sz="2400" dirty="0" smtClean="0">
                <a:latin typeface="Candara" pitchFamily="34" charset="0"/>
              </a:rPr>
              <a:t>p</a:t>
            </a:r>
          </a:p>
          <a:p>
            <a:r>
              <a:rPr lang="en-US" sz="2400" dirty="0" smtClean="0">
                <a:latin typeface="Candara" pitchFamily="34" charset="0"/>
              </a:rPr>
              <a:t>{</a:t>
            </a:r>
          </a:p>
          <a:p>
            <a:r>
              <a:rPr lang="en-US" sz="2400" dirty="0" smtClean="0">
                <a:latin typeface="Candara" pitchFamily="34" charset="0"/>
              </a:rPr>
              <a:t>      color: black; </a:t>
            </a:r>
            <a:r>
              <a:rPr lang="en-US" sz="2400" b="1" dirty="0" smtClean="0">
                <a:latin typeface="Candara" pitchFamily="34" charset="0"/>
              </a:rPr>
              <a:t>/*applies black color*/</a:t>
            </a:r>
          </a:p>
          <a:p>
            <a:r>
              <a:rPr lang="en-US" sz="2400" dirty="0" smtClean="0">
                <a:latin typeface="Candara" pitchFamily="34" charset="0"/>
              </a:rPr>
              <a:t>}</a:t>
            </a:r>
            <a:endParaRPr lang="en-US" sz="2400" dirty="0">
              <a:latin typeface="Candara" pitchFamily="34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 smtClean="0">
                <a:latin typeface="Berlin Sans FB Demi" pitchFamily="34" charset="0"/>
              </a:rPr>
              <a:t>CSS </a:t>
            </a:r>
            <a:r>
              <a:rPr lang="en-US" sz="2700" dirty="0" smtClean="0">
                <a:latin typeface="Berlin Sans FB Demi" pitchFamily="34" charset="0"/>
              </a:rPr>
              <a:t>Selectors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8300" y="2623280"/>
            <a:ext cx="58674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1" dirty="0" smtClean="0">
                <a:latin typeface="Candara" pitchFamily="34" charset="0"/>
              </a:rPr>
              <a:t>selector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{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      property1: value1;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      property2: value2;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      property3: value3;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      ……..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}</a:t>
            </a:r>
            <a:endParaRPr lang="en-US" sz="2400" dirty="0">
              <a:latin typeface="Candar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867881"/>
            <a:ext cx="807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CSS </a:t>
            </a:r>
            <a:r>
              <a:rPr lang="en-US" dirty="0"/>
              <a:t>selectors allow you to select and manipulate HTML element(s).</a:t>
            </a:r>
          </a:p>
          <a:p>
            <a:r>
              <a:rPr lang="en-US" dirty="0"/>
              <a:t>CSS selectors are used to "find" (or select) HTML elements based on their id, classes, types, attributes, values of attributes and much more.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 smtClean="0">
                <a:latin typeface="Berlin Sans FB Demi" pitchFamily="34" charset="0"/>
              </a:rPr>
              <a:t>Selector Types </a:t>
            </a:r>
            <a:r>
              <a:rPr lang="en-US" sz="2700" dirty="0" smtClean="0">
                <a:latin typeface="Berlin Sans FB Demi" pitchFamily="34" charset="0"/>
              </a:rPr>
              <a:t>in CSS 2.1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838201"/>
            <a:ext cx="8458200" cy="5257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dirty="0" smtClean="0">
                <a:latin typeface="Berlin Sans FB" pitchFamily="34" charset="0"/>
              </a:rPr>
              <a:t>A Selector is a syntax, which will select one or more elements on your html document.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600" dirty="0" smtClean="0">
                <a:latin typeface="Berlin Sans FB" pitchFamily="34" charset="0"/>
              </a:rPr>
              <a:t>Tag Selector</a:t>
            </a:r>
          </a:p>
          <a:p>
            <a:pPr marL="1428750" lvl="2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Berlin Sans FB" pitchFamily="34" charset="0"/>
              </a:rPr>
              <a:t>Selects all the elements of a tag.</a:t>
            </a:r>
          </a:p>
          <a:p>
            <a:pPr lvl="2">
              <a:spcAft>
                <a:spcPts val="600"/>
              </a:spcAft>
            </a:pPr>
            <a:r>
              <a:rPr lang="en-US" sz="1600" dirty="0">
                <a:solidFill>
                  <a:srgbClr val="A52A2A"/>
                </a:solidFill>
                <a:latin typeface="Consolas"/>
              </a:rPr>
              <a:t>p 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DC143C"/>
                </a:solidFill>
                <a:latin typeface="Consolas"/>
              </a:rPr>
              <a:t>text-align: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 center;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 red;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 smtClean="0">
              <a:latin typeface="Berlin Sans FB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600" dirty="0" smtClean="0">
                <a:latin typeface="Berlin Sans FB" pitchFamily="34" charset="0"/>
              </a:rPr>
              <a:t>ID Selector</a:t>
            </a:r>
          </a:p>
          <a:p>
            <a:pPr marL="1428750" lvl="2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Berlin Sans FB" pitchFamily="34" charset="0"/>
              </a:rPr>
              <a:t>Selects the element, that has a specific id.</a:t>
            </a:r>
          </a:p>
          <a:p>
            <a:pPr lvl="2">
              <a:spcAft>
                <a:spcPts val="600"/>
              </a:spcAft>
            </a:pPr>
            <a:r>
              <a:rPr lang="es-ES" sz="1600" dirty="0">
                <a:solidFill>
                  <a:srgbClr val="A52A2A"/>
                </a:solidFill>
                <a:latin typeface="Consolas"/>
              </a:rPr>
              <a:t>#para1 </a:t>
            </a:r>
            <a:r>
              <a:rPr lang="es-ES" sz="16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s-ES" sz="1600" dirty="0" err="1">
                <a:solidFill>
                  <a:srgbClr val="DC143C"/>
                </a:solidFill>
                <a:latin typeface="Consolas"/>
              </a:rPr>
              <a:t>text-align</a:t>
            </a:r>
            <a:r>
              <a:rPr lang="es-ES" sz="1600" dirty="0">
                <a:solidFill>
                  <a:srgbClr val="DC143C"/>
                </a:solidFill>
                <a:latin typeface="Consolas"/>
              </a:rPr>
              <a:t>:</a:t>
            </a:r>
            <a:r>
              <a:rPr lang="es-ES" sz="1600" dirty="0">
                <a:solidFill>
                  <a:srgbClr val="0000CD"/>
                </a:solidFill>
                <a:latin typeface="Consolas"/>
              </a:rPr>
              <a:t> center;</a:t>
            </a: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s-ES" sz="1600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s-ES" sz="1600" dirty="0">
                <a:solidFill>
                  <a:srgbClr val="0000CD"/>
                </a:solidFill>
                <a:latin typeface="Consolas"/>
              </a:rPr>
              <a:t> red;</a:t>
            </a: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 smtClean="0">
              <a:latin typeface="Berlin Sans FB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600" dirty="0" smtClean="0">
                <a:latin typeface="Berlin Sans FB" pitchFamily="34" charset="0"/>
              </a:rPr>
              <a:t>Class Selector</a:t>
            </a:r>
          </a:p>
          <a:p>
            <a:pPr marL="1428750" lvl="2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Berlin Sans FB" pitchFamily="34" charset="0"/>
              </a:rPr>
              <a:t>Selects all the elements, with a specific class name</a:t>
            </a:r>
            <a:r>
              <a:rPr lang="en-US" sz="1600" dirty="0" smtClean="0">
                <a:latin typeface="Berlin Sans FB" pitchFamily="34" charset="0"/>
              </a:rPr>
              <a:t>.</a:t>
            </a:r>
          </a:p>
          <a:p>
            <a:pPr lvl="2">
              <a:spcAft>
                <a:spcPts val="600"/>
              </a:spcAft>
            </a:pPr>
            <a:r>
              <a:rPr lang="en-US" sz="1600" dirty="0">
                <a:solidFill>
                  <a:srgbClr val="A52A2A"/>
                </a:solidFill>
                <a:latin typeface="Consolas"/>
              </a:rPr>
              <a:t>.center 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DC143C"/>
                </a:solidFill>
                <a:latin typeface="Consolas"/>
              </a:rPr>
              <a:t>text-align: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 center;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 red;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 smtClean="0">
              <a:latin typeface="Berlin Sans FB" pitchFamily="34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Grouping Selectors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143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/>
              </a:rPr>
              <a:t>h1, h2, p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text-align: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center;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DC143C"/>
                </a:solidFill>
                <a:latin typeface="Consolas"/>
              </a:rPr>
              <a:t>color: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red;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 smtClean="0">
                <a:latin typeface="Berlin Sans FB Demi" pitchFamily="34" charset="0"/>
              </a:rPr>
              <a:t>1) Tag Selector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1752600"/>
            <a:ext cx="58674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i="1" dirty="0" err="1" smtClean="0">
                <a:latin typeface="Candara" pitchFamily="34" charset="0"/>
              </a:rPr>
              <a:t>YourTagNameHere</a:t>
            </a:r>
            <a:endParaRPr lang="en-US" sz="2400" i="1" dirty="0" smtClean="0">
              <a:latin typeface="Candara" pitchFamily="34" charset="0"/>
            </a:endParaRPr>
          </a:p>
          <a:p>
            <a:pPr lvl="1"/>
            <a:r>
              <a:rPr lang="en-US" sz="2400" dirty="0" smtClean="0">
                <a:latin typeface="Candara" pitchFamily="34" charset="0"/>
              </a:rPr>
              <a:t>{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      property1: value1;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      property2: value2;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      property3: value3;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      ……..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}</a:t>
            </a:r>
            <a:endParaRPr lang="en-US" sz="2400" dirty="0">
              <a:latin typeface="Candara" pitchFamily="34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 smtClean="0">
                <a:latin typeface="Berlin Sans FB Demi" pitchFamily="34" charset="0"/>
              </a:rPr>
              <a:t>2) ID Selector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1752600"/>
            <a:ext cx="58674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 smtClean="0">
                <a:latin typeface="Candara" pitchFamily="34" charset="0"/>
              </a:rPr>
              <a:t>#</a:t>
            </a:r>
            <a:r>
              <a:rPr lang="en-US" sz="2400" i="1" dirty="0" err="1" smtClean="0">
                <a:latin typeface="Candara" pitchFamily="34" charset="0"/>
              </a:rPr>
              <a:t>YourIDNameHere</a:t>
            </a:r>
            <a:endParaRPr lang="en-US" sz="2400" i="1" dirty="0" smtClean="0">
              <a:latin typeface="Candara" pitchFamily="34" charset="0"/>
            </a:endParaRPr>
          </a:p>
          <a:p>
            <a:pPr lvl="1"/>
            <a:r>
              <a:rPr lang="en-US" sz="2400" dirty="0" smtClean="0">
                <a:latin typeface="Candara" pitchFamily="34" charset="0"/>
              </a:rPr>
              <a:t>{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      property1: value1;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      property2: value2;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      property3: value3;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      ……..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}</a:t>
            </a:r>
            <a:endParaRPr lang="en-US" sz="2400" dirty="0">
              <a:latin typeface="Candara" pitchFamily="34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712</Words>
  <Application>Microsoft Office PowerPoint</Application>
  <PresentationFormat>On-screen Show (4:3)</PresentationFormat>
  <Paragraphs>169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santu</cp:lastModifiedBy>
  <cp:revision>224</cp:revision>
  <dcterms:created xsi:type="dcterms:W3CDTF">2006-08-16T00:00:00Z</dcterms:created>
  <dcterms:modified xsi:type="dcterms:W3CDTF">2014-09-16T16:16:42Z</dcterms:modified>
</cp:coreProperties>
</file>