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handoutMasterIdLst>
    <p:handoutMasterId r:id="rId49"/>
  </p:handoutMasterIdLst>
  <p:sldIdLst>
    <p:sldId id="256" r:id="rId2"/>
    <p:sldId id="276" r:id="rId3"/>
    <p:sldId id="260" r:id="rId4"/>
    <p:sldId id="275" r:id="rId5"/>
    <p:sldId id="257" r:id="rId6"/>
    <p:sldId id="262" r:id="rId7"/>
    <p:sldId id="277" r:id="rId8"/>
    <p:sldId id="259" r:id="rId9"/>
    <p:sldId id="263" r:id="rId10"/>
    <p:sldId id="278" r:id="rId11"/>
    <p:sldId id="279" r:id="rId12"/>
    <p:sldId id="282" r:id="rId13"/>
    <p:sldId id="264" r:id="rId14"/>
    <p:sldId id="292" r:id="rId15"/>
    <p:sldId id="295" r:id="rId16"/>
    <p:sldId id="296" r:id="rId17"/>
    <p:sldId id="297" r:id="rId18"/>
    <p:sldId id="298" r:id="rId19"/>
    <p:sldId id="284" r:id="rId20"/>
    <p:sldId id="285" r:id="rId21"/>
    <p:sldId id="286" r:id="rId22"/>
    <p:sldId id="268" r:id="rId23"/>
    <p:sldId id="287" r:id="rId24"/>
    <p:sldId id="269" r:id="rId25"/>
    <p:sldId id="270" r:id="rId26"/>
    <p:sldId id="271" r:id="rId27"/>
    <p:sldId id="272" r:id="rId28"/>
    <p:sldId id="303" r:id="rId29"/>
    <p:sldId id="304" r:id="rId30"/>
    <p:sldId id="305" r:id="rId31"/>
    <p:sldId id="302" r:id="rId32"/>
    <p:sldId id="273" r:id="rId33"/>
    <p:sldId id="274" r:id="rId34"/>
    <p:sldId id="299" r:id="rId35"/>
    <p:sldId id="300" r:id="rId36"/>
    <p:sldId id="301" r:id="rId37"/>
    <p:sldId id="306" r:id="rId38"/>
    <p:sldId id="293" r:id="rId39"/>
    <p:sldId id="294" r:id="rId40"/>
    <p:sldId id="307" r:id="rId41"/>
    <p:sldId id="308" r:id="rId42"/>
    <p:sldId id="309" r:id="rId43"/>
    <p:sldId id="288" r:id="rId44"/>
    <p:sldId id="289" r:id="rId45"/>
    <p:sldId id="290" r:id="rId46"/>
    <p:sldId id="29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6/18/2019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6/18/2019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Presented by Santhosh Parsi</a:t>
            </a:r>
            <a:endParaRPr lang="en-US"/>
          </a:p>
        </p:txBody>
      </p:sp>
      <p:sp>
        <p:nvSpPr>
          <p:cNvPr id="5" name="Slide Number Placeholder 4"/>
          <p:cNvSpPr>
            <a:spLocks noGrp="1"/>
          </p:cNvSpPr>
          <p:nvPr>
            <p:ph type="sldNum" sz="quarter" idx="11"/>
          </p:nvPr>
        </p:nvSpPr>
        <p:spPr/>
        <p:txBody>
          <a:bodyPr/>
          <a:lstStyle/>
          <a:p>
            <a:fld id="{EB680A37-438E-4024-AA4D-C37C88ABBE58}"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6/18/2019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6/18/2019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6/18/2019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6/18/2019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6/18/2019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6/18/2019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msdn.microsoft.com/en-us/magazine/dd419654.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system.data.entity.modelconfiguration.conventions(v=vs.103).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v=vs.110).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msdn.microsoft.com/en-us/library/system.componentmodel.dataannotations.Schema(v=vs.110).asp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ntityframeworktutorial.net/code-first/key-dataannotations-attribute-in-code-first.aspx" TargetMode="External"/><Relationship Id="rId7" Type="http://schemas.openxmlformats.org/officeDocument/2006/relationships/hyperlink" Target="http://www.entityframeworktutorial.net/code-first/stringlength-dataannotations-attribute-in-code-first.asp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entityframeworktutorial.net/code-first/maxlength-minlength-dataannotations-attribute-in-code-first.aspx" TargetMode="External"/><Relationship Id="rId5" Type="http://schemas.openxmlformats.org/officeDocument/2006/relationships/hyperlink" Target="http://www.entityframeworktutorial.net/code-first/required-attribute-dataannotations-in-code-first.aspx" TargetMode="External"/><Relationship Id="rId4" Type="http://schemas.openxmlformats.org/officeDocument/2006/relationships/hyperlink" Target="http://www.entityframeworktutorial.net/code-first/TimeStamp-dataannotations-attribute-in-code-first.aspx"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www.entityframeworktutorial.net/code-first/table-dataannotations-attribute-in-code-first.aspx" TargetMode="External"/><Relationship Id="rId7" Type="http://schemas.openxmlformats.org/officeDocument/2006/relationships/hyperlink" Target="http://www.entityframeworktutorial.net/code-first/notmapped-dataannotations-attribute-in-code-first.asp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entityframeworktutorial.net/code-first/foreignkey-dataannotations-attribute-in-code-first.aspx" TargetMode="External"/><Relationship Id="rId5" Type="http://schemas.openxmlformats.org/officeDocument/2006/relationships/hyperlink" Target="http://www.entityframeworktutorial.net/EntityFramework6/index-attribute-in-code-first.aspx" TargetMode="External"/><Relationship Id="rId4" Type="http://schemas.openxmlformats.org/officeDocument/2006/relationships/hyperlink" Target="http://www.entityframeworktutorial.net/code-first/column-dataannotations-attribute-in-code-first.aspx"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Method_chai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msdn.microsoft.com/en-us/library/system.data.entity.dbmodelbuilder(v=vs.113).aspx"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Ado.net Entity Framework</a:t>
            </a:r>
            <a:endParaRPr lang="en-US" dirty="0"/>
          </a:p>
        </p:txBody>
      </p:sp>
      <p:sp>
        <p:nvSpPr>
          <p:cNvPr id="5" name="Content Placeholder 4"/>
          <p:cNvSpPr>
            <a:spLocks noGrp="1"/>
          </p:cNvSpPr>
          <p:nvPr>
            <p:ph sz="quarter" idx="1"/>
          </p:nvPr>
        </p:nvSpPr>
        <p:spPr/>
        <p:txBody>
          <a:bodyPr>
            <a:normAutofit fontScale="92500" lnSpcReduction="10000"/>
          </a:bodyPr>
          <a:lstStyle/>
          <a:p>
            <a:r>
              <a:rPr lang="en-US" sz="2400" dirty="0"/>
              <a:t>ADO.NET entity framework is an ORM (Object Relational Mapping) framework developed by </a:t>
            </a:r>
            <a:r>
              <a:rPr lang="en-US" sz="2400" dirty="0" smtClean="0"/>
              <a:t>Microsoft to automate database related activities for your application.</a:t>
            </a:r>
          </a:p>
          <a:p>
            <a:r>
              <a:rPr lang="en-US" sz="2400" dirty="0" smtClean="0"/>
              <a:t>The Microsoft ADO.NET Entity Framework enables developers to work with relational data as domain-specific objects, eliminating the need for most of the data access plumbing code that developers usually need to write. </a:t>
            </a:r>
          </a:p>
          <a:p>
            <a:r>
              <a:rPr lang="en-US" sz="2400" dirty="0" smtClean="0"/>
              <a:t>Using the Entity Framework, developers issue queries using LINQ, then retrieve and manipulate data as strongly typed objects.</a:t>
            </a:r>
          </a:p>
          <a:p>
            <a:r>
              <a:rPr lang="en-US" sz="2400" dirty="0" smtClean="0"/>
              <a:t>It is an enhancement to ADO.NET that gives developers an automated mechanism for accessing &amp; storing the data in the database.</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POCO Entity (Plain Old CLR Object)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1900" dirty="0" smtClean="0"/>
              <a:t>POCO class is the class that doesn't depend on any framework specific base class. It is like any other normal </a:t>
            </a:r>
            <a:r>
              <a:rPr lang="en-US" sz="1900" dirty="0" err="1" smtClean="0"/>
              <a:t>.net</a:t>
            </a:r>
            <a:r>
              <a:rPr lang="en-US" sz="1900" dirty="0" smtClean="0"/>
              <a:t> class which is why it is called "Plain Old CLR Objects".</a:t>
            </a:r>
          </a:p>
          <a:p>
            <a:r>
              <a:rPr lang="en-US" sz="1900" dirty="0" smtClean="0"/>
              <a:t>These POCO entities (also known as persistence-ignorant objects) support most of the same query, insert, update, and delete behaviors as entity types that are generated by the Entity Data Model.</a:t>
            </a:r>
          </a:p>
          <a:p>
            <a:r>
              <a:rPr lang="en-US" sz="1900" dirty="0" smtClean="0"/>
              <a:t>Entity can have two types of properties, Scalar and Navigation properties.</a:t>
            </a:r>
          </a:p>
          <a:p>
            <a:r>
              <a:rPr lang="en-US" sz="1900" dirty="0" smtClean="0"/>
              <a:t>Scalar properties:</a:t>
            </a:r>
          </a:p>
          <a:p>
            <a:pPr lvl="1"/>
            <a:r>
              <a:rPr lang="en-US" sz="1900" dirty="0" smtClean="0"/>
              <a:t>Scalar properties are properties whose actual values are contained in the entity. For example, Student entity has scalar properties like </a:t>
            </a:r>
            <a:r>
              <a:rPr lang="en-US" sz="1900" dirty="0" err="1" smtClean="0"/>
              <a:t>StudentId</a:t>
            </a:r>
            <a:r>
              <a:rPr lang="en-US" sz="1900" dirty="0" smtClean="0"/>
              <a:t> and </a:t>
            </a:r>
            <a:r>
              <a:rPr lang="en-US" sz="1900" dirty="0" err="1" smtClean="0"/>
              <a:t>StudentName</a:t>
            </a:r>
            <a:r>
              <a:rPr lang="en-US" sz="1900" dirty="0" smtClean="0"/>
              <a:t>. These correspond with the Student table columns.</a:t>
            </a:r>
          </a:p>
          <a:p>
            <a:r>
              <a:rPr lang="en-US" sz="1900" dirty="0" smtClean="0"/>
              <a:t>Navigation properties:</a:t>
            </a:r>
          </a:p>
          <a:p>
            <a:pPr lvl="1"/>
            <a:r>
              <a:rPr lang="en-US" sz="1900" dirty="0" smtClean="0"/>
              <a:t>Navigation properties are pointers to other related entities. The Student has Standard property as a navigation property that will enable the application to navigate from a Student to related Standard entity.</a:t>
            </a:r>
          </a:p>
          <a:p>
            <a:endParaRPr lang="en-US" sz="2000"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POCO Entity (Plain Old CLR Object)</a:t>
            </a:r>
            <a:endParaRPr lang="en-US" dirty="0"/>
          </a:p>
        </p:txBody>
      </p:sp>
      <p:pic>
        <p:nvPicPr>
          <p:cNvPr id="1026" name="Picture 2" descr="C:\Users\Santu\Desktop\Capture.PNG"/>
          <p:cNvPicPr>
            <a:picLocks noChangeAspect="1" noChangeArrowheads="1"/>
          </p:cNvPicPr>
          <p:nvPr/>
        </p:nvPicPr>
        <p:blipFill>
          <a:blip r:embed="rId2"/>
          <a:srcRect/>
          <a:stretch>
            <a:fillRect/>
          </a:stretch>
        </p:blipFill>
        <p:spPr bwMode="auto">
          <a:xfrm>
            <a:off x="990600" y="1600200"/>
            <a:ext cx="6863695" cy="4495800"/>
          </a:xfrm>
          <a:prstGeom prst="rect">
            <a:avLst/>
          </a:prstGeom>
          <a:noFill/>
        </p:spPr>
      </p:pic>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 name="Rectangle 3"/>
          <p:cNvSpPr/>
          <p:nvPr/>
        </p:nvSpPr>
        <p:spPr>
          <a:xfrm>
            <a:off x="1447800" y="1752600"/>
            <a:ext cx="6781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t>CODE FIRST</a:t>
            </a:r>
            <a:endParaRPr lang="en-US" sz="9600"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Code-First</a:t>
            </a:r>
            <a:endParaRPr lang="en-US" dirty="0"/>
          </a:p>
        </p:txBody>
      </p:sp>
      <p:sp>
        <p:nvSpPr>
          <p:cNvPr id="3" name="Content Placeholder 2"/>
          <p:cNvSpPr>
            <a:spLocks noGrp="1"/>
          </p:cNvSpPr>
          <p:nvPr>
            <p:ph sz="quarter" idx="1"/>
          </p:nvPr>
        </p:nvSpPr>
        <p:spPr/>
        <p:txBody>
          <a:bodyPr>
            <a:noAutofit/>
          </a:bodyPr>
          <a:lstStyle/>
          <a:p>
            <a:r>
              <a:rPr lang="en-US" sz="1800" dirty="0" smtClean="0"/>
              <a:t>Entity Framework introduced Code-First approach from Entity Framework 4.1. Code-First is mainly useful in </a:t>
            </a:r>
            <a:r>
              <a:rPr lang="en-US" sz="1800" u="sng" dirty="0" smtClean="0">
                <a:hlinkClick r:id="rId2"/>
              </a:rPr>
              <a:t>Domain Driven Design</a:t>
            </a:r>
            <a:r>
              <a:rPr lang="en-US" sz="1800" dirty="0" smtClean="0"/>
              <a:t>. With the Code-First approach, you can focus on the domain design and start creating classes as per your domain requirement rather than design your database first and then create the classes which match your database design. Code-First APIs will create the database on the fly based on your entity classes and configuration.</a:t>
            </a:r>
            <a:endParaRPr lang="en-US" sz="1800" dirty="0"/>
          </a:p>
        </p:txBody>
      </p:sp>
      <p:pic>
        <p:nvPicPr>
          <p:cNvPr id="3074" name="Picture 2" descr="C:\Users\Santu\Desktop\code-first.png"/>
          <p:cNvPicPr>
            <a:picLocks noChangeAspect="1" noChangeArrowheads="1"/>
          </p:cNvPicPr>
          <p:nvPr/>
        </p:nvPicPr>
        <p:blipFill>
          <a:blip r:embed="rId3"/>
          <a:srcRect/>
          <a:stretch>
            <a:fillRect/>
          </a:stretch>
        </p:blipFill>
        <p:spPr bwMode="auto">
          <a:xfrm>
            <a:off x="990600" y="3733800"/>
            <a:ext cx="7243202" cy="1828800"/>
          </a:xfrm>
          <a:prstGeom prst="rect">
            <a:avLst/>
          </a:prstGeom>
          <a:noFill/>
        </p:spPr>
      </p:pic>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Code-First</a:t>
            </a:r>
            <a:endParaRPr lang="en-US" dirty="0"/>
          </a:p>
        </p:txBody>
      </p:sp>
      <p:sp>
        <p:nvSpPr>
          <p:cNvPr id="3" name="Content Placeholder 2"/>
          <p:cNvSpPr>
            <a:spLocks noGrp="1"/>
          </p:cNvSpPr>
          <p:nvPr>
            <p:ph sz="quarter" idx="1"/>
          </p:nvPr>
        </p:nvSpPr>
        <p:spPr/>
        <p:txBody>
          <a:bodyPr>
            <a:noAutofit/>
          </a:bodyPr>
          <a:lstStyle/>
          <a:p>
            <a:r>
              <a:rPr lang="en-IN" sz="1800" dirty="0"/>
              <a:t>Code-First Workflow:</a:t>
            </a:r>
          </a:p>
          <a:p>
            <a:r>
              <a:rPr lang="en-IN" sz="1800" dirty="0"/>
              <a:t>The following figure illustrates the code-first development workflow</a:t>
            </a:r>
            <a:r>
              <a:rPr lang="en-IN" sz="1800" dirty="0" smtClean="0"/>
              <a:t>.</a:t>
            </a:r>
          </a:p>
          <a:p>
            <a:endParaRPr lang="en-IN" sz="1800" dirty="0"/>
          </a:p>
          <a:p>
            <a:endParaRPr lang="en-IN" sz="1800" dirty="0" smtClean="0"/>
          </a:p>
          <a:p>
            <a:endParaRPr lang="en-IN" sz="1800" dirty="0"/>
          </a:p>
          <a:p>
            <a:endParaRPr lang="en-IN" sz="1800" dirty="0" smtClean="0"/>
          </a:p>
          <a:p>
            <a:endParaRPr lang="en-IN" sz="1800" dirty="0"/>
          </a:p>
          <a:p>
            <a:r>
              <a:rPr lang="en-IN" sz="1800" dirty="0"/>
              <a:t>The development workflow in the code-first approach would be: Create or modify domain classes -&gt; configure these domain classes using Fluent-API or data annotation attributes -&gt; Create or update the database schema using automated migration or code-based migration.</a:t>
            </a:r>
          </a:p>
        </p:txBody>
      </p:sp>
      <p:pic>
        <p:nvPicPr>
          <p:cNvPr id="1026" name="Picture 2" descr="C:\Users\SANTHOSH\Desktop\dev-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145338" cy="12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03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r>
              <a:rPr lang="en-US" dirty="0" err="1" smtClean="0"/>
              <a:t>First:Database</a:t>
            </a:r>
            <a:r>
              <a:rPr lang="en-US" dirty="0" smtClean="0"/>
              <a:t> Initialization</a:t>
            </a:r>
            <a:endParaRPr lang="en-US" dirty="0"/>
          </a:p>
        </p:txBody>
      </p:sp>
      <p:pic>
        <p:nvPicPr>
          <p:cNvPr id="2050" name="Picture 2" descr="C:\Users\Santu\Desktop\database-init-fg1.PNG"/>
          <p:cNvPicPr>
            <a:picLocks noChangeAspect="1" noChangeArrowheads="1"/>
          </p:cNvPicPr>
          <p:nvPr/>
        </p:nvPicPr>
        <p:blipFill>
          <a:blip r:embed="rId2"/>
          <a:srcRect/>
          <a:stretch>
            <a:fillRect/>
          </a:stretch>
        </p:blipFill>
        <p:spPr bwMode="auto">
          <a:xfrm>
            <a:off x="762000" y="1676400"/>
            <a:ext cx="7543800" cy="4476750"/>
          </a:xfrm>
          <a:prstGeom prst="rect">
            <a:avLst/>
          </a:prstGeom>
          <a:noFill/>
        </p:spPr>
      </p:pic>
    </p:spTree>
    <p:extLst>
      <p:ext uri="{BB962C8B-B14F-4D97-AF65-F5344CB8AC3E}">
        <p14:creationId xmlns:p14="http://schemas.microsoft.com/office/powerpoint/2010/main" val="899066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r>
              <a:rPr lang="en-US" dirty="0" err="1" smtClean="0"/>
              <a:t>First:Database</a:t>
            </a:r>
            <a:r>
              <a:rPr lang="en-US" dirty="0" smtClean="0"/>
              <a:t> Initialization</a:t>
            </a:r>
            <a:endParaRPr lang="en-US" dirty="0"/>
          </a:p>
        </p:txBody>
      </p:sp>
      <p:sp>
        <p:nvSpPr>
          <p:cNvPr id="3" name="Content Placeholder 2"/>
          <p:cNvSpPr>
            <a:spLocks noGrp="1"/>
          </p:cNvSpPr>
          <p:nvPr>
            <p:ph sz="quarter" idx="1"/>
          </p:nvPr>
        </p:nvSpPr>
        <p:spPr/>
        <p:txBody>
          <a:bodyPr>
            <a:noAutofit/>
          </a:bodyPr>
          <a:lstStyle/>
          <a:p>
            <a:r>
              <a:rPr lang="en-US" sz="1800" dirty="0" smtClean="0"/>
              <a:t>Base constructor of the context class can have the following parameter.</a:t>
            </a:r>
          </a:p>
          <a:p>
            <a:r>
              <a:rPr lang="en-US" sz="1800" dirty="0" smtClean="0"/>
              <a:t>No Parameter</a:t>
            </a:r>
          </a:p>
          <a:p>
            <a:r>
              <a:rPr lang="en-US" sz="1800" dirty="0" smtClean="0"/>
              <a:t>Database Name</a:t>
            </a:r>
          </a:p>
          <a:p>
            <a:r>
              <a:rPr lang="en-US" sz="1800" dirty="0" smtClean="0"/>
              <a:t>Connection String Name</a:t>
            </a:r>
          </a:p>
          <a:p>
            <a:r>
              <a:rPr lang="en-US" sz="1800" b="1" dirty="0" smtClean="0"/>
              <a:t>No Parameter</a:t>
            </a:r>
          </a:p>
          <a:p>
            <a:r>
              <a:rPr lang="en-US" sz="1800" dirty="0" smtClean="0"/>
              <a:t>If you do not specify the parameter in the base constructor of the context class then it creates a database in your local SQLEXPRESS server with a name that matches your {Namespace}.{Context class name}. For example, Code First will create a database named </a:t>
            </a:r>
            <a:r>
              <a:rPr lang="en-US" sz="1800" i="1" dirty="0" err="1" smtClean="0"/>
              <a:t>SchoolDataLayer.Context</a:t>
            </a:r>
            <a:r>
              <a:rPr lang="en-US" sz="1800" dirty="0" smtClean="0"/>
              <a:t> for the following context class:</a:t>
            </a:r>
          </a:p>
          <a:p>
            <a:pPr lvl="1">
              <a:buNone/>
            </a:pPr>
            <a:r>
              <a:rPr lang="en-US" sz="1800" dirty="0" smtClean="0">
                <a:solidFill>
                  <a:srgbClr val="0000FF"/>
                </a:solidFill>
              </a:rPr>
              <a:t>namespace</a:t>
            </a:r>
            <a:r>
              <a:rPr lang="en-US" sz="1800" dirty="0" smtClean="0"/>
              <a:t> </a:t>
            </a:r>
            <a:r>
              <a:rPr lang="en-US" sz="1800" dirty="0" err="1" smtClean="0"/>
              <a:t>SchoolDataLayer</a:t>
            </a:r>
            <a:r>
              <a:rPr lang="en-US" sz="1800" dirty="0" smtClean="0"/>
              <a:t> </a:t>
            </a:r>
          </a:p>
          <a:p>
            <a:pPr lvl="1">
              <a:buNone/>
            </a:pPr>
            <a:r>
              <a:rPr lang="en-US" sz="1800" dirty="0" smtClean="0"/>
              <a:t>{ </a:t>
            </a:r>
          </a:p>
          <a:p>
            <a:pPr lvl="1">
              <a:buNone/>
            </a:pPr>
            <a:r>
              <a:rPr lang="en-US" sz="1800" dirty="0" smtClean="0">
                <a:solidFill>
                  <a:srgbClr val="0000FF"/>
                </a:solidFill>
              </a:rPr>
              <a:t>public</a:t>
            </a:r>
            <a:r>
              <a:rPr lang="en-US" sz="1800" dirty="0" smtClean="0"/>
              <a:t> </a:t>
            </a:r>
            <a:r>
              <a:rPr lang="en-US" sz="1800" dirty="0" smtClean="0">
                <a:solidFill>
                  <a:srgbClr val="0000FF"/>
                </a:solidFill>
              </a:rPr>
              <a:t>class</a:t>
            </a:r>
            <a:r>
              <a:rPr lang="en-US" sz="1800" dirty="0" smtClean="0"/>
              <a:t> </a:t>
            </a:r>
            <a:r>
              <a:rPr lang="en-US" sz="1800" dirty="0" smtClean="0">
                <a:solidFill>
                  <a:srgbClr val="2B91AF"/>
                </a:solidFill>
              </a:rPr>
              <a:t>Context</a:t>
            </a:r>
            <a:r>
              <a:rPr lang="en-US" sz="1800" dirty="0" smtClean="0"/>
              <a:t>: </a:t>
            </a:r>
            <a:r>
              <a:rPr lang="en-US" sz="1800" dirty="0" err="1" smtClean="0">
                <a:solidFill>
                  <a:srgbClr val="2B91AF"/>
                </a:solidFill>
              </a:rPr>
              <a:t>DbContext</a:t>
            </a:r>
            <a:r>
              <a:rPr lang="en-US" sz="1800" dirty="0" smtClean="0">
                <a:solidFill>
                  <a:srgbClr val="2B91AF"/>
                </a:solidFill>
              </a:rPr>
              <a:t> </a:t>
            </a:r>
          </a:p>
          <a:p>
            <a:pPr lvl="1">
              <a:buNone/>
            </a:pPr>
            <a:r>
              <a:rPr lang="en-US" sz="1800" dirty="0" smtClean="0"/>
              <a:t>{ </a:t>
            </a:r>
            <a:r>
              <a:rPr lang="en-US" sz="1800" dirty="0" smtClean="0">
                <a:solidFill>
                  <a:srgbClr val="0000FF"/>
                </a:solidFill>
              </a:rPr>
              <a:t>public</a:t>
            </a:r>
            <a:r>
              <a:rPr lang="en-US" sz="1800" dirty="0" smtClean="0"/>
              <a:t> Context(): </a:t>
            </a:r>
            <a:r>
              <a:rPr lang="en-US" sz="1800" dirty="0" smtClean="0">
                <a:solidFill>
                  <a:srgbClr val="0000FF"/>
                </a:solidFill>
              </a:rPr>
              <a:t>base</a:t>
            </a:r>
            <a:r>
              <a:rPr lang="en-US" sz="1800" dirty="0" smtClean="0"/>
              <a:t>() { } </a:t>
            </a:r>
          </a:p>
          <a:p>
            <a:pPr lvl="1">
              <a:buNone/>
            </a:pPr>
            <a:r>
              <a:rPr lang="en-US" sz="1800" dirty="0" smtClean="0"/>
              <a:t>} </a:t>
            </a:r>
          </a:p>
          <a:p>
            <a:pPr lvl="1">
              <a:buNone/>
            </a:pPr>
            <a:r>
              <a:rPr lang="en-US" sz="1800" dirty="0" smtClean="0"/>
              <a:t>} </a:t>
            </a:r>
            <a:endParaRPr lang="en-US" sz="1800" dirty="0"/>
          </a:p>
        </p:txBody>
      </p:sp>
    </p:spTree>
    <p:extLst>
      <p:ext uri="{BB962C8B-B14F-4D97-AF65-F5344CB8AC3E}">
        <p14:creationId xmlns:p14="http://schemas.microsoft.com/office/powerpoint/2010/main" val="3835475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r>
              <a:rPr lang="en-US" dirty="0" err="1" smtClean="0"/>
              <a:t>First:Database</a:t>
            </a:r>
            <a:r>
              <a:rPr lang="en-US" dirty="0" smtClean="0"/>
              <a:t> Initialization</a:t>
            </a:r>
            <a:endParaRPr lang="en-US" dirty="0"/>
          </a:p>
        </p:txBody>
      </p:sp>
      <p:sp>
        <p:nvSpPr>
          <p:cNvPr id="3" name="Content Placeholder 2"/>
          <p:cNvSpPr>
            <a:spLocks noGrp="1"/>
          </p:cNvSpPr>
          <p:nvPr>
            <p:ph sz="quarter" idx="1"/>
          </p:nvPr>
        </p:nvSpPr>
        <p:spPr/>
        <p:txBody>
          <a:bodyPr>
            <a:noAutofit/>
          </a:bodyPr>
          <a:lstStyle/>
          <a:p>
            <a:r>
              <a:rPr lang="en-US" sz="2400" b="1" dirty="0" smtClean="0"/>
              <a:t>Database Name:</a:t>
            </a:r>
          </a:p>
          <a:p>
            <a:r>
              <a:rPr lang="en-US" sz="1800" dirty="0" smtClean="0"/>
              <a:t>You can also specify the database name as a parameter in a base constructor of the context class. If you specify a database name parameter, then Code First creates a database with the name you specified in the base constructor in the local SQLEXPRESS database server. For example, Code First will create a database named </a:t>
            </a:r>
            <a:r>
              <a:rPr lang="en-US" sz="1800" dirty="0" err="1" smtClean="0"/>
              <a:t>MySchoolDB</a:t>
            </a:r>
            <a:r>
              <a:rPr lang="en-US" sz="1800" dirty="0" smtClean="0"/>
              <a:t> for the following context class.</a:t>
            </a:r>
          </a:p>
          <a:p>
            <a:pPr lvl="1">
              <a:buNone/>
            </a:pPr>
            <a:r>
              <a:rPr lang="en-US" sz="2000" dirty="0" smtClean="0">
                <a:solidFill>
                  <a:srgbClr val="0000FF"/>
                </a:solidFill>
              </a:rPr>
              <a:t>namespace</a:t>
            </a:r>
            <a:r>
              <a:rPr lang="en-US" sz="2000" dirty="0" smtClean="0"/>
              <a:t> </a:t>
            </a:r>
            <a:r>
              <a:rPr lang="en-US" sz="2000" dirty="0" err="1" smtClean="0"/>
              <a:t>SchoolDataLayer</a:t>
            </a:r>
            <a:r>
              <a:rPr lang="en-US" sz="2000" dirty="0" smtClean="0"/>
              <a:t> </a:t>
            </a:r>
          </a:p>
          <a:p>
            <a:pPr lvl="1">
              <a:buNone/>
            </a:pPr>
            <a:r>
              <a:rPr lang="en-US" sz="2000" dirty="0" smtClean="0"/>
              <a:t>{ </a:t>
            </a:r>
          </a:p>
          <a:p>
            <a:pPr lvl="1">
              <a:buNone/>
            </a:pPr>
            <a:r>
              <a:rPr lang="en-US" sz="2000" dirty="0" smtClean="0">
                <a:solidFill>
                  <a:srgbClr val="0000FF"/>
                </a:solidFill>
              </a:rPr>
              <a:t>public</a:t>
            </a:r>
            <a:r>
              <a:rPr lang="en-US" sz="2000" dirty="0" smtClean="0"/>
              <a:t> </a:t>
            </a:r>
            <a:r>
              <a:rPr lang="en-US" sz="2000" dirty="0" smtClean="0">
                <a:solidFill>
                  <a:srgbClr val="0000FF"/>
                </a:solidFill>
              </a:rPr>
              <a:t>class</a:t>
            </a:r>
            <a:r>
              <a:rPr lang="en-US" sz="2000" dirty="0" smtClean="0"/>
              <a:t> </a:t>
            </a:r>
            <a:r>
              <a:rPr lang="en-US" sz="2000" dirty="0" smtClean="0">
                <a:solidFill>
                  <a:srgbClr val="2B91AF"/>
                </a:solidFill>
              </a:rPr>
              <a:t>Context</a:t>
            </a:r>
            <a:r>
              <a:rPr lang="en-US" sz="2000" dirty="0" smtClean="0"/>
              <a:t>: </a:t>
            </a:r>
            <a:r>
              <a:rPr lang="en-US" sz="2000" dirty="0" err="1" smtClean="0">
                <a:solidFill>
                  <a:srgbClr val="2B91AF"/>
                </a:solidFill>
              </a:rPr>
              <a:t>DbContext</a:t>
            </a:r>
            <a:r>
              <a:rPr lang="en-US" sz="2000" dirty="0" smtClean="0">
                <a:solidFill>
                  <a:srgbClr val="2B91AF"/>
                </a:solidFill>
              </a:rPr>
              <a:t> </a:t>
            </a:r>
            <a:r>
              <a:rPr lang="en-US" sz="2000" dirty="0" smtClean="0"/>
              <a:t>{</a:t>
            </a:r>
          </a:p>
          <a:p>
            <a:pPr lvl="1">
              <a:buNone/>
            </a:pPr>
            <a:r>
              <a:rPr lang="en-US" sz="2000" dirty="0" smtClean="0"/>
              <a:t> </a:t>
            </a:r>
            <a:r>
              <a:rPr lang="en-US" sz="2000" dirty="0" smtClean="0">
                <a:solidFill>
                  <a:srgbClr val="0000FF"/>
                </a:solidFill>
              </a:rPr>
              <a:t>public</a:t>
            </a:r>
            <a:r>
              <a:rPr lang="en-US" sz="2000" dirty="0" smtClean="0"/>
              <a:t> Context(): </a:t>
            </a:r>
            <a:r>
              <a:rPr lang="en-US" sz="2000" dirty="0" smtClean="0">
                <a:solidFill>
                  <a:srgbClr val="0000FF"/>
                </a:solidFill>
              </a:rPr>
              <a:t>base</a:t>
            </a:r>
            <a:r>
              <a:rPr lang="en-US" sz="2000" dirty="0" smtClean="0"/>
              <a:t>(</a:t>
            </a:r>
            <a:r>
              <a:rPr lang="en-US" sz="2000" dirty="0" smtClean="0">
                <a:solidFill>
                  <a:srgbClr val="A31515"/>
                </a:solidFill>
              </a:rPr>
              <a:t>"</a:t>
            </a:r>
            <a:r>
              <a:rPr lang="en-US" sz="2000" dirty="0" err="1" smtClean="0">
                <a:solidFill>
                  <a:srgbClr val="A31515"/>
                </a:solidFill>
              </a:rPr>
              <a:t>MySchoolDB</a:t>
            </a:r>
            <a:r>
              <a:rPr lang="en-US" sz="2000" dirty="0" smtClean="0">
                <a:solidFill>
                  <a:srgbClr val="A31515"/>
                </a:solidFill>
              </a:rPr>
              <a:t>"</a:t>
            </a:r>
            <a:r>
              <a:rPr lang="en-US" sz="2000" dirty="0" smtClean="0"/>
              <a:t>) { } </a:t>
            </a:r>
          </a:p>
          <a:p>
            <a:pPr lvl="1">
              <a:buNone/>
            </a:pPr>
            <a:r>
              <a:rPr lang="en-US" sz="2000" dirty="0" smtClean="0"/>
              <a:t>} } </a:t>
            </a:r>
          </a:p>
          <a:p>
            <a:endParaRPr lang="en-US" sz="1800" dirty="0" smtClean="0"/>
          </a:p>
        </p:txBody>
      </p:sp>
    </p:spTree>
    <p:extLst>
      <p:ext uri="{BB962C8B-B14F-4D97-AF65-F5344CB8AC3E}">
        <p14:creationId xmlns:p14="http://schemas.microsoft.com/office/powerpoint/2010/main" val="2650279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r>
              <a:rPr lang="en-US" dirty="0" err="1" smtClean="0"/>
              <a:t>First:Database</a:t>
            </a:r>
            <a:r>
              <a:rPr lang="en-US" dirty="0" smtClean="0"/>
              <a:t> Initialization</a:t>
            </a:r>
            <a:endParaRPr lang="en-US" dirty="0"/>
          </a:p>
        </p:txBody>
      </p:sp>
      <p:sp>
        <p:nvSpPr>
          <p:cNvPr id="3" name="Content Placeholder 2"/>
          <p:cNvSpPr>
            <a:spLocks noGrp="1"/>
          </p:cNvSpPr>
          <p:nvPr>
            <p:ph sz="quarter" idx="1"/>
          </p:nvPr>
        </p:nvSpPr>
        <p:spPr/>
        <p:txBody>
          <a:bodyPr>
            <a:noAutofit/>
          </a:bodyPr>
          <a:lstStyle/>
          <a:p>
            <a:r>
              <a:rPr lang="en-US" sz="2400" b="1" dirty="0" err="1" smtClean="0"/>
              <a:t>ConnectionString</a:t>
            </a:r>
            <a:r>
              <a:rPr lang="en-US" sz="2400" b="1" dirty="0" smtClean="0"/>
              <a:t> Name:</a:t>
            </a:r>
          </a:p>
          <a:p>
            <a:r>
              <a:rPr lang="en-US" sz="1800" dirty="0" smtClean="0"/>
              <a:t>You can also define connection string in </a:t>
            </a:r>
            <a:r>
              <a:rPr lang="en-US" sz="1800" dirty="0" err="1" smtClean="0"/>
              <a:t>app.config</a:t>
            </a:r>
            <a:r>
              <a:rPr lang="en-US" sz="1800" dirty="0" smtClean="0"/>
              <a:t> or </a:t>
            </a:r>
            <a:r>
              <a:rPr lang="en-US" sz="1800" dirty="0" err="1" smtClean="0"/>
              <a:t>web.config</a:t>
            </a:r>
            <a:r>
              <a:rPr lang="en-US" sz="1800" dirty="0" smtClean="0"/>
              <a:t> and specify connection string name starting with "name=" in the base constructor of the context class. Consider the following example where we pass name=</a:t>
            </a:r>
            <a:r>
              <a:rPr lang="en-US" sz="1800" dirty="0" err="1" smtClean="0"/>
              <a:t>SchoolDBConnectionString</a:t>
            </a:r>
            <a:r>
              <a:rPr lang="en-US" sz="1800" dirty="0" smtClean="0"/>
              <a:t> parameter in the base constructor.</a:t>
            </a:r>
          </a:p>
          <a:p>
            <a:r>
              <a:rPr lang="en-US" sz="1800" dirty="0" smtClean="0">
                <a:solidFill>
                  <a:srgbClr val="0000FF"/>
                </a:solidFill>
              </a:rPr>
              <a:t>namespace</a:t>
            </a:r>
            <a:r>
              <a:rPr lang="en-US" sz="1800" dirty="0" smtClean="0"/>
              <a:t> </a:t>
            </a:r>
            <a:r>
              <a:rPr lang="en-US" sz="1800" dirty="0" err="1" smtClean="0"/>
              <a:t>SchoolDataLayer</a:t>
            </a:r>
            <a:r>
              <a:rPr lang="en-US" sz="1800" dirty="0" smtClean="0"/>
              <a:t> {</a:t>
            </a:r>
          </a:p>
          <a:p>
            <a:r>
              <a:rPr lang="en-US" sz="1800" dirty="0" smtClean="0"/>
              <a:t> </a:t>
            </a:r>
            <a:r>
              <a:rPr lang="en-US" sz="1800" dirty="0" smtClean="0">
                <a:solidFill>
                  <a:srgbClr val="0000FF"/>
                </a:solidFill>
              </a:rPr>
              <a:t>public</a:t>
            </a:r>
            <a:r>
              <a:rPr lang="en-US" sz="1800" dirty="0" smtClean="0"/>
              <a:t> </a:t>
            </a:r>
            <a:r>
              <a:rPr lang="en-US" sz="1800" dirty="0" smtClean="0">
                <a:solidFill>
                  <a:srgbClr val="0000FF"/>
                </a:solidFill>
              </a:rPr>
              <a:t>class</a:t>
            </a:r>
            <a:r>
              <a:rPr lang="en-US" sz="1800" dirty="0" smtClean="0"/>
              <a:t> </a:t>
            </a:r>
            <a:r>
              <a:rPr lang="en-US" sz="1800" dirty="0" smtClean="0">
                <a:solidFill>
                  <a:srgbClr val="2B91AF"/>
                </a:solidFill>
              </a:rPr>
              <a:t>Context</a:t>
            </a:r>
            <a:r>
              <a:rPr lang="en-US" sz="1800" dirty="0" smtClean="0"/>
              <a:t>: </a:t>
            </a:r>
            <a:r>
              <a:rPr lang="en-US" sz="1800" dirty="0" err="1" smtClean="0">
                <a:solidFill>
                  <a:srgbClr val="2B91AF"/>
                </a:solidFill>
              </a:rPr>
              <a:t>DbContext</a:t>
            </a:r>
            <a:r>
              <a:rPr lang="en-US" sz="1800" dirty="0" smtClean="0">
                <a:solidFill>
                  <a:srgbClr val="2B91AF"/>
                </a:solidFill>
              </a:rPr>
              <a:t> </a:t>
            </a:r>
            <a:r>
              <a:rPr lang="en-US" sz="1800" dirty="0" smtClean="0"/>
              <a:t>{ </a:t>
            </a:r>
          </a:p>
          <a:p>
            <a:r>
              <a:rPr lang="en-US" sz="1800" dirty="0" smtClean="0">
                <a:solidFill>
                  <a:srgbClr val="0000FF"/>
                </a:solidFill>
              </a:rPr>
              <a:t>public</a:t>
            </a:r>
            <a:r>
              <a:rPr lang="en-US" sz="1800" dirty="0" smtClean="0"/>
              <a:t> </a:t>
            </a:r>
            <a:r>
              <a:rPr lang="en-US" sz="1800" dirty="0" err="1" smtClean="0"/>
              <a:t>SchoolDBContext</a:t>
            </a:r>
            <a:r>
              <a:rPr lang="en-US" sz="1800" dirty="0" smtClean="0"/>
              <a:t>() : </a:t>
            </a:r>
            <a:r>
              <a:rPr lang="en-US" sz="1800" dirty="0" smtClean="0">
                <a:solidFill>
                  <a:srgbClr val="0000FF"/>
                </a:solidFill>
              </a:rPr>
              <a:t>base</a:t>
            </a:r>
            <a:r>
              <a:rPr lang="en-US" sz="1800" dirty="0" smtClean="0"/>
              <a:t>(</a:t>
            </a:r>
            <a:r>
              <a:rPr lang="en-US" sz="1800" dirty="0" smtClean="0">
                <a:solidFill>
                  <a:srgbClr val="A31515"/>
                </a:solidFill>
              </a:rPr>
              <a:t>"name=</a:t>
            </a:r>
            <a:r>
              <a:rPr lang="en-US" sz="1800" dirty="0" err="1" smtClean="0">
                <a:solidFill>
                  <a:srgbClr val="A31515"/>
                </a:solidFill>
              </a:rPr>
              <a:t>SchoolDBConnectionString</a:t>
            </a:r>
            <a:r>
              <a:rPr lang="en-US" sz="1800" dirty="0" smtClean="0">
                <a:solidFill>
                  <a:srgbClr val="A31515"/>
                </a:solidFill>
              </a:rPr>
              <a:t>"</a:t>
            </a:r>
            <a:r>
              <a:rPr lang="en-US" sz="1800" dirty="0" smtClean="0"/>
              <a:t>) { } </a:t>
            </a:r>
          </a:p>
          <a:p>
            <a:r>
              <a:rPr lang="en-US" sz="1800" dirty="0" smtClean="0"/>
              <a:t>} }</a:t>
            </a:r>
          </a:p>
          <a:p>
            <a:pPr lvl="1">
              <a:buNone/>
            </a:pPr>
            <a:r>
              <a:rPr lang="en-US" sz="1500" dirty="0" smtClean="0">
                <a:solidFill>
                  <a:srgbClr val="0000FF"/>
                </a:solidFill>
              </a:rPr>
              <a:t>&lt;</a:t>
            </a:r>
            <a:r>
              <a:rPr lang="en-US" sz="1500" dirty="0" err="1" smtClean="0">
                <a:solidFill>
                  <a:srgbClr val="800000"/>
                </a:solidFill>
              </a:rPr>
              <a:t>connectionStrings</a:t>
            </a:r>
            <a:r>
              <a:rPr lang="en-US" sz="1500" dirty="0" smtClean="0">
                <a:solidFill>
                  <a:srgbClr val="0000FF"/>
                </a:solidFill>
              </a:rPr>
              <a:t>&gt;</a:t>
            </a:r>
            <a:r>
              <a:rPr lang="en-US" sz="1500" dirty="0" smtClean="0"/>
              <a:t> </a:t>
            </a:r>
            <a:r>
              <a:rPr lang="en-US" sz="1500" dirty="0" smtClean="0">
                <a:solidFill>
                  <a:srgbClr val="0000FF"/>
                </a:solidFill>
              </a:rPr>
              <a:t>&lt;</a:t>
            </a:r>
            <a:r>
              <a:rPr lang="en-US" sz="1500" dirty="0" smtClean="0">
                <a:solidFill>
                  <a:srgbClr val="800000"/>
                </a:solidFill>
              </a:rPr>
              <a:t>add</a:t>
            </a:r>
            <a:r>
              <a:rPr lang="en-US" sz="1500" dirty="0" smtClean="0"/>
              <a:t> </a:t>
            </a:r>
            <a:r>
              <a:rPr lang="en-US" sz="1500" dirty="0" smtClean="0">
                <a:solidFill>
                  <a:srgbClr val="FF0000"/>
                </a:solidFill>
              </a:rPr>
              <a:t>name</a:t>
            </a:r>
            <a:r>
              <a:rPr lang="en-US" sz="1500" dirty="0" smtClean="0">
                <a:solidFill>
                  <a:srgbClr val="0000FF"/>
                </a:solidFill>
              </a:rPr>
              <a:t>="</a:t>
            </a:r>
            <a:r>
              <a:rPr lang="en-US" sz="1500" dirty="0" err="1" smtClean="0">
                <a:solidFill>
                  <a:srgbClr val="0000FF"/>
                </a:solidFill>
              </a:rPr>
              <a:t>SchoolDBConnectionString</a:t>
            </a:r>
            <a:r>
              <a:rPr lang="en-US" sz="1500" dirty="0" smtClean="0">
                <a:solidFill>
                  <a:srgbClr val="0000FF"/>
                </a:solidFill>
              </a:rPr>
              <a:t>"</a:t>
            </a:r>
            <a:r>
              <a:rPr lang="en-US" sz="1500" dirty="0" smtClean="0"/>
              <a:t> </a:t>
            </a:r>
            <a:r>
              <a:rPr lang="en-US" sz="1500" dirty="0" err="1" smtClean="0">
                <a:solidFill>
                  <a:srgbClr val="FF0000"/>
                </a:solidFill>
              </a:rPr>
              <a:t>connectionString</a:t>
            </a:r>
            <a:r>
              <a:rPr lang="en-US" sz="1500" dirty="0" smtClean="0">
                <a:solidFill>
                  <a:srgbClr val="0000FF"/>
                </a:solidFill>
              </a:rPr>
              <a:t>="Data Source=.;Initial Catalog=</a:t>
            </a:r>
            <a:r>
              <a:rPr lang="en-US" sz="1500" dirty="0" err="1" smtClean="0">
                <a:solidFill>
                  <a:srgbClr val="0000FF"/>
                </a:solidFill>
              </a:rPr>
              <a:t>SchoolDB-ByConnectionString;Integrated</a:t>
            </a:r>
            <a:r>
              <a:rPr lang="en-US" sz="1500" dirty="0" smtClean="0">
                <a:solidFill>
                  <a:srgbClr val="0000FF"/>
                </a:solidFill>
              </a:rPr>
              <a:t> Security=true"</a:t>
            </a:r>
            <a:r>
              <a:rPr lang="en-US" sz="1500" dirty="0" smtClean="0"/>
              <a:t> </a:t>
            </a:r>
            <a:r>
              <a:rPr lang="en-US" sz="1500" dirty="0" err="1" smtClean="0">
                <a:solidFill>
                  <a:srgbClr val="FF0000"/>
                </a:solidFill>
              </a:rPr>
              <a:t>providerName</a:t>
            </a:r>
            <a:r>
              <a:rPr lang="en-US" sz="1500" dirty="0" smtClean="0">
                <a:solidFill>
                  <a:srgbClr val="0000FF"/>
                </a:solidFill>
              </a:rPr>
              <a:t>="</a:t>
            </a:r>
            <a:r>
              <a:rPr lang="en-US" sz="1500" dirty="0" err="1" smtClean="0">
                <a:solidFill>
                  <a:srgbClr val="0000FF"/>
                </a:solidFill>
              </a:rPr>
              <a:t>System.Data.SqlClient</a:t>
            </a:r>
            <a:r>
              <a:rPr lang="en-US" sz="1500" dirty="0" smtClean="0">
                <a:solidFill>
                  <a:srgbClr val="0000FF"/>
                </a:solidFill>
              </a:rPr>
              <a:t>"/&gt;</a:t>
            </a:r>
            <a:r>
              <a:rPr lang="en-US" sz="1500" dirty="0" smtClean="0"/>
              <a:t> </a:t>
            </a:r>
          </a:p>
          <a:p>
            <a:pPr lvl="1">
              <a:buNone/>
            </a:pPr>
            <a:r>
              <a:rPr lang="en-US" sz="1500" dirty="0" smtClean="0">
                <a:solidFill>
                  <a:srgbClr val="0000FF"/>
                </a:solidFill>
              </a:rPr>
              <a:t>&lt;/</a:t>
            </a:r>
            <a:r>
              <a:rPr lang="en-US" sz="1500" dirty="0" err="1" smtClean="0">
                <a:solidFill>
                  <a:srgbClr val="800000"/>
                </a:solidFill>
              </a:rPr>
              <a:t>connectionStrings</a:t>
            </a:r>
            <a:r>
              <a:rPr lang="en-US" sz="1500" dirty="0" smtClean="0">
                <a:solidFill>
                  <a:srgbClr val="0000FF"/>
                </a:solidFill>
              </a:rPr>
              <a:t>&gt;</a:t>
            </a:r>
            <a:r>
              <a:rPr lang="en-US" sz="1500" dirty="0" smtClean="0"/>
              <a:t> </a:t>
            </a:r>
            <a:r>
              <a:rPr lang="en-US" sz="1500" dirty="0" smtClean="0">
                <a:solidFill>
                  <a:srgbClr val="0000FF"/>
                </a:solidFill>
              </a:rPr>
              <a:t>&lt;/</a:t>
            </a:r>
            <a:r>
              <a:rPr lang="en-US" sz="1500" dirty="0" smtClean="0">
                <a:solidFill>
                  <a:srgbClr val="800000"/>
                </a:solidFill>
              </a:rPr>
              <a:t>configuration</a:t>
            </a:r>
            <a:r>
              <a:rPr lang="en-US" sz="1500" dirty="0" smtClean="0">
                <a:solidFill>
                  <a:srgbClr val="0000FF"/>
                </a:solidFill>
              </a:rPr>
              <a:t>&gt;</a:t>
            </a:r>
            <a:endParaRPr lang="en-US" sz="1500" dirty="0" smtClean="0"/>
          </a:p>
        </p:txBody>
      </p:sp>
    </p:spTree>
    <p:extLst>
      <p:ext uri="{BB962C8B-B14F-4D97-AF65-F5344CB8AC3E}">
        <p14:creationId xmlns:p14="http://schemas.microsoft.com/office/powerpoint/2010/main" val="1148713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First Conventions</a:t>
            </a:r>
            <a:endParaRPr lang="en-US" dirty="0"/>
          </a:p>
        </p:txBody>
      </p:sp>
      <p:sp>
        <p:nvSpPr>
          <p:cNvPr id="3" name="Content Placeholder 2"/>
          <p:cNvSpPr>
            <a:spLocks noGrp="1"/>
          </p:cNvSpPr>
          <p:nvPr>
            <p:ph sz="quarter" idx="1"/>
          </p:nvPr>
        </p:nvSpPr>
        <p:spPr/>
        <p:txBody>
          <a:bodyPr>
            <a:noAutofit/>
          </a:bodyPr>
          <a:lstStyle/>
          <a:p>
            <a:r>
              <a:rPr lang="en-US" sz="1800" dirty="0" smtClean="0"/>
              <a:t>Convention is a set of default rules to automatically configure a conceptual model based on domain class definitions when working with Code-First. Code-First conventions are defined in </a:t>
            </a:r>
            <a:r>
              <a:rPr lang="en-US" sz="1800" i="1" dirty="0" err="1" smtClean="0">
                <a:hlinkClick r:id="rId2"/>
              </a:rPr>
              <a:t>System.Data.Entity.ModelConfiguration.Conventions</a:t>
            </a:r>
            <a:r>
              <a:rPr lang="en-US" sz="1800" dirty="0" smtClean="0"/>
              <a:t> namespace.</a:t>
            </a:r>
          </a:p>
          <a:p>
            <a:r>
              <a:rPr lang="en-US" sz="1800" dirty="0" smtClean="0"/>
              <a:t>Primary Key Convention</a:t>
            </a:r>
          </a:p>
          <a:p>
            <a:r>
              <a:rPr lang="en-US" sz="1800" dirty="0" smtClean="0"/>
              <a:t>Code-First automatically creates a Primary Key in each table. The default convention for primary key is that Code-First would create a primary key for a property if the property name is Id or &lt;class name&gt;Id (NOT case sensitive). The data type of a primary key property can be anything, but if the type of the primary key property is numeric or GUID, it will be configured as an identity column.</a:t>
            </a:r>
          </a:p>
          <a:p>
            <a:r>
              <a:rPr lang="en-US" sz="1800" dirty="0" smtClean="0"/>
              <a:t>Relationship Convention:</a:t>
            </a:r>
          </a:p>
          <a:p>
            <a:r>
              <a:rPr lang="en-US" sz="1800" dirty="0" smtClean="0"/>
              <a:t>Code First infer the relationship between the two entities using navigation property. This navigation property can be simple reference type or collection type.</a:t>
            </a:r>
          </a:p>
          <a:p>
            <a:endParaRPr lang="en-US" sz="1800"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Ado.net Entity Framework</a:t>
            </a:r>
            <a:endParaRPr lang="en-US" dirty="0"/>
          </a:p>
        </p:txBody>
      </p:sp>
      <p:sp>
        <p:nvSpPr>
          <p:cNvPr id="5" name="Content Placeholder 4"/>
          <p:cNvSpPr>
            <a:spLocks noGrp="1"/>
          </p:cNvSpPr>
          <p:nvPr>
            <p:ph sz="quarter" idx="1"/>
          </p:nvPr>
        </p:nvSpPr>
        <p:spPr/>
        <p:txBody>
          <a:bodyPr>
            <a:normAutofit/>
          </a:bodyPr>
          <a:lstStyle/>
          <a:p>
            <a:r>
              <a:rPr lang="en-US" sz="2000" dirty="0" smtClean="0"/>
              <a:t>Entity framework is useful in three scenarios. </a:t>
            </a:r>
          </a:p>
          <a:p>
            <a:r>
              <a:rPr lang="en-US" sz="2000" dirty="0" smtClean="0"/>
              <a:t>First, if you already have existing database or you want to design your database ahead of other parts of the application. </a:t>
            </a:r>
          </a:p>
          <a:p>
            <a:r>
              <a:rPr lang="en-US" sz="2000" dirty="0" smtClean="0"/>
              <a:t>Second, you want to focus on your domain classes and then create the database from your domain classes. </a:t>
            </a:r>
          </a:p>
          <a:p>
            <a:r>
              <a:rPr lang="en-US" sz="2000" dirty="0" smtClean="0"/>
              <a:t>Third, you want to design your database schema on the visual designer and then create the database and classes.</a:t>
            </a:r>
          </a:p>
          <a:p>
            <a:endParaRPr lang="en-US" sz="14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First Conventions</a:t>
            </a:r>
            <a:endParaRPr lang="en-US" dirty="0"/>
          </a:p>
        </p:txBody>
      </p:sp>
      <p:sp>
        <p:nvSpPr>
          <p:cNvPr id="3" name="Content Placeholder 2"/>
          <p:cNvSpPr>
            <a:spLocks noGrp="1"/>
          </p:cNvSpPr>
          <p:nvPr>
            <p:ph sz="quarter" idx="1"/>
          </p:nvPr>
        </p:nvSpPr>
        <p:spPr/>
        <p:txBody>
          <a:bodyPr>
            <a:noAutofit/>
          </a:bodyPr>
          <a:lstStyle/>
          <a:p>
            <a:r>
              <a:rPr lang="en-US" sz="1800" dirty="0" smtClean="0"/>
              <a:t>Foreign key Convention</a:t>
            </a:r>
          </a:p>
          <a:p>
            <a:r>
              <a:rPr lang="en-US" sz="1800" dirty="0" smtClean="0"/>
              <a:t>Code First automatically inserts a foreign key when it encounters a navigation property.</a:t>
            </a:r>
            <a:endParaRPr lang="en-US" sz="1800"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28600"/>
          <a:ext cx="8686800" cy="6633210"/>
        </p:xfrm>
        <a:graphic>
          <a:graphicData uri="http://schemas.openxmlformats.org/drawingml/2006/table">
            <a:tbl>
              <a:tblPr firstRow="1" bandRow="1">
                <a:tableStyleId>{5C22544A-7EE6-4342-B048-85BDC9FD1C3A}</a:tableStyleId>
              </a:tblPr>
              <a:tblGrid>
                <a:gridCol w="1676400"/>
                <a:gridCol w="3200400"/>
                <a:gridCol w="3810000"/>
              </a:tblGrid>
              <a:tr h="304800">
                <a:tc>
                  <a:txBody>
                    <a:bodyPr/>
                    <a:lstStyle/>
                    <a:p>
                      <a:pPr algn="l" fontAlgn="t"/>
                      <a:r>
                        <a:rPr lang="en-US" dirty="0"/>
                        <a:t>C# </a:t>
                      </a:r>
                      <a:r>
                        <a:rPr lang="en-US" dirty="0" err="1"/>
                        <a:t>DataType</a:t>
                      </a:r>
                      <a:endParaRPr lang="en-US" dirty="0"/>
                    </a:p>
                  </a:txBody>
                  <a:tcPr marL="47625" marR="47625" marT="47625" marB="47625"/>
                </a:tc>
                <a:tc>
                  <a:txBody>
                    <a:bodyPr/>
                    <a:lstStyle/>
                    <a:p>
                      <a:pPr algn="l" fontAlgn="t"/>
                      <a:r>
                        <a:rPr lang="en-US" dirty="0"/>
                        <a:t>Related DB Column </a:t>
                      </a:r>
                      <a:r>
                        <a:rPr lang="en-US" dirty="0" err="1"/>
                        <a:t>DataType</a:t>
                      </a:r>
                      <a:endParaRPr lang="en-US" dirty="0"/>
                    </a:p>
                  </a:txBody>
                  <a:tcPr marL="47625" marR="47625" marT="47625" marB="47625"/>
                </a:tc>
                <a:tc>
                  <a:txBody>
                    <a:bodyPr/>
                    <a:lstStyle/>
                    <a:p>
                      <a:pPr algn="l" fontAlgn="t"/>
                      <a:r>
                        <a:rPr lang="en-US"/>
                        <a:t>PK Column DataType &amp; Length</a:t>
                      </a:r>
                    </a:p>
                  </a:txBody>
                  <a:tcPr marL="47625" marR="47625" marT="47625" marB="47625"/>
                </a:tc>
              </a:tr>
              <a:tr h="422910">
                <a:tc>
                  <a:txBody>
                    <a:bodyPr/>
                    <a:lstStyle/>
                    <a:p>
                      <a:pPr fontAlgn="t"/>
                      <a:r>
                        <a:rPr lang="en-US"/>
                        <a:t>int</a:t>
                      </a:r>
                    </a:p>
                  </a:txBody>
                  <a:tcPr marL="47625" marR="47625" marT="47625" marB="47625"/>
                </a:tc>
                <a:tc>
                  <a:txBody>
                    <a:bodyPr/>
                    <a:lstStyle/>
                    <a:p>
                      <a:pPr fontAlgn="t"/>
                      <a:r>
                        <a:rPr lang="en-US"/>
                        <a:t>int</a:t>
                      </a:r>
                    </a:p>
                  </a:txBody>
                  <a:tcPr marL="47625" marR="47625" marT="47625" marB="47625"/>
                </a:tc>
                <a:tc>
                  <a:txBody>
                    <a:bodyPr/>
                    <a:lstStyle/>
                    <a:p>
                      <a:pPr fontAlgn="t"/>
                      <a:r>
                        <a:rPr lang="en-US"/>
                        <a:t>int, Identity column increment by 1</a:t>
                      </a:r>
                    </a:p>
                  </a:txBody>
                  <a:tcPr marL="47625" marR="47625" marT="47625" marB="47625"/>
                </a:tc>
              </a:tr>
              <a:tr h="388620">
                <a:tc>
                  <a:txBody>
                    <a:bodyPr/>
                    <a:lstStyle/>
                    <a:p>
                      <a:pPr fontAlgn="t"/>
                      <a:r>
                        <a:rPr lang="en-US"/>
                        <a:t>string</a:t>
                      </a:r>
                    </a:p>
                  </a:txBody>
                  <a:tcPr marL="47625" marR="47625" marT="47625" marB="47625"/>
                </a:tc>
                <a:tc>
                  <a:txBody>
                    <a:bodyPr/>
                    <a:lstStyle/>
                    <a:p>
                      <a:pPr fontAlgn="t"/>
                      <a:r>
                        <a:rPr lang="en-US"/>
                        <a:t>nvarchar(Max)</a:t>
                      </a:r>
                    </a:p>
                  </a:txBody>
                  <a:tcPr marL="47625" marR="47625" marT="47625" marB="47625"/>
                </a:tc>
                <a:tc>
                  <a:txBody>
                    <a:bodyPr/>
                    <a:lstStyle/>
                    <a:p>
                      <a:pPr fontAlgn="t"/>
                      <a:r>
                        <a:rPr lang="en-US"/>
                        <a:t>nvarchar(128)</a:t>
                      </a:r>
                    </a:p>
                  </a:txBody>
                  <a:tcPr marL="47625" marR="47625" marT="47625" marB="47625"/>
                </a:tc>
              </a:tr>
              <a:tr h="445770">
                <a:tc>
                  <a:txBody>
                    <a:bodyPr/>
                    <a:lstStyle/>
                    <a:p>
                      <a:pPr fontAlgn="t"/>
                      <a:r>
                        <a:rPr lang="en-US"/>
                        <a:t>decimal</a:t>
                      </a:r>
                    </a:p>
                  </a:txBody>
                  <a:tcPr marL="47625" marR="47625" marT="47625" marB="47625"/>
                </a:tc>
                <a:tc>
                  <a:txBody>
                    <a:bodyPr/>
                    <a:lstStyle/>
                    <a:p>
                      <a:pPr fontAlgn="t"/>
                      <a:r>
                        <a:rPr lang="en-US"/>
                        <a:t>decimal(18,2)</a:t>
                      </a:r>
                    </a:p>
                  </a:txBody>
                  <a:tcPr marL="47625" marR="47625" marT="47625" marB="47625"/>
                </a:tc>
                <a:tc>
                  <a:txBody>
                    <a:bodyPr/>
                    <a:lstStyle/>
                    <a:p>
                      <a:pPr fontAlgn="t"/>
                      <a:r>
                        <a:rPr lang="en-US"/>
                        <a:t>decimal(18,2)</a:t>
                      </a:r>
                    </a:p>
                  </a:txBody>
                  <a:tcPr marL="47625" marR="47625" marT="47625" marB="47625"/>
                </a:tc>
              </a:tr>
              <a:tr h="426720">
                <a:tc>
                  <a:txBody>
                    <a:bodyPr/>
                    <a:lstStyle/>
                    <a:p>
                      <a:pPr fontAlgn="t"/>
                      <a:r>
                        <a:rPr lang="en-US"/>
                        <a:t>float</a:t>
                      </a:r>
                    </a:p>
                  </a:txBody>
                  <a:tcPr marL="47625" marR="47625" marT="47625" marB="47625"/>
                </a:tc>
                <a:tc>
                  <a:txBody>
                    <a:bodyPr/>
                    <a:lstStyle/>
                    <a:p>
                      <a:pPr fontAlgn="t"/>
                      <a:r>
                        <a:rPr lang="en-US"/>
                        <a:t>real</a:t>
                      </a:r>
                    </a:p>
                  </a:txBody>
                  <a:tcPr marL="47625" marR="47625" marT="47625" marB="47625"/>
                </a:tc>
                <a:tc>
                  <a:txBody>
                    <a:bodyPr/>
                    <a:lstStyle/>
                    <a:p>
                      <a:pPr fontAlgn="t"/>
                      <a:r>
                        <a:rPr lang="en-US"/>
                        <a:t>real</a:t>
                      </a:r>
                    </a:p>
                  </a:txBody>
                  <a:tcPr marL="47625" marR="47625" marT="47625" marB="47625"/>
                </a:tc>
              </a:tr>
              <a:tr h="407670">
                <a:tc>
                  <a:txBody>
                    <a:bodyPr/>
                    <a:lstStyle/>
                    <a:p>
                      <a:pPr fontAlgn="t"/>
                      <a:r>
                        <a:rPr lang="en-US"/>
                        <a:t>byte[]</a:t>
                      </a:r>
                    </a:p>
                  </a:txBody>
                  <a:tcPr marL="47625" marR="47625" marT="47625" marB="47625"/>
                </a:tc>
                <a:tc>
                  <a:txBody>
                    <a:bodyPr/>
                    <a:lstStyle/>
                    <a:p>
                      <a:pPr fontAlgn="t"/>
                      <a:r>
                        <a:rPr lang="en-US"/>
                        <a:t>varbinary(Max)</a:t>
                      </a:r>
                    </a:p>
                  </a:txBody>
                  <a:tcPr marL="47625" marR="47625" marT="47625" marB="47625"/>
                </a:tc>
                <a:tc>
                  <a:txBody>
                    <a:bodyPr/>
                    <a:lstStyle/>
                    <a:p>
                      <a:pPr fontAlgn="t"/>
                      <a:r>
                        <a:rPr lang="en-US"/>
                        <a:t>varbinary(128)</a:t>
                      </a:r>
                    </a:p>
                  </a:txBody>
                  <a:tcPr marL="47625" marR="47625" marT="47625" marB="47625"/>
                </a:tc>
              </a:tr>
              <a:tr h="388620">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tr>
              <a:tr h="369570">
                <a:tc>
                  <a:txBody>
                    <a:bodyPr/>
                    <a:lstStyle/>
                    <a:p>
                      <a:pPr fontAlgn="t"/>
                      <a:r>
                        <a:rPr lang="en-US"/>
                        <a:t>bool</a:t>
                      </a:r>
                    </a:p>
                  </a:txBody>
                  <a:tcPr marL="47625" marR="47625" marT="47625" marB="47625"/>
                </a:tc>
                <a:tc>
                  <a:txBody>
                    <a:bodyPr/>
                    <a:lstStyle/>
                    <a:p>
                      <a:pPr fontAlgn="t"/>
                      <a:r>
                        <a:rPr lang="en-US"/>
                        <a:t>bit</a:t>
                      </a:r>
                    </a:p>
                  </a:txBody>
                  <a:tcPr marL="47625" marR="47625" marT="47625" marB="47625"/>
                </a:tc>
                <a:tc>
                  <a:txBody>
                    <a:bodyPr/>
                    <a:lstStyle/>
                    <a:p>
                      <a:pPr fontAlgn="t"/>
                      <a:r>
                        <a:rPr lang="en-US"/>
                        <a:t>bit</a:t>
                      </a:r>
                    </a:p>
                  </a:txBody>
                  <a:tcPr marL="47625" marR="47625" marT="47625" marB="47625"/>
                </a:tc>
              </a:tr>
              <a:tr h="350520">
                <a:tc>
                  <a:txBody>
                    <a:bodyPr/>
                    <a:lstStyle/>
                    <a:p>
                      <a:pPr fontAlgn="t"/>
                      <a:r>
                        <a:rPr lang="en-US"/>
                        <a:t>byte</a:t>
                      </a:r>
                    </a:p>
                  </a:txBody>
                  <a:tcPr marL="47625" marR="47625" marT="47625" marB="47625"/>
                </a:tc>
                <a:tc>
                  <a:txBody>
                    <a:bodyPr/>
                    <a:lstStyle/>
                    <a:p>
                      <a:pPr fontAlgn="t"/>
                      <a:r>
                        <a:rPr lang="en-US"/>
                        <a:t>tinyint</a:t>
                      </a:r>
                    </a:p>
                  </a:txBody>
                  <a:tcPr marL="47625" marR="47625" marT="47625" marB="47625"/>
                </a:tc>
                <a:tc>
                  <a:txBody>
                    <a:bodyPr/>
                    <a:lstStyle/>
                    <a:p>
                      <a:pPr fontAlgn="t"/>
                      <a:r>
                        <a:rPr lang="en-US"/>
                        <a:t>tinyint</a:t>
                      </a:r>
                    </a:p>
                  </a:txBody>
                  <a:tcPr marL="47625" marR="47625" marT="47625" marB="47625"/>
                </a:tc>
              </a:tr>
              <a:tr h="331470">
                <a:tc>
                  <a:txBody>
                    <a:bodyPr/>
                    <a:lstStyle/>
                    <a:p>
                      <a:pPr fontAlgn="t"/>
                      <a:r>
                        <a:rPr lang="en-US"/>
                        <a:t>short</a:t>
                      </a:r>
                    </a:p>
                  </a:txBody>
                  <a:tcPr marL="47625" marR="47625" marT="47625" marB="47625"/>
                </a:tc>
                <a:tc>
                  <a:txBody>
                    <a:bodyPr/>
                    <a:lstStyle/>
                    <a:p>
                      <a:pPr fontAlgn="t"/>
                      <a:r>
                        <a:rPr lang="en-US"/>
                        <a:t>smallint</a:t>
                      </a:r>
                    </a:p>
                  </a:txBody>
                  <a:tcPr marL="47625" marR="47625" marT="47625" marB="47625"/>
                </a:tc>
                <a:tc>
                  <a:txBody>
                    <a:bodyPr/>
                    <a:lstStyle/>
                    <a:p>
                      <a:pPr fontAlgn="t"/>
                      <a:r>
                        <a:rPr lang="en-US"/>
                        <a:t>smallint</a:t>
                      </a:r>
                    </a:p>
                  </a:txBody>
                  <a:tcPr marL="47625" marR="47625" marT="47625" marB="47625"/>
                </a:tc>
              </a:tr>
              <a:tr h="388620">
                <a:tc>
                  <a:txBody>
                    <a:bodyPr/>
                    <a:lstStyle/>
                    <a:p>
                      <a:pPr fontAlgn="t"/>
                      <a:r>
                        <a:rPr lang="en-US"/>
                        <a:t>long</a:t>
                      </a:r>
                    </a:p>
                  </a:txBody>
                  <a:tcPr marL="47625" marR="47625" marT="47625" marB="47625"/>
                </a:tc>
                <a:tc>
                  <a:txBody>
                    <a:bodyPr/>
                    <a:lstStyle/>
                    <a:p>
                      <a:pPr fontAlgn="t"/>
                      <a:r>
                        <a:rPr lang="en-US"/>
                        <a:t>bigint</a:t>
                      </a:r>
                    </a:p>
                  </a:txBody>
                  <a:tcPr marL="47625" marR="47625" marT="47625" marB="47625"/>
                </a:tc>
                <a:tc>
                  <a:txBody>
                    <a:bodyPr/>
                    <a:lstStyle/>
                    <a:p>
                      <a:pPr fontAlgn="t"/>
                      <a:r>
                        <a:rPr lang="en-US"/>
                        <a:t>bigint</a:t>
                      </a:r>
                    </a:p>
                  </a:txBody>
                  <a:tcPr marL="47625" marR="47625" marT="47625" marB="47625"/>
                </a:tc>
              </a:tr>
              <a:tr h="369570">
                <a:tc>
                  <a:txBody>
                    <a:bodyPr/>
                    <a:lstStyle/>
                    <a:p>
                      <a:pPr fontAlgn="t"/>
                      <a:r>
                        <a:rPr lang="en-US"/>
                        <a:t>double</a:t>
                      </a:r>
                    </a:p>
                  </a:txBody>
                  <a:tcPr marL="47625" marR="47625" marT="47625" marB="47625"/>
                </a:tc>
                <a:tc>
                  <a:txBody>
                    <a:bodyPr/>
                    <a:lstStyle/>
                    <a:p>
                      <a:pPr fontAlgn="t"/>
                      <a:r>
                        <a:rPr lang="en-US"/>
                        <a:t>float</a:t>
                      </a:r>
                    </a:p>
                  </a:txBody>
                  <a:tcPr marL="47625" marR="47625" marT="47625" marB="47625"/>
                </a:tc>
                <a:tc>
                  <a:txBody>
                    <a:bodyPr/>
                    <a:lstStyle/>
                    <a:p>
                      <a:pPr fontAlgn="t"/>
                      <a:r>
                        <a:rPr lang="en-US"/>
                        <a:t>float</a:t>
                      </a:r>
                    </a:p>
                  </a:txBody>
                  <a:tcPr marL="47625" marR="47625" marT="47625" marB="47625"/>
                </a:tc>
              </a:tr>
              <a:tr h="350520">
                <a:tc>
                  <a:txBody>
                    <a:bodyPr/>
                    <a:lstStyle/>
                    <a:p>
                      <a:pPr fontAlgn="t"/>
                      <a:r>
                        <a:rPr lang="en-US"/>
                        <a:t>char</a:t>
                      </a:r>
                    </a:p>
                  </a:txBody>
                  <a:tcPr marL="47625" marR="47625" marT="47625" marB="47625"/>
                </a:tc>
                <a:tc>
                  <a:txBody>
                    <a:bodyPr/>
                    <a:lstStyle/>
                    <a:p>
                      <a:pPr fontAlgn="t"/>
                      <a:r>
                        <a:rPr lang="en-US"/>
                        <a:t>No mapping</a:t>
                      </a:r>
                    </a:p>
                  </a:txBody>
                  <a:tcPr marL="47625" marR="47625" marT="47625" marB="47625"/>
                </a:tc>
                <a:tc>
                  <a:txBody>
                    <a:bodyPr/>
                    <a:lstStyle/>
                    <a:p>
                      <a:pPr fontAlgn="t"/>
                      <a:r>
                        <a:rPr lang="en-US"/>
                        <a:t>No mapping</a:t>
                      </a:r>
                    </a:p>
                  </a:txBody>
                  <a:tcPr marL="47625" marR="47625" marT="47625" marB="47625"/>
                </a:tc>
              </a:tr>
              <a:tr h="628650">
                <a:tc>
                  <a:txBody>
                    <a:bodyPr/>
                    <a:lstStyle/>
                    <a:p>
                      <a:pPr fontAlgn="t"/>
                      <a:r>
                        <a:rPr lang="en-US"/>
                        <a:t>sbyte</a:t>
                      </a:r>
                    </a:p>
                  </a:txBody>
                  <a:tcPr marL="47625" marR="47625" marT="47625" marB="47625"/>
                </a:tc>
                <a:tc>
                  <a:txBody>
                    <a:bodyPr/>
                    <a:lstStyle/>
                    <a:p>
                      <a:pPr fontAlgn="t"/>
                      <a:r>
                        <a:rPr lang="en-US"/>
                        <a:t>No mapping </a:t>
                      </a:r>
                      <a:br>
                        <a:rPr lang="en-US"/>
                      </a:br>
                      <a:r>
                        <a:rPr lang="en-US"/>
                        <a:t>(throws exception)</a:t>
                      </a:r>
                    </a:p>
                  </a:txBody>
                  <a:tcPr marL="47625" marR="47625" marT="47625" marB="47625"/>
                </a:tc>
                <a:tc>
                  <a:txBody>
                    <a:bodyPr/>
                    <a:lstStyle/>
                    <a:p>
                      <a:pPr fontAlgn="t"/>
                      <a:r>
                        <a:rPr lang="en-US"/>
                        <a:t>No mapping</a:t>
                      </a:r>
                    </a:p>
                  </a:txBody>
                  <a:tcPr marL="47625" marR="47625" marT="47625" marB="47625"/>
                </a:tc>
              </a:tr>
              <a:tr h="628650">
                <a:tc>
                  <a:txBody>
                    <a:bodyPr/>
                    <a:lstStyle/>
                    <a:p>
                      <a:pPr fontAlgn="t"/>
                      <a:r>
                        <a:rPr lang="en-US"/>
                        <a:t>object</a:t>
                      </a:r>
                    </a:p>
                  </a:txBody>
                  <a:tcPr marL="47625" marR="47625" marT="47625" marB="47625"/>
                </a:tc>
                <a:tc>
                  <a:txBody>
                    <a:bodyPr/>
                    <a:lstStyle/>
                    <a:p>
                      <a:pPr fontAlgn="t"/>
                      <a:r>
                        <a:rPr lang="en-US"/>
                        <a:t>No mapping</a:t>
                      </a:r>
                    </a:p>
                  </a:txBody>
                  <a:tcPr marL="47625" marR="47625" marT="47625" marB="47625"/>
                </a:tc>
                <a:tc>
                  <a:txBody>
                    <a:bodyPr/>
                    <a:lstStyle/>
                    <a:p>
                      <a:pPr fontAlgn="t"/>
                      <a:r>
                        <a:rPr lang="en-US" dirty="0"/>
                        <a:t>No mapping</a:t>
                      </a:r>
                    </a:p>
                  </a:txBody>
                  <a:tcPr marL="47625" marR="47625" marT="47625" marB="47625"/>
                </a:tc>
              </a:tr>
            </a:tbl>
          </a:graphicData>
        </a:graphic>
      </p:graphicFrame>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Domain Classes in Code-First</a:t>
            </a:r>
            <a:endParaRPr lang="en-US" dirty="0"/>
          </a:p>
        </p:txBody>
      </p:sp>
      <p:sp>
        <p:nvSpPr>
          <p:cNvPr id="3" name="Content Placeholder 2"/>
          <p:cNvSpPr>
            <a:spLocks noGrp="1"/>
          </p:cNvSpPr>
          <p:nvPr>
            <p:ph sz="quarter" idx="1"/>
          </p:nvPr>
        </p:nvSpPr>
        <p:spPr/>
        <p:txBody>
          <a:bodyPr>
            <a:noAutofit/>
          </a:bodyPr>
          <a:lstStyle/>
          <a:p>
            <a:r>
              <a:rPr lang="en-US" sz="2000" dirty="0" smtClean="0"/>
              <a:t>Code-First builds conceptual model from your domain classes using default conventions.</a:t>
            </a:r>
          </a:p>
          <a:p>
            <a:r>
              <a:rPr lang="en-US" sz="2000" dirty="0" smtClean="0"/>
              <a:t>We can an override these conventions by configuring your domain classes to provide EF with the information it needs. There are two ways to configure your domain classes.</a:t>
            </a:r>
          </a:p>
          <a:p>
            <a:r>
              <a:rPr lang="en-US" sz="2000" dirty="0" err="1" smtClean="0"/>
              <a:t>DataAnnotations</a:t>
            </a:r>
            <a:endParaRPr lang="en-US" sz="2000" dirty="0" smtClean="0"/>
          </a:p>
          <a:p>
            <a:r>
              <a:rPr lang="en-US" sz="2000" dirty="0" smtClean="0"/>
              <a:t>Fluent API</a:t>
            </a:r>
          </a:p>
          <a:p>
            <a:r>
              <a:rPr lang="en-US" sz="2000" dirty="0" err="1" smtClean="0"/>
              <a:t>DataAnnotation</a:t>
            </a:r>
            <a:r>
              <a:rPr lang="en-US" sz="2000" dirty="0" smtClean="0"/>
              <a:t>:</a:t>
            </a:r>
          </a:p>
          <a:p>
            <a:r>
              <a:rPr lang="en-US" sz="2000" dirty="0" err="1" smtClean="0"/>
              <a:t>DataAnnotation</a:t>
            </a:r>
            <a:r>
              <a:rPr lang="en-US" sz="2000" dirty="0" smtClean="0"/>
              <a:t> is a simple attribute based configuration, which you can apply to your domain classes and its properties. You can find most of the attributes in the </a:t>
            </a:r>
            <a:r>
              <a:rPr lang="en-US" sz="2000" i="1" dirty="0" err="1" smtClean="0">
                <a:hlinkClick r:id="rId3"/>
              </a:rPr>
              <a:t>System.ComponentModel.DataAnnotations</a:t>
            </a:r>
            <a:r>
              <a:rPr lang="en-US" sz="2000" dirty="0" smtClean="0"/>
              <a:t> namespace.</a:t>
            </a:r>
          </a:p>
          <a:p>
            <a:endParaRPr lang="en-US" sz="1800" dirty="0" smtClean="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DataAnnotations</a:t>
            </a:r>
            <a:r>
              <a:rPr lang="en-US" dirty="0" smtClean="0"/>
              <a:t> in Code-First</a:t>
            </a:r>
            <a:endParaRPr lang="en-US" dirty="0"/>
          </a:p>
        </p:txBody>
      </p:sp>
      <p:sp>
        <p:nvSpPr>
          <p:cNvPr id="3" name="Content Placeholder 2"/>
          <p:cNvSpPr>
            <a:spLocks noGrp="1"/>
          </p:cNvSpPr>
          <p:nvPr>
            <p:ph sz="quarter" idx="1"/>
          </p:nvPr>
        </p:nvSpPr>
        <p:spPr/>
        <p:txBody>
          <a:bodyPr>
            <a:noAutofit/>
          </a:bodyPr>
          <a:lstStyle/>
          <a:p>
            <a:r>
              <a:rPr lang="en-US" sz="2000" dirty="0" smtClean="0"/>
              <a:t>EF Code-First provides a set of </a:t>
            </a:r>
            <a:r>
              <a:rPr lang="en-US" sz="2000" dirty="0" err="1" smtClean="0"/>
              <a:t>DataAnnotation</a:t>
            </a:r>
            <a:r>
              <a:rPr lang="en-US" sz="2000" dirty="0" smtClean="0"/>
              <a:t> attributes, which you can apply to your domain classes and properties. </a:t>
            </a:r>
            <a:r>
              <a:rPr lang="en-US" sz="2000" dirty="0" err="1" smtClean="0"/>
              <a:t>DataAnnotation</a:t>
            </a:r>
            <a:r>
              <a:rPr lang="en-US" sz="2000" dirty="0" smtClean="0"/>
              <a:t> attributes override default Code-First conventions. </a:t>
            </a:r>
            <a:r>
              <a:rPr lang="en-US" sz="2000" i="1" dirty="0" err="1" smtClean="0">
                <a:hlinkClick r:id="rId3"/>
              </a:rPr>
              <a:t>System.ComponentModel.DataAnnotations</a:t>
            </a:r>
            <a:r>
              <a:rPr lang="en-US" sz="2000" dirty="0" smtClean="0"/>
              <a:t> includes attributes that impacts on </a:t>
            </a:r>
            <a:r>
              <a:rPr lang="en-US" sz="2000" dirty="0" err="1" smtClean="0"/>
              <a:t>nullability</a:t>
            </a:r>
            <a:r>
              <a:rPr lang="en-US" sz="2000" dirty="0" smtClean="0"/>
              <a:t> or size of the column. </a:t>
            </a:r>
            <a:r>
              <a:rPr lang="en-US" sz="2000" i="1" dirty="0" err="1" smtClean="0">
                <a:hlinkClick r:id="rId4"/>
              </a:rPr>
              <a:t>System.ComponentModel.DataAnnotations.Schema</a:t>
            </a:r>
            <a:r>
              <a:rPr lang="en-US" sz="2000" smtClean="0"/>
              <a:t> namespace includes attributes that impacts the schema of the database.</a:t>
            </a:r>
            <a:endParaRPr lang="en-US" sz="1800" dirty="0" smtClean="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Domain Classes in Code-First</a:t>
            </a:r>
            <a:endParaRPr lang="en-US" dirty="0"/>
          </a:p>
        </p:txBody>
      </p:sp>
      <p:pic>
        <p:nvPicPr>
          <p:cNvPr id="3074" name="Picture 2" descr="C:\Users\Santu\Desktop\Capture.PNG"/>
          <p:cNvPicPr>
            <a:picLocks noChangeAspect="1" noChangeArrowheads="1"/>
          </p:cNvPicPr>
          <p:nvPr/>
        </p:nvPicPr>
        <p:blipFill>
          <a:blip r:embed="rId3"/>
          <a:srcRect/>
          <a:stretch>
            <a:fillRect/>
          </a:stretch>
        </p:blipFill>
        <p:spPr bwMode="auto">
          <a:xfrm>
            <a:off x="304800" y="1752600"/>
            <a:ext cx="7620000" cy="5059232"/>
          </a:xfrm>
          <a:prstGeom prst="rect">
            <a:avLst/>
          </a:prstGeom>
          <a:noFill/>
        </p:spPr>
      </p:pic>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System.ComponentModel.DataAnnotations</a:t>
            </a:r>
            <a:endParaRPr lang="en-US" dirty="0"/>
          </a:p>
        </p:txBody>
      </p:sp>
      <p:graphicFrame>
        <p:nvGraphicFramePr>
          <p:cNvPr id="4" name="Content Placeholder 3"/>
          <p:cNvGraphicFramePr>
            <a:graphicFrameLocks noGrp="1"/>
          </p:cNvGraphicFramePr>
          <p:nvPr>
            <p:ph sz="quarter" idx="1"/>
          </p:nvPr>
        </p:nvGraphicFramePr>
        <p:xfrm>
          <a:off x="228600" y="1524000"/>
          <a:ext cx="8610600" cy="4232910"/>
        </p:xfrm>
        <a:graphic>
          <a:graphicData uri="http://schemas.openxmlformats.org/drawingml/2006/table">
            <a:tbl>
              <a:tblPr firstRow="1" bandRow="1">
                <a:tableStyleId>{5C22544A-7EE6-4342-B048-85BDC9FD1C3A}</a:tableStyleId>
              </a:tblPr>
              <a:tblGrid>
                <a:gridCol w="1927996"/>
                <a:gridCol w="6682604"/>
              </a:tblGrid>
              <a:tr h="361973">
                <a:tc>
                  <a:txBody>
                    <a:bodyPr/>
                    <a:lstStyle/>
                    <a:p>
                      <a:pPr algn="l" fontAlgn="t"/>
                      <a:r>
                        <a:rPr lang="en-US" dirty="0"/>
                        <a:t>Attribute</a:t>
                      </a:r>
                    </a:p>
                  </a:txBody>
                  <a:tcPr marL="47625" marR="47625" marT="47625" marB="47625"/>
                </a:tc>
                <a:tc>
                  <a:txBody>
                    <a:bodyPr/>
                    <a:lstStyle/>
                    <a:p>
                      <a:pPr algn="l" fontAlgn="t"/>
                      <a:r>
                        <a:rPr lang="en-US"/>
                        <a:t>Description</a:t>
                      </a:r>
                    </a:p>
                  </a:txBody>
                  <a:tcPr marL="47625" marR="47625" marT="47625" marB="47625"/>
                </a:tc>
              </a:tr>
              <a:tr h="628495">
                <a:tc>
                  <a:txBody>
                    <a:bodyPr/>
                    <a:lstStyle/>
                    <a:p>
                      <a:pPr fontAlgn="t"/>
                      <a:r>
                        <a:rPr lang="en-US" u="none" strike="noStrike" dirty="0">
                          <a:solidFill>
                            <a:srgbClr val="337AB7"/>
                          </a:solidFill>
                          <a:hlinkClick r:id="rId3"/>
                        </a:rPr>
                        <a:t>Key</a:t>
                      </a:r>
                      <a:endParaRPr lang="en-US" dirty="0"/>
                    </a:p>
                  </a:txBody>
                  <a:tcPr marL="47625" marR="47625" marT="47625" marB="47625"/>
                </a:tc>
                <a:tc>
                  <a:txBody>
                    <a:bodyPr/>
                    <a:lstStyle/>
                    <a:p>
                      <a:pPr fontAlgn="t"/>
                      <a:r>
                        <a:rPr lang="en-US"/>
                        <a:t>Mark property as EntityKey which will be mapped to PK of the related table.</a:t>
                      </a:r>
                    </a:p>
                  </a:txBody>
                  <a:tcPr marL="47625" marR="47625" marT="47625" marB="47625"/>
                </a:tc>
              </a:tr>
              <a:tr h="628495">
                <a:tc>
                  <a:txBody>
                    <a:bodyPr/>
                    <a:lstStyle/>
                    <a:p>
                      <a:pPr fontAlgn="t"/>
                      <a:r>
                        <a:rPr lang="en-US" u="none" strike="noStrike">
                          <a:solidFill>
                            <a:srgbClr val="337AB7"/>
                          </a:solidFill>
                          <a:hlinkClick r:id="rId4"/>
                        </a:rPr>
                        <a:t>Timestamp</a:t>
                      </a:r>
                      <a:endParaRPr lang="en-US"/>
                    </a:p>
                  </a:txBody>
                  <a:tcPr marL="47625" marR="47625" marT="47625" marB="47625"/>
                </a:tc>
                <a:tc>
                  <a:txBody>
                    <a:bodyPr/>
                    <a:lstStyle/>
                    <a:p>
                      <a:pPr fontAlgn="t"/>
                      <a:r>
                        <a:rPr lang="en-US"/>
                        <a:t>Mark the property as a non-nullable timestamp column in the database.</a:t>
                      </a:r>
                    </a:p>
                  </a:txBody>
                  <a:tcPr marL="47625" marR="47625" marT="47625" marB="47625"/>
                </a:tc>
              </a:tr>
              <a:tr h="628495">
                <a:tc>
                  <a:txBody>
                    <a:bodyPr/>
                    <a:lstStyle/>
                    <a:p>
                      <a:pPr fontAlgn="t"/>
                      <a:r>
                        <a:rPr lang="en-US" u="none" strike="noStrike" dirty="0">
                          <a:solidFill>
                            <a:srgbClr val="337AB7"/>
                          </a:solidFill>
                          <a:hlinkClick r:id="rId5"/>
                        </a:rPr>
                        <a:t>Required</a:t>
                      </a:r>
                      <a:endParaRPr lang="en-US" dirty="0"/>
                    </a:p>
                  </a:txBody>
                  <a:tcPr marL="47625" marR="47625" marT="47625" marB="47625"/>
                </a:tc>
                <a:tc>
                  <a:txBody>
                    <a:bodyPr/>
                    <a:lstStyle/>
                    <a:p>
                      <a:pPr fontAlgn="t"/>
                      <a:r>
                        <a:rPr lang="en-US"/>
                        <a:t>The Required annotation will force EF (and MVC) to ensure that property has data in it.</a:t>
                      </a:r>
                    </a:p>
                  </a:txBody>
                  <a:tcPr marL="47625" marR="47625" marT="47625" marB="47625"/>
                </a:tc>
              </a:tr>
              <a:tr h="628495">
                <a:tc>
                  <a:txBody>
                    <a:bodyPr/>
                    <a:lstStyle/>
                    <a:p>
                      <a:pPr fontAlgn="t"/>
                      <a:r>
                        <a:rPr lang="en-US" u="none" strike="noStrike">
                          <a:solidFill>
                            <a:srgbClr val="337AB7"/>
                          </a:solidFill>
                          <a:hlinkClick r:id="rId6"/>
                        </a:rPr>
                        <a:t>MinLength</a:t>
                      </a:r>
                      <a:endParaRPr lang="en-US"/>
                    </a:p>
                  </a:txBody>
                  <a:tcPr marL="47625" marR="47625" marT="47625" marB="47625"/>
                </a:tc>
                <a:tc>
                  <a:txBody>
                    <a:bodyPr/>
                    <a:lstStyle/>
                    <a:p>
                      <a:pPr fontAlgn="t"/>
                      <a:r>
                        <a:rPr lang="en-US"/>
                        <a:t>MinLength annotation validates property whether it has minimum length of array or string.</a:t>
                      </a:r>
                    </a:p>
                  </a:txBody>
                  <a:tcPr marL="47625" marR="47625" marT="47625" marB="47625"/>
                </a:tc>
              </a:tr>
              <a:tr h="628495">
                <a:tc>
                  <a:txBody>
                    <a:bodyPr/>
                    <a:lstStyle/>
                    <a:p>
                      <a:pPr fontAlgn="t"/>
                      <a:r>
                        <a:rPr lang="en-US" u="none" strike="noStrike">
                          <a:solidFill>
                            <a:srgbClr val="337AB7"/>
                          </a:solidFill>
                          <a:hlinkClick r:id="rId6"/>
                        </a:rPr>
                        <a:t>MaxLength</a:t>
                      </a:r>
                      <a:endParaRPr lang="en-US"/>
                    </a:p>
                  </a:txBody>
                  <a:tcPr marL="47625" marR="47625" marT="47625" marB="47625"/>
                </a:tc>
                <a:tc>
                  <a:txBody>
                    <a:bodyPr/>
                    <a:lstStyle/>
                    <a:p>
                      <a:pPr fontAlgn="t"/>
                      <a:r>
                        <a:rPr lang="en-US"/>
                        <a:t>MaxLength annotation is the maximum length of property which in turn sets the maximum length of a column in the database</a:t>
                      </a:r>
                    </a:p>
                  </a:txBody>
                  <a:tcPr marL="47625" marR="47625" marT="47625" marB="47625"/>
                </a:tc>
              </a:tr>
              <a:tr h="628495">
                <a:tc>
                  <a:txBody>
                    <a:bodyPr/>
                    <a:lstStyle/>
                    <a:p>
                      <a:pPr fontAlgn="t"/>
                      <a:r>
                        <a:rPr lang="en-US" u="none" strike="noStrike">
                          <a:solidFill>
                            <a:srgbClr val="337AB7"/>
                          </a:solidFill>
                          <a:hlinkClick r:id="rId7"/>
                        </a:rPr>
                        <a:t>StringLength</a:t>
                      </a:r>
                      <a:endParaRPr lang="en-US"/>
                    </a:p>
                  </a:txBody>
                  <a:tcPr marL="47625" marR="47625" marT="47625" marB="47625"/>
                </a:tc>
                <a:tc>
                  <a:txBody>
                    <a:bodyPr/>
                    <a:lstStyle/>
                    <a:p>
                      <a:pPr fontAlgn="t"/>
                      <a:r>
                        <a:rPr lang="en-US" dirty="0"/>
                        <a:t>Specifies the minimum and maximum length of characters that are allowed in a data field.</a:t>
                      </a:r>
                    </a:p>
                  </a:txBody>
                  <a:tcPr marL="47625" marR="47625" marT="47625" marB="47625"/>
                </a:tc>
              </a:tr>
            </a:tbl>
          </a:graphicData>
        </a:graphic>
      </p:graphicFrame>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System.ComponentModel.DataAnnotations.Schema</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22618771"/>
              </p:ext>
            </p:extLst>
          </p:nvPr>
        </p:nvGraphicFramePr>
        <p:xfrm>
          <a:off x="228600" y="1524000"/>
          <a:ext cx="8610600" cy="3405985"/>
        </p:xfrm>
        <a:graphic>
          <a:graphicData uri="http://schemas.openxmlformats.org/drawingml/2006/table">
            <a:tbl>
              <a:tblPr firstRow="1" bandRow="1">
                <a:tableStyleId>{5C22544A-7EE6-4342-B048-85BDC9FD1C3A}</a:tableStyleId>
              </a:tblPr>
              <a:tblGrid>
                <a:gridCol w="1927996"/>
                <a:gridCol w="6682604"/>
              </a:tblGrid>
              <a:tr h="361973">
                <a:tc>
                  <a:txBody>
                    <a:bodyPr/>
                    <a:lstStyle/>
                    <a:p>
                      <a:pPr algn="l" fontAlgn="t"/>
                      <a:r>
                        <a:rPr lang="en-US" smtClean="0"/>
                        <a:t>Attribute</a:t>
                      </a:r>
                      <a:endParaRPr lang="en-US" dirty="0"/>
                    </a:p>
                  </a:txBody>
                  <a:tcPr marL="47625" marR="47625" marT="47625" marB="47625"/>
                </a:tc>
                <a:tc>
                  <a:txBody>
                    <a:bodyPr/>
                    <a:lstStyle/>
                    <a:p>
                      <a:pPr algn="l" fontAlgn="t"/>
                      <a:r>
                        <a:rPr lang="en-US"/>
                        <a:t>Description</a:t>
                      </a:r>
                    </a:p>
                  </a:txBody>
                  <a:tcPr marL="47625" marR="47625" marT="47625" marB="47625"/>
                </a:tc>
              </a:tr>
              <a:tr h="628495">
                <a:tc>
                  <a:txBody>
                    <a:bodyPr/>
                    <a:lstStyle/>
                    <a:p>
                      <a:pPr fontAlgn="t"/>
                      <a:r>
                        <a:rPr lang="en-US" u="none" strike="noStrike">
                          <a:solidFill>
                            <a:srgbClr val="337AB7"/>
                          </a:solidFill>
                          <a:hlinkClick r:id="rId3"/>
                        </a:rPr>
                        <a:t>Table</a:t>
                      </a:r>
                      <a:endParaRPr lang="en-US"/>
                    </a:p>
                  </a:txBody>
                  <a:tcPr marL="47625" marR="47625" marT="47625" marB="47625"/>
                </a:tc>
                <a:tc>
                  <a:txBody>
                    <a:bodyPr/>
                    <a:lstStyle/>
                    <a:p>
                      <a:pPr fontAlgn="t"/>
                      <a:r>
                        <a:rPr lang="en-US"/>
                        <a:t>Specify name of the DB table which will be mapped with the class</a:t>
                      </a:r>
                    </a:p>
                  </a:txBody>
                  <a:tcPr marL="47625" marR="47625" marT="47625" marB="47625"/>
                </a:tc>
              </a:tr>
              <a:tr h="628495">
                <a:tc>
                  <a:txBody>
                    <a:bodyPr/>
                    <a:lstStyle/>
                    <a:p>
                      <a:pPr fontAlgn="t"/>
                      <a:r>
                        <a:rPr lang="en-US" u="none" strike="noStrike">
                          <a:solidFill>
                            <a:srgbClr val="337AB7"/>
                          </a:solidFill>
                          <a:hlinkClick r:id="rId4"/>
                        </a:rPr>
                        <a:t>Column</a:t>
                      </a:r>
                      <a:endParaRPr lang="en-US"/>
                    </a:p>
                  </a:txBody>
                  <a:tcPr marL="47625" marR="47625" marT="47625" marB="47625"/>
                </a:tc>
                <a:tc>
                  <a:txBody>
                    <a:bodyPr/>
                    <a:lstStyle/>
                    <a:p>
                      <a:pPr fontAlgn="t"/>
                      <a:r>
                        <a:rPr lang="en-US"/>
                        <a:t>Specify column name and datatype which will be mapped with the property</a:t>
                      </a:r>
                    </a:p>
                  </a:txBody>
                  <a:tcPr marL="47625" marR="47625" marT="47625" marB="47625"/>
                </a:tc>
              </a:tr>
              <a:tr h="491645">
                <a:tc>
                  <a:txBody>
                    <a:bodyPr/>
                    <a:lstStyle/>
                    <a:p>
                      <a:pPr fontAlgn="t"/>
                      <a:r>
                        <a:rPr lang="en-US" u="none" strike="noStrike">
                          <a:solidFill>
                            <a:srgbClr val="337AB7"/>
                          </a:solidFill>
                          <a:hlinkClick r:id="rId5"/>
                        </a:rPr>
                        <a:t>Index</a:t>
                      </a:r>
                      <a:endParaRPr lang="en-US"/>
                    </a:p>
                  </a:txBody>
                  <a:tcPr marL="47625" marR="47625" marT="47625" marB="47625"/>
                </a:tc>
                <a:tc>
                  <a:txBody>
                    <a:bodyPr/>
                    <a:lstStyle/>
                    <a:p>
                      <a:pPr fontAlgn="t"/>
                      <a:r>
                        <a:rPr lang="en-US"/>
                        <a:t>Create an Index for specified column. (EF 6.1 onwards only)</a:t>
                      </a:r>
                    </a:p>
                  </a:txBody>
                  <a:tcPr marL="47625" marR="47625" marT="47625" marB="47625"/>
                </a:tc>
              </a:tr>
              <a:tr h="628495">
                <a:tc>
                  <a:txBody>
                    <a:bodyPr/>
                    <a:lstStyle/>
                    <a:p>
                      <a:pPr fontAlgn="t"/>
                      <a:r>
                        <a:rPr lang="en-US" u="none" strike="noStrike">
                          <a:solidFill>
                            <a:srgbClr val="337AB7"/>
                          </a:solidFill>
                          <a:hlinkClick r:id="rId6"/>
                        </a:rPr>
                        <a:t>ForeignKey</a:t>
                      </a:r>
                      <a:endParaRPr lang="en-US"/>
                    </a:p>
                  </a:txBody>
                  <a:tcPr marL="47625" marR="47625" marT="47625" marB="47625"/>
                </a:tc>
                <a:tc>
                  <a:txBody>
                    <a:bodyPr/>
                    <a:lstStyle/>
                    <a:p>
                      <a:pPr fontAlgn="t"/>
                      <a:r>
                        <a:rPr lang="en-US"/>
                        <a:t>Specify Foreign key property for Navigation property</a:t>
                      </a:r>
                    </a:p>
                  </a:txBody>
                  <a:tcPr marL="47625" marR="47625" marT="47625" marB="47625"/>
                </a:tc>
              </a:tr>
              <a:tr h="628495">
                <a:tc>
                  <a:txBody>
                    <a:bodyPr/>
                    <a:lstStyle/>
                    <a:p>
                      <a:pPr fontAlgn="t"/>
                      <a:r>
                        <a:rPr lang="en-US" u="none" strike="noStrike">
                          <a:solidFill>
                            <a:srgbClr val="337AB7"/>
                          </a:solidFill>
                          <a:hlinkClick r:id="rId7"/>
                        </a:rPr>
                        <a:t>NotMapped</a:t>
                      </a:r>
                      <a:endParaRPr lang="en-US"/>
                    </a:p>
                  </a:txBody>
                  <a:tcPr marL="47625" marR="47625" marT="47625" marB="47625"/>
                </a:tc>
                <a:tc>
                  <a:txBody>
                    <a:bodyPr/>
                    <a:lstStyle/>
                    <a:p>
                      <a:pPr fontAlgn="t"/>
                      <a:r>
                        <a:rPr lang="en-US" dirty="0"/>
                        <a:t>Specify that property will not be mapped with database</a:t>
                      </a:r>
                    </a:p>
                  </a:txBody>
                  <a:tcPr marL="47625" marR="47625" marT="47625" marB="47625"/>
                </a:tc>
              </a:tr>
            </a:tbl>
          </a:graphicData>
        </a:graphic>
      </p:graphicFrame>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Fluent API Configurations in EF 6</a:t>
            </a:r>
          </a:p>
        </p:txBody>
      </p:sp>
      <p:sp>
        <p:nvSpPr>
          <p:cNvPr id="3" name="Content Placeholder 2"/>
          <p:cNvSpPr>
            <a:spLocks noGrp="1"/>
          </p:cNvSpPr>
          <p:nvPr>
            <p:ph sz="quarter" idx="1"/>
          </p:nvPr>
        </p:nvSpPr>
        <p:spPr/>
        <p:txBody>
          <a:bodyPr>
            <a:noAutofit/>
          </a:bodyPr>
          <a:lstStyle/>
          <a:p>
            <a:r>
              <a:rPr lang="en-IN" sz="1600" dirty="0"/>
              <a:t>Entity Framework Fluent API is used to configure domain classes to override conventions. EF Fluent API is based on a Fluent API design pattern </a:t>
            </a:r>
            <a:r>
              <a:rPr lang="en-IN" sz="1600" dirty="0" smtClean="0"/>
              <a:t>where the </a:t>
            </a:r>
            <a:r>
              <a:rPr lang="en-IN" sz="1600" dirty="0"/>
              <a:t>result is formulated by </a:t>
            </a:r>
            <a:r>
              <a:rPr lang="en-IN" sz="1600" dirty="0">
                <a:hlinkClick r:id="rId3"/>
              </a:rPr>
              <a:t>method chaining</a:t>
            </a:r>
            <a:r>
              <a:rPr lang="en-IN" sz="1600" dirty="0" smtClean="0"/>
              <a:t>.</a:t>
            </a:r>
          </a:p>
          <a:p>
            <a:r>
              <a:rPr lang="en-IN" sz="1600" dirty="0"/>
              <a:t>In Entity Framework 6, the </a:t>
            </a:r>
            <a:r>
              <a:rPr lang="en-IN" sz="1600" dirty="0" err="1">
                <a:hlinkClick r:id="rId4"/>
              </a:rPr>
              <a:t>DbModelBuilder</a:t>
            </a:r>
            <a:r>
              <a:rPr lang="en-IN" sz="1600" dirty="0"/>
              <a:t> class acts as a Fluent API using which we can configure many different things. It provides more options of configurations than Data </a:t>
            </a:r>
            <a:r>
              <a:rPr lang="en-IN" sz="1600" dirty="0" smtClean="0"/>
              <a:t>Annotation </a:t>
            </a:r>
            <a:r>
              <a:rPr lang="en-IN" sz="1600" dirty="0"/>
              <a:t>attributes</a:t>
            </a:r>
            <a:r>
              <a:rPr lang="en-IN" sz="1600" dirty="0" smtClean="0"/>
              <a:t>.</a:t>
            </a:r>
          </a:p>
          <a:p>
            <a:r>
              <a:rPr lang="en-IN" sz="1600" dirty="0"/>
              <a:t>To write Fluent API configurations, override the </a:t>
            </a:r>
            <a:r>
              <a:rPr lang="en-IN" sz="1600" dirty="0" err="1"/>
              <a:t>OnModelCreating</a:t>
            </a:r>
            <a:r>
              <a:rPr lang="en-IN" sz="1600" dirty="0"/>
              <a:t>() method of DbContext in </a:t>
            </a:r>
            <a:r>
              <a:rPr lang="en-IN" sz="1600" dirty="0" smtClean="0"/>
              <a:t>a </a:t>
            </a:r>
            <a:r>
              <a:rPr lang="en-IN" sz="1600" dirty="0"/>
              <a:t>context </a:t>
            </a:r>
            <a:r>
              <a:rPr lang="en-IN" sz="1600" dirty="0" smtClean="0"/>
              <a:t>class.</a:t>
            </a:r>
          </a:p>
          <a:p>
            <a:pPr marL="320040" lvl="1" indent="0">
              <a:buNone/>
            </a:pPr>
            <a:r>
              <a:rPr lang="en-IN" sz="1600" dirty="0">
                <a:solidFill>
                  <a:srgbClr val="0000FF"/>
                </a:solidFill>
              </a:rPr>
              <a:t>public</a:t>
            </a:r>
            <a:r>
              <a:rPr lang="en-IN" sz="1600" dirty="0"/>
              <a:t> </a:t>
            </a:r>
            <a:r>
              <a:rPr lang="en-IN" sz="1600" dirty="0">
                <a:solidFill>
                  <a:srgbClr val="0000FF"/>
                </a:solidFill>
              </a:rPr>
              <a:t>class</a:t>
            </a:r>
            <a:r>
              <a:rPr lang="en-IN" sz="1600" dirty="0"/>
              <a:t> </a:t>
            </a:r>
            <a:r>
              <a:rPr lang="en-IN" sz="1600" dirty="0" err="1">
                <a:solidFill>
                  <a:srgbClr val="2B91AF"/>
                </a:solidFill>
              </a:rPr>
              <a:t>SchoolContext</a:t>
            </a:r>
            <a:r>
              <a:rPr lang="en-IN" sz="1600" dirty="0"/>
              <a:t>: </a:t>
            </a:r>
            <a:r>
              <a:rPr lang="en-IN" sz="1600" dirty="0">
                <a:solidFill>
                  <a:srgbClr val="2B91AF"/>
                </a:solidFill>
              </a:rPr>
              <a:t>DbContext</a:t>
            </a:r>
            <a:r>
              <a:rPr lang="en-IN" sz="1600" dirty="0"/>
              <a:t> </a:t>
            </a:r>
            <a:endParaRPr lang="en-IN" sz="1600" dirty="0" smtClean="0"/>
          </a:p>
          <a:p>
            <a:pPr marL="320040" lvl="1" indent="0">
              <a:buNone/>
            </a:pPr>
            <a:r>
              <a:rPr lang="en-IN" sz="1600" dirty="0" smtClean="0"/>
              <a:t>{ </a:t>
            </a:r>
          </a:p>
          <a:p>
            <a:pPr marL="320040" lvl="1" indent="0">
              <a:buNone/>
            </a:pPr>
            <a:r>
              <a:rPr lang="en-IN" sz="1600" dirty="0" smtClean="0">
                <a:solidFill>
                  <a:srgbClr val="0000FF"/>
                </a:solidFill>
              </a:rPr>
              <a:t>public</a:t>
            </a:r>
            <a:r>
              <a:rPr lang="en-IN" sz="1600" dirty="0" smtClean="0"/>
              <a:t> </a:t>
            </a:r>
            <a:r>
              <a:rPr lang="en-IN" sz="1600" dirty="0" err="1">
                <a:solidFill>
                  <a:srgbClr val="2B91AF"/>
                </a:solidFill>
              </a:rPr>
              <a:t>DbSet</a:t>
            </a:r>
            <a:r>
              <a:rPr lang="en-IN" sz="1600" dirty="0"/>
              <a:t>&lt;</a:t>
            </a:r>
            <a:r>
              <a:rPr lang="en-IN" sz="1600" dirty="0">
                <a:solidFill>
                  <a:srgbClr val="2B91AF"/>
                </a:solidFill>
              </a:rPr>
              <a:t>Student</a:t>
            </a:r>
            <a:r>
              <a:rPr lang="en-IN" sz="1600" dirty="0"/>
              <a:t>&gt; Students { </a:t>
            </a:r>
            <a:r>
              <a:rPr lang="en-IN" sz="1600" dirty="0">
                <a:solidFill>
                  <a:srgbClr val="0000FF"/>
                </a:solidFill>
              </a:rPr>
              <a:t>get</a:t>
            </a:r>
            <a:r>
              <a:rPr lang="en-IN" sz="1600" dirty="0"/>
              <a:t>; </a:t>
            </a:r>
            <a:r>
              <a:rPr lang="en-IN" sz="1600" dirty="0">
                <a:solidFill>
                  <a:srgbClr val="0000FF"/>
                </a:solidFill>
              </a:rPr>
              <a:t>set</a:t>
            </a:r>
            <a:r>
              <a:rPr lang="en-IN" sz="1600" dirty="0"/>
              <a:t>; } </a:t>
            </a:r>
            <a:endParaRPr lang="en-IN" sz="1600" dirty="0" smtClean="0"/>
          </a:p>
          <a:p>
            <a:pPr marL="320040" lvl="1" indent="0">
              <a:buNone/>
            </a:pPr>
            <a:r>
              <a:rPr lang="en-IN" sz="1600" b="1" dirty="0" smtClean="0">
                <a:solidFill>
                  <a:srgbClr val="0000FF"/>
                </a:solidFill>
              </a:rPr>
              <a:t>protected</a:t>
            </a:r>
            <a:r>
              <a:rPr lang="en-IN" sz="1600" b="1" dirty="0" smtClean="0"/>
              <a:t> </a:t>
            </a:r>
            <a:r>
              <a:rPr lang="en-IN" sz="1600" b="1" dirty="0">
                <a:solidFill>
                  <a:srgbClr val="0000FF"/>
                </a:solidFill>
              </a:rPr>
              <a:t>override</a:t>
            </a:r>
            <a:r>
              <a:rPr lang="en-IN" sz="1600" b="1" dirty="0"/>
              <a:t> </a:t>
            </a:r>
            <a:r>
              <a:rPr lang="en-IN" sz="1600" b="1" dirty="0">
                <a:solidFill>
                  <a:srgbClr val="0000FF"/>
                </a:solidFill>
              </a:rPr>
              <a:t>void</a:t>
            </a:r>
            <a:r>
              <a:rPr lang="en-IN" sz="1600" b="1" dirty="0"/>
              <a:t> </a:t>
            </a:r>
            <a:r>
              <a:rPr lang="en-IN" sz="1600" b="1" dirty="0" err="1"/>
              <a:t>OnModelCreating</a:t>
            </a:r>
            <a:r>
              <a:rPr lang="en-IN" sz="1600" b="1" dirty="0"/>
              <a:t>(</a:t>
            </a:r>
            <a:r>
              <a:rPr lang="en-IN" sz="1600" b="1" dirty="0" err="1">
                <a:solidFill>
                  <a:srgbClr val="2B91AF"/>
                </a:solidFill>
              </a:rPr>
              <a:t>DbModelBuilder</a:t>
            </a:r>
            <a:r>
              <a:rPr lang="en-IN" sz="1600" b="1" dirty="0"/>
              <a:t> </a:t>
            </a:r>
            <a:r>
              <a:rPr lang="en-IN" sz="1600" b="1" dirty="0" err="1"/>
              <a:t>modelBuilder</a:t>
            </a:r>
            <a:r>
              <a:rPr lang="en-IN" sz="1600" b="1" dirty="0"/>
              <a:t>)</a:t>
            </a:r>
            <a:r>
              <a:rPr lang="en-IN" sz="1600" dirty="0"/>
              <a:t> { </a:t>
            </a:r>
            <a:r>
              <a:rPr lang="en-IN" sz="1600" dirty="0">
                <a:solidFill>
                  <a:srgbClr val="008000"/>
                </a:solidFill>
              </a:rPr>
              <a:t>//Write Fluent API </a:t>
            </a:r>
            <a:r>
              <a:rPr lang="en-IN" sz="1600" dirty="0" smtClean="0">
                <a:solidFill>
                  <a:srgbClr val="008000"/>
                </a:solidFill>
              </a:rPr>
              <a:t>configurations here</a:t>
            </a:r>
          </a:p>
          <a:p>
            <a:pPr marL="320040" lvl="1" indent="0">
              <a:buNone/>
            </a:pPr>
            <a:r>
              <a:rPr lang="en-IN" sz="1600" dirty="0" smtClean="0"/>
              <a:t> </a:t>
            </a:r>
            <a:r>
              <a:rPr lang="en-IN" sz="1600" dirty="0"/>
              <a:t>} </a:t>
            </a:r>
            <a:r>
              <a:rPr lang="en-IN" sz="1600" dirty="0" smtClean="0"/>
              <a:t>}</a:t>
            </a:r>
          </a:p>
          <a:p>
            <a:r>
              <a:rPr lang="en-IN" sz="1600" dirty="0" smtClean="0"/>
              <a:t>Note:</a:t>
            </a:r>
            <a:r>
              <a:rPr lang="en-IN" sz="1600" dirty="0"/>
              <a:t>You can use Data Annotation attributes and Fluent API at the same time. Entity Framework gives precedence to Fluent API over Data Annotations attributes.</a:t>
            </a:r>
            <a:endParaRPr lang="en-US" sz="1600" dirty="0" smtClean="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Fluent API Configurations in EF 6</a:t>
            </a:r>
          </a:p>
        </p:txBody>
      </p:sp>
      <p:sp>
        <p:nvSpPr>
          <p:cNvPr id="3" name="Content Placeholder 2"/>
          <p:cNvSpPr>
            <a:spLocks noGrp="1"/>
          </p:cNvSpPr>
          <p:nvPr>
            <p:ph sz="quarter" idx="1"/>
          </p:nvPr>
        </p:nvSpPr>
        <p:spPr/>
        <p:txBody>
          <a:bodyPr>
            <a:noAutofit/>
          </a:bodyPr>
          <a:lstStyle/>
          <a:p>
            <a:r>
              <a:rPr lang="en-IN" sz="1600" dirty="0"/>
              <a:t>Fluent API configures the following aspect of a model in Entity Framework 6:</a:t>
            </a:r>
          </a:p>
          <a:p>
            <a:r>
              <a:rPr lang="en-IN" sz="1600" dirty="0"/>
              <a:t>Model-wide Configuration: Configures the default Schema, entities to be excluded in mapping, etc.</a:t>
            </a:r>
          </a:p>
          <a:p>
            <a:r>
              <a:rPr lang="en-IN" sz="1600" dirty="0"/>
              <a:t>Entity Configuration: Configures entity to table and relationship mappings e.g. </a:t>
            </a:r>
            <a:r>
              <a:rPr lang="en-IN" sz="1600" dirty="0" err="1"/>
              <a:t>PrimaryKey</a:t>
            </a:r>
            <a:r>
              <a:rPr lang="en-IN" sz="1600" dirty="0"/>
              <a:t>, Index, table name, one-to-one, one-to-many, many-to-many etc.</a:t>
            </a:r>
          </a:p>
          <a:p>
            <a:r>
              <a:rPr lang="en-IN" sz="1600" dirty="0"/>
              <a:t>Property Configuration: Configures property to column mappings e.g. column name, </a:t>
            </a:r>
            <a:r>
              <a:rPr lang="en-IN" sz="1600" dirty="0" err="1"/>
              <a:t>nullability</a:t>
            </a:r>
            <a:r>
              <a:rPr lang="en-IN" sz="1600" dirty="0"/>
              <a:t>, </a:t>
            </a:r>
            <a:r>
              <a:rPr lang="en-IN" sz="1600" dirty="0" err="1"/>
              <a:t>Foreignkey</a:t>
            </a:r>
            <a:r>
              <a:rPr lang="en-IN" sz="1600" dirty="0"/>
              <a:t>, data type, concurrency column, etc.</a:t>
            </a:r>
          </a:p>
        </p:txBody>
      </p:sp>
    </p:spTree>
    <p:extLst>
      <p:ext uri="{BB962C8B-B14F-4D97-AF65-F5344CB8AC3E}">
        <p14:creationId xmlns:p14="http://schemas.microsoft.com/office/powerpoint/2010/main" val="2343534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Fluent API Configurations in EF 6</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45843308"/>
              </p:ext>
            </p:extLst>
          </p:nvPr>
        </p:nvGraphicFramePr>
        <p:xfrm>
          <a:off x="533400" y="1600200"/>
          <a:ext cx="8077200" cy="4831682"/>
        </p:xfrm>
        <a:graphic>
          <a:graphicData uri="http://schemas.openxmlformats.org/drawingml/2006/table">
            <a:tbl>
              <a:tblPr/>
              <a:tblGrid>
                <a:gridCol w="2021974"/>
                <a:gridCol w="2695965"/>
                <a:gridCol w="3359261"/>
              </a:tblGrid>
              <a:tr h="196008">
                <a:tc>
                  <a:txBody>
                    <a:bodyPr/>
                    <a:lstStyle/>
                    <a:p>
                      <a:pPr algn="l" fontAlgn="t"/>
                      <a:r>
                        <a:rPr lang="en-IN" sz="1200">
                          <a:effectLst/>
                        </a:rPr>
                        <a:t>Configurations</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200">
                          <a:effectLst/>
                        </a:rPr>
                        <a:t>Fluent API Methods</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200">
                          <a:effectLst/>
                        </a:rPr>
                        <a:t>Usage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1498">
                <a:tc rowSpan="2">
                  <a:txBody>
                    <a:bodyPr/>
                    <a:lstStyle/>
                    <a:p>
                      <a:pPr fontAlgn="t"/>
                      <a:r>
                        <a:rPr lang="en-IN" sz="1200">
                          <a:effectLst/>
                        </a:rPr>
                        <a:t>Model-wide Configurations</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HasDefaultSchema()</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Specifies the default database schema.</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1498">
                <a:tc vMerge="1">
                  <a:txBody>
                    <a:bodyPr/>
                    <a:lstStyle/>
                    <a:p>
                      <a:endParaRPr lang="en-IN"/>
                    </a:p>
                  </a:txBody>
                  <a:tcPr/>
                </a:tc>
                <a:tc>
                  <a:txBody>
                    <a:bodyPr/>
                    <a:lstStyle/>
                    <a:p>
                      <a:pPr fontAlgn="t"/>
                      <a:r>
                        <a:rPr lang="en-IN" sz="1200">
                          <a:effectLst/>
                        </a:rPr>
                        <a:t>ComplexType()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Configures the class as complex type.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41498">
                <a:tc rowSpan="7">
                  <a:txBody>
                    <a:bodyPr/>
                    <a:lstStyle/>
                    <a:p>
                      <a:pPr fontAlgn="t"/>
                      <a:r>
                        <a:rPr lang="en-IN" sz="1200">
                          <a:effectLst/>
                        </a:rPr>
                        <a:t>Entity Configurations</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HasIndex()</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Configures the index property for the entity type.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41498">
                <a:tc vMerge="1">
                  <a:txBody>
                    <a:bodyPr/>
                    <a:lstStyle/>
                    <a:p>
                      <a:endParaRPr lang="en-IN"/>
                    </a:p>
                  </a:txBody>
                  <a:tcPr/>
                </a:tc>
                <a:tc>
                  <a:txBody>
                    <a:bodyPr/>
                    <a:lstStyle/>
                    <a:p>
                      <a:pPr fontAlgn="t"/>
                      <a:r>
                        <a:rPr lang="en-IN" sz="1200">
                          <a:effectLst/>
                        </a:rPr>
                        <a:t>HasKey()</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Configures the primary key property for the entity type.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32480">
                <a:tc vMerge="1">
                  <a:txBody>
                    <a:bodyPr/>
                    <a:lstStyle/>
                    <a:p>
                      <a:endParaRPr lang="en-IN"/>
                    </a:p>
                  </a:txBody>
                  <a:tcPr/>
                </a:tc>
                <a:tc>
                  <a:txBody>
                    <a:bodyPr/>
                    <a:lstStyle/>
                    <a:p>
                      <a:pPr fontAlgn="t"/>
                      <a:r>
                        <a:rPr lang="en-IN" sz="1200">
                          <a:effectLst/>
                        </a:rPr>
                        <a:t>HasMany()</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Configures the Many relationship for one-to-many or many-to-many relationships.</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2480">
                <a:tc vMerge="1">
                  <a:txBody>
                    <a:bodyPr/>
                    <a:lstStyle/>
                    <a:p>
                      <a:endParaRPr lang="en-IN"/>
                    </a:p>
                  </a:txBody>
                  <a:tcPr/>
                </a:tc>
                <a:tc>
                  <a:txBody>
                    <a:bodyPr/>
                    <a:lstStyle/>
                    <a:p>
                      <a:pPr fontAlgn="t"/>
                      <a:r>
                        <a:rPr lang="en-IN" sz="1200">
                          <a:effectLst/>
                        </a:rPr>
                        <a:t>HasOptional()</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Configures an optional relationship which will create a nullable foreign key in the database.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32480">
                <a:tc vMerge="1">
                  <a:txBody>
                    <a:bodyPr/>
                    <a:lstStyle/>
                    <a:p>
                      <a:endParaRPr lang="en-IN"/>
                    </a:p>
                  </a:txBody>
                  <a:tcPr/>
                </a:tc>
                <a:tc>
                  <a:txBody>
                    <a:bodyPr/>
                    <a:lstStyle/>
                    <a:p>
                      <a:pPr fontAlgn="t"/>
                      <a:r>
                        <a:rPr lang="en-IN" sz="1200">
                          <a:effectLst/>
                        </a:rPr>
                        <a:t>HasRequired()</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a:effectLst/>
                        </a:rPr>
                        <a:t>Configures the required relationship which will create a non-nullable foreign key column in the database.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32480">
                <a:tc vMerge="1">
                  <a:txBody>
                    <a:bodyPr/>
                    <a:lstStyle/>
                    <a:p>
                      <a:endParaRPr lang="en-IN"/>
                    </a:p>
                  </a:txBody>
                  <a:tcPr/>
                </a:tc>
                <a:tc>
                  <a:txBody>
                    <a:bodyPr/>
                    <a:lstStyle/>
                    <a:p>
                      <a:pPr fontAlgn="t"/>
                      <a:r>
                        <a:rPr lang="en-IN" sz="1200">
                          <a:effectLst/>
                        </a:rPr>
                        <a:t>Ignore()</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200">
                          <a:effectLst/>
                        </a:rPr>
                        <a:t>Configures that the class or property should not be mapped to a table or column.</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632480">
                <a:tc vMerge="1">
                  <a:txBody>
                    <a:bodyPr/>
                    <a:lstStyle/>
                    <a:p>
                      <a:endParaRPr lang="en-IN"/>
                    </a:p>
                  </a:txBody>
                  <a:tcPr/>
                </a:tc>
                <a:tc>
                  <a:txBody>
                    <a:bodyPr/>
                    <a:lstStyle/>
                    <a:p>
                      <a:pPr fontAlgn="t"/>
                      <a:r>
                        <a:rPr lang="en-IN" sz="1200">
                          <a:effectLst/>
                        </a:rPr>
                        <a:t>Map()</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200" dirty="0">
                          <a:effectLst/>
                        </a:rPr>
                        <a:t>Allows advanced configuration related to how the entity is mapped to the database schema.</a:t>
                      </a:r>
                    </a:p>
                  </a:txBody>
                  <a:tcPr marL="24037" marR="24037" marT="24037" marB="240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941377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Ado.net Entity Framework</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752600"/>
            <a:ext cx="4991797" cy="4496428"/>
          </a:xfrm>
          <a:prstGeom prst="rect">
            <a:avLst/>
          </a:prstGeom>
        </p:spPr>
      </p:pic>
    </p:spTree>
    <p:extLst>
      <p:ext uri="{BB962C8B-B14F-4D97-AF65-F5344CB8AC3E}">
        <p14:creationId xmlns:p14="http://schemas.microsoft.com/office/powerpoint/2010/main" val="477806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Fluent API Configurations in EF 6</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61651466"/>
              </p:ext>
            </p:extLst>
          </p:nvPr>
        </p:nvGraphicFramePr>
        <p:xfrm>
          <a:off x="457201" y="1541490"/>
          <a:ext cx="8305800" cy="5119020"/>
        </p:xfrm>
        <a:graphic>
          <a:graphicData uri="http://schemas.openxmlformats.org/drawingml/2006/table">
            <a:tbl>
              <a:tblPr/>
              <a:tblGrid>
                <a:gridCol w="1752599"/>
                <a:gridCol w="2286000"/>
                <a:gridCol w="4267201"/>
              </a:tblGrid>
              <a:tr h="440389">
                <a:tc rowSpan="10">
                  <a:txBody>
                    <a:bodyPr/>
                    <a:lstStyle/>
                    <a:p>
                      <a:pPr fontAlgn="t"/>
                      <a:r>
                        <a:rPr lang="en-IN" sz="1400" dirty="0">
                          <a:effectLst/>
                        </a:rPr>
                        <a:t>Property Configurations</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HasColumnAnnotation()</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Sets an annotation in the model for the database column used to store the property.</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40389">
                <a:tc vMerge="1">
                  <a:txBody>
                    <a:bodyPr/>
                    <a:lstStyle/>
                    <a:p>
                      <a:endParaRPr lang="en-IN"/>
                    </a:p>
                  </a:txBody>
                  <a:tcPr/>
                </a:tc>
                <a:tc>
                  <a:txBody>
                    <a:bodyPr/>
                    <a:lstStyle/>
                    <a:p>
                      <a:pPr fontAlgn="t"/>
                      <a:r>
                        <a:rPr lang="en-IN" sz="1400">
                          <a:effectLst/>
                        </a:rPr>
                        <a:t>IsRequired()</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Configures the property to be required on SaveChanges().</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40389">
                <a:tc vMerge="1">
                  <a:txBody>
                    <a:bodyPr/>
                    <a:lstStyle/>
                    <a:p>
                      <a:endParaRPr lang="en-IN"/>
                    </a:p>
                  </a:txBody>
                  <a:tcPr/>
                </a:tc>
                <a:tc>
                  <a:txBody>
                    <a:bodyPr/>
                    <a:lstStyle/>
                    <a:p>
                      <a:pPr fontAlgn="t"/>
                      <a:r>
                        <a:rPr lang="en-IN" sz="1400">
                          <a:effectLst/>
                        </a:rPr>
                        <a:t>IsConcurrencyToken()</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Configures the property to be used as an optimistic concurrency token.</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1692">
                <a:tc vMerge="1">
                  <a:txBody>
                    <a:bodyPr/>
                    <a:lstStyle/>
                    <a:p>
                      <a:endParaRPr lang="en-IN"/>
                    </a:p>
                  </a:txBody>
                  <a:tcPr/>
                </a:tc>
                <a:tc>
                  <a:txBody>
                    <a:bodyPr/>
                    <a:lstStyle/>
                    <a:p>
                      <a:pPr fontAlgn="t"/>
                      <a:r>
                        <a:rPr lang="en-IN" sz="1400">
                          <a:effectLst/>
                        </a:rPr>
                        <a:t>IsOptional()</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Configures the property to be optional which will create a nullable column in the database.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41692">
                <a:tc vMerge="1">
                  <a:txBody>
                    <a:bodyPr/>
                    <a:lstStyle/>
                    <a:p>
                      <a:endParaRPr lang="en-IN"/>
                    </a:p>
                  </a:txBody>
                  <a:tcPr/>
                </a:tc>
                <a:tc>
                  <a:txBody>
                    <a:bodyPr/>
                    <a:lstStyle/>
                    <a:p>
                      <a:pPr fontAlgn="t"/>
                      <a:r>
                        <a:rPr lang="en-IN" sz="1400">
                          <a:effectLst/>
                        </a:rPr>
                        <a:t>HasParameterName()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Configures the name of the parameter used in the stored procedure for the property.</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44300">
                <a:tc vMerge="1">
                  <a:txBody>
                    <a:bodyPr/>
                    <a:lstStyle/>
                    <a:p>
                      <a:endParaRPr lang="en-IN"/>
                    </a:p>
                  </a:txBody>
                  <a:tcPr/>
                </a:tc>
                <a:tc>
                  <a:txBody>
                    <a:bodyPr/>
                    <a:lstStyle/>
                    <a:p>
                      <a:pPr fontAlgn="t"/>
                      <a:r>
                        <a:rPr lang="en-IN" sz="1400">
                          <a:effectLst/>
                        </a:rPr>
                        <a:t>HasDatabaseGeneratedOption()</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Configures how the value will be generated for the corresponding column in the database e.g. computed, identity or none.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40389">
                <a:tc vMerge="1">
                  <a:txBody>
                    <a:bodyPr/>
                    <a:lstStyle/>
                    <a:p>
                      <a:endParaRPr lang="en-IN"/>
                    </a:p>
                  </a:txBody>
                  <a:tcPr/>
                </a:tc>
                <a:tc>
                  <a:txBody>
                    <a:bodyPr/>
                    <a:lstStyle/>
                    <a:p>
                      <a:pPr fontAlgn="t"/>
                      <a:r>
                        <a:rPr lang="en-IN" sz="1400">
                          <a:effectLst/>
                        </a:rPr>
                        <a:t>HasColumnOrder()</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Configures the order of the database column used to store the property.</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41692">
                <a:tc vMerge="1">
                  <a:txBody>
                    <a:bodyPr/>
                    <a:lstStyle/>
                    <a:p>
                      <a:endParaRPr lang="en-IN"/>
                    </a:p>
                  </a:txBody>
                  <a:tcPr/>
                </a:tc>
                <a:tc>
                  <a:txBody>
                    <a:bodyPr/>
                    <a:lstStyle/>
                    <a:p>
                      <a:pPr fontAlgn="t"/>
                      <a:r>
                        <a:rPr lang="en-IN" sz="1400">
                          <a:effectLst/>
                        </a:rPr>
                        <a:t>HasColumnType()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a:effectLst/>
                        </a:rPr>
                        <a:t>Configures the data type of the corresponding column of a property in the database.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40389">
                <a:tc vMerge="1">
                  <a:txBody>
                    <a:bodyPr/>
                    <a:lstStyle/>
                    <a:p>
                      <a:endParaRPr lang="en-IN"/>
                    </a:p>
                  </a:txBody>
                  <a:tcPr/>
                </a:tc>
                <a:tc>
                  <a:txBody>
                    <a:bodyPr/>
                    <a:lstStyle/>
                    <a:p>
                      <a:pPr fontAlgn="t"/>
                      <a:r>
                        <a:rPr lang="en-IN" sz="1400">
                          <a:effectLst/>
                        </a:rPr>
                        <a:t>HasColumnName()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400">
                          <a:effectLst/>
                        </a:rPr>
                        <a:t>Configures the corresponding column name of a property in the database.</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40389">
                <a:tc vMerge="1">
                  <a:txBody>
                    <a:bodyPr/>
                    <a:lstStyle/>
                    <a:p>
                      <a:endParaRPr lang="en-IN"/>
                    </a:p>
                  </a:txBody>
                  <a:tcPr/>
                </a:tc>
                <a:tc>
                  <a:txBody>
                    <a:bodyPr/>
                    <a:lstStyle/>
                    <a:p>
                      <a:pPr fontAlgn="t"/>
                      <a:r>
                        <a:rPr lang="en-IN" sz="1400">
                          <a:effectLst/>
                        </a:rPr>
                        <a:t>IsConcurrencyToken()</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400" dirty="0">
                          <a:effectLst/>
                        </a:rPr>
                        <a:t>Configures the property to be used as an optimistic concurrency token.</a:t>
                      </a:r>
                    </a:p>
                  </a:txBody>
                  <a:tcPr marL="15777" marR="15777" marT="15777" marB="157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24459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One-to-Zero-or-One Relationship</a:t>
            </a:r>
            <a:endParaRPr lang="en-US" dirty="0"/>
          </a:p>
        </p:txBody>
      </p:sp>
      <p:sp>
        <p:nvSpPr>
          <p:cNvPr id="3" name="Content Placeholder 2"/>
          <p:cNvSpPr>
            <a:spLocks noGrp="1"/>
          </p:cNvSpPr>
          <p:nvPr>
            <p:ph sz="quarter" idx="1"/>
          </p:nvPr>
        </p:nvSpPr>
        <p:spPr/>
        <p:txBody>
          <a:bodyPr>
            <a:noAutofit/>
          </a:bodyPr>
          <a:lstStyle/>
          <a:p>
            <a:r>
              <a:rPr lang="en-US" sz="2000" dirty="0" smtClean="0"/>
              <a:t>we will configure One-to-Zero-or-One relationship between two entities, e.g. Entity1 can be associated with zero or only one instance of Entity2.</a:t>
            </a:r>
            <a:endParaRPr lang="en-US" sz="1800" dirty="0" smtClean="0"/>
          </a:p>
        </p:txBody>
      </p:sp>
      <p:pic>
        <p:nvPicPr>
          <p:cNvPr id="4098" name="Picture 2" descr="C:\Users\Santu\Desktop\Capture.PNG"/>
          <p:cNvPicPr>
            <a:picLocks noChangeAspect="1" noChangeArrowheads="1"/>
          </p:cNvPicPr>
          <p:nvPr/>
        </p:nvPicPr>
        <p:blipFill>
          <a:blip r:embed="rId3"/>
          <a:srcRect/>
          <a:stretch>
            <a:fillRect/>
          </a:stretch>
        </p:blipFill>
        <p:spPr bwMode="auto">
          <a:xfrm>
            <a:off x="457200" y="2251930"/>
            <a:ext cx="7848600" cy="4339370"/>
          </a:xfrm>
          <a:prstGeom prst="rect">
            <a:avLst/>
          </a:prstGeom>
          <a:noFill/>
        </p:spPr>
      </p:pic>
    </p:spTree>
    <p:extLst>
      <p:ext uri="{BB962C8B-B14F-4D97-AF65-F5344CB8AC3E}">
        <p14:creationId xmlns:p14="http://schemas.microsoft.com/office/powerpoint/2010/main" val="1262147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One-to-Many Relationship</a:t>
            </a:r>
            <a:endParaRPr lang="en-US" dirty="0"/>
          </a:p>
        </p:txBody>
      </p:sp>
      <p:pic>
        <p:nvPicPr>
          <p:cNvPr id="5122" name="Picture 2" descr="C:\Users\Santu\Desktop\Capture.PNG"/>
          <p:cNvPicPr>
            <a:picLocks noChangeAspect="1" noChangeArrowheads="1"/>
          </p:cNvPicPr>
          <p:nvPr/>
        </p:nvPicPr>
        <p:blipFill>
          <a:blip r:embed="rId3"/>
          <a:srcRect/>
          <a:stretch>
            <a:fillRect/>
          </a:stretch>
        </p:blipFill>
        <p:spPr bwMode="auto">
          <a:xfrm>
            <a:off x="838200" y="1752600"/>
            <a:ext cx="7543800" cy="4572000"/>
          </a:xfrm>
          <a:prstGeom prst="rect">
            <a:avLst/>
          </a:prstGeom>
          <a:noFill/>
        </p:spPr>
      </p:pic>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Many-to-Many relationship</a:t>
            </a:r>
            <a:endParaRPr lang="en-US" dirty="0"/>
          </a:p>
        </p:txBody>
      </p:sp>
      <p:pic>
        <p:nvPicPr>
          <p:cNvPr id="6146" name="Picture 2" descr="C:\Users\Santu\Desktop\Capture.PNG"/>
          <p:cNvPicPr>
            <a:picLocks noChangeAspect="1" noChangeArrowheads="1"/>
          </p:cNvPicPr>
          <p:nvPr/>
        </p:nvPicPr>
        <p:blipFill>
          <a:blip r:embed="rId3"/>
          <a:srcRect/>
          <a:stretch>
            <a:fillRect/>
          </a:stretch>
        </p:blipFill>
        <p:spPr bwMode="auto">
          <a:xfrm>
            <a:off x="609600" y="1752600"/>
            <a:ext cx="7467600" cy="4724400"/>
          </a:xfrm>
          <a:prstGeom prst="rect">
            <a:avLst/>
          </a:prstGeom>
          <a:noFill/>
        </p:spPr>
      </p:pic>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Migration in </a:t>
            </a:r>
            <a:r>
              <a:rPr lang="en-IN" dirty="0" smtClean="0"/>
              <a:t>Code-First</a:t>
            </a:r>
            <a:endParaRPr lang="en-US" dirty="0"/>
          </a:p>
        </p:txBody>
      </p:sp>
      <p:sp>
        <p:nvSpPr>
          <p:cNvPr id="3" name="Content Placeholder 2"/>
          <p:cNvSpPr>
            <a:spLocks noGrp="1"/>
          </p:cNvSpPr>
          <p:nvPr>
            <p:ph sz="quarter" idx="1"/>
          </p:nvPr>
        </p:nvSpPr>
        <p:spPr/>
        <p:txBody>
          <a:bodyPr>
            <a:normAutofit/>
          </a:bodyPr>
          <a:lstStyle/>
          <a:p>
            <a:r>
              <a:rPr lang="en-IN" sz="1800" dirty="0"/>
              <a:t>Entity framework introduced a migration tool that automatically updates the database schema, when your model changes without losing any existing data or other database objects. It uses a new database initializer called </a:t>
            </a:r>
            <a:r>
              <a:rPr lang="en-IN" sz="1800" dirty="0" err="1"/>
              <a:t>MigrateDatabaseToLatestVersion</a:t>
            </a:r>
            <a:r>
              <a:rPr lang="en-IN" sz="1800" dirty="0" smtClean="0"/>
              <a:t>.</a:t>
            </a:r>
            <a:endParaRPr lang="en-IN" sz="1800" dirty="0"/>
          </a:p>
          <a:p>
            <a:r>
              <a:rPr lang="en-IN" sz="1800" dirty="0"/>
              <a:t>There are two kinds of Migration</a:t>
            </a:r>
            <a:r>
              <a:rPr lang="en-IN" sz="1800" dirty="0" smtClean="0"/>
              <a:t>:</a:t>
            </a:r>
            <a:endParaRPr lang="en-IN" sz="1800" dirty="0"/>
          </a:p>
          <a:p>
            <a:r>
              <a:rPr lang="en-IN" sz="1800" dirty="0"/>
              <a:t>Automated Migration</a:t>
            </a:r>
          </a:p>
          <a:p>
            <a:r>
              <a:rPr lang="en-IN" sz="1800" dirty="0" smtClean="0"/>
              <a:t>Code </a:t>
            </a:r>
            <a:r>
              <a:rPr lang="en-IN" sz="1800" dirty="0"/>
              <a:t>based </a:t>
            </a:r>
            <a:r>
              <a:rPr lang="en-IN" sz="1800" dirty="0" smtClean="0"/>
              <a:t>Migration</a:t>
            </a:r>
          </a:p>
          <a:p>
            <a:endParaRPr lang="en-IN" sz="1800" dirty="0"/>
          </a:p>
        </p:txBody>
      </p:sp>
    </p:spTree>
    <p:extLst>
      <p:ext uri="{BB962C8B-B14F-4D97-AF65-F5344CB8AC3E}">
        <p14:creationId xmlns:p14="http://schemas.microsoft.com/office/powerpoint/2010/main" val="4185026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Automated Migration in Entity Framework 6</a:t>
            </a:r>
          </a:p>
        </p:txBody>
      </p:sp>
      <p:sp>
        <p:nvSpPr>
          <p:cNvPr id="3" name="Content Placeholder 2"/>
          <p:cNvSpPr>
            <a:spLocks noGrp="1"/>
          </p:cNvSpPr>
          <p:nvPr>
            <p:ph sz="quarter" idx="1"/>
          </p:nvPr>
        </p:nvSpPr>
        <p:spPr/>
        <p:txBody>
          <a:bodyPr>
            <a:normAutofit fontScale="47500" lnSpcReduction="20000"/>
          </a:bodyPr>
          <a:lstStyle/>
          <a:p>
            <a:r>
              <a:rPr lang="en-IN" sz="5600" dirty="0"/>
              <a:t>Entity framework introduced automated migration so that you don't have to process database migration manually for each change you make in your domain </a:t>
            </a:r>
            <a:r>
              <a:rPr lang="en-IN" sz="5600"/>
              <a:t>classes</a:t>
            </a:r>
            <a:r>
              <a:rPr lang="en-IN" sz="5600" smtClean="0"/>
              <a:t>.</a:t>
            </a:r>
            <a:endParaRPr lang="en-IN" sz="5600" dirty="0"/>
          </a:p>
          <a:p>
            <a:r>
              <a:rPr lang="en-IN" sz="5600" dirty="0"/>
              <a:t>The automated migrations can be implemented by executing enable-migrations command in the Package Manager Console. Open the package manager console from Tools → Library Package Manager → Package Manager Console and then run enable-migrations –</a:t>
            </a:r>
            <a:r>
              <a:rPr lang="en-IN" sz="5600" dirty="0" err="1"/>
              <a:t>EnableAutomaticMigration</a:t>
            </a:r>
            <a:r>
              <a:rPr lang="en-IN" sz="5600" dirty="0"/>
              <a:t>:$true command (make sure that the default project is the project where your context class is).</a:t>
            </a:r>
            <a:endParaRPr lang="en-IN" sz="1800" dirty="0"/>
          </a:p>
        </p:txBody>
      </p:sp>
    </p:spTree>
    <p:extLst>
      <p:ext uri="{BB962C8B-B14F-4D97-AF65-F5344CB8AC3E}">
        <p14:creationId xmlns:p14="http://schemas.microsoft.com/office/powerpoint/2010/main" val="4264522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Automated Migration in Entity Framework 6</a:t>
            </a:r>
          </a:p>
        </p:txBody>
      </p:sp>
      <p:sp>
        <p:nvSpPr>
          <p:cNvPr id="3" name="Content Placeholder 2"/>
          <p:cNvSpPr>
            <a:spLocks noGrp="1"/>
          </p:cNvSpPr>
          <p:nvPr>
            <p:ph sz="quarter" idx="1"/>
          </p:nvPr>
        </p:nvSpPr>
        <p:spPr/>
        <p:txBody>
          <a:bodyPr>
            <a:normAutofit fontScale="25000" lnSpcReduction="20000"/>
          </a:bodyPr>
          <a:lstStyle/>
          <a:p>
            <a:r>
              <a:rPr lang="en-IN" sz="5600" dirty="0"/>
              <a:t>Step 1 - Open Package Manger Console from Tools ? </a:t>
            </a:r>
            <a:r>
              <a:rPr lang="en-IN" sz="5600" dirty="0" err="1"/>
              <a:t>NuGet</a:t>
            </a:r>
            <a:r>
              <a:rPr lang="en-IN" sz="5600" dirty="0"/>
              <a:t> Package Manger ? Package Manger Console</a:t>
            </a:r>
            <a:r>
              <a:rPr lang="en-IN" sz="5600" dirty="0" smtClean="0"/>
              <a:t>.</a:t>
            </a:r>
            <a:endParaRPr lang="en-IN" sz="5600" dirty="0"/>
          </a:p>
          <a:p>
            <a:r>
              <a:rPr lang="en-IN" sz="5600" dirty="0"/>
              <a:t>Step 2 - To enable automated migration run the following command in Package Manager Console</a:t>
            </a:r>
            <a:r>
              <a:rPr lang="en-IN" sz="5600" dirty="0" smtClean="0"/>
              <a:t>.</a:t>
            </a:r>
            <a:endParaRPr lang="en-IN" sz="5600" dirty="0"/>
          </a:p>
          <a:p>
            <a:r>
              <a:rPr lang="en-IN" sz="5600" dirty="0"/>
              <a:t>PM&gt; enable-migrations -</a:t>
            </a:r>
            <a:r>
              <a:rPr lang="en-IN" sz="5600" dirty="0" err="1"/>
              <a:t>EnableAutomaticMigrations</a:t>
            </a:r>
            <a:r>
              <a:rPr lang="en-IN" sz="5600" dirty="0"/>
              <a:t>:$</a:t>
            </a:r>
            <a:r>
              <a:rPr lang="en-IN" sz="5600" dirty="0" smtClean="0"/>
              <a:t>true</a:t>
            </a:r>
            <a:endParaRPr lang="en-IN" sz="5600" dirty="0"/>
          </a:p>
          <a:p>
            <a:r>
              <a:rPr lang="en-IN" sz="5600" dirty="0"/>
              <a:t>Step 3 - Once the command runs successfully, it creates an internal sealed Configuration class in the Migration folder of your project as shown in the following code</a:t>
            </a:r>
            <a:r>
              <a:rPr lang="en-IN" sz="5600" dirty="0" smtClean="0"/>
              <a:t>.</a:t>
            </a:r>
            <a:endParaRPr lang="en-IN" sz="5600" dirty="0"/>
          </a:p>
          <a:p>
            <a:r>
              <a:rPr lang="en-IN" sz="5600" dirty="0"/>
              <a:t>Step 4 - Set the database initializer in the context class with the new DB initialization strategy </a:t>
            </a:r>
            <a:r>
              <a:rPr lang="en-IN" sz="5600" dirty="0" err="1"/>
              <a:t>MigrateDatabaseToLatestVersion</a:t>
            </a:r>
            <a:r>
              <a:rPr lang="en-IN" sz="5600" dirty="0"/>
              <a:t>.</a:t>
            </a:r>
          </a:p>
          <a:p>
            <a:r>
              <a:rPr lang="en-IN" sz="5600" dirty="0"/>
              <a:t>public </a:t>
            </a:r>
            <a:r>
              <a:rPr lang="en-IN" sz="5600" dirty="0" err="1"/>
              <a:t>MyContext</a:t>
            </a:r>
            <a:r>
              <a:rPr lang="en-IN" sz="5600" dirty="0"/>
              <a:t>() : base("</a:t>
            </a:r>
            <a:r>
              <a:rPr lang="en-IN" sz="5600" dirty="0" err="1"/>
              <a:t>MyContextDB</a:t>
            </a:r>
            <a:r>
              <a:rPr lang="en-IN" sz="5600" dirty="0"/>
              <a:t>") {</a:t>
            </a:r>
          </a:p>
          <a:p>
            <a:r>
              <a:rPr lang="en-IN" sz="5600" dirty="0"/>
              <a:t>      </a:t>
            </a:r>
            <a:r>
              <a:rPr lang="en-IN" sz="5600" dirty="0" err="1"/>
              <a:t>Database.SetInitializer</a:t>
            </a:r>
            <a:r>
              <a:rPr lang="en-IN" sz="5600" dirty="0"/>
              <a:t>(new </a:t>
            </a:r>
            <a:r>
              <a:rPr lang="en-IN" sz="5600" dirty="0" err="1"/>
              <a:t>MigrateDatabaseToLatestVersion</a:t>
            </a:r>
            <a:r>
              <a:rPr lang="en-IN" sz="5600" dirty="0"/>
              <a:t>&lt;</a:t>
            </a:r>
            <a:r>
              <a:rPr lang="en-IN" sz="5600" dirty="0" err="1"/>
              <a:t>MyContext</a:t>
            </a:r>
            <a:r>
              <a:rPr lang="en-IN" sz="5600" dirty="0"/>
              <a:t>, </a:t>
            </a:r>
          </a:p>
          <a:p>
            <a:r>
              <a:rPr lang="en-IN" sz="5600" dirty="0"/>
              <a:t>         </a:t>
            </a:r>
            <a:r>
              <a:rPr lang="en-IN" sz="5600" dirty="0" err="1"/>
              <a:t>EFCodeFirstDemo.Migrations.Configuration</a:t>
            </a:r>
            <a:r>
              <a:rPr lang="en-IN" sz="5600" dirty="0"/>
              <a:t>&gt;("</a:t>
            </a:r>
            <a:r>
              <a:rPr lang="en-IN" sz="5600" dirty="0" err="1"/>
              <a:t>MyContextDB</a:t>
            </a:r>
            <a:r>
              <a:rPr lang="en-IN" sz="5600" dirty="0"/>
              <a:t>"));</a:t>
            </a:r>
          </a:p>
          <a:p>
            <a:r>
              <a:rPr lang="en-IN" sz="5600" dirty="0"/>
              <a:t>   }</a:t>
            </a:r>
          </a:p>
          <a:p>
            <a:r>
              <a:rPr lang="en-IN" sz="5600" dirty="0"/>
              <a:t>Step 5 - You have set up automated migration. When you execute your application, then it will automatically take care of migration, when you change the model</a:t>
            </a:r>
            <a:r>
              <a:rPr lang="en-IN" sz="5600" dirty="0" smtClean="0"/>
              <a:t>.</a:t>
            </a:r>
            <a:endParaRPr lang="en-IN" sz="5600" dirty="0"/>
          </a:p>
          <a:p>
            <a:r>
              <a:rPr lang="en-IN" sz="5600" dirty="0"/>
              <a:t>Step 6 - To handle the property migration you need to set </a:t>
            </a:r>
            <a:r>
              <a:rPr lang="en-IN" sz="5600" dirty="0" err="1"/>
              <a:t>AutomaticMigrationDataLossAllowed</a:t>
            </a:r>
            <a:r>
              <a:rPr lang="en-IN" sz="5600" dirty="0"/>
              <a:t> = true in the configuration class constructor</a:t>
            </a:r>
            <a:r>
              <a:rPr lang="en-IN" sz="5600" dirty="0" smtClean="0"/>
              <a:t>.</a:t>
            </a:r>
            <a:endParaRPr lang="en-IN" sz="5600" dirty="0"/>
          </a:p>
          <a:p>
            <a:r>
              <a:rPr lang="en-IN" sz="5600" dirty="0"/>
              <a:t>public Configuration() {</a:t>
            </a:r>
          </a:p>
          <a:p>
            <a:r>
              <a:rPr lang="en-IN" sz="5600" dirty="0"/>
              <a:t>   </a:t>
            </a:r>
            <a:r>
              <a:rPr lang="en-IN" sz="5600" dirty="0" err="1"/>
              <a:t>AutomaticMigrationsEnabled</a:t>
            </a:r>
            <a:r>
              <a:rPr lang="en-IN" sz="5600" dirty="0"/>
              <a:t> = true;</a:t>
            </a:r>
          </a:p>
          <a:p>
            <a:r>
              <a:rPr lang="en-IN" sz="5600" dirty="0"/>
              <a:t>   </a:t>
            </a:r>
            <a:r>
              <a:rPr lang="en-IN" sz="5600" dirty="0" err="1"/>
              <a:t>AutomaticMigrationDataLossAllowed</a:t>
            </a:r>
            <a:r>
              <a:rPr lang="en-IN" sz="5600" dirty="0"/>
              <a:t> = true;</a:t>
            </a:r>
          </a:p>
          <a:p>
            <a:r>
              <a:rPr lang="en-IN" sz="5600" dirty="0"/>
              <a:t>   </a:t>
            </a:r>
            <a:r>
              <a:rPr lang="en-IN" sz="5600" dirty="0" err="1"/>
              <a:t>ContextKey</a:t>
            </a:r>
            <a:r>
              <a:rPr lang="en-IN" sz="5600" dirty="0"/>
              <a:t> = "</a:t>
            </a:r>
            <a:r>
              <a:rPr lang="en-IN" sz="5600" dirty="0" err="1"/>
              <a:t>EFCodeFirstDemo.MyContext</a:t>
            </a:r>
            <a:r>
              <a:rPr lang="en-IN" sz="5600" dirty="0"/>
              <a:t>";</a:t>
            </a:r>
          </a:p>
          <a:p>
            <a:r>
              <a:rPr lang="en-IN" sz="5600" dirty="0"/>
              <a:t>}</a:t>
            </a:r>
          </a:p>
          <a:p>
            <a:endParaRPr lang="en-IN" sz="1800" dirty="0"/>
          </a:p>
        </p:txBody>
      </p:sp>
    </p:spTree>
    <p:extLst>
      <p:ext uri="{BB962C8B-B14F-4D97-AF65-F5344CB8AC3E}">
        <p14:creationId xmlns:p14="http://schemas.microsoft.com/office/powerpoint/2010/main" val="1656798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Code-Based Migration in Entity Framework 6</a:t>
            </a:r>
          </a:p>
        </p:txBody>
      </p:sp>
      <p:sp>
        <p:nvSpPr>
          <p:cNvPr id="3" name="Content Placeholder 2"/>
          <p:cNvSpPr>
            <a:spLocks noGrp="1"/>
          </p:cNvSpPr>
          <p:nvPr>
            <p:ph sz="quarter" idx="1"/>
          </p:nvPr>
        </p:nvSpPr>
        <p:spPr/>
        <p:txBody>
          <a:bodyPr>
            <a:normAutofit/>
          </a:bodyPr>
          <a:lstStyle/>
          <a:p>
            <a:r>
              <a:rPr lang="en-IN" sz="1200" dirty="0"/>
              <a:t>The code-based migration provides more control on the migration and allows you to configure additional things such as setting default value of a column, configure computed column etc</a:t>
            </a:r>
            <a:r>
              <a:rPr lang="en-IN" sz="1200" dirty="0" smtClean="0"/>
              <a:t>.</a:t>
            </a:r>
            <a:endParaRPr lang="en-IN" sz="1200" dirty="0"/>
          </a:p>
          <a:p>
            <a:r>
              <a:rPr lang="en-IN" sz="1200" dirty="0"/>
              <a:t>In order to use code-based migration, you need to execute the following commands in Package Manager Console in Visual Studio</a:t>
            </a:r>
            <a:r>
              <a:rPr lang="en-IN" sz="1200" dirty="0" smtClean="0"/>
              <a:t>:</a:t>
            </a:r>
            <a:endParaRPr lang="en-IN" sz="1200" dirty="0"/>
          </a:p>
          <a:p>
            <a:r>
              <a:rPr lang="en-IN" sz="1200" dirty="0"/>
              <a:t>Enable-Migrations: Enables the migration in your project by creating Configuration class.</a:t>
            </a:r>
          </a:p>
          <a:p>
            <a:r>
              <a:rPr lang="en-IN" sz="1200" dirty="0"/>
              <a:t>Add-Migration: Creates a new migration class as per specified name with Up() and Down() methods.</a:t>
            </a:r>
          </a:p>
          <a:p>
            <a:r>
              <a:rPr lang="en-IN" sz="1200" dirty="0"/>
              <a:t>Update-Database: Executes the last migration file created by Add-Migration command and applies changes to the database schema.</a:t>
            </a:r>
          </a:p>
          <a:p>
            <a:r>
              <a:rPr lang="en-IN" sz="1200" dirty="0"/>
              <a:t>To use code-based migrations, first execute the enable-migrations command in the Package Manager Console. Open the package manager console from Tools → Library Package Manager → Package Manager Console and then run enable-migrations command (make sure that the default project is the project where your context class is</a:t>
            </a:r>
            <a:r>
              <a:rPr lang="en-IN" sz="1200" dirty="0" smtClean="0"/>
              <a:t>).</a:t>
            </a:r>
          </a:p>
          <a:p>
            <a:endParaRPr lang="en-IN" sz="1600" dirty="0"/>
          </a:p>
          <a:p>
            <a:endParaRPr lang="en-IN" sz="1600" dirty="0" smtClean="0"/>
          </a:p>
          <a:p>
            <a:endParaRPr lang="en-IN" sz="1600" dirty="0"/>
          </a:p>
          <a:p>
            <a:r>
              <a:rPr lang="en-IN" sz="1600" dirty="0"/>
              <a:t>The Enable-Migrations command will create Configuration class derived from </a:t>
            </a:r>
            <a:r>
              <a:rPr lang="en-IN" sz="1600" dirty="0" err="1"/>
              <a:t>DbMigrationsConfiguration</a:t>
            </a:r>
            <a:r>
              <a:rPr lang="en-IN" sz="1600" dirty="0"/>
              <a:t> with </a:t>
            </a:r>
            <a:r>
              <a:rPr lang="en-IN" sz="1600" dirty="0" err="1"/>
              <a:t>AutomaticMigrationsEnabled</a:t>
            </a:r>
            <a:r>
              <a:rPr lang="en-IN" sz="1600"/>
              <a:t> = false.</a:t>
            </a:r>
            <a:endParaRPr lang="en-IN" sz="1600" dirty="0"/>
          </a:p>
        </p:txBody>
      </p:sp>
      <p:pic>
        <p:nvPicPr>
          <p:cNvPr id="3074" name="Picture 2" descr="C:\Users\SANTHOSH\Desktop\codebas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19600"/>
            <a:ext cx="7002463"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457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Entity Relationships</a:t>
            </a:r>
            <a:endParaRPr lang="en-US" dirty="0"/>
          </a:p>
        </p:txBody>
      </p:sp>
      <p:sp>
        <p:nvSpPr>
          <p:cNvPr id="3" name="Content Placeholder 2"/>
          <p:cNvSpPr>
            <a:spLocks noGrp="1"/>
          </p:cNvSpPr>
          <p:nvPr>
            <p:ph sz="quarter" idx="1"/>
          </p:nvPr>
        </p:nvSpPr>
        <p:spPr/>
        <p:txBody>
          <a:bodyPr>
            <a:normAutofit/>
          </a:bodyPr>
          <a:lstStyle/>
          <a:p>
            <a:r>
              <a:rPr lang="en-US" sz="1800" dirty="0" smtClean="0"/>
              <a:t>Entity framework supports three types of relationships, same as database: 1) One to One 2) One to Many, and 3) Many to Many.</a:t>
            </a:r>
            <a:endParaRPr lang="en-US" sz="2000" dirty="0"/>
          </a:p>
        </p:txBody>
      </p:sp>
      <p:pic>
        <p:nvPicPr>
          <p:cNvPr id="2050" name="Picture 2" descr="C:\Users\Santu\Desktop\entityrelation2.png"/>
          <p:cNvPicPr>
            <a:picLocks noChangeAspect="1" noChangeArrowheads="1"/>
          </p:cNvPicPr>
          <p:nvPr/>
        </p:nvPicPr>
        <p:blipFill>
          <a:blip r:embed="rId2"/>
          <a:srcRect/>
          <a:stretch>
            <a:fillRect/>
          </a:stretch>
        </p:blipFill>
        <p:spPr bwMode="auto">
          <a:xfrm>
            <a:off x="685800" y="2209800"/>
            <a:ext cx="8001000" cy="4459288"/>
          </a:xfrm>
          <a:prstGeom prst="rect">
            <a:avLst/>
          </a:prstGeom>
          <a:noFill/>
        </p:spPr>
      </p:pic>
    </p:spTree>
    <p:extLst>
      <p:ext uri="{BB962C8B-B14F-4D97-AF65-F5344CB8AC3E}">
        <p14:creationId xmlns:p14="http://schemas.microsoft.com/office/powerpoint/2010/main" val="3296514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Database Initialization Strategies in EF 6 Code-First</a:t>
            </a:r>
          </a:p>
        </p:txBody>
      </p:sp>
      <p:sp>
        <p:nvSpPr>
          <p:cNvPr id="3" name="Content Placeholder 2"/>
          <p:cNvSpPr>
            <a:spLocks noGrp="1"/>
          </p:cNvSpPr>
          <p:nvPr>
            <p:ph sz="quarter" idx="1"/>
          </p:nvPr>
        </p:nvSpPr>
        <p:spPr/>
        <p:txBody>
          <a:bodyPr>
            <a:normAutofit/>
          </a:bodyPr>
          <a:lstStyle/>
          <a:p>
            <a:r>
              <a:rPr lang="en-IN" sz="1800" dirty="0"/>
              <a:t>You already created a database after running your Code-First application the first time, but what about the second time onwards? Will it create a new database every time you run the application? What about the production environment? How do you alter the database when you change your domain model? To handle these scenarios, you have to use one of the database initialization strategies.</a:t>
            </a:r>
          </a:p>
          <a:p>
            <a:r>
              <a:rPr lang="en-IN" sz="1800" dirty="0"/>
              <a:t>There are four different database initialization strategies:</a:t>
            </a:r>
          </a:p>
          <a:p>
            <a:r>
              <a:rPr lang="en-IN" sz="1800" b="1" dirty="0" err="1"/>
              <a:t>CreateDatabaseIfNotExists</a:t>
            </a:r>
            <a:r>
              <a:rPr lang="en-IN" sz="1800" b="1" dirty="0"/>
              <a:t>:</a:t>
            </a:r>
            <a:r>
              <a:rPr lang="en-IN" sz="1800" dirty="0"/>
              <a:t> This is the </a:t>
            </a:r>
            <a:r>
              <a:rPr lang="en-IN" sz="1800" b="1" dirty="0"/>
              <a:t>default</a:t>
            </a:r>
            <a:r>
              <a:rPr lang="en-IN" sz="1800" dirty="0"/>
              <a:t> initializer. As the name suggests, it will create the database if none exists as per the configuration. However, if you change the model class and then run the application with this initializer, then it will throw an exception.</a:t>
            </a:r>
          </a:p>
          <a:p>
            <a:r>
              <a:rPr lang="en-IN" sz="1800" b="1" dirty="0" err="1"/>
              <a:t>DropCreateDatabaseIfModelChanges</a:t>
            </a:r>
            <a:r>
              <a:rPr lang="en-IN" sz="1800" b="1" dirty="0"/>
              <a:t>:</a:t>
            </a:r>
            <a:r>
              <a:rPr lang="en-IN" sz="1800" dirty="0"/>
              <a:t> This initializer drops an existing database and creates a new database, if your model classes (entity classes) have been changed. So, you don't have to worry about maintaining your database schema, when your model classes change</a:t>
            </a:r>
            <a:r>
              <a:rPr lang="en-IN" sz="1800" dirty="0" smtClean="0"/>
              <a:t>.</a:t>
            </a:r>
            <a:endParaRPr lang="en-IN" sz="1800" dirty="0"/>
          </a:p>
        </p:txBody>
      </p:sp>
    </p:spTree>
    <p:extLst>
      <p:ext uri="{BB962C8B-B14F-4D97-AF65-F5344CB8AC3E}">
        <p14:creationId xmlns:p14="http://schemas.microsoft.com/office/powerpoint/2010/main" val="4024697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versions of Entity Framework</a:t>
            </a:r>
            <a:endParaRPr lang="en-US" dirty="0"/>
          </a:p>
        </p:txBody>
      </p:sp>
      <p:sp>
        <p:nvSpPr>
          <p:cNvPr id="5" name="Content Placeholder 4"/>
          <p:cNvSpPr>
            <a:spLocks noGrp="1"/>
          </p:cNvSpPr>
          <p:nvPr>
            <p:ph sz="quarter" idx="1"/>
          </p:nvPr>
        </p:nvSpPr>
        <p:spPr/>
        <p:txBody>
          <a:bodyPr>
            <a:normAutofit/>
          </a:bodyPr>
          <a:lstStyle/>
          <a:p>
            <a:endParaRPr lang="en-US" dirty="0" smtClean="0"/>
          </a:p>
          <a:p>
            <a:endParaRPr lang="en-US" dirty="0"/>
          </a:p>
        </p:txBody>
      </p:sp>
      <p:graphicFrame>
        <p:nvGraphicFramePr>
          <p:cNvPr id="6" name="Table 5"/>
          <p:cNvGraphicFramePr>
            <a:graphicFrameLocks noGrp="1"/>
          </p:cNvGraphicFramePr>
          <p:nvPr/>
        </p:nvGraphicFramePr>
        <p:xfrm>
          <a:off x="228600" y="1295400"/>
          <a:ext cx="8610600" cy="5919100"/>
        </p:xfrm>
        <a:graphic>
          <a:graphicData uri="http://schemas.openxmlformats.org/drawingml/2006/table">
            <a:tbl>
              <a:tblPr firstRow="1" bandRow="1">
                <a:tableStyleId>{5C22544A-7EE6-4342-B048-85BDC9FD1C3A}</a:tableStyleId>
              </a:tblPr>
              <a:tblGrid>
                <a:gridCol w="1674283"/>
                <a:gridCol w="6936317"/>
              </a:tblGrid>
              <a:tr h="381000">
                <a:tc>
                  <a:txBody>
                    <a:bodyPr/>
                    <a:lstStyle/>
                    <a:p>
                      <a:pPr algn="l" fontAlgn="t"/>
                      <a:r>
                        <a:rPr lang="en-US" dirty="0"/>
                        <a:t>EF Version</a:t>
                      </a:r>
                    </a:p>
                  </a:txBody>
                  <a:tcPr marL="47625" marR="47625" marT="47625" marB="47625"/>
                </a:tc>
                <a:tc>
                  <a:txBody>
                    <a:bodyPr/>
                    <a:lstStyle/>
                    <a:p>
                      <a:pPr algn="l" fontAlgn="t"/>
                      <a:r>
                        <a:rPr lang="en-US"/>
                        <a:t>Introduced Features</a:t>
                      </a:r>
                    </a:p>
                  </a:txBody>
                  <a:tcPr marL="47625" marR="47625" marT="47625" marB="47625"/>
                </a:tc>
              </a:tr>
              <a:tr h="554090">
                <a:tc>
                  <a:txBody>
                    <a:bodyPr/>
                    <a:lstStyle/>
                    <a:p>
                      <a:pPr fontAlgn="t"/>
                      <a:r>
                        <a:rPr lang="en-US"/>
                        <a:t>EF 3.5</a:t>
                      </a:r>
                    </a:p>
                  </a:txBody>
                  <a:tcPr marL="47625" marR="47625" marT="47625" marB="47625"/>
                </a:tc>
                <a:tc>
                  <a:txBody>
                    <a:bodyPr/>
                    <a:lstStyle/>
                    <a:p>
                      <a:pPr fontAlgn="t"/>
                      <a:r>
                        <a:rPr lang="en-US"/>
                        <a:t>Basic O/RM support with Database First approach.</a:t>
                      </a:r>
                    </a:p>
                  </a:txBody>
                  <a:tcPr marL="47625" marR="47625" marT="47625" marB="47625"/>
                </a:tc>
              </a:tr>
              <a:tr h="614041">
                <a:tc>
                  <a:txBody>
                    <a:bodyPr/>
                    <a:lstStyle/>
                    <a:p>
                      <a:pPr fontAlgn="t"/>
                      <a:r>
                        <a:rPr lang="en-US"/>
                        <a:t>EF 4.0</a:t>
                      </a:r>
                    </a:p>
                  </a:txBody>
                  <a:tcPr marL="47625" marR="47625" marT="47625" marB="47625"/>
                </a:tc>
                <a:tc>
                  <a:txBody>
                    <a:bodyPr/>
                    <a:lstStyle/>
                    <a:p>
                      <a:pPr fontAlgn="t"/>
                      <a:r>
                        <a:rPr lang="en-US"/>
                        <a:t>POCO Support, Lazy loading, testability improvements, customizable code generation and the Model First approach.</a:t>
                      </a:r>
                    </a:p>
                  </a:txBody>
                  <a:tcPr marL="47625" marR="47625" marT="47625" marB="47625"/>
                </a:tc>
              </a:tr>
              <a:tr h="762530">
                <a:tc>
                  <a:txBody>
                    <a:bodyPr/>
                    <a:lstStyle/>
                    <a:p>
                      <a:pPr fontAlgn="t"/>
                      <a:r>
                        <a:rPr lang="en-US"/>
                        <a:t>EF 4.1</a:t>
                      </a:r>
                    </a:p>
                  </a:txBody>
                  <a:tcPr marL="47625" marR="47625" marT="47625" marB="47625"/>
                </a:tc>
                <a:tc>
                  <a:txBody>
                    <a:bodyPr/>
                    <a:lstStyle/>
                    <a:p>
                      <a:pPr fontAlgn="t"/>
                      <a:r>
                        <a:rPr lang="en-US" dirty="0"/>
                        <a:t>First to available in the </a:t>
                      </a:r>
                      <a:r>
                        <a:rPr lang="en-US" dirty="0" err="1"/>
                        <a:t>NuGet</a:t>
                      </a:r>
                      <a:r>
                        <a:rPr lang="en-US" dirty="0"/>
                        <a:t>, Simplified </a:t>
                      </a:r>
                      <a:r>
                        <a:rPr lang="en-US" dirty="0" err="1"/>
                        <a:t>DBContext</a:t>
                      </a:r>
                      <a:r>
                        <a:rPr lang="en-US" dirty="0"/>
                        <a:t> API over </a:t>
                      </a:r>
                      <a:r>
                        <a:rPr lang="en-US" dirty="0" err="1"/>
                        <a:t>ObjectContext</a:t>
                      </a:r>
                      <a:r>
                        <a:rPr lang="en-US" dirty="0"/>
                        <a:t>, Code First approach. </a:t>
                      </a:r>
                    </a:p>
                  </a:txBody>
                  <a:tcPr marL="47625" marR="47625" marT="47625" marB="47625"/>
                </a:tc>
              </a:tr>
              <a:tr h="875644">
                <a:tc>
                  <a:txBody>
                    <a:bodyPr/>
                    <a:lstStyle/>
                    <a:p>
                      <a:pPr fontAlgn="t"/>
                      <a:r>
                        <a:rPr lang="en-US"/>
                        <a:t>EF 4.3</a:t>
                      </a:r>
                    </a:p>
                  </a:txBody>
                  <a:tcPr marL="47625" marR="47625" marT="47625" marB="47625"/>
                </a:tc>
                <a:tc>
                  <a:txBody>
                    <a:bodyPr/>
                    <a:lstStyle/>
                    <a:p>
                      <a:pPr fontAlgn="t"/>
                      <a:r>
                        <a:rPr lang="en-US"/>
                        <a:t>Code First Migrations feature that allows a database created by Code First to be incrementally changed as your Code First model evolves. EF 4.3.1 patch released with bug fixing of EF 4.3.</a:t>
                      </a:r>
                    </a:p>
                  </a:txBody>
                  <a:tcPr marL="47625" marR="47625" marT="47625" marB="47625"/>
                </a:tc>
              </a:tr>
              <a:tr h="1137247">
                <a:tc>
                  <a:txBody>
                    <a:bodyPr/>
                    <a:lstStyle/>
                    <a:p>
                      <a:pPr fontAlgn="t"/>
                      <a:r>
                        <a:rPr lang="en-US"/>
                        <a:t>EF 5.0</a:t>
                      </a:r>
                    </a:p>
                  </a:txBody>
                  <a:tcPr marL="47625" marR="47625" marT="47625" marB="47625"/>
                </a:tc>
                <a:tc>
                  <a:txBody>
                    <a:bodyPr/>
                    <a:lstStyle/>
                    <a:p>
                      <a:pPr fontAlgn="t"/>
                      <a:r>
                        <a:rPr lang="en-US"/>
                        <a:t>Announced EF as Open Source. Introduced Enum support, table-valued functions, spatial data types, multiple-diagrams per model, coloring of shapes on the design surface and batch import of stored procedures, EF Power Tools and various performance improvements.</a:t>
                      </a:r>
                    </a:p>
                  </a:txBody>
                  <a:tcPr marL="47625" marR="47625" marT="47625" marB="47625"/>
                </a:tc>
              </a:tr>
              <a:tr h="875644">
                <a:tc>
                  <a:txBody>
                    <a:bodyPr/>
                    <a:lstStyle/>
                    <a:p>
                      <a:pPr fontAlgn="t"/>
                      <a:r>
                        <a:rPr lang="en-US" dirty="0"/>
                        <a:t>EF </a:t>
                      </a:r>
                      <a:r>
                        <a:rPr lang="en-US" dirty="0" smtClean="0"/>
                        <a:t>6.0</a:t>
                      </a:r>
                    </a:p>
                    <a:p>
                      <a:pPr fontAlgn="t"/>
                      <a:r>
                        <a:rPr lang="en-US" dirty="0" smtClean="0"/>
                        <a:t>Current </a:t>
                      </a:r>
                      <a:r>
                        <a:rPr lang="en-US" dirty="0"/>
                        <a:t>release</a:t>
                      </a:r>
                    </a:p>
                  </a:txBody>
                  <a:tcPr marL="47625" marR="47625" marT="47625" marB="47625"/>
                </a:tc>
                <a:tc>
                  <a:txBody>
                    <a:bodyPr/>
                    <a:lstStyle/>
                    <a:p>
                      <a:pPr fontAlgn="t"/>
                      <a:r>
                        <a:rPr lang="en-US" dirty="0"/>
                        <a:t>EF 6.0/6.1 is the latest release of Entity Framework. It includes many new features related to Code First &amp; EF designer like asynchronous query &amp; save, connection Resiliency, dependency resolution etc.</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Database Initialization Strategies in EF 6 Code-First</a:t>
            </a:r>
          </a:p>
        </p:txBody>
      </p:sp>
      <p:sp>
        <p:nvSpPr>
          <p:cNvPr id="3" name="Content Placeholder 2"/>
          <p:cNvSpPr>
            <a:spLocks noGrp="1"/>
          </p:cNvSpPr>
          <p:nvPr>
            <p:ph sz="quarter" idx="1"/>
          </p:nvPr>
        </p:nvSpPr>
        <p:spPr/>
        <p:txBody>
          <a:bodyPr>
            <a:normAutofit/>
          </a:bodyPr>
          <a:lstStyle/>
          <a:p>
            <a:r>
              <a:rPr lang="en-IN" sz="1800" b="1" dirty="0" err="1"/>
              <a:t>DropCreateDatabaseAlways</a:t>
            </a:r>
            <a:r>
              <a:rPr lang="en-IN" sz="1800" b="1" dirty="0"/>
              <a:t>:</a:t>
            </a:r>
            <a:r>
              <a:rPr lang="en-IN" sz="1800" dirty="0"/>
              <a:t> As the name suggests, this initializer drops an existing database every time you run the application, irrespective of whether your model classes have changed or not. This will be useful when you want a fresh database every time you run the application, for example when you are developing the application.</a:t>
            </a:r>
          </a:p>
          <a:p>
            <a:r>
              <a:rPr lang="en-IN" sz="1800" b="1" dirty="0"/>
              <a:t>Custom DB Initializer:</a:t>
            </a:r>
            <a:r>
              <a:rPr lang="en-IN" sz="1800" dirty="0"/>
              <a:t> You can also create your own custom initializer, if the above do not satisfy your requirements or you want to do some other process that initializes the database using the above initializer.</a:t>
            </a:r>
          </a:p>
        </p:txBody>
      </p:sp>
    </p:spTree>
    <p:extLst>
      <p:ext uri="{BB962C8B-B14F-4D97-AF65-F5344CB8AC3E}">
        <p14:creationId xmlns:p14="http://schemas.microsoft.com/office/powerpoint/2010/main" val="839151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Database Initialization Strategies in EF 6 Code-First</a:t>
            </a:r>
          </a:p>
        </p:txBody>
      </p:sp>
      <p:sp>
        <p:nvSpPr>
          <p:cNvPr id="3" name="Content Placeholder 2"/>
          <p:cNvSpPr>
            <a:spLocks noGrp="1"/>
          </p:cNvSpPr>
          <p:nvPr>
            <p:ph sz="quarter" idx="1"/>
          </p:nvPr>
        </p:nvSpPr>
        <p:spPr/>
        <p:txBody>
          <a:bodyPr>
            <a:normAutofit/>
          </a:bodyPr>
          <a:lstStyle/>
          <a:p>
            <a:r>
              <a:rPr lang="en-IN" sz="1800" dirty="0">
                <a:solidFill>
                  <a:srgbClr val="0000FF"/>
                </a:solidFill>
              </a:rPr>
              <a:t>public</a:t>
            </a:r>
            <a:r>
              <a:rPr lang="en-IN" sz="1800" dirty="0"/>
              <a:t> </a:t>
            </a:r>
            <a:r>
              <a:rPr lang="en-IN" sz="1800" dirty="0">
                <a:solidFill>
                  <a:srgbClr val="0000FF"/>
                </a:solidFill>
              </a:rPr>
              <a:t>class</a:t>
            </a:r>
            <a:r>
              <a:rPr lang="en-IN" sz="1800" dirty="0"/>
              <a:t> </a:t>
            </a:r>
            <a:r>
              <a:rPr lang="en-IN" sz="1800" dirty="0" err="1">
                <a:solidFill>
                  <a:srgbClr val="2B91AF"/>
                </a:solidFill>
              </a:rPr>
              <a:t>SchoolDBContext</a:t>
            </a:r>
            <a:r>
              <a:rPr lang="en-IN" sz="1800" dirty="0"/>
              <a:t>: </a:t>
            </a:r>
            <a:r>
              <a:rPr lang="en-IN" sz="1800" dirty="0" err="1">
                <a:solidFill>
                  <a:srgbClr val="2B91AF"/>
                </a:solidFill>
              </a:rPr>
              <a:t>DbContext</a:t>
            </a:r>
            <a:r>
              <a:rPr lang="en-IN" sz="1800" dirty="0">
                <a:solidFill>
                  <a:srgbClr val="2B91AF"/>
                </a:solidFill>
              </a:rPr>
              <a:t> </a:t>
            </a:r>
            <a:r>
              <a:rPr lang="en-IN" sz="1800" dirty="0"/>
              <a:t>{ </a:t>
            </a:r>
            <a:r>
              <a:rPr lang="en-IN" sz="1800" dirty="0">
                <a:solidFill>
                  <a:srgbClr val="0000FF"/>
                </a:solidFill>
              </a:rPr>
              <a:t>public</a:t>
            </a:r>
            <a:r>
              <a:rPr lang="en-IN" sz="1800" dirty="0"/>
              <a:t> </a:t>
            </a:r>
            <a:r>
              <a:rPr lang="en-IN" sz="1800" dirty="0" err="1"/>
              <a:t>SchoolDBContext</a:t>
            </a:r>
            <a:r>
              <a:rPr lang="en-IN" sz="1800" dirty="0"/>
              <a:t>(): </a:t>
            </a:r>
            <a:r>
              <a:rPr lang="en-IN" sz="1800" dirty="0">
                <a:solidFill>
                  <a:srgbClr val="0000FF"/>
                </a:solidFill>
              </a:rPr>
              <a:t>base</a:t>
            </a:r>
            <a:r>
              <a:rPr lang="en-IN" sz="1800" dirty="0"/>
              <a:t>(</a:t>
            </a:r>
            <a:r>
              <a:rPr lang="en-IN" sz="1800" dirty="0">
                <a:solidFill>
                  <a:srgbClr val="A31515"/>
                </a:solidFill>
              </a:rPr>
              <a:t>"</a:t>
            </a:r>
            <a:r>
              <a:rPr lang="en-IN" sz="1800" dirty="0" err="1">
                <a:solidFill>
                  <a:srgbClr val="A31515"/>
                </a:solidFill>
              </a:rPr>
              <a:t>SchoolDBConnectionString</a:t>
            </a:r>
            <a:r>
              <a:rPr lang="en-IN" sz="1800" dirty="0">
                <a:solidFill>
                  <a:srgbClr val="A31515"/>
                </a:solidFill>
              </a:rPr>
              <a:t>"</a:t>
            </a:r>
            <a:r>
              <a:rPr lang="en-IN" sz="1800" dirty="0"/>
              <a:t>) { </a:t>
            </a:r>
            <a:r>
              <a:rPr lang="en-IN" sz="1800" dirty="0" err="1"/>
              <a:t>Database.SetInitializer</a:t>
            </a:r>
            <a:r>
              <a:rPr lang="en-IN" sz="1800" dirty="0"/>
              <a:t>&lt;</a:t>
            </a:r>
            <a:r>
              <a:rPr lang="en-IN" sz="1800" dirty="0" err="1">
                <a:solidFill>
                  <a:srgbClr val="2B91AF"/>
                </a:solidFill>
              </a:rPr>
              <a:t>SchoolDBContext</a:t>
            </a:r>
            <a:r>
              <a:rPr lang="en-IN" sz="1800" dirty="0"/>
              <a:t>&gt;(</a:t>
            </a:r>
            <a:r>
              <a:rPr lang="en-IN" sz="1800" dirty="0">
                <a:solidFill>
                  <a:srgbClr val="0000FF"/>
                </a:solidFill>
              </a:rPr>
              <a:t>new</a:t>
            </a:r>
            <a:r>
              <a:rPr lang="en-IN" sz="1800" dirty="0"/>
              <a:t> </a:t>
            </a:r>
            <a:r>
              <a:rPr lang="en-IN" sz="1800" dirty="0" err="1">
                <a:solidFill>
                  <a:srgbClr val="2B91AF"/>
                </a:solidFill>
              </a:rPr>
              <a:t>CreateDatabaseIfNotExists</a:t>
            </a:r>
            <a:r>
              <a:rPr lang="en-IN" sz="1800" dirty="0"/>
              <a:t>&lt;</a:t>
            </a:r>
            <a:r>
              <a:rPr lang="en-IN" sz="1800" dirty="0" err="1">
                <a:solidFill>
                  <a:srgbClr val="2B91AF"/>
                </a:solidFill>
              </a:rPr>
              <a:t>SchoolDBContext</a:t>
            </a:r>
            <a:r>
              <a:rPr lang="en-IN" sz="1800" dirty="0"/>
              <a:t>&gt;()); </a:t>
            </a:r>
            <a:r>
              <a:rPr lang="en-IN" sz="1800" dirty="0">
                <a:solidFill>
                  <a:srgbClr val="008000"/>
                </a:solidFill>
              </a:rPr>
              <a:t>//</a:t>
            </a:r>
            <a:r>
              <a:rPr lang="en-IN" sz="1800" dirty="0" err="1">
                <a:solidFill>
                  <a:srgbClr val="008000"/>
                </a:solidFill>
              </a:rPr>
              <a:t>Database.SetInitializer</a:t>
            </a:r>
            <a:r>
              <a:rPr lang="en-IN" sz="1800" dirty="0">
                <a:solidFill>
                  <a:srgbClr val="008000"/>
                </a:solidFill>
              </a:rPr>
              <a:t>&lt;</a:t>
            </a:r>
            <a:r>
              <a:rPr lang="en-IN" sz="1800" dirty="0" err="1">
                <a:solidFill>
                  <a:srgbClr val="008000"/>
                </a:solidFill>
              </a:rPr>
              <a:t>SchoolDBContext</a:t>
            </a:r>
            <a:r>
              <a:rPr lang="en-IN" sz="1800" dirty="0">
                <a:solidFill>
                  <a:srgbClr val="008000"/>
                </a:solidFill>
              </a:rPr>
              <a:t>&gt;(new </a:t>
            </a:r>
            <a:r>
              <a:rPr lang="en-IN" sz="1800" dirty="0" err="1">
                <a:solidFill>
                  <a:srgbClr val="008000"/>
                </a:solidFill>
              </a:rPr>
              <a:t>DropCreateDatabaseIfModelChanges</a:t>
            </a:r>
            <a:r>
              <a:rPr lang="en-IN" sz="1800" dirty="0">
                <a:solidFill>
                  <a:srgbClr val="008000"/>
                </a:solidFill>
              </a:rPr>
              <a:t>&lt;</a:t>
            </a:r>
            <a:r>
              <a:rPr lang="en-IN" sz="1800" dirty="0" err="1">
                <a:solidFill>
                  <a:srgbClr val="008000"/>
                </a:solidFill>
              </a:rPr>
              <a:t>SchoolDBContext</a:t>
            </a:r>
            <a:r>
              <a:rPr lang="en-IN" sz="1800" dirty="0">
                <a:solidFill>
                  <a:srgbClr val="008000"/>
                </a:solidFill>
              </a:rPr>
              <a:t>&gt;());</a:t>
            </a:r>
            <a:r>
              <a:rPr lang="en-IN" sz="1800" dirty="0"/>
              <a:t> </a:t>
            </a:r>
            <a:r>
              <a:rPr lang="en-IN" sz="1800" dirty="0">
                <a:solidFill>
                  <a:srgbClr val="008000"/>
                </a:solidFill>
              </a:rPr>
              <a:t>//</a:t>
            </a:r>
            <a:r>
              <a:rPr lang="en-IN" sz="1800" dirty="0" err="1">
                <a:solidFill>
                  <a:srgbClr val="008000"/>
                </a:solidFill>
              </a:rPr>
              <a:t>Database.SetInitializer</a:t>
            </a:r>
            <a:r>
              <a:rPr lang="en-IN" sz="1800" dirty="0">
                <a:solidFill>
                  <a:srgbClr val="008000"/>
                </a:solidFill>
              </a:rPr>
              <a:t>&lt;</a:t>
            </a:r>
            <a:r>
              <a:rPr lang="en-IN" sz="1800" dirty="0" err="1">
                <a:solidFill>
                  <a:srgbClr val="008000"/>
                </a:solidFill>
              </a:rPr>
              <a:t>SchoolDBContext</a:t>
            </a:r>
            <a:r>
              <a:rPr lang="en-IN" sz="1800" dirty="0">
                <a:solidFill>
                  <a:srgbClr val="008000"/>
                </a:solidFill>
              </a:rPr>
              <a:t>&gt;(new </a:t>
            </a:r>
            <a:r>
              <a:rPr lang="en-IN" sz="1800" dirty="0" err="1">
                <a:solidFill>
                  <a:srgbClr val="008000"/>
                </a:solidFill>
              </a:rPr>
              <a:t>DropCreateDatabaseAlways</a:t>
            </a:r>
            <a:r>
              <a:rPr lang="en-IN" sz="1800" dirty="0">
                <a:solidFill>
                  <a:srgbClr val="008000"/>
                </a:solidFill>
              </a:rPr>
              <a:t>&lt;</a:t>
            </a:r>
            <a:r>
              <a:rPr lang="en-IN" sz="1800" dirty="0" err="1">
                <a:solidFill>
                  <a:srgbClr val="008000"/>
                </a:solidFill>
              </a:rPr>
              <a:t>SchoolDBContext</a:t>
            </a:r>
            <a:r>
              <a:rPr lang="en-IN" sz="1800" dirty="0">
                <a:solidFill>
                  <a:srgbClr val="008000"/>
                </a:solidFill>
              </a:rPr>
              <a:t>&gt;());</a:t>
            </a:r>
            <a:r>
              <a:rPr lang="en-IN" sz="1800" dirty="0"/>
              <a:t> </a:t>
            </a:r>
            <a:r>
              <a:rPr lang="en-IN" sz="1800" dirty="0">
                <a:solidFill>
                  <a:srgbClr val="008000"/>
                </a:solidFill>
              </a:rPr>
              <a:t>//</a:t>
            </a:r>
            <a:r>
              <a:rPr lang="en-IN" sz="1800" dirty="0" err="1">
                <a:solidFill>
                  <a:srgbClr val="008000"/>
                </a:solidFill>
              </a:rPr>
              <a:t>Database.SetInitializer</a:t>
            </a:r>
            <a:r>
              <a:rPr lang="en-IN" sz="1800" dirty="0">
                <a:solidFill>
                  <a:srgbClr val="008000"/>
                </a:solidFill>
              </a:rPr>
              <a:t>&lt;</a:t>
            </a:r>
            <a:r>
              <a:rPr lang="en-IN" sz="1800" dirty="0" err="1">
                <a:solidFill>
                  <a:srgbClr val="008000"/>
                </a:solidFill>
              </a:rPr>
              <a:t>SchoolDBContext</a:t>
            </a:r>
            <a:r>
              <a:rPr lang="en-IN" sz="1800" dirty="0">
                <a:solidFill>
                  <a:srgbClr val="008000"/>
                </a:solidFill>
              </a:rPr>
              <a:t>&gt;(new </a:t>
            </a:r>
            <a:r>
              <a:rPr lang="en-IN" sz="1800" dirty="0" err="1">
                <a:solidFill>
                  <a:srgbClr val="008000"/>
                </a:solidFill>
              </a:rPr>
              <a:t>SchoolDBInitializer</a:t>
            </a:r>
            <a:r>
              <a:rPr lang="en-IN" sz="1800" dirty="0">
                <a:solidFill>
                  <a:srgbClr val="008000"/>
                </a:solidFill>
              </a:rPr>
              <a:t>());</a:t>
            </a:r>
            <a:r>
              <a:rPr lang="en-IN" sz="1800" dirty="0"/>
              <a:t> } </a:t>
            </a:r>
            <a:r>
              <a:rPr lang="en-IN" sz="1800" dirty="0">
                <a:solidFill>
                  <a:srgbClr val="0000FF"/>
                </a:solidFill>
              </a:rPr>
              <a:t>public</a:t>
            </a:r>
            <a:r>
              <a:rPr lang="en-IN" sz="1800" dirty="0"/>
              <a:t> </a:t>
            </a:r>
            <a:r>
              <a:rPr lang="en-IN" sz="1800" dirty="0" err="1">
                <a:solidFill>
                  <a:srgbClr val="2B91AF"/>
                </a:solidFill>
              </a:rPr>
              <a:t>DbSet</a:t>
            </a:r>
            <a:r>
              <a:rPr lang="en-IN" sz="1800" dirty="0"/>
              <a:t>&lt;</a:t>
            </a:r>
            <a:r>
              <a:rPr lang="en-IN" sz="1800" dirty="0">
                <a:solidFill>
                  <a:srgbClr val="2B91AF"/>
                </a:solidFill>
              </a:rPr>
              <a:t>Student</a:t>
            </a:r>
            <a:r>
              <a:rPr lang="en-IN" sz="1800" dirty="0"/>
              <a:t>&gt; Students { </a:t>
            </a:r>
            <a:r>
              <a:rPr lang="en-IN" sz="1800" dirty="0">
                <a:solidFill>
                  <a:srgbClr val="0000FF"/>
                </a:solidFill>
              </a:rPr>
              <a:t>get</a:t>
            </a:r>
            <a:r>
              <a:rPr lang="en-IN" sz="1800" dirty="0"/>
              <a:t>; </a:t>
            </a:r>
            <a:r>
              <a:rPr lang="en-IN" sz="1800" dirty="0">
                <a:solidFill>
                  <a:srgbClr val="0000FF"/>
                </a:solidFill>
              </a:rPr>
              <a:t>set</a:t>
            </a:r>
            <a:r>
              <a:rPr lang="en-IN" sz="1800" dirty="0"/>
              <a:t>; } </a:t>
            </a:r>
            <a:r>
              <a:rPr lang="en-IN" sz="1800" dirty="0">
                <a:solidFill>
                  <a:srgbClr val="0000FF"/>
                </a:solidFill>
              </a:rPr>
              <a:t>public</a:t>
            </a:r>
            <a:r>
              <a:rPr lang="en-IN" sz="1800" dirty="0"/>
              <a:t> </a:t>
            </a:r>
            <a:r>
              <a:rPr lang="en-IN" sz="1800" dirty="0" err="1">
                <a:solidFill>
                  <a:srgbClr val="2B91AF"/>
                </a:solidFill>
              </a:rPr>
              <a:t>DbSet</a:t>
            </a:r>
            <a:r>
              <a:rPr lang="en-IN" sz="1800" dirty="0"/>
              <a:t>&lt;</a:t>
            </a:r>
            <a:r>
              <a:rPr lang="en-IN" sz="1800" dirty="0">
                <a:solidFill>
                  <a:srgbClr val="2B91AF"/>
                </a:solidFill>
              </a:rPr>
              <a:t>Standard</a:t>
            </a:r>
            <a:r>
              <a:rPr lang="en-IN" sz="1800" dirty="0"/>
              <a:t>&gt; Standards { </a:t>
            </a:r>
            <a:r>
              <a:rPr lang="en-IN" sz="1800" dirty="0">
                <a:solidFill>
                  <a:srgbClr val="0000FF"/>
                </a:solidFill>
              </a:rPr>
              <a:t>get</a:t>
            </a:r>
            <a:r>
              <a:rPr lang="en-IN" sz="1800" dirty="0"/>
              <a:t>; </a:t>
            </a:r>
            <a:r>
              <a:rPr lang="en-IN" sz="1800" dirty="0">
                <a:solidFill>
                  <a:srgbClr val="0000FF"/>
                </a:solidFill>
              </a:rPr>
              <a:t>set</a:t>
            </a:r>
            <a:r>
              <a:rPr lang="en-IN" sz="1800" dirty="0"/>
              <a:t>; }</a:t>
            </a:r>
          </a:p>
        </p:txBody>
      </p:sp>
    </p:spTree>
    <p:extLst>
      <p:ext uri="{BB962C8B-B14F-4D97-AF65-F5344CB8AC3E}">
        <p14:creationId xmlns:p14="http://schemas.microsoft.com/office/powerpoint/2010/main" val="3724918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Database Initialization Strategies in EF 6 Code-First</a:t>
            </a:r>
          </a:p>
        </p:txBody>
      </p:sp>
      <p:sp>
        <p:nvSpPr>
          <p:cNvPr id="3" name="Content Placeholder 2"/>
          <p:cNvSpPr>
            <a:spLocks noGrp="1"/>
          </p:cNvSpPr>
          <p:nvPr>
            <p:ph sz="quarter" idx="1"/>
          </p:nvPr>
        </p:nvSpPr>
        <p:spPr/>
        <p:txBody>
          <a:bodyPr>
            <a:normAutofit/>
          </a:bodyPr>
          <a:lstStyle/>
          <a:p>
            <a:r>
              <a:rPr lang="en-IN" sz="1800" dirty="0"/>
              <a:t>You can also create your custom DB initializer, by inheriting one of the initializers, as shown below:</a:t>
            </a:r>
          </a:p>
          <a:p>
            <a:endParaRPr lang="en-IN" sz="1800" dirty="0"/>
          </a:p>
          <a:p>
            <a:r>
              <a:rPr lang="en-IN" sz="1800" dirty="0"/>
              <a:t>public class </a:t>
            </a:r>
            <a:r>
              <a:rPr lang="en-IN" sz="1800" dirty="0" err="1"/>
              <a:t>SchoolDBInitializer</a:t>
            </a:r>
            <a:r>
              <a:rPr lang="en-IN" sz="1800" dirty="0"/>
              <a:t> :  </a:t>
            </a:r>
            <a:r>
              <a:rPr lang="en-IN" sz="1800" dirty="0" err="1"/>
              <a:t>CreateDatabaseIfNotExists</a:t>
            </a:r>
            <a:r>
              <a:rPr lang="en-IN" sz="1800" dirty="0"/>
              <a:t>&lt;</a:t>
            </a:r>
            <a:r>
              <a:rPr lang="en-IN" sz="1800" dirty="0" err="1"/>
              <a:t>SchoolDBContext</a:t>
            </a:r>
            <a:r>
              <a:rPr lang="en-IN" sz="1800" dirty="0"/>
              <a:t>&gt;</a:t>
            </a:r>
          </a:p>
          <a:p>
            <a:r>
              <a:rPr lang="en-IN" sz="1800" dirty="0"/>
              <a:t>{</a:t>
            </a:r>
          </a:p>
          <a:p>
            <a:r>
              <a:rPr lang="en-IN" sz="1800" dirty="0"/>
              <a:t>    protected override void Seed(</a:t>
            </a:r>
            <a:r>
              <a:rPr lang="en-IN" sz="1800" dirty="0" err="1"/>
              <a:t>SchoolDBContext</a:t>
            </a:r>
            <a:r>
              <a:rPr lang="en-IN" sz="1800" dirty="0"/>
              <a:t> context)</a:t>
            </a:r>
          </a:p>
          <a:p>
            <a:r>
              <a:rPr lang="en-IN" sz="1800" dirty="0"/>
              <a:t>    {</a:t>
            </a:r>
          </a:p>
          <a:p>
            <a:r>
              <a:rPr lang="en-IN" sz="1800" dirty="0"/>
              <a:t>        </a:t>
            </a:r>
            <a:r>
              <a:rPr lang="en-IN" sz="1800" dirty="0" err="1"/>
              <a:t>base.Seed</a:t>
            </a:r>
            <a:r>
              <a:rPr lang="en-IN" sz="1800" dirty="0"/>
              <a:t>(context);</a:t>
            </a:r>
          </a:p>
          <a:p>
            <a:r>
              <a:rPr lang="en-IN" sz="1800" dirty="0"/>
              <a:t>    }</a:t>
            </a:r>
          </a:p>
          <a:p>
            <a:r>
              <a:rPr lang="en-IN" sz="1800" dirty="0"/>
              <a:t>}</a:t>
            </a:r>
          </a:p>
        </p:txBody>
      </p:sp>
    </p:spTree>
    <p:extLst>
      <p:ext uri="{BB962C8B-B14F-4D97-AF65-F5344CB8AC3E}">
        <p14:creationId xmlns:p14="http://schemas.microsoft.com/office/powerpoint/2010/main" val="3409416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in Entity Framework </a:t>
            </a:r>
            <a:endParaRPr lang="en-US" dirty="0"/>
          </a:p>
        </p:txBody>
      </p:sp>
      <p:sp>
        <p:nvSpPr>
          <p:cNvPr id="3" name="Content Placeholder 2"/>
          <p:cNvSpPr>
            <a:spLocks noGrp="1"/>
          </p:cNvSpPr>
          <p:nvPr>
            <p:ph sz="quarter" idx="1"/>
          </p:nvPr>
        </p:nvSpPr>
        <p:spPr/>
        <p:txBody>
          <a:bodyPr>
            <a:noAutofit/>
          </a:bodyPr>
          <a:lstStyle/>
          <a:p>
            <a:r>
              <a:rPr lang="en-US" sz="1800" dirty="0" smtClean="0"/>
              <a:t>Entity Framework internally maintains transactions when the </a:t>
            </a:r>
            <a:r>
              <a:rPr lang="en-US" sz="1800" dirty="0" err="1" smtClean="0"/>
              <a:t>SaveChanges</a:t>
            </a:r>
            <a:r>
              <a:rPr lang="en-US" sz="1800" dirty="0" smtClean="0"/>
              <a:t>() method is called. It means the Entity Framework maintains a transaction for the multiple entity insert, update and delete in a single </a:t>
            </a:r>
            <a:r>
              <a:rPr lang="en-US" sz="1800" dirty="0" err="1" smtClean="0"/>
              <a:t>SaveChanges</a:t>
            </a:r>
            <a:r>
              <a:rPr lang="en-US" sz="1800" dirty="0" smtClean="0"/>
              <a:t>() method.</a:t>
            </a:r>
          </a:p>
          <a:p>
            <a:r>
              <a:rPr lang="en-US" sz="1800" dirty="0" smtClean="0"/>
              <a:t>Earlier the </a:t>
            </a:r>
            <a:r>
              <a:rPr lang="en-US" sz="1800" dirty="0" err="1" smtClean="0"/>
              <a:t>System.Transactions</a:t>
            </a:r>
            <a:r>
              <a:rPr lang="en-US" sz="1800" dirty="0" smtClean="0"/>
              <a:t> namespace was used to handle transactions in the Entity Framework using </a:t>
            </a:r>
            <a:r>
              <a:rPr lang="en-US" sz="1800" dirty="0" err="1" smtClean="0"/>
              <a:t>TransactionScope</a:t>
            </a:r>
            <a:r>
              <a:rPr lang="en-US" sz="1800" dirty="0" smtClean="0"/>
              <a:t> and the Entity Framework uses this transaction to save the changes in the database.</a:t>
            </a:r>
            <a:br>
              <a:rPr lang="en-US" sz="1800" dirty="0" smtClean="0"/>
            </a:br>
            <a:endParaRPr lang="en-US" sz="1800" dirty="0" smtClean="0"/>
          </a:p>
          <a:p>
            <a:r>
              <a:rPr lang="en-US" sz="1800" b="1" dirty="0" smtClean="0"/>
              <a:t>using</a:t>
            </a:r>
            <a:r>
              <a:rPr lang="en-US" sz="1800" dirty="0" smtClean="0"/>
              <a:t> (</a:t>
            </a:r>
            <a:r>
              <a:rPr lang="en-US" sz="1800" dirty="0" err="1" smtClean="0"/>
              <a:t>TransactionScope</a:t>
            </a:r>
            <a:r>
              <a:rPr lang="en-US" sz="1800" dirty="0" smtClean="0"/>
              <a:t> scope = </a:t>
            </a:r>
            <a:r>
              <a:rPr lang="en-US" sz="1800" b="1" dirty="0" smtClean="0"/>
              <a:t>new</a:t>
            </a:r>
            <a:r>
              <a:rPr lang="en-US" sz="1800" dirty="0" smtClean="0"/>
              <a:t> </a:t>
            </a:r>
            <a:r>
              <a:rPr lang="en-US" sz="1800" dirty="0" err="1" smtClean="0"/>
              <a:t>TransactionScope</a:t>
            </a:r>
            <a:r>
              <a:rPr lang="en-US" sz="1800" dirty="0" smtClean="0"/>
              <a:t>())  </a:t>
            </a:r>
          </a:p>
          <a:p>
            <a:r>
              <a:rPr lang="en-US" sz="1800" dirty="0" smtClean="0"/>
              <a:t>{  </a:t>
            </a:r>
          </a:p>
          <a:p>
            <a:r>
              <a:rPr lang="en-US" sz="1800" dirty="0" smtClean="0"/>
              <a:t>      //Code Here  </a:t>
            </a:r>
          </a:p>
          <a:p>
            <a:r>
              <a:rPr lang="en-US" sz="1800" dirty="0" smtClean="0"/>
              <a:t>}  </a:t>
            </a:r>
          </a:p>
          <a:p>
            <a:endParaRPr lang="en-US" sz="1800"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in Entity Framework </a:t>
            </a:r>
            <a:endParaRPr lang="en-US" dirty="0"/>
          </a:p>
        </p:txBody>
      </p:sp>
      <p:sp>
        <p:nvSpPr>
          <p:cNvPr id="3" name="Content Placeholder 2"/>
          <p:cNvSpPr>
            <a:spLocks noGrp="1"/>
          </p:cNvSpPr>
          <p:nvPr>
            <p:ph sz="quarter" idx="1"/>
          </p:nvPr>
        </p:nvSpPr>
        <p:spPr/>
        <p:txBody>
          <a:bodyPr>
            <a:noAutofit/>
          </a:bodyPr>
          <a:lstStyle/>
          <a:p>
            <a:r>
              <a:rPr lang="en-US" sz="1800" dirty="0" smtClean="0"/>
              <a:t>Entity Framework 6.0 introduced two new APIs to maintain the transaction. </a:t>
            </a:r>
          </a:p>
          <a:p>
            <a:r>
              <a:rPr lang="en-US" sz="1800" dirty="0" err="1" smtClean="0"/>
              <a:t>DbContext.Database.BeginTransaction</a:t>
            </a:r>
            <a:r>
              <a:rPr lang="en-US" sz="1800" dirty="0" smtClean="0"/>
              <a:t>: It allows us to begin a transaction. It allows us to combine several operations to be combined within the same transaction and hence all the transactions are either committed or rolled back. This method allows us to specify the isolation level for the transaction.</a:t>
            </a:r>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in Entity Framework </a:t>
            </a:r>
            <a:endParaRPr lang="en-US" dirty="0"/>
          </a:p>
        </p:txBody>
      </p:sp>
      <p:sp>
        <p:nvSpPr>
          <p:cNvPr id="3" name="Content Placeholder 2"/>
          <p:cNvSpPr>
            <a:spLocks noGrp="1"/>
          </p:cNvSpPr>
          <p:nvPr>
            <p:ph sz="quarter" idx="1"/>
          </p:nvPr>
        </p:nvSpPr>
        <p:spPr/>
        <p:txBody>
          <a:bodyPr>
            <a:noAutofit/>
          </a:bodyPr>
          <a:lstStyle/>
          <a:p>
            <a:r>
              <a:rPr lang="en-US" sz="1800" b="1" dirty="0" err="1" smtClean="0"/>
              <a:t>DbContext.Database.BeginTransaction</a:t>
            </a:r>
            <a:r>
              <a:rPr lang="en-US" sz="1800" b="1" dirty="0" smtClean="0"/>
              <a:t/>
            </a:r>
            <a:br>
              <a:rPr lang="en-US" sz="1800" b="1" dirty="0" smtClean="0"/>
            </a:br>
            <a:r>
              <a:rPr lang="en-US" sz="1800" b="1" dirty="0" smtClean="0"/>
              <a:t/>
            </a:r>
            <a:br>
              <a:rPr lang="en-US" sz="1800" b="1" dirty="0" smtClean="0"/>
            </a:br>
            <a:r>
              <a:rPr lang="en-US" sz="1800" dirty="0" smtClean="0"/>
              <a:t>This method returns a </a:t>
            </a:r>
            <a:r>
              <a:rPr lang="en-US" sz="1800" dirty="0" err="1" smtClean="0"/>
              <a:t>DbContextTransaction</a:t>
            </a:r>
            <a:r>
              <a:rPr lang="en-US" sz="1800" dirty="0" smtClean="0"/>
              <a:t> object. The </a:t>
            </a:r>
            <a:r>
              <a:rPr lang="en-US" sz="1800" dirty="0" err="1" smtClean="0"/>
              <a:t>BeginTransaction</a:t>
            </a:r>
            <a:r>
              <a:rPr lang="en-US" sz="1800" dirty="0" smtClean="0"/>
              <a:t> method has two overloads, one has no argument and the other accepts an explicit Isolation Level. </a:t>
            </a:r>
            <a:br>
              <a:rPr lang="en-US" sz="1800" dirty="0" smtClean="0"/>
            </a:br>
            <a:r>
              <a:rPr lang="en-US" sz="1800" dirty="0" smtClean="0"/>
              <a:t/>
            </a:r>
            <a:br>
              <a:rPr lang="en-US" sz="1800" dirty="0" smtClean="0"/>
            </a:br>
            <a:r>
              <a:rPr lang="en-US" sz="1800" dirty="0" smtClean="0"/>
              <a:t>A </a:t>
            </a:r>
            <a:r>
              <a:rPr lang="en-US" sz="1800" dirty="0" err="1" smtClean="0"/>
              <a:t>DbContextTransaction</a:t>
            </a:r>
            <a:r>
              <a:rPr lang="en-US" sz="1800" dirty="0" smtClean="0"/>
              <a:t> object provides Commit() and Rollback() methods to do commit and rollback on the underlying store transaction.</a:t>
            </a:r>
            <a:endParaRPr lang="en-US" sz="1800"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Transaction in Entity Framework </a:t>
            </a:r>
            <a:endParaRPr lang="en-US" dirty="0"/>
          </a:p>
        </p:txBody>
      </p:sp>
      <p:sp>
        <p:nvSpPr>
          <p:cNvPr id="4" name="Content Placeholder 3"/>
          <p:cNvSpPr>
            <a:spLocks noGrp="1"/>
          </p:cNvSpPr>
          <p:nvPr>
            <p:ph sz="quarter" idx="1"/>
          </p:nvPr>
        </p:nvSpPr>
        <p:spPr/>
        <p:txBody>
          <a:bodyPr>
            <a:normAutofit fontScale="55000" lnSpcReduction="20000"/>
          </a:bodyPr>
          <a:lstStyle/>
          <a:p>
            <a:r>
              <a:rPr lang="en-US" b="1" dirty="0" smtClean="0"/>
              <a:t>using</a:t>
            </a:r>
            <a:r>
              <a:rPr lang="en-US" dirty="0" smtClean="0"/>
              <a:t> (</a:t>
            </a:r>
            <a:r>
              <a:rPr lang="en-US" dirty="0" err="1" smtClean="0"/>
              <a:t>EntitiesContext</a:t>
            </a:r>
            <a:r>
              <a:rPr lang="en-US" dirty="0" smtClean="0"/>
              <a:t> context = </a:t>
            </a:r>
            <a:r>
              <a:rPr lang="en-US" b="1" dirty="0" smtClean="0"/>
              <a:t>new</a:t>
            </a:r>
            <a:r>
              <a:rPr lang="en-US" dirty="0" smtClean="0"/>
              <a:t> </a:t>
            </a:r>
            <a:r>
              <a:rPr lang="en-US" dirty="0" err="1" smtClean="0"/>
              <a:t>EntitiesContext</a:t>
            </a:r>
            <a:r>
              <a:rPr lang="en-US" dirty="0" smtClean="0"/>
              <a:t>())  </a:t>
            </a:r>
          </a:p>
          <a:p>
            <a:r>
              <a:rPr lang="en-US" dirty="0" smtClean="0"/>
              <a:t>{  </a:t>
            </a:r>
          </a:p>
          <a:p>
            <a:r>
              <a:rPr lang="en-US" dirty="0" smtClean="0"/>
              <a:t>    </a:t>
            </a:r>
            <a:r>
              <a:rPr lang="en-US" b="1" dirty="0" smtClean="0"/>
              <a:t>using</a:t>
            </a:r>
            <a:r>
              <a:rPr lang="en-US" dirty="0" smtClean="0"/>
              <a:t> (</a:t>
            </a:r>
            <a:r>
              <a:rPr lang="en-US" dirty="0" err="1" smtClean="0"/>
              <a:t>var</a:t>
            </a:r>
            <a:r>
              <a:rPr lang="en-US" dirty="0" smtClean="0"/>
              <a:t> transaction = </a:t>
            </a:r>
            <a:r>
              <a:rPr lang="en-US" dirty="0" err="1" smtClean="0"/>
              <a:t>context.Database.BeginTransaction</a:t>
            </a:r>
            <a:r>
              <a:rPr lang="en-US" dirty="0" smtClean="0"/>
              <a:t>())  </a:t>
            </a:r>
          </a:p>
          <a:p>
            <a:r>
              <a:rPr lang="en-US" dirty="0" smtClean="0"/>
              <a:t>    {  </a:t>
            </a:r>
          </a:p>
          <a:p>
            <a:r>
              <a:rPr lang="en-US" dirty="0" smtClean="0"/>
              <a:t>        </a:t>
            </a:r>
            <a:r>
              <a:rPr lang="en-US" b="1" dirty="0" smtClean="0"/>
              <a:t>try</a:t>
            </a:r>
            <a:r>
              <a:rPr lang="en-US" dirty="0" smtClean="0"/>
              <a:t>  </a:t>
            </a:r>
          </a:p>
          <a:p>
            <a:r>
              <a:rPr lang="en-US" dirty="0" smtClean="0"/>
              <a:t>        {  </a:t>
            </a:r>
          </a:p>
          <a:p>
            <a:r>
              <a:rPr lang="en-US" dirty="0" smtClean="0"/>
              <a:t>            </a:t>
            </a:r>
            <a:r>
              <a:rPr lang="en-US" dirty="0" err="1" smtClean="0"/>
              <a:t>EmployeeMaster</a:t>
            </a:r>
            <a:r>
              <a:rPr lang="en-US" dirty="0" smtClean="0"/>
              <a:t> employee = </a:t>
            </a:r>
            <a:r>
              <a:rPr lang="en-US" b="1" dirty="0" smtClean="0"/>
              <a:t>new</a:t>
            </a:r>
            <a:r>
              <a:rPr lang="en-US" dirty="0" smtClean="0"/>
              <a:t> </a:t>
            </a:r>
            <a:r>
              <a:rPr lang="en-US" dirty="0" err="1" smtClean="0"/>
              <a:t>EmployeeMaster</a:t>
            </a:r>
            <a:r>
              <a:rPr lang="en-US" dirty="0" smtClean="0"/>
              <a:t>();  </a:t>
            </a:r>
          </a:p>
          <a:p>
            <a:r>
              <a:rPr lang="en-US" dirty="0" smtClean="0"/>
              <a:t>            </a:t>
            </a:r>
            <a:r>
              <a:rPr lang="en-US" dirty="0" err="1" smtClean="0"/>
              <a:t>employee.Code</a:t>
            </a:r>
            <a:r>
              <a:rPr lang="en-US" dirty="0" smtClean="0"/>
              <a:t> = "A0001";  </a:t>
            </a:r>
          </a:p>
          <a:p>
            <a:r>
              <a:rPr lang="en-US" dirty="0" smtClean="0"/>
              <a:t>            </a:t>
            </a:r>
            <a:r>
              <a:rPr lang="en-US" dirty="0" err="1" smtClean="0"/>
              <a:t>employee.Name</a:t>
            </a:r>
            <a:r>
              <a:rPr lang="en-US" dirty="0" smtClean="0"/>
              <a:t> = "</a:t>
            </a:r>
            <a:r>
              <a:rPr lang="en-US" dirty="0" err="1" smtClean="0"/>
              <a:t>Jignesh</a:t>
            </a:r>
            <a:r>
              <a:rPr lang="en-US" dirty="0" smtClean="0"/>
              <a:t> </a:t>
            </a:r>
            <a:r>
              <a:rPr lang="en-US" dirty="0" err="1" smtClean="0"/>
              <a:t>Trivedi</a:t>
            </a:r>
            <a:r>
              <a:rPr lang="en-US" dirty="0" smtClean="0"/>
              <a:t>";  </a:t>
            </a:r>
          </a:p>
          <a:p>
            <a:r>
              <a:rPr lang="en-US" dirty="0" smtClean="0"/>
              <a:t>            </a:t>
            </a:r>
            <a:r>
              <a:rPr lang="en-US" dirty="0" err="1" smtClean="0"/>
              <a:t>employee.DepartmentId</a:t>
            </a:r>
            <a:r>
              <a:rPr lang="en-US" dirty="0" smtClean="0"/>
              <a:t> = 1;  </a:t>
            </a:r>
          </a:p>
          <a:p>
            <a:r>
              <a:rPr lang="en-US" dirty="0" smtClean="0"/>
              <a:t>            </a:t>
            </a:r>
            <a:r>
              <a:rPr lang="en-US" dirty="0" err="1" smtClean="0"/>
              <a:t>context.Employees.Add</a:t>
            </a:r>
            <a:r>
              <a:rPr lang="en-US" dirty="0" smtClean="0"/>
              <a:t>(employee);  </a:t>
            </a:r>
          </a:p>
          <a:p>
            <a:r>
              <a:rPr lang="en-US" dirty="0" smtClean="0"/>
              <a:t>            </a:t>
            </a:r>
            <a:r>
              <a:rPr lang="en-US" dirty="0" err="1" smtClean="0"/>
              <a:t>context.SaveChanges</a:t>
            </a:r>
            <a:r>
              <a:rPr lang="en-US" dirty="0" smtClean="0"/>
              <a:t>();</a:t>
            </a:r>
          </a:p>
          <a:p>
            <a:endParaRPr lang="en-US" dirty="0"/>
          </a:p>
        </p:txBody>
      </p:sp>
      <p:sp>
        <p:nvSpPr>
          <p:cNvPr id="5" name="Content Placeholder 4"/>
          <p:cNvSpPr>
            <a:spLocks noGrp="1"/>
          </p:cNvSpPr>
          <p:nvPr>
            <p:ph sz="quarter" idx="2"/>
          </p:nvPr>
        </p:nvSpPr>
        <p:spPr/>
        <p:txBody>
          <a:bodyPr>
            <a:normAutofit fontScale="55000" lnSpcReduction="20000"/>
          </a:bodyPr>
          <a:lstStyle/>
          <a:p>
            <a:r>
              <a:rPr lang="en-US" dirty="0" err="1" smtClean="0"/>
              <a:t>DepartmentMaster</a:t>
            </a:r>
            <a:r>
              <a:rPr lang="en-US" dirty="0" smtClean="0"/>
              <a:t> dept = </a:t>
            </a:r>
            <a:r>
              <a:rPr lang="en-US" b="1" dirty="0" smtClean="0"/>
              <a:t>new</a:t>
            </a:r>
            <a:r>
              <a:rPr lang="en-US" dirty="0" smtClean="0"/>
              <a:t> </a:t>
            </a:r>
            <a:r>
              <a:rPr lang="en-US" dirty="0" err="1" smtClean="0"/>
              <a:t>DepartmentMaster</a:t>
            </a:r>
            <a:r>
              <a:rPr lang="en-US" dirty="0" smtClean="0"/>
              <a:t>();  </a:t>
            </a:r>
          </a:p>
          <a:p>
            <a:r>
              <a:rPr lang="en-US" dirty="0" smtClean="0"/>
              <a:t>            </a:t>
            </a:r>
            <a:r>
              <a:rPr lang="en-US" dirty="0" err="1" smtClean="0"/>
              <a:t>dept.Code</a:t>
            </a:r>
            <a:r>
              <a:rPr lang="en-US" dirty="0" smtClean="0"/>
              <a:t> = "DEP0001";  </a:t>
            </a:r>
          </a:p>
          <a:p>
            <a:r>
              <a:rPr lang="en-US" dirty="0" smtClean="0"/>
              <a:t>            </a:t>
            </a:r>
            <a:r>
              <a:rPr lang="en-US" dirty="0" err="1" smtClean="0"/>
              <a:t>dept.Name</a:t>
            </a:r>
            <a:r>
              <a:rPr lang="en-US" dirty="0" smtClean="0"/>
              <a:t> = "Department 1";  </a:t>
            </a:r>
          </a:p>
          <a:p>
            <a:r>
              <a:rPr lang="en-US" dirty="0" smtClean="0"/>
              <a:t>            </a:t>
            </a:r>
            <a:r>
              <a:rPr lang="en-US" dirty="0" err="1" smtClean="0"/>
              <a:t>context.Departments.Add</a:t>
            </a:r>
            <a:r>
              <a:rPr lang="en-US" dirty="0" smtClean="0"/>
              <a:t>(dept);  </a:t>
            </a:r>
          </a:p>
          <a:p>
            <a:r>
              <a:rPr lang="en-US" dirty="0" smtClean="0"/>
              <a:t>            </a:t>
            </a:r>
            <a:r>
              <a:rPr lang="en-US" dirty="0" err="1" smtClean="0"/>
              <a:t>context.SaveChanges</a:t>
            </a:r>
            <a:r>
              <a:rPr lang="en-US" dirty="0" smtClean="0"/>
              <a:t>();  </a:t>
            </a:r>
          </a:p>
          <a:p>
            <a:r>
              <a:rPr lang="en-US" dirty="0" smtClean="0"/>
              <a:t>  </a:t>
            </a:r>
          </a:p>
          <a:p>
            <a:r>
              <a:rPr lang="en-US" dirty="0" smtClean="0"/>
              <a:t>            </a:t>
            </a:r>
            <a:r>
              <a:rPr lang="en-US" dirty="0" err="1" smtClean="0"/>
              <a:t>transaction.Commit</a:t>
            </a:r>
            <a:r>
              <a:rPr lang="en-US" dirty="0" smtClean="0"/>
              <a:t>();  </a:t>
            </a:r>
          </a:p>
          <a:p>
            <a:r>
              <a:rPr lang="en-US" dirty="0" smtClean="0"/>
              <a:t>        }  </a:t>
            </a:r>
          </a:p>
          <a:p>
            <a:r>
              <a:rPr lang="en-US" dirty="0" smtClean="0"/>
              <a:t>        </a:t>
            </a:r>
            <a:r>
              <a:rPr lang="en-US" b="1" dirty="0" smtClean="0"/>
              <a:t>catch</a:t>
            </a:r>
            <a:r>
              <a:rPr lang="en-US" dirty="0" smtClean="0"/>
              <a:t> (Exception ex)  </a:t>
            </a:r>
          </a:p>
          <a:p>
            <a:r>
              <a:rPr lang="en-US" dirty="0" smtClean="0"/>
              <a:t>        {  </a:t>
            </a:r>
          </a:p>
          <a:p>
            <a:r>
              <a:rPr lang="en-US" dirty="0" smtClean="0"/>
              <a:t>            </a:t>
            </a:r>
            <a:r>
              <a:rPr lang="en-US" dirty="0" err="1" smtClean="0"/>
              <a:t>transaction.Rollback</a:t>
            </a:r>
            <a:r>
              <a:rPr lang="en-US" dirty="0" smtClean="0"/>
              <a:t>();  </a:t>
            </a:r>
          </a:p>
          <a:p>
            <a:r>
              <a:rPr lang="en-US" dirty="0" smtClean="0"/>
              <a:t>        }  </a:t>
            </a:r>
          </a:p>
          <a:p>
            <a:r>
              <a:rPr lang="en-US" dirty="0" smtClean="0"/>
              <a:t>    }  </a:t>
            </a:r>
          </a:p>
          <a:p>
            <a:r>
              <a:rPr lang="en-US" dirty="0" smtClean="0"/>
              <a:t>}  </a:t>
            </a:r>
          </a:p>
          <a:p>
            <a:endParaRPr lang="en-US"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O/RM framework</a:t>
            </a:r>
            <a:endParaRPr lang="en-US" dirty="0"/>
          </a:p>
        </p:txBody>
      </p:sp>
      <p:sp>
        <p:nvSpPr>
          <p:cNvPr id="5" name="Content Placeholder 4"/>
          <p:cNvSpPr>
            <a:spLocks noGrp="1"/>
          </p:cNvSpPr>
          <p:nvPr>
            <p:ph sz="quarter" idx="1"/>
          </p:nvPr>
        </p:nvSpPr>
        <p:spPr/>
        <p:txBody>
          <a:bodyPr>
            <a:normAutofit/>
          </a:bodyPr>
          <a:lstStyle/>
          <a:p>
            <a:r>
              <a:rPr lang="en-US" sz="1800" dirty="0" smtClean="0"/>
              <a:t>ORM is a tool for storing data from domain objects to relational database like MS SQL Server in automated way without much programming.</a:t>
            </a:r>
          </a:p>
          <a:p>
            <a:r>
              <a:rPr lang="en-US" sz="1800" dirty="0" smtClean="0"/>
              <a:t>O/RM includes three main parts: Domain class objects, Relational database objects and Mapping information on how domain objects maps to relational database objects (tables, views &amp; stored procedures).</a:t>
            </a:r>
          </a:p>
          <a:p>
            <a:r>
              <a:rPr lang="en-US" sz="1800" dirty="0" smtClean="0"/>
              <a:t>ORM helps us to keep our database design separate from our domain class design. This makes application maintainable and extendable</a:t>
            </a:r>
          </a:p>
          <a:p>
            <a:r>
              <a:rPr lang="en-US" sz="1800" dirty="0" smtClean="0"/>
              <a:t>It also automates standard CRUD operation (Create, Read, Update &amp; Delete) so developer doesn’t need to write it manually.</a:t>
            </a:r>
          </a:p>
          <a:p>
            <a:r>
              <a:rPr lang="en-US" sz="1800" dirty="0" smtClean="0"/>
              <a:t>There are many ORM frameworks for .net in the market like DataObjects.Net, NHibernate, OpenAccess, SubSonic etc . ADO.NET Entity Framework is an open source ORM framework from Microsoft.</a:t>
            </a:r>
            <a:endParaRPr lang="en-US" sz="1800" dirty="0"/>
          </a:p>
        </p:txBody>
      </p:sp>
      <p:pic>
        <p:nvPicPr>
          <p:cNvPr id="1026" name="Picture 2" descr="C:\Users\Santu\Desktop\ORM.png"/>
          <p:cNvPicPr>
            <a:picLocks noChangeAspect="1" noChangeArrowheads="1"/>
          </p:cNvPicPr>
          <p:nvPr/>
        </p:nvPicPr>
        <p:blipFill>
          <a:blip r:embed="rId3"/>
          <a:srcRect/>
          <a:stretch>
            <a:fillRect/>
          </a:stretch>
        </p:blipFill>
        <p:spPr bwMode="auto">
          <a:xfrm>
            <a:off x="914400" y="5334000"/>
            <a:ext cx="6858000" cy="12287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Architecture</a:t>
            </a:r>
            <a:endParaRPr lang="en-US" dirty="0"/>
          </a:p>
        </p:txBody>
      </p:sp>
      <p:sp>
        <p:nvSpPr>
          <p:cNvPr id="3" name="Content Placeholder 2"/>
          <p:cNvSpPr>
            <a:spLocks noGrp="1"/>
          </p:cNvSpPr>
          <p:nvPr>
            <p:ph sz="quarter"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sz="2200" b="1" dirty="0" smtClean="0"/>
              <a:t>EDM (Entity Data Model): </a:t>
            </a:r>
            <a:r>
              <a:rPr lang="en-US" sz="2200" dirty="0" smtClean="0"/>
              <a:t>EDM consists of three main parts </a:t>
            </a:r>
          </a:p>
          <a:p>
            <a:r>
              <a:rPr lang="en-US" sz="2200" dirty="0" smtClean="0"/>
              <a:t>Conceptual model</a:t>
            </a:r>
          </a:p>
          <a:p>
            <a:r>
              <a:rPr lang="en-US" sz="2200" dirty="0" smtClean="0"/>
              <a:t>Mapping </a:t>
            </a:r>
          </a:p>
          <a:p>
            <a:r>
              <a:rPr lang="en-US" sz="2200" dirty="0" smtClean="0"/>
              <a:t>Storage model.</a:t>
            </a:r>
          </a:p>
          <a:p>
            <a:endParaRPr lang="en-US" dirty="0"/>
          </a:p>
        </p:txBody>
      </p:sp>
      <p:pic>
        <p:nvPicPr>
          <p:cNvPr id="2050" name="Picture 2" descr="C:\Users\Santu\Desktop\ef-architecture.PNG"/>
          <p:cNvPicPr>
            <a:picLocks noChangeAspect="1" noChangeArrowheads="1"/>
          </p:cNvPicPr>
          <p:nvPr/>
        </p:nvPicPr>
        <p:blipFill>
          <a:blip r:embed="rId2"/>
          <a:srcRect/>
          <a:stretch>
            <a:fillRect/>
          </a:stretch>
        </p:blipFill>
        <p:spPr bwMode="auto">
          <a:xfrm>
            <a:off x="1066800" y="1600200"/>
            <a:ext cx="6858000" cy="2667000"/>
          </a:xfrm>
          <a:prstGeom prst="rect">
            <a:avLst/>
          </a:prstGeom>
          <a:noFill/>
        </p:spPr>
      </p:pic>
    </p:spTree>
    <p:extLst>
      <p:ext uri="{BB962C8B-B14F-4D97-AF65-F5344CB8AC3E}">
        <p14:creationId xmlns:p14="http://schemas.microsoft.com/office/powerpoint/2010/main" val="142329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O/RM framework</a:t>
            </a:r>
            <a:endParaRPr lang="en-US" dirty="0"/>
          </a:p>
        </p:txBody>
      </p:sp>
      <p:sp>
        <p:nvSpPr>
          <p:cNvPr id="5" name="Content Placeholder 4"/>
          <p:cNvSpPr>
            <a:spLocks noGrp="1"/>
          </p:cNvSpPr>
          <p:nvPr>
            <p:ph sz="quarter" idx="1"/>
          </p:nvPr>
        </p:nvSpPr>
        <p:spPr/>
        <p:txBody>
          <a:bodyPr>
            <a:noAutofit/>
          </a:bodyPr>
          <a:lstStyle/>
          <a:p>
            <a:r>
              <a:rPr lang="en-US" sz="1600" b="1" dirty="0" smtClean="0"/>
              <a:t>Conceptual Model: </a:t>
            </a:r>
            <a:r>
              <a:rPr lang="en-US" sz="1600" dirty="0" smtClean="0"/>
              <a:t>The conceptual model contains the model classes and their relationships. This will be independent from your database table design.</a:t>
            </a:r>
          </a:p>
          <a:p>
            <a:r>
              <a:rPr lang="en-US" sz="1600" b="1" dirty="0" smtClean="0"/>
              <a:t>Storage Model:</a:t>
            </a:r>
            <a:r>
              <a:rPr lang="en-US" sz="1600" dirty="0" smtClean="0"/>
              <a:t> Storage model is the database design model which includes tables, views, stored procedures, and their relationships and keys.</a:t>
            </a:r>
          </a:p>
          <a:p>
            <a:r>
              <a:rPr lang="en-US" sz="1600" b="1" dirty="0" smtClean="0"/>
              <a:t>Mapping: </a:t>
            </a:r>
            <a:r>
              <a:rPr lang="en-US" sz="1600" dirty="0" smtClean="0"/>
              <a:t>Mapping consists of information about how the conceptual model is mapped to the storage model.</a:t>
            </a:r>
          </a:p>
          <a:p>
            <a:r>
              <a:rPr lang="en-US" sz="1600" b="1" dirty="0" smtClean="0"/>
              <a:t>LINQ to Entities:</a:t>
            </a:r>
            <a:r>
              <a:rPr lang="en-US" sz="1600" dirty="0" smtClean="0"/>
              <a:t> LINQ to Entities is a query language used to write queries against the object model. It returns entities, which are defined in the conceptual model. </a:t>
            </a:r>
          </a:p>
          <a:p>
            <a:r>
              <a:rPr lang="en-US" sz="1600" b="1" dirty="0" smtClean="0"/>
              <a:t>Entity SQL:</a:t>
            </a:r>
            <a:r>
              <a:rPr lang="en-US" sz="1600" dirty="0" smtClean="0"/>
              <a:t> Entity SQL is another query language just like LINQ to Entities</a:t>
            </a:r>
            <a:r>
              <a:rPr lang="en-US" sz="1600" smtClean="0"/>
              <a:t>. </a:t>
            </a:r>
            <a:endParaRPr lang="en-US" sz="1600" dirty="0" smtClean="0"/>
          </a:p>
          <a:p>
            <a:r>
              <a:rPr lang="en-US" sz="1600" b="1" dirty="0" smtClean="0"/>
              <a:t>Object </a:t>
            </a:r>
            <a:r>
              <a:rPr lang="en-US" sz="1600" b="1" dirty="0" err="1" smtClean="0"/>
              <a:t>Service:</a:t>
            </a:r>
            <a:r>
              <a:rPr lang="en-US" sz="1600" dirty="0" err="1" smtClean="0"/>
              <a:t>Object</a:t>
            </a:r>
            <a:r>
              <a:rPr lang="en-US" sz="1600" dirty="0" smtClean="0"/>
              <a:t> service is a main entry point for accessing data from the database and to return it back. Object service is responsible for materialization, which is the process of converting data returned from an entity client data provider (next layer) to an entity object structure.</a:t>
            </a:r>
          </a:p>
          <a:p>
            <a:r>
              <a:rPr lang="en-US" sz="1600" b="1" dirty="0" smtClean="0"/>
              <a:t>Entity Client Data </a:t>
            </a:r>
            <a:r>
              <a:rPr lang="en-US" sz="1600" b="1" dirty="0" err="1" smtClean="0"/>
              <a:t>Provider:</a:t>
            </a:r>
            <a:r>
              <a:rPr lang="en-US" sz="1600" dirty="0" err="1" smtClean="0"/>
              <a:t>The</a:t>
            </a:r>
            <a:r>
              <a:rPr lang="en-US" sz="1600" dirty="0" smtClean="0"/>
              <a:t> main responsibility of this layer is to convert L2E or Entity SQL queries into a SQL query which is understood by the underlying database. It communicates with the </a:t>
            </a:r>
            <a:r>
              <a:rPr lang="en-US" sz="1600" dirty="0" err="1" smtClean="0"/>
              <a:t>ADO.Net</a:t>
            </a:r>
            <a:r>
              <a:rPr lang="en-US" sz="1600" dirty="0" smtClean="0"/>
              <a:t> data provider which in turn sends or retrieves data from the database.</a:t>
            </a:r>
          </a:p>
          <a:p>
            <a:r>
              <a:rPr lang="en-US" sz="1600" b="1" dirty="0" err="1" smtClean="0"/>
              <a:t>ADO.Net</a:t>
            </a:r>
            <a:r>
              <a:rPr lang="en-US" sz="1600" b="1" dirty="0" smtClean="0"/>
              <a:t> Data </a:t>
            </a:r>
            <a:r>
              <a:rPr lang="en-US" sz="1600" b="1" dirty="0" err="1" smtClean="0"/>
              <a:t>Provider:</a:t>
            </a:r>
            <a:r>
              <a:rPr lang="en-US" sz="1600" dirty="0" err="1" smtClean="0"/>
              <a:t>This</a:t>
            </a:r>
            <a:r>
              <a:rPr lang="en-US" sz="1600" dirty="0" smtClean="0"/>
              <a:t> layer communicates with the database using standard </a:t>
            </a:r>
            <a:r>
              <a:rPr lang="en-US" sz="1600" dirty="0" err="1" smtClean="0"/>
              <a:t>ADO.Net</a:t>
            </a:r>
            <a:r>
              <a:rPr lang="en-US" sz="16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DbContext</a:t>
            </a:r>
            <a:endParaRPr lang="en-US" dirty="0"/>
          </a:p>
        </p:txBody>
      </p:sp>
      <p:sp>
        <p:nvSpPr>
          <p:cNvPr id="3" name="Content Placeholder 2"/>
          <p:cNvSpPr>
            <a:spLocks noGrp="1"/>
          </p:cNvSpPr>
          <p:nvPr>
            <p:ph sz="quarter" idx="1"/>
          </p:nvPr>
        </p:nvSpPr>
        <p:spPr/>
        <p:txBody>
          <a:bodyPr>
            <a:normAutofit lnSpcReduction="10000"/>
          </a:bodyPr>
          <a:lstStyle/>
          <a:p>
            <a:r>
              <a:rPr lang="en-US" sz="1800" dirty="0" err="1" smtClean="0"/>
              <a:t>DbContext</a:t>
            </a:r>
            <a:r>
              <a:rPr lang="en-US" sz="1800" dirty="0" smtClean="0"/>
              <a:t> </a:t>
            </a:r>
            <a:r>
              <a:rPr lang="en-US" sz="1800" dirty="0"/>
              <a:t>is an important part of Entity Framework. It is a bridge between </a:t>
            </a:r>
            <a:r>
              <a:rPr lang="en-US" sz="1800" dirty="0" smtClean="0"/>
              <a:t>your </a:t>
            </a:r>
            <a:r>
              <a:rPr lang="en-US" sz="1800" dirty="0"/>
              <a:t>domain or entity classes and the database</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err="1" smtClean="0"/>
              <a:t>DbContext</a:t>
            </a:r>
            <a:r>
              <a:rPr lang="en-US" sz="1800" dirty="0" smtClean="0"/>
              <a:t> is the primary class that is responsible for interacting with data as object. </a:t>
            </a:r>
            <a:r>
              <a:rPr lang="en-US" sz="1800" dirty="0" err="1" smtClean="0"/>
              <a:t>DbContext</a:t>
            </a:r>
            <a:r>
              <a:rPr lang="en-US" sz="1800" dirty="0" smtClean="0"/>
              <a:t> is responsible for the following activities:</a:t>
            </a:r>
          </a:p>
          <a:p>
            <a:r>
              <a:rPr lang="en-US" sz="1800" b="1" dirty="0" err="1" smtClean="0"/>
              <a:t>EntitySet</a:t>
            </a:r>
            <a:r>
              <a:rPr lang="en-US" sz="1800" b="1" dirty="0" smtClean="0"/>
              <a:t>:</a:t>
            </a:r>
            <a:r>
              <a:rPr lang="en-US" sz="1800" dirty="0" smtClean="0"/>
              <a:t> </a:t>
            </a:r>
            <a:r>
              <a:rPr lang="en-US" sz="1800" dirty="0" err="1" smtClean="0"/>
              <a:t>DbContext</a:t>
            </a:r>
            <a:r>
              <a:rPr lang="en-US" sz="1800" dirty="0" smtClean="0"/>
              <a:t> contains entity set (</a:t>
            </a:r>
            <a:r>
              <a:rPr lang="en-US" sz="1800" dirty="0" err="1" smtClean="0"/>
              <a:t>DbSet</a:t>
            </a:r>
            <a:r>
              <a:rPr lang="en-US" sz="1800" dirty="0" smtClean="0"/>
              <a:t>&lt;</a:t>
            </a:r>
            <a:r>
              <a:rPr lang="en-US" sz="1800" dirty="0" err="1" smtClean="0"/>
              <a:t>TEntity</a:t>
            </a:r>
            <a:r>
              <a:rPr lang="en-US" sz="1800" dirty="0" smtClean="0"/>
              <a:t>&gt;) for all the entities which is mapped to DB tables.</a:t>
            </a:r>
          </a:p>
          <a:p>
            <a:r>
              <a:rPr lang="en-US" sz="1800" b="1" dirty="0" smtClean="0"/>
              <a:t>Querying:</a:t>
            </a:r>
            <a:r>
              <a:rPr lang="en-US" sz="1800" dirty="0" smtClean="0"/>
              <a:t> </a:t>
            </a:r>
            <a:r>
              <a:rPr lang="en-US" sz="1800" dirty="0" err="1" smtClean="0"/>
              <a:t>DbContext</a:t>
            </a:r>
            <a:r>
              <a:rPr lang="en-US" sz="1800" dirty="0" smtClean="0"/>
              <a:t> converts LINQ-to-Entities queries to SQL query and send it to the database.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09800"/>
            <a:ext cx="5562600" cy="203931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DbContext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smtClean="0"/>
              <a:t>Change </a:t>
            </a:r>
            <a:r>
              <a:rPr lang="en-US" b="1" dirty="0"/>
              <a:t>Tracking:</a:t>
            </a:r>
            <a:r>
              <a:rPr lang="en-US" dirty="0"/>
              <a:t> It keeps track of changes that occurred in the entities after it has been querying from the database.</a:t>
            </a:r>
          </a:p>
          <a:p>
            <a:r>
              <a:rPr lang="en-US" b="1" dirty="0"/>
              <a:t>Persisting Data:</a:t>
            </a:r>
            <a:r>
              <a:rPr lang="en-US" dirty="0"/>
              <a:t> It also performs the Insert, Update and Delete operations to the database, based on what the entity states.</a:t>
            </a:r>
          </a:p>
          <a:p>
            <a:r>
              <a:rPr lang="en-US" b="1" dirty="0"/>
              <a:t>Caching:</a:t>
            </a:r>
            <a:r>
              <a:rPr lang="en-US" dirty="0"/>
              <a:t> </a:t>
            </a:r>
            <a:r>
              <a:rPr lang="en-US" dirty="0" err="1"/>
              <a:t>DbContext</a:t>
            </a:r>
            <a:r>
              <a:rPr lang="en-US" dirty="0"/>
              <a:t> does first level caching by default. It stores the entities which have been retrieved during the life time of a context class.</a:t>
            </a:r>
          </a:p>
          <a:p>
            <a:r>
              <a:rPr lang="en-US" b="1" dirty="0"/>
              <a:t>Manage Relationship:</a:t>
            </a:r>
            <a:r>
              <a:rPr lang="en-US" dirty="0"/>
              <a:t> </a:t>
            </a:r>
            <a:r>
              <a:rPr lang="en-US" dirty="0" err="1"/>
              <a:t>DbContext</a:t>
            </a:r>
            <a:r>
              <a:rPr lang="en-US" dirty="0"/>
              <a:t> also manages relationship using CSDL, MSL and SSDL in DB-First or Model-First approach or using fluent API in Code-First approach.</a:t>
            </a:r>
          </a:p>
          <a:p>
            <a:r>
              <a:rPr lang="en-US" b="1" dirty="0"/>
              <a:t>Object Materialization:</a:t>
            </a:r>
            <a:r>
              <a:rPr lang="en-US" dirty="0"/>
              <a:t> </a:t>
            </a:r>
            <a:r>
              <a:rPr lang="en-US" dirty="0" err="1"/>
              <a:t>DbContext</a:t>
            </a:r>
            <a:r>
              <a:rPr lang="en-US" dirty="0"/>
              <a:t> converts raw table data into entity objects</a:t>
            </a:r>
            <a:r>
              <a:rPr lang="en-US" dirty="0" smtClean="0"/>
              <a:t>.</a:t>
            </a:r>
            <a:endParaRPr lang="en-US" dirty="0"/>
          </a:p>
        </p:txBody>
      </p:sp>
    </p:spTree>
    <p:extLst>
      <p:ext uri="{BB962C8B-B14F-4D97-AF65-F5344CB8AC3E}">
        <p14:creationId xmlns:p14="http://schemas.microsoft.com/office/powerpoint/2010/main" val="1968511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1052</TotalTime>
  <Words>2798</Words>
  <Application>Microsoft Office PowerPoint</Application>
  <PresentationFormat>On-screen Show (4:3)</PresentationFormat>
  <Paragraphs>419</Paragraphs>
  <Slides>46</Slides>
  <Notes>22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Median</vt:lpstr>
      <vt:lpstr>Ado.net Entity Framework</vt:lpstr>
      <vt:lpstr>Ado.net Entity Framework</vt:lpstr>
      <vt:lpstr>Ado.net Entity Framework</vt:lpstr>
      <vt:lpstr>versions of Entity Framework</vt:lpstr>
      <vt:lpstr>O/RM framework</vt:lpstr>
      <vt:lpstr>Entity Framework Architecture</vt:lpstr>
      <vt:lpstr>O/RM framework</vt:lpstr>
      <vt:lpstr>DbContext</vt:lpstr>
      <vt:lpstr>DbContext</vt:lpstr>
      <vt:lpstr>POCO Entity (Plain Old CLR Object)</vt:lpstr>
      <vt:lpstr>POCO Entity (Plain Old CLR Object)</vt:lpstr>
      <vt:lpstr>PowerPoint Presentation</vt:lpstr>
      <vt:lpstr>Code-First</vt:lpstr>
      <vt:lpstr>Code-First</vt:lpstr>
      <vt:lpstr>Code-First:Database Initialization</vt:lpstr>
      <vt:lpstr>Code-First:Database Initialization</vt:lpstr>
      <vt:lpstr>Code-First:Database Initialization</vt:lpstr>
      <vt:lpstr>Code-First:Database Initialization</vt:lpstr>
      <vt:lpstr>Code First Conventions</vt:lpstr>
      <vt:lpstr>Code First Conventions</vt:lpstr>
      <vt:lpstr>PowerPoint Presentation</vt:lpstr>
      <vt:lpstr>Configure Domain Classes in Code-First</vt:lpstr>
      <vt:lpstr>DataAnnotations in Code-First</vt:lpstr>
      <vt:lpstr>Configure Domain Classes in Code-First</vt:lpstr>
      <vt:lpstr>System.ComponentModel.DataAnnotations</vt:lpstr>
      <vt:lpstr>System.ComponentModel.DataAnnotations.Schema</vt:lpstr>
      <vt:lpstr>Fluent API Configurations in EF 6</vt:lpstr>
      <vt:lpstr>Fluent API Configurations in EF 6</vt:lpstr>
      <vt:lpstr>Fluent API Configurations in EF 6</vt:lpstr>
      <vt:lpstr>Fluent API Configurations in EF 6</vt:lpstr>
      <vt:lpstr>Configure One-to-Zero-or-One Relationship</vt:lpstr>
      <vt:lpstr>Configure One-to-Many Relationship</vt:lpstr>
      <vt:lpstr>Configure Many-to-Many relationship</vt:lpstr>
      <vt:lpstr>Migration in Code-First</vt:lpstr>
      <vt:lpstr>Automated Migration in Entity Framework 6</vt:lpstr>
      <vt:lpstr>Automated Migration in Entity Framework 6</vt:lpstr>
      <vt:lpstr>Code-Based Migration in Entity Framework 6</vt:lpstr>
      <vt:lpstr>Entity Relationships</vt:lpstr>
      <vt:lpstr>Database Initialization Strategies in EF 6 Code-First</vt:lpstr>
      <vt:lpstr>Database Initialization Strategies in EF 6 Code-First</vt:lpstr>
      <vt:lpstr>Database Initialization Strategies in EF 6 Code-First</vt:lpstr>
      <vt:lpstr>Database Initialization Strategies in EF 6 Code-First</vt:lpstr>
      <vt:lpstr>Transaction in Entity Framework </vt:lpstr>
      <vt:lpstr>Transaction in Entity Framework </vt:lpstr>
      <vt:lpstr>Transaction in Entity Framework </vt:lpstr>
      <vt:lpstr>Transaction in Entity Framework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60</cp:revision>
  <dcterms:created xsi:type="dcterms:W3CDTF">2006-08-16T00:00:00Z</dcterms:created>
  <dcterms:modified xsi:type="dcterms:W3CDTF">2019-06-18T06:17:23Z</dcterms:modified>
</cp:coreProperties>
</file>