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2" r:id="rId2"/>
    <p:sldId id="269" r:id="rId3"/>
    <p:sldId id="257" r:id="rId4"/>
    <p:sldId id="258" r:id="rId5"/>
    <p:sldId id="259" r:id="rId6"/>
    <p:sldId id="261" r:id="rId7"/>
    <p:sldId id="260" r:id="rId8"/>
    <p:sldId id="262" r:id="rId9"/>
    <p:sldId id="270" r:id="rId10"/>
    <p:sldId id="271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HTML  stands for Hyper Text Markup Language.</a:t>
            </a: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HTML is a presentation Language to present data on webpage.</a:t>
            </a: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HTML is not case sensitive language.</a:t>
            </a: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HTML standards are provided by W3C[World Wide Web Consortium]</a:t>
            </a: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HTML is a error free language.</a:t>
            </a: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HTML is useful to develop static web pages.</a:t>
            </a: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HTML comes with predefined tags and entities.</a:t>
            </a: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Extension of HTML is .html or .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htm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Combo Box(only one selection at a time)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&lt;select </a:t>
            </a: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name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=“country”&gt;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&lt;option </a:t>
            </a: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value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="India"&gt; India </a:t>
            </a: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&lt;/option&gt;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	&lt;option </a:t>
            </a: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value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="China"&gt; China </a:t>
            </a: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&lt;/option&gt;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&lt;/select&gt;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List Box(one/many selection </a:t>
            </a:r>
            <a:r>
              <a:rPr lang="en-US" sz="2000" dirty="0" err="1" smtClean="0">
                <a:solidFill>
                  <a:schemeClr val="accent2"/>
                </a:solidFill>
              </a:rPr>
              <a:t>allowetd</a:t>
            </a:r>
            <a:r>
              <a:rPr lang="en-US" sz="2000" dirty="0" smtClean="0">
                <a:solidFill>
                  <a:schemeClr val="accent2"/>
                </a:solidFill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&lt;select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name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=“country</a:t>
            </a: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” </a:t>
            </a:r>
            <a:r>
              <a:rPr lang="en-US" sz="2000" b="1" smtClean="0">
                <a:solidFill>
                  <a:srgbClr val="222268"/>
                </a:solidFill>
                <a:latin typeface="Courier New" pitchFamily="49" charset="0"/>
              </a:rPr>
              <a:t>multiple=multiple</a:t>
            </a: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&gt;</a:t>
            </a:r>
            <a:endParaRPr lang="en-US" sz="20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&lt;option </a:t>
            </a: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value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="India"&gt; India </a:t>
            </a: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&lt;/option&gt;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&lt;option </a:t>
            </a: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value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="China"&gt; China </a:t>
            </a: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&lt;/option&gt;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&lt;/select&gt;</a:t>
            </a:r>
          </a:p>
          <a:p>
            <a:pPr>
              <a:buNone/>
            </a:pPr>
            <a:endParaRPr lang="en-US" sz="2000" b="1" dirty="0" smtClean="0">
              <a:solidFill>
                <a:schemeClr val="folHlink"/>
              </a:solidFill>
              <a:latin typeface="Courier New" pitchFamily="49" charset="0"/>
            </a:endParaRPr>
          </a:p>
          <a:p>
            <a:pPr lvl="1"/>
            <a:endParaRPr lang="en-US" sz="1600" dirty="0" smtClean="0"/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 marL="0" indent="0" fontAlgn="base">
              <a:spcBef>
                <a:spcPts val="576"/>
              </a:spcBef>
              <a:buNone/>
            </a:pPr>
            <a:endParaRPr lang="en-US" sz="2000" b="0" i="0" u="none" strike="noStrike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TRAINING MATERIAL\HTML FORMS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09600"/>
            <a:ext cx="8686800" cy="586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lvl="0" indent="-342900" fontAlgn="base">
              <a:lnSpc>
                <a:spcPct val="90000"/>
              </a:lnSpc>
              <a:spcAft>
                <a:spcPct val="0"/>
              </a:spcAft>
              <a:buClr>
                <a:srgbClr val="333399"/>
              </a:buClr>
              <a:buSzTx/>
              <a:buNone/>
            </a:pPr>
            <a:r>
              <a:rPr lang="en-US" sz="2400" kern="0" dirty="0" smtClean="0">
                <a:solidFill>
                  <a:srgbClr val="C81E1E"/>
                </a:solidFill>
                <a:latin typeface="Arial"/>
              </a:rPr>
              <a:t>Some other formatting tags</a:t>
            </a:r>
          </a:p>
          <a:p>
            <a:pPr marL="342900" lvl="0" indent="-342900" fontAlgn="base">
              <a:lnSpc>
                <a:spcPct val="90000"/>
              </a:lnSpc>
              <a:spcAft>
                <a:spcPct val="0"/>
              </a:spcAft>
              <a:buClr>
                <a:srgbClr val="333399"/>
              </a:buClr>
              <a:buSzTx/>
              <a:buNone/>
            </a:pPr>
            <a:r>
              <a:rPr lang="en-US" sz="2400" b="1" kern="0" dirty="0" smtClean="0">
                <a:solidFill>
                  <a:srgbClr val="99CC00"/>
                </a:solidFill>
                <a:latin typeface="Courier New" pitchFamily="49" charset="0"/>
              </a:rPr>
              <a:t>&lt;b&gt; &lt;/b&gt;</a:t>
            </a:r>
            <a:r>
              <a:rPr lang="en-US" sz="2400" kern="0" dirty="0" smtClean="0">
                <a:solidFill>
                  <a:srgbClr val="333399"/>
                </a:solidFill>
                <a:latin typeface="Arial"/>
              </a:rPr>
              <a:t>  			- makes the text bold</a:t>
            </a:r>
          </a:p>
          <a:p>
            <a:pPr marL="342900" lvl="0" indent="-342900" fontAlgn="base">
              <a:lnSpc>
                <a:spcPct val="90000"/>
              </a:lnSpc>
              <a:spcAft>
                <a:spcPct val="0"/>
              </a:spcAft>
              <a:buClr>
                <a:srgbClr val="333399"/>
              </a:buClr>
              <a:buSzTx/>
              <a:buNone/>
            </a:pPr>
            <a:r>
              <a:rPr lang="en-US" sz="2400" b="1" kern="0" dirty="0" smtClean="0">
                <a:solidFill>
                  <a:srgbClr val="99CC00"/>
                </a:solidFill>
                <a:latin typeface="Courier New" pitchFamily="49" charset="0"/>
              </a:rPr>
              <a:t>&lt;</a:t>
            </a:r>
            <a:r>
              <a:rPr lang="en-US" sz="2400" b="1" kern="0" dirty="0" err="1" smtClean="0">
                <a:solidFill>
                  <a:srgbClr val="99CC00"/>
                </a:solidFill>
                <a:latin typeface="Courier New" pitchFamily="49" charset="0"/>
              </a:rPr>
              <a:t>i</a:t>
            </a:r>
            <a:r>
              <a:rPr lang="en-US" sz="2400" b="1" kern="0" dirty="0" smtClean="0">
                <a:solidFill>
                  <a:srgbClr val="99CC00"/>
                </a:solidFill>
                <a:latin typeface="Courier New" pitchFamily="49" charset="0"/>
              </a:rPr>
              <a:t>&gt; &lt;/</a:t>
            </a:r>
            <a:r>
              <a:rPr lang="en-US" sz="2400" b="1" kern="0" dirty="0" err="1" smtClean="0">
                <a:solidFill>
                  <a:srgbClr val="99CC00"/>
                </a:solidFill>
                <a:latin typeface="Courier New" pitchFamily="49" charset="0"/>
              </a:rPr>
              <a:t>i</a:t>
            </a:r>
            <a:r>
              <a:rPr lang="en-US" sz="2400" b="1" kern="0" dirty="0" smtClean="0">
                <a:solidFill>
                  <a:srgbClr val="99CC00"/>
                </a:solidFill>
                <a:latin typeface="Courier New" pitchFamily="49" charset="0"/>
              </a:rPr>
              <a:t>&gt;</a:t>
            </a:r>
            <a:r>
              <a:rPr lang="en-US" sz="2400" kern="0" dirty="0" smtClean="0">
                <a:solidFill>
                  <a:srgbClr val="99CC00"/>
                </a:solidFill>
                <a:latin typeface="Arial"/>
              </a:rPr>
              <a:t> 			</a:t>
            </a:r>
            <a:r>
              <a:rPr lang="en-US" sz="2400" kern="0" dirty="0" smtClean="0">
                <a:solidFill>
                  <a:srgbClr val="333399"/>
                </a:solidFill>
                <a:latin typeface="Arial"/>
              </a:rPr>
              <a:t>- makes the text italics</a:t>
            </a:r>
          </a:p>
          <a:p>
            <a:pPr marL="342900" lvl="0" indent="-342900" fontAlgn="base">
              <a:lnSpc>
                <a:spcPct val="90000"/>
              </a:lnSpc>
              <a:spcAft>
                <a:spcPct val="0"/>
              </a:spcAft>
              <a:buClr>
                <a:srgbClr val="333399"/>
              </a:buClr>
              <a:buSzTx/>
              <a:buNone/>
            </a:pPr>
            <a:r>
              <a:rPr lang="en-US" sz="2400" b="1" kern="0" dirty="0" smtClean="0">
                <a:solidFill>
                  <a:srgbClr val="99CC00"/>
                </a:solidFill>
                <a:latin typeface="Courier New" pitchFamily="49" charset="0"/>
              </a:rPr>
              <a:t>&lt;p&gt; &lt;/p&gt;</a:t>
            </a:r>
            <a:r>
              <a:rPr lang="en-US" sz="2400" kern="0" dirty="0" smtClean="0">
                <a:solidFill>
                  <a:srgbClr val="99CC00"/>
                </a:solidFill>
                <a:latin typeface="Arial"/>
              </a:rPr>
              <a:t>			</a:t>
            </a:r>
            <a:r>
              <a:rPr lang="en-US" sz="2400" kern="0" dirty="0" smtClean="0">
                <a:solidFill>
                  <a:srgbClr val="333399"/>
                </a:solidFill>
                <a:latin typeface="Arial"/>
              </a:rPr>
              <a:t>- creates a paragraph</a:t>
            </a:r>
          </a:p>
          <a:p>
            <a:pPr marL="342900" lvl="0" indent="-342900" fontAlgn="base">
              <a:lnSpc>
                <a:spcPct val="90000"/>
              </a:lnSpc>
              <a:spcAft>
                <a:spcPct val="0"/>
              </a:spcAft>
              <a:buClr>
                <a:srgbClr val="333399"/>
              </a:buClr>
              <a:buSzTx/>
              <a:buNone/>
            </a:pPr>
            <a:r>
              <a:rPr lang="en-US" sz="2400" b="1" kern="0" dirty="0" smtClean="0">
                <a:solidFill>
                  <a:srgbClr val="99CC00"/>
                </a:solidFill>
                <a:latin typeface="Courier New" pitchFamily="49" charset="0"/>
              </a:rPr>
              <a:t>&lt;center&gt; &lt;/center&gt;</a:t>
            </a:r>
            <a:r>
              <a:rPr lang="en-US" sz="2400" kern="0" dirty="0" smtClean="0">
                <a:solidFill>
                  <a:srgbClr val="333399"/>
                </a:solidFill>
                <a:latin typeface="Arial"/>
              </a:rPr>
              <a:t> 	-aligns the text center</a:t>
            </a:r>
          </a:p>
          <a:p>
            <a:pPr marL="342900" lvl="0" indent="-342900" fontAlgn="base">
              <a:lnSpc>
                <a:spcPct val="90000"/>
              </a:lnSpc>
              <a:spcAft>
                <a:spcPct val="0"/>
              </a:spcAft>
              <a:buClr>
                <a:srgbClr val="333399"/>
              </a:buClr>
              <a:buSzTx/>
              <a:buNone/>
            </a:pPr>
            <a:r>
              <a:rPr lang="en-US" sz="2400" b="1" kern="0" dirty="0" smtClean="0">
                <a:solidFill>
                  <a:srgbClr val="99CC00"/>
                </a:solidFill>
                <a:latin typeface="Courier New" pitchFamily="49" charset="0"/>
              </a:rPr>
              <a:t>&lt;HR&gt;</a:t>
            </a:r>
            <a:r>
              <a:rPr lang="en-US" sz="2400" kern="0" dirty="0" smtClean="0">
                <a:solidFill>
                  <a:srgbClr val="333399"/>
                </a:solidFill>
                <a:latin typeface="Arial"/>
              </a:rPr>
              <a:t> 				- draws a horizontal line</a:t>
            </a:r>
          </a:p>
          <a:p>
            <a:pPr marL="342900" lvl="0" indent="-342900" fontAlgn="base">
              <a:lnSpc>
                <a:spcPct val="90000"/>
              </a:lnSpc>
              <a:spcAft>
                <a:spcPct val="0"/>
              </a:spcAft>
              <a:buClr>
                <a:srgbClr val="333399"/>
              </a:buClr>
              <a:buSzTx/>
              <a:buNone/>
            </a:pPr>
            <a:r>
              <a:rPr lang="en-US" sz="2400" b="1" kern="0" dirty="0" smtClean="0">
                <a:solidFill>
                  <a:srgbClr val="99CC00"/>
                </a:solidFill>
                <a:latin typeface="Courier New" pitchFamily="49" charset="0"/>
              </a:rPr>
              <a:t>&lt;font&gt; &lt;/font&gt;</a:t>
            </a:r>
            <a:r>
              <a:rPr lang="en-US" sz="2400" kern="0" dirty="0" smtClean="0">
                <a:solidFill>
                  <a:srgbClr val="333399"/>
                </a:solidFill>
                <a:latin typeface="Arial"/>
              </a:rPr>
              <a:t> 		- specifies type and size of font</a:t>
            </a:r>
          </a:p>
          <a:p>
            <a:pPr marL="342900" lvl="0" indent="-342900" fontAlgn="base">
              <a:lnSpc>
                <a:spcPct val="90000"/>
              </a:lnSpc>
              <a:spcAft>
                <a:spcPct val="0"/>
              </a:spcAft>
              <a:buClr>
                <a:srgbClr val="333399"/>
              </a:buClr>
              <a:buSzTx/>
              <a:buNone/>
            </a:pPr>
            <a:r>
              <a:rPr lang="en-US" sz="2400" kern="0" dirty="0" smtClean="0">
                <a:solidFill>
                  <a:srgbClr val="333399"/>
                </a:solidFill>
                <a:latin typeface="Arial"/>
              </a:rPr>
              <a:t>					face=“Times New Roma”  size=29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Sturcture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&lt;html&gt;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&lt;head&gt;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&lt;title&gt;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Title of the webpage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&lt;/title&gt;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&lt;/head&gt;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&lt;body&gt;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--------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&lt;/body&gt;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&lt;/html&gt;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&lt;head&gt;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Declare JavaScript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Declare styles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Declare external styles files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Declare </a:t>
            </a:r>
            <a:r>
              <a:rPr lang="en-US" sz="2000" dirty="0" err="1" smtClean="0">
                <a:solidFill>
                  <a:srgbClr val="00B050"/>
                </a:solidFill>
              </a:rPr>
              <a:t>js</a:t>
            </a:r>
            <a:r>
              <a:rPr lang="en-US" sz="2000" dirty="0" smtClean="0">
                <a:solidFill>
                  <a:srgbClr val="00B050"/>
                </a:solidFill>
              </a:rPr>
              <a:t> files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Declare meta info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&lt;/head&gt;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&lt;Body&gt;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To declare all predefined Tags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&lt;/Body&gt;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Html comes with predefined tags and entities</a:t>
            </a:r>
          </a:p>
          <a:p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general format for a HTML tag is: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b="1" dirty="0" smtClean="0">
                <a:solidFill>
                  <a:srgbClr val="00B050"/>
                </a:solidFill>
                <a:latin typeface="Courier New" pitchFamily="49" charset="0"/>
              </a:rPr>
              <a:t>&lt;</a:t>
            </a:r>
            <a:r>
              <a:rPr lang="en-US" sz="2800" b="1" dirty="0" err="1" smtClean="0">
                <a:solidFill>
                  <a:srgbClr val="00B050"/>
                </a:solidFill>
                <a:latin typeface="Courier New" pitchFamily="49" charset="0"/>
              </a:rPr>
              <a:t>tag_name</a:t>
            </a:r>
            <a:r>
              <a:rPr lang="en-US" sz="2800" b="1" dirty="0" smtClean="0">
                <a:solidFill>
                  <a:srgbClr val="00B050"/>
                </a:solidFill>
                <a:latin typeface="Courier New" pitchFamily="49" charset="0"/>
              </a:rPr>
              <a:t>&gt;string of text&lt;/</a:t>
            </a:r>
            <a:r>
              <a:rPr lang="en-US" sz="2800" b="1" dirty="0" err="1" smtClean="0">
                <a:solidFill>
                  <a:srgbClr val="00B050"/>
                </a:solidFill>
                <a:latin typeface="Courier New" pitchFamily="49" charset="0"/>
              </a:rPr>
              <a:t>tag_name</a:t>
            </a:r>
            <a:r>
              <a:rPr lang="en-US" sz="2800" b="1" dirty="0" smtClean="0">
                <a:solidFill>
                  <a:srgbClr val="00B050"/>
                </a:solidFill>
                <a:latin typeface="Courier New" pitchFamily="49" charset="0"/>
              </a:rPr>
              <a:t>&gt;</a:t>
            </a:r>
            <a:endParaRPr lang="en-US" sz="2800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Heading Tags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h1,h2,h3,h4,h5,h6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&lt;h1&gt;Welcome to HTML&lt;/h1&gt;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&lt;p&gt;&lt;/p&gt; for </a:t>
            </a:r>
            <a:r>
              <a:rPr lang="en-US" dirty="0" smtClean="0">
                <a:solidFill>
                  <a:srgbClr val="00B050"/>
                </a:solidFill>
              </a:rPr>
              <a:t>paragraphs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&lt;span&gt;</a:t>
            </a:r>
            <a:r>
              <a:rPr lang="en-US" dirty="0" err="1" smtClean="0">
                <a:solidFill>
                  <a:srgbClr val="00B050"/>
                </a:solidFill>
              </a:rPr>
              <a:t>EmpID</a:t>
            </a:r>
            <a:r>
              <a:rPr lang="en-US" dirty="0" smtClean="0">
                <a:solidFill>
                  <a:srgbClr val="00B050"/>
                </a:solidFill>
              </a:rPr>
              <a:t>&lt;/span&gt;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Adding </a:t>
            </a:r>
            <a:r>
              <a:rPr lang="en-US" dirty="0" smtClean="0">
                <a:solidFill>
                  <a:srgbClr val="00B0F0"/>
                </a:solidFill>
              </a:rPr>
              <a:t>Images</a:t>
            </a:r>
          </a:p>
          <a:p>
            <a:pPr>
              <a:buNone/>
            </a:pPr>
            <a:r>
              <a:rPr lang="en-US" b="1" dirty="0" smtClean="0">
                <a:solidFill>
                  <a:schemeClr val="folHlink"/>
                </a:solidFill>
                <a:latin typeface="Courier New" pitchFamily="49" charset="0"/>
              </a:rPr>
              <a:t>&lt;</a:t>
            </a:r>
            <a:r>
              <a:rPr lang="en-US" b="1" dirty="0" err="1" smtClean="0">
                <a:solidFill>
                  <a:schemeClr val="folHlink"/>
                </a:solidFill>
                <a:latin typeface="Courier New" pitchFamily="49" charset="0"/>
              </a:rPr>
              <a:t>img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9900"/>
                </a:solidFill>
                <a:latin typeface="Courier New" pitchFamily="49" charset="0"/>
              </a:rPr>
              <a:t>src</a:t>
            </a:r>
            <a:r>
              <a:rPr lang="en-US" b="1" dirty="0" smtClean="0">
                <a:latin typeface="Courier New" pitchFamily="49" charset="0"/>
              </a:rPr>
              <a:t>="peter.jpg" </a:t>
            </a:r>
            <a:r>
              <a:rPr lang="en-US" b="1" dirty="0" smtClean="0">
                <a:solidFill>
                  <a:srgbClr val="009900"/>
                </a:solidFill>
                <a:latin typeface="Courier New" pitchFamily="49" charset="0"/>
              </a:rPr>
              <a:t>width</a:t>
            </a:r>
            <a:r>
              <a:rPr lang="en-US" b="1" dirty="0" smtClean="0">
                <a:latin typeface="Courier New" pitchFamily="49" charset="0"/>
              </a:rPr>
              <a:t>="200" </a:t>
            </a:r>
            <a:r>
              <a:rPr lang="en-US" b="1" dirty="0" smtClean="0">
                <a:solidFill>
                  <a:srgbClr val="009900"/>
                </a:solidFill>
                <a:latin typeface="Courier New" pitchFamily="49" charset="0"/>
              </a:rPr>
              <a:t>height</a:t>
            </a:r>
            <a:r>
              <a:rPr lang="en-US" b="1" dirty="0" smtClean="0">
                <a:latin typeface="Courier New" pitchFamily="49" charset="0"/>
              </a:rPr>
              <a:t>="150" </a:t>
            </a:r>
            <a:r>
              <a:rPr lang="en-US" b="1" dirty="0" smtClean="0">
                <a:solidFill>
                  <a:srgbClr val="009900"/>
                </a:solidFill>
                <a:latin typeface="Courier New" pitchFamily="49" charset="0"/>
              </a:rPr>
              <a:t>alt</a:t>
            </a:r>
            <a:r>
              <a:rPr lang="en-US" b="1" dirty="0" smtClean="0">
                <a:latin typeface="Courier New" pitchFamily="49" charset="0"/>
              </a:rPr>
              <a:t>="My friend Peter"</a:t>
            </a:r>
            <a:r>
              <a:rPr lang="en-US" b="1" dirty="0" smtClean="0">
                <a:solidFill>
                  <a:schemeClr val="folHlink"/>
                </a:solidFill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0000FF"/>
                </a:solidFill>
              </a:rPr>
              <a:t>alt</a:t>
            </a:r>
            <a:r>
              <a:rPr lang="en-US" dirty="0" smtClean="0"/>
              <a:t> attribute is used to give the short description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C81E1E"/>
                </a:solidFill>
              </a:rPr>
              <a:t>Adding links</a:t>
            </a:r>
          </a:p>
          <a:p>
            <a:r>
              <a:rPr lang="en-US" dirty="0" smtClean="0">
                <a:solidFill>
                  <a:srgbClr val="C81E1E"/>
                </a:solidFill>
              </a:rPr>
              <a:t> </a:t>
            </a:r>
            <a:r>
              <a:rPr lang="en-US" b="1" dirty="0" smtClean="0">
                <a:solidFill>
                  <a:schemeClr val="folHlink"/>
                </a:solidFill>
                <a:latin typeface="Courier New" pitchFamily="49" charset="0"/>
              </a:rPr>
              <a:t>&lt;a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9900"/>
                </a:solidFill>
                <a:latin typeface="Courier New" pitchFamily="49" charset="0"/>
              </a:rPr>
              <a:t>href</a:t>
            </a:r>
            <a:r>
              <a:rPr lang="en-US" b="1" dirty="0" smtClean="0">
                <a:latin typeface="Courier New" pitchFamily="49" charset="0"/>
              </a:rPr>
              <a:t>="peter.html"</a:t>
            </a:r>
            <a:r>
              <a:rPr lang="en-US" b="1" dirty="0" smtClean="0">
                <a:solidFill>
                  <a:schemeClr val="folHlink"/>
                </a:solidFill>
                <a:latin typeface="Courier New" pitchFamily="49" charset="0"/>
              </a:rPr>
              <a:t>&gt;</a:t>
            </a:r>
            <a:r>
              <a:rPr lang="en-US" b="1" dirty="0" smtClean="0">
                <a:latin typeface="Courier New" pitchFamily="49" charset="0"/>
              </a:rPr>
              <a:t>Peter's page</a:t>
            </a:r>
            <a:r>
              <a:rPr lang="en-US" b="1" dirty="0" smtClean="0">
                <a:solidFill>
                  <a:schemeClr val="folHlink"/>
                </a:solidFill>
                <a:latin typeface="Courier New" pitchFamily="49" charset="0"/>
              </a:rPr>
              <a:t>&lt;/a&gt;</a:t>
            </a:r>
          </a:p>
          <a:p>
            <a:r>
              <a:rPr lang="en-US" b="1" dirty="0" smtClean="0">
                <a:solidFill>
                  <a:schemeClr val="folHlink"/>
                </a:solidFill>
                <a:latin typeface="Courier New" pitchFamily="49" charset="0"/>
              </a:rPr>
              <a:t>&lt;a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9900"/>
                </a:solidFill>
                <a:latin typeface="Courier New" pitchFamily="49" charset="0"/>
              </a:rPr>
              <a:t>href</a:t>
            </a:r>
            <a:r>
              <a:rPr lang="en-US" b="1" dirty="0" smtClean="0">
                <a:latin typeface="Courier New" pitchFamily="49" charset="0"/>
              </a:rPr>
              <a:t>=“home.html"&gt;&lt;</a:t>
            </a:r>
            <a:r>
              <a:rPr lang="en-US" b="1" dirty="0" err="1" smtClean="0">
                <a:latin typeface="Courier New" pitchFamily="49" charset="0"/>
              </a:rPr>
              <a:t>img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src</a:t>
            </a:r>
            <a:r>
              <a:rPr lang="en-US" b="1" dirty="0" smtClean="0">
                <a:latin typeface="Courier New" pitchFamily="49" charset="0"/>
              </a:rPr>
              <a:t>="logo.gif" alt="home page"</a:t>
            </a:r>
            <a:r>
              <a:rPr lang="en-US" b="1" dirty="0" smtClean="0">
                <a:solidFill>
                  <a:schemeClr val="folHlink"/>
                </a:solidFill>
                <a:latin typeface="Courier New" pitchFamily="49" charset="0"/>
              </a:rPr>
              <a:t>&gt;&lt;/a&gt;</a:t>
            </a:r>
          </a:p>
          <a:p>
            <a:pPr marL="609600" indent="-609600">
              <a:buNone/>
            </a:pPr>
            <a:r>
              <a:rPr lang="en-US" dirty="0" smtClean="0">
                <a:solidFill>
                  <a:srgbClr val="C81E1E"/>
                </a:solidFill>
              </a:rPr>
              <a:t>Adding  lists</a:t>
            </a:r>
          </a:p>
          <a:p>
            <a:pPr marL="609600" indent="-609600">
              <a:buNone/>
            </a:pPr>
            <a:r>
              <a:rPr lang="en-US" i="1" dirty="0" smtClean="0"/>
              <a:t>a) unordered list</a:t>
            </a:r>
            <a:r>
              <a:rPr lang="en-US" dirty="0" smtClean="0"/>
              <a:t>. </a:t>
            </a:r>
          </a:p>
          <a:p>
            <a:pPr marL="609600" indent="-609600">
              <a:buNone/>
            </a:pPr>
            <a:r>
              <a:rPr lang="en-US" b="1" dirty="0" smtClean="0">
                <a:solidFill>
                  <a:schemeClr val="folHlink"/>
                </a:solidFill>
                <a:latin typeface="Courier New" pitchFamily="49" charset="0"/>
              </a:rPr>
              <a:t>&lt;</a:t>
            </a:r>
            <a:r>
              <a:rPr lang="en-US" b="1" dirty="0" err="1" smtClean="0">
                <a:solidFill>
                  <a:schemeClr val="folHlink"/>
                </a:solidFill>
                <a:latin typeface="Courier New" pitchFamily="49" charset="0"/>
              </a:rPr>
              <a:t>ul</a:t>
            </a:r>
            <a:r>
              <a:rPr lang="en-US" b="1" dirty="0" smtClean="0">
                <a:solidFill>
                  <a:schemeClr val="folHlink"/>
                </a:solidFill>
                <a:latin typeface="Courier New" pitchFamily="49" charset="0"/>
              </a:rPr>
              <a:t>&gt;</a:t>
            </a:r>
          </a:p>
          <a:p>
            <a:pPr marL="609600" indent="-609600">
              <a:buNone/>
            </a:pPr>
            <a:r>
              <a:rPr lang="en-US" b="1" dirty="0" smtClean="0">
                <a:latin typeface="Courier New" pitchFamily="49" charset="0"/>
              </a:rPr>
              <a:t>	</a:t>
            </a:r>
            <a:r>
              <a:rPr lang="en-US" b="1" dirty="0" smtClean="0">
                <a:solidFill>
                  <a:schemeClr val="folHlink"/>
                </a:solidFill>
                <a:latin typeface="Courier New" pitchFamily="49" charset="0"/>
              </a:rPr>
              <a:t>&lt;</a:t>
            </a:r>
            <a:r>
              <a:rPr lang="en-US" b="1" dirty="0" err="1" smtClean="0">
                <a:solidFill>
                  <a:schemeClr val="folHlink"/>
                </a:solidFill>
                <a:latin typeface="Courier New" pitchFamily="49" charset="0"/>
              </a:rPr>
              <a:t>li</a:t>
            </a:r>
            <a:r>
              <a:rPr lang="en-US" b="1" dirty="0" smtClean="0">
                <a:solidFill>
                  <a:schemeClr val="folHlink"/>
                </a:solidFill>
                <a:latin typeface="Courier New" pitchFamily="49" charset="0"/>
              </a:rPr>
              <a:t>&gt; </a:t>
            </a:r>
            <a:r>
              <a:rPr lang="en-US" b="1" dirty="0" smtClean="0">
                <a:latin typeface="Courier New" pitchFamily="49" charset="0"/>
              </a:rPr>
              <a:t>the first list item</a:t>
            </a:r>
            <a:r>
              <a:rPr lang="en-US" b="1" dirty="0" smtClean="0">
                <a:solidFill>
                  <a:schemeClr val="folHlink"/>
                </a:solidFill>
                <a:latin typeface="Courier New" pitchFamily="49" charset="0"/>
              </a:rPr>
              <a:t>&lt;/</a:t>
            </a:r>
            <a:r>
              <a:rPr lang="en-US" b="1" dirty="0" err="1" smtClean="0">
                <a:solidFill>
                  <a:schemeClr val="folHlink"/>
                </a:solidFill>
                <a:latin typeface="Courier New" pitchFamily="49" charset="0"/>
              </a:rPr>
              <a:t>li</a:t>
            </a:r>
            <a:r>
              <a:rPr lang="en-US" b="1" dirty="0" smtClean="0">
                <a:solidFill>
                  <a:schemeClr val="folHlink"/>
                </a:solidFill>
                <a:latin typeface="Courier New" pitchFamily="49" charset="0"/>
              </a:rPr>
              <a:t>&gt; </a:t>
            </a:r>
          </a:p>
          <a:p>
            <a:pPr marL="609600" indent="-609600">
              <a:buNone/>
            </a:pPr>
            <a:r>
              <a:rPr lang="en-US" b="1" dirty="0" smtClean="0">
                <a:latin typeface="Courier New" pitchFamily="49" charset="0"/>
              </a:rPr>
              <a:t>	</a:t>
            </a:r>
            <a:r>
              <a:rPr lang="en-US" b="1" dirty="0" smtClean="0">
                <a:solidFill>
                  <a:schemeClr val="folHlink"/>
                </a:solidFill>
                <a:latin typeface="Courier New" pitchFamily="49" charset="0"/>
              </a:rPr>
              <a:t>&lt;</a:t>
            </a:r>
            <a:r>
              <a:rPr lang="en-US" b="1" dirty="0" err="1" smtClean="0">
                <a:solidFill>
                  <a:schemeClr val="folHlink"/>
                </a:solidFill>
                <a:latin typeface="Courier New" pitchFamily="49" charset="0"/>
              </a:rPr>
              <a:t>li</a:t>
            </a:r>
            <a:r>
              <a:rPr lang="en-US" b="1" dirty="0" smtClean="0">
                <a:solidFill>
                  <a:schemeClr val="folHlink"/>
                </a:solidFill>
                <a:latin typeface="Courier New" pitchFamily="49" charset="0"/>
              </a:rPr>
              <a:t>&gt; </a:t>
            </a:r>
            <a:r>
              <a:rPr lang="en-US" b="1" dirty="0" smtClean="0">
                <a:latin typeface="Courier New" pitchFamily="49" charset="0"/>
              </a:rPr>
              <a:t>the second list item</a:t>
            </a:r>
            <a:r>
              <a:rPr lang="en-US" b="1" dirty="0" smtClean="0">
                <a:solidFill>
                  <a:schemeClr val="folHlink"/>
                </a:solidFill>
                <a:latin typeface="Courier New" pitchFamily="49" charset="0"/>
              </a:rPr>
              <a:t>&lt;/</a:t>
            </a:r>
            <a:r>
              <a:rPr lang="en-US" b="1" dirty="0" err="1" smtClean="0">
                <a:solidFill>
                  <a:schemeClr val="folHlink"/>
                </a:solidFill>
                <a:latin typeface="Courier New" pitchFamily="49" charset="0"/>
              </a:rPr>
              <a:t>li</a:t>
            </a:r>
            <a:r>
              <a:rPr lang="en-US" b="1" dirty="0" smtClean="0">
                <a:solidFill>
                  <a:schemeClr val="folHlink"/>
                </a:solidFill>
                <a:latin typeface="Courier New" pitchFamily="49" charset="0"/>
              </a:rPr>
              <a:t>&gt;</a:t>
            </a:r>
          </a:p>
          <a:p>
            <a:pPr marL="609600" indent="-609600">
              <a:buNone/>
            </a:pPr>
            <a:r>
              <a:rPr lang="en-US" b="1" dirty="0" smtClean="0">
                <a:solidFill>
                  <a:schemeClr val="folHlink"/>
                </a:solidFill>
                <a:latin typeface="Courier New" pitchFamily="49" charset="0"/>
              </a:rPr>
              <a:t>&lt;/</a:t>
            </a:r>
            <a:r>
              <a:rPr lang="en-US" b="1" dirty="0" err="1" smtClean="0">
                <a:solidFill>
                  <a:schemeClr val="folHlink"/>
                </a:solidFill>
                <a:latin typeface="Courier New" pitchFamily="49" charset="0"/>
              </a:rPr>
              <a:t>ul</a:t>
            </a:r>
            <a:r>
              <a:rPr lang="en-US" b="1" dirty="0" smtClean="0">
                <a:solidFill>
                  <a:schemeClr val="folHlink"/>
                </a:solidFill>
                <a:latin typeface="Courier New" pitchFamily="49" charset="0"/>
              </a:rPr>
              <a:t>&gt;</a:t>
            </a:r>
            <a:r>
              <a:rPr lang="en-US" dirty="0" smtClean="0">
                <a:solidFill>
                  <a:schemeClr val="folHlink"/>
                </a:solidFill>
              </a:rPr>
              <a:t>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lvl="0" indent="-34290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SzTx/>
              <a:buNone/>
            </a:pPr>
            <a:r>
              <a:rPr lang="en-US" sz="2800" i="1" kern="0" dirty="0" smtClean="0">
                <a:solidFill>
                  <a:srgbClr val="5F5F5F"/>
                </a:solidFill>
                <a:latin typeface="Arial"/>
              </a:rPr>
              <a:t>b) ordered list. </a:t>
            </a:r>
          </a:p>
          <a:p>
            <a:pPr marL="342900" lvl="0" indent="-34290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SzTx/>
              <a:buNone/>
            </a:pPr>
            <a:r>
              <a:rPr lang="en-US" sz="2800" b="1" kern="0" dirty="0" smtClean="0">
                <a:solidFill>
                  <a:srgbClr val="99CC00"/>
                </a:solidFill>
                <a:latin typeface="Courier New" pitchFamily="49" charset="0"/>
              </a:rPr>
              <a:t>&lt;</a:t>
            </a:r>
            <a:r>
              <a:rPr lang="en-US" sz="2800" b="1" kern="0" dirty="0" err="1" smtClean="0">
                <a:solidFill>
                  <a:srgbClr val="99CC00"/>
                </a:solidFill>
                <a:latin typeface="Courier New" pitchFamily="49" charset="0"/>
              </a:rPr>
              <a:t>ol</a:t>
            </a:r>
            <a:r>
              <a:rPr lang="en-US" sz="2800" b="1" kern="0" dirty="0" smtClean="0">
                <a:solidFill>
                  <a:srgbClr val="99CC00"/>
                </a:solidFill>
                <a:latin typeface="Courier New" pitchFamily="49" charset="0"/>
              </a:rPr>
              <a:t> </a:t>
            </a:r>
            <a:r>
              <a:rPr lang="en-US" sz="2800" b="1" kern="0" dirty="0" smtClean="0">
                <a:solidFill>
                  <a:srgbClr val="5F5F5F"/>
                </a:solidFill>
                <a:latin typeface="Courier New" pitchFamily="49" charset="0"/>
              </a:rPr>
              <a:t>type=1&gt;       (type=1 or a or </a:t>
            </a:r>
            <a:r>
              <a:rPr lang="en-US" sz="2800" b="1" kern="0" dirty="0" err="1" smtClean="0">
                <a:solidFill>
                  <a:srgbClr val="5F5F5F"/>
                </a:solidFill>
                <a:latin typeface="Courier New" pitchFamily="49" charset="0"/>
              </a:rPr>
              <a:t>i</a:t>
            </a:r>
            <a:r>
              <a:rPr lang="en-US" sz="2800" b="1" kern="0" dirty="0" smtClean="0">
                <a:solidFill>
                  <a:srgbClr val="5F5F5F"/>
                </a:solidFill>
                <a:latin typeface="Courier New" pitchFamily="49" charset="0"/>
              </a:rPr>
              <a:t>)</a:t>
            </a:r>
          </a:p>
          <a:p>
            <a:pPr marL="342900" lvl="0" indent="-34290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SzTx/>
              <a:buNone/>
            </a:pPr>
            <a:r>
              <a:rPr lang="en-US" sz="2800" b="1" kern="0" dirty="0" smtClean="0">
                <a:solidFill>
                  <a:srgbClr val="99CC00"/>
                </a:solidFill>
                <a:latin typeface="Courier New" pitchFamily="49" charset="0"/>
              </a:rPr>
              <a:t>	&lt;</a:t>
            </a:r>
            <a:r>
              <a:rPr lang="en-US" sz="2800" b="1" kern="0" dirty="0" err="1" smtClean="0">
                <a:solidFill>
                  <a:srgbClr val="99CC00"/>
                </a:solidFill>
                <a:latin typeface="Courier New" pitchFamily="49" charset="0"/>
              </a:rPr>
              <a:t>li</a:t>
            </a:r>
            <a:r>
              <a:rPr lang="en-US" sz="2800" b="1" kern="0" dirty="0" smtClean="0">
                <a:solidFill>
                  <a:srgbClr val="99CC00"/>
                </a:solidFill>
                <a:latin typeface="Courier New" pitchFamily="49" charset="0"/>
              </a:rPr>
              <a:t>&gt; </a:t>
            </a:r>
            <a:r>
              <a:rPr lang="en-US" sz="2800" b="1" kern="0" dirty="0" smtClean="0">
                <a:solidFill>
                  <a:srgbClr val="5F5F5F"/>
                </a:solidFill>
                <a:latin typeface="Courier New" pitchFamily="49" charset="0"/>
              </a:rPr>
              <a:t>the first list item</a:t>
            </a:r>
            <a:r>
              <a:rPr lang="en-US" sz="2800" b="1" kern="0" dirty="0" smtClean="0">
                <a:solidFill>
                  <a:srgbClr val="99CC00"/>
                </a:solidFill>
                <a:latin typeface="Courier New" pitchFamily="49" charset="0"/>
              </a:rPr>
              <a:t>&lt;/</a:t>
            </a:r>
            <a:r>
              <a:rPr lang="en-US" sz="2800" b="1" kern="0" dirty="0" err="1" smtClean="0">
                <a:solidFill>
                  <a:srgbClr val="99CC00"/>
                </a:solidFill>
                <a:latin typeface="Courier New" pitchFamily="49" charset="0"/>
              </a:rPr>
              <a:t>li</a:t>
            </a:r>
            <a:r>
              <a:rPr lang="en-US" sz="2800" b="1" kern="0" dirty="0" smtClean="0">
                <a:solidFill>
                  <a:srgbClr val="99CC00"/>
                </a:solidFill>
                <a:latin typeface="Courier New" pitchFamily="49" charset="0"/>
              </a:rPr>
              <a:t>&gt; </a:t>
            </a:r>
          </a:p>
          <a:p>
            <a:pPr marL="342900" lvl="0" indent="-34290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SzTx/>
              <a:buNone/>
            </a:pPr>
            <a:r>
              <a:rPr lang="en-US" sz="2800" b="1" kern="0" dirty="0" smtClean="0">
                <a:solidFill>
                  <a:srgbClr val="5F5F5F"/>
                </a:solidFill>
                <a:latin typeface="Courier New" pitchFamily="49" charset="0"/>
              </a:rPr>
              <a:t>	</a:t>
            </a:r>
            <a:r>
              <a:rPr lang="en-US" sz="2800" b="1" kern="0" dirty="0" smtClean="0">
                <a:solidFill>
                  <a:srgbClr val="99CC00"/>
                </a:solidFill>
                <a:latin typeface="Courier New" pitchFamily="49" charset="0"/>
              </a:rPr>
              <a:t>&lt;</a:t>
            </a:r>
            <a:r>
              <a:rPr lang="en-US" sz="2800" b="1" kern="0" dirty="0" err="1" smtClean="0">
                <a:solidFill>
                  <a:srgbClr val="99CC00"/>
                </a:solidFill>
                <a:latin typeface="Courier New" pitchFamily="49" charset="0"/>
              </a:rPr>
              <a:t>li</a:t>
            </a:r>
            <a:r>
              <a:rPr lang="en-US" sz="2800" b="1" kern="0" dirty="0" smtClean="0">
                <a:solidFill>
                  <a:srgbClr val="99CC00"/>
                </a:solidFill>
                <a:latin typeface="Courier New" pitchFamily="49" charset="0"/>
              </a:rPr>
              <a:t>&gt; </a:t>
            </a:r>
            <a:r>
              <a:rPr lang="en-US" sz="2800" b="1" kern="0" dirty="0" smtClean="0">
                <a:solidFill>
                  <a:srgbClr val="5F5F5F"/>
                </a:solidFill>
                <a:latin typeface="Courier New" pitchFamily="49" charset="0"/>
              </a:rPr>
              <a:t>the second list item</a:t>
            </a:r>
            <a:r>
              <a:rPr lang="en-US" sz="2800" b="1" kern="0" dirty="0" smtClean="0">
                <a:solidFill>
                  <a:srgbClr val="99CC00"/>
                </a:solidFill>
                <a:latin typeface="Courier New" pitchFamily="49" charset="0"/>
              </a:rPr>
              <a:t>&lt;/</a:t>
            </a:r>
            <a:r>
              <a:rPr lang="en-US" sz="2800" b="1" kern="0" dirty="0" err="1" smtClean="0">
                <a:solidFill>
                  <a:srgbClr val="99CC00"/>
                </a:solidFill>
                <a:latin typeface="Courier New" pitchFamily="49" charset="0"/>
              </a:rPr>
              <a:t>li</a:t>
            </a:r>
            <a:r>
              <a:rPr lang="en-US" sz="2800" b="1" kern="0" dirty="0" smtClean="0">
                <a:solidFill>
                  <a:srgbClr val="99CC00"/>
                </a:solidFill>
                <a:latin typeface="Courier New" pitchFamily="49" charset="0"/>
              </a:rPr>
              <a:t>&gt; </a:t>
            </a:r>
          </a:p>
          <a:p>
            <a:pPr marL="342900" lvl="0" indent="-34290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SzTx/>
              <a:buNone/>
            </a:pPr>
            <a:r>
              <a:rPr lang="en-US" sz="2800" b="1" kern="0" dirty="0" smtClean="0">
                <a:solidFill>
                  <a:srgbClr val="99CC00"/>
                </a:solidFill>
                <a:latin typeface="Courier New" pitchFamily="49" charset="0"/>
              </a:rPr>
              <a:t>&lt;/</a:t>
            </a:r>
            <a:r>
              <a:rPr lang="en-US" sz="2800" b="1" kern="0" dirty="0" err="1" smtClean="0">
                <a:solidFill>
                  <a:srgbClr val="99CC00"/>
                </a:solidFill>
                <a:latin typeface="Courier New" pitchFamily="49" charset="0"/>
              </a:rPr>
              <a:t>ol</a:t>
            </a:r>
            <a:r>
              <a:rPr lang="en-US" sz="2800" b="1" kern="0" dirty="0" smtClean="0">
                <a:solidFill>
                  <a:srgbClr val="99CC00"/>
                </a:solidFill>
                <a:latin typeface="Courier New" pitchFamily="49" charset="0"/>
              </a:rPr>
              <a:t>&gt;</a:t>
            </a:r>
          </a:p>
          <a:p>
            <a:r>
              <a:rPr lang="en-US" dirty="0" smtClean="0"/>
              <a:t>Note:&lt;</a:t>
            </a:r>
            <a:r>
              <a:rPr lang="en-US" dirty="0" err="1" smtClean="0"/>
              <a:t>br</a:t>
            </a:r>
            <a:r>
              <a:rPr lang="en-US" dirty="0" smtClean="0"/>
              <a:t>&gt; is use to line brakes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Tables are used for information as well as for layout. 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&lt;table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border</a:t>
            </a:r>
            <a:r>
              <a:rPr lang="en-US" sz="2000" b="1" dirty="0" smtClean="0">
                <a:latin typeface="Courier New" pitchFamily="49" charset="0"/>
              </a:rPr>
              <a:t>="1"</a:t>
            </a: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&gt;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tr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&gt;&lt;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th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&gt;Year&lt;/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th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&gt;&lt;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th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&gt;Sales&lt;/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th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&gt;&lt;/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tr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&gt; &lt;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tr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&gt;&lt;td&gt;2000&lt;/td&gt;&lt;td&gt;$18M&lt;/td&gt;&lt;/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tr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&gt; &lt;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tr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&gt;&lt;td&gt;2001&lt;/td&gt;&lt;td&gt;$25M&lt;/td&gt;&lt;/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tr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&gt; &lt;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tr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&gt;&lt;td&gt;2002&lt;/td&gt;&lt;td&gt;$36M&lt;/td&gt;&lt;/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tr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US" sz="2000" b="1" dirty="0" smtClean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&lt;/table&gt;</a:t>
            </a:r>
            <a:r>
              <a:rPr lang="en-US" sz="2000" b="1" dirty="0" smtClean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&lt;table border="1" </a:t>
            </a:r>
            <a:r>
              <a:rPr lang="en-US" sz="2000" b="1" dirty="0" err="1" smtClean="0">
                <a:solidFill>
                  <a:srgbClr val="009900"/>
                </a:solidFill>
                <a:latin typeface="Courier New" pitchFamily="49" charset="0"/>
              </a:rPr>
              <a:t>cellpadding</a:t>
            </a:r>
            <a:r>
              <a:rPr lang="en-US" sz="2000" b="1" dirty="0" smtClean="0">
                <a:latin typeface="Courier New" pitchFamily="49" charset="0"/>
              </a:rPr>
              <a:t>="10"&gt; 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&lt;table border="1" </a:t>
            </a:r>
            <a:r>
              <a:rPr lang="en-US" sz="2000" b="1" dirty="0" err="1" smtClean="0">
                <a:latin typeface="Courier New" pitchFamily="49" charset="0"/>
              </a:rPr>
              <a:t>cellpadding</a:t>
            </a:r>
            <a:r>
              <a:rPr lang="en-US" sz="2000" b="1" dirty="0" smtClean="0">
                <a:latin typeface="Courier New" pitchFamily="49" charset="0"/>
              </a:rPr>
              <a:t>="10" </a:t>
            </a:r>
            <a:r>
              <a:rPr lang="en-US" sz="2000" b="1" dirty="0" err="1" smtClean="0">
                <a:solidFill>
                  <a:srgbClr val="009900"/>
                </a:solidFill>
                <a:latin typeface="Courier New" pitchFamily="49" charset="0"/>
              </a:rPr>
              <a:t>cellspacing</a:t>
            </a:r>
            <a:r>
              <a:rPr lang="en-US" sz="2000" b="1" dirty="0" smtClean="0">
                <a:latin typeface="Courier New" pitchFamily="49" charset="0"/>
              </a:rPr>
              <a:t>="10"&gt;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&lt;table border="1" </a:t>
            </a:r>
            <a:r>
              <a:rPr lang="en-US" sz="2000" b="1" dirty="0" err="1" smtClean="0">
                <a:latin typeface="Courier New" pitchFamily="49" charset="0"/>
              </a:rPr>
              <a:t>cellpadding</a:t>
            </a:r>
            <a:r>
              <a:rPr lang="en-US" sz="2000" b="1" dirty="0" smtClean="0">
                <a:latin typeface="Courier New" pitchFamily="49" charset="0"/>
              </a:rPr>
              <a:t>="10" </a:t>
            </a: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width</a:t>
            </a:r>
            <a:r>
              <a:rPr lang="en-US" sz="2000" b="1" dirty="0" smtClean="0">
                <a:latin typeface="Courier New" pitchFamily="49" charset="0"/>
              </a:rPr>
              <a:t>="80%"&gt;</a:t>
            </a:r>
            <a:r>
              <a:rPr lang="en-US" sz="2000" dirty="0" smtClean="0"/>
              <a:t>  </a:t>
            </a:r>
          </a:p>
          <a:p>
            <a:pPr marL="0" indent="0" fontAlgn="base">
              <a:spcBef>
                <a:spcPts val="576"/>
              </a:spcBef>
            </a:pPr>
            <a:endParaRPr lang="en-US" sz="2000" b="0" i="0" u="none" strike="noStrike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fontAlgn="base">
              <a:spcBef>
                <a:spcPts val="576"/>
              </a:spcBef>
            </a:pPr>
            <a:r>
              <a:rPr lang="en-US" sz="2000" b="0" i="0" u="none" strike="noStrike" dirty="0" smtClean="0">
                <a:latin typeface="Arial"/>
              </a:rPr>
              <a:t>Entities:</a:t>
            </a:r>
          </a:p>
          <a:p>
            <a:pPr marL="0" indent="0" fontAlgn="base">
              <a:spcBef>
                <a:spcPts val="576"/>
              </a:spcBef>
            </a:pPr>
            <a:endParaRPr lang="en-US" sz="2000" b="0" i="0" u="none" strike="noStrike" dirty="0">
              <a:latin typeface="Arial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2514600"/>
          <a:ext cx="60960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&amp;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nbsp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Blank space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&amp;copy;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©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&amp;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reg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®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&amp;#8482;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™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Form tag is used to create controls on the page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&lt;form&gt;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&lt;input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type</a:t>
            </a:r>
            <a:r>
              <a:rPr lang="en-US" sz="2000" b="1" dirty="0" smtClean="0">
                <a:latin typeface="Courier New" pitchFamily="49" charset="0"/>
              </a:rPr>
              <a:t>=“text” </a:t>
            </a: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name</a:t>
            </a:r>
            <a:r>
              <a:rPr lang="en-US" sz="2000" b="1" dirty="0" smtClean="0">
                <a:latin typeface="Courier New" pitchFamily="49" charset="0"/>
              </a:rPr>
              <a:t>=“</a:t>
            </a:r>
            <a:r>
              <a:rPr lang="en-US" sz="2000" b="1" dirty="0" err="1" smtClean="0">
                <a:latin typeface="Courier New" pitchFamily="49" charset="0"/>
              </a:rPr>
              <a:t>txtuser</a:t>
            </a:r>
            <a:r>
              <a:rPr lang="en-US" sz="2000" b="1" dirty="0" smtClean="0">
                <a:latin typeface="Courier New" pitchFamily="49" charset="0"/>
              </a:rPr>
              <a:t>”</a:t>
            </a: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&lt;input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type</a:t>
            </a:r>
            <a:r>
              <a:rPr lang="en-US" sz="2000" b="1" dirty="0" smtClean="0">
                <a:latin typeface="Courier New" pitchFamily="49" charset="0"/>
              </a:rPr>
              <a:t>=“password” </a:t>
            </a: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name</a:t>
            </a:r>
            <a:r>
              <a:rPr lang="en-US" sz="2000" b="1" dirty="0" smtClean="0">
                <a:latin typeface="Courier New" pitchFamily="49" charset="0"/>
              </a:rPr>
              <a:t>=“</a:t>
            </a:r>
            <a:r>
              <a:rPr lang="en-US" sz="2000" b="1" dirty="0" err="1" smtClean="0">
                <a:latin typeface="Courier New" pitchFamily="49" charset="0"/>
              </a:rPr>
              <a:t>txtpass</a:t>
            </a:r>
            <a:r>
              <a:rPr lang="en-US" sz="2000" b="1" dirty="0" smtClean="0">
                <a:latin typeface="Courier New" pitchFamily="49" charset="0"/>
              </a:rPr>
              <a:t>”</a:t>
            </a: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&lt;input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type</a:t>
            </a:r>
            <a:r>
              <a:rPr lang="en-US" sz="2000" b="1" dirty="0" smtClean="0">
                <a:latin typeface="Courier New" pitchFamily="49" charset="0"/>
              </a:rPr>
              <a:t>=“submit” </a:t>
            </a: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value</a:t>
            </a:r>
            <a:r>
              <a:rPr lang="en-US" sz="2000" b="1" dirty="0" smtClean="0">
                <a:latin typeface="Courier New" pitchFamily="49" charset="0"/>
              </a:rPr>
              <a:t>=“Login”</a:t>
            </a: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&lt;/form&gt;</a:t>
            </a:r>
          </a:p>
          <a:p>
            <a:pPr>
              <a:buNone/>
            </a:pPr>
            <a:r>
              <a:rPr lang="en-US" sz="2000" dirty="0" smtClean="0"/>
              <a:t>Form tag attributes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folHlink"/>
                </a:solidFill>
              </a:rPr>
              <a:t>method-</a:t>
            </a:r>
            <a:r>
              <a:rPr lang="en-US" sz="2000" dirty="0" smtClean="0"/>
              <a:t> specifies the way how the data is to be sent to the server (request from client to server)</a:t>
            </a:r>
          </a:p>
          <a:p>
            <a:pPr>
              <a:buNone/>
            </a:pPr>
            <a:r>
              <a:rPr lang="en-US" sz="2000" dirty="0" smtClean="0"/>
              <a:t>	most important values for method attribute are;</a:t>
            </a:r>
          </a:p>
          <a:p>
            <a:pPr>
              <a:buNone/>
            </a:pPr>
            <a:r>
              <a:rPr lang="en-US" sz="2000" dirty="0" smtClean="0"/>
              <a:t>		get,  post</a:t>
            </a:r>
          </a:p>
          <a:p>
            <a:pPr>
              <a:buNone/>
            </a:pPr>
            <a:r>
              <a:rPr lang="en-US" sz="2000" dirty="0" smtClean="0"/>
              <a:t>Other values are- delete, options, trace, put, head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folHlink"/>
                </a:solidFill>
              </a:rPr>
              <a:t>action</a:t>
            </a:r>
            <a:r>
              <a:rPr lang="en-US" sz="2000" dirty="0" smtClean="0"/>
              <a:t> – specifies the file to be invoked on submitting the form to the server</a:t>
            </a:r>
          </a:p>
          <a:p>
            <a:pPr marL="0" indent="0" fontAlgn="base">
              <a:spcBef>
                <a:spcPts val="576"/>
              </a:spcBef>
              <a:buNone/>
            </a:pPr>
            <a:endParaRPr lang="en-US" sz="2000" b="0" i="0" u="none" strike="noStrike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Input Controls.</a:t>
            </a:r>
          </a:p>
          <a:p>
            <a:r>
              <a:rPr lang="en-US" sz="2000" dirty="0" err="1" smtClean="0"/>
              <a:t>TextBox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	&lt;input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type</a:t>
            </a:r>
            <a:r>
              <a:rPr lang="en-US" sz="2000" b="1" dirty="0" smtClean="0">
                <a:latin typeface="Courier New" pitchFamily="49" charset="0"/>
              </a:rPr>
              <a:t>=“text” </a:t>
            </a: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name</a:t>
            </a:r>
            <a:r>
              <a:rPr lang="en-US" sz="2000" b="1" dirty="0" smtClean="0">
                <a:latin typeface="Courier New" pitchFamily="49" charset="0"/>
              </a:rPr>
              <a:t>=“</a:t>
            </a:r>
            <a:r>
              <a:rPr lang="en-US" sz="2000" b="1" dirty="0" err="1" smtClean="0">
                <a:latin typeface="Courier New" pitchFamily="49" charset="0"/>
              </a:rPr>
              <a:t>txtuser</a:t>
            </a:r>
            <a:r>
              <a:rPr lang="en-US" sz="2000" b="1" dirty="0" smtClean="0">
                <a:latin typeface="Courier New" pitchFamily="49" charset="0"/>
              </a:rPr>
              <a:t>”</a:t>
            </a: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	Password: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&lt;input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type</a:t>
            </a:r>
            <a:r>
              <a:rPr lang="en-US" sz="2000" b="1" dirty="0" smtClean="0">
                <a:latin typeface="Courier New" pitchFamily="49" charset="0"/>
              </a:rPr>
              <a:t>=“password” </a:t>
            </a: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name</a:t>
            </a:r>
            <a:r>
              <a:rPr lang="en-US" sz="2000" b="1" dirty="0" smtClean="0">
                <a:latin typeface="Courier New" pitchFamily="49" charset="0"/>
              </a:rPr>
              <a:t>=“</a:t>
            </a:r>
            <a:r>
              <a:rPr lang="en-US" sz="2000" b="1" dirty="0" err="1" smtClean="0">
                <a:latin typeface="Courier New" pitchFamily="49" charset="0"/>
              </a:rPr>
              <a:t>txtpass</a:t>
            </a:r>
            <a:r>
              <a:rPr lang="en-US" sz="2000" b="1" dirty="0" smtClean="0">
                <a:latin typeface="Courier New" pitchFamily="49" charset="0"/>
              </a:rPr>
              <a:t>”</a:t>
            </a: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	Button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&lt;input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type</a:t>
            </a:r>
            <a:r>
              <a:rPr lang="en-US" sz="2000" b="1" dirty="0" smtClean="0">
                <a:latin typeface="Courier New" pitchFamily="49" charset="0"/>
              </a:rPr>
              <a:t>=“button” </a:t>
            </a: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value</a:t>
            </a:r>
            <a:r>
              <a:rPr lang="en-US" sz="2000" b="1" dirty="0" smtClean="0">
                <a:latin typeface="Courier New" pitchFamily="49" charset="0"/>
              </a:rPr>
              <a:t>=“</a:t>
            </a:r>
            <a:r>
              <a:rPr lang="en-US" sz="2000" b="1" dirty="0" err="1" smtClean="0">
                <a:latin typeface="Courier New" pitchFamily="49" charset="0"/>
              </a:rPr>
              <a:t>clickme</a:t>
            </a:r>
            <a:r>
              <a:rPr lang="en-US" sz="2000" b="1" dirty="0" smtClean="0">
                <a:latin typeface="Courier New" pitchFamily="49" charset="0"/>
              </a:rPr>
              <a:t>”</a:t>
            </a: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	&lt;input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type</a:t>
            </a:r>
            <a:r>
              <a:rPr lang="en-US" sz="2000" b="1" dirty="0" smtClean="0">
                <a:latin typeface="Courier New" pitchFamily="49" charset="0"/>
              </a:rPr>
              <a:t>=“submit” </a:t>
            </a: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value</a:t>
            </a:r>
            <a:r>
              <a:rPr lang="en-US" sz="2000" b="1" dirty="0" smtClean="0">
                <a:latin typeface="Courier New" pitchFamily="49" charset="0"/>
              </a:rPr>
              <a:t>=“Login”</a:t>
            </a: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	&lt;input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type</a:t>
            </a:r>
            <a:r>
              <a:rPr lang="en-US" sz="2000" b="1" dirty="0" smtClean="0">
                <a:latin typeface="Courier New" pitchFamily="49" charset="0"/>
              </a:rPr>
              <a:t>=“reset” </a:t>
            </a: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value</a:t>
            </a:r>
            <a:r>
              <a:rPr lang="en-US" sz="2000" b="1" dirty="0" smtClean="0">
                <a:latin typeface="Courier New" pitchFamily="49" charset="0"/>
              </a:rPr>
              <a:t>=“reset”</a:t>
            </a: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	Checkbox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	 &lt;input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type</a:t>
            </a:r>
            <a:r>
              <a:rPr lang="en-US" sz="2000" b="1" dirty="0" smtClean="0">
                <a:latin typeface="Courier New" pitchFamily="49" charset="0"/>
              </a:rPr>
              <a:t>=“checkbox” </a:t>
            </a: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value</a:t>
            </a:r>
            <a:r>
              <a:rPr lang="en-US" sz="2000" b="1" dirty="0" smtClean="0">
                <a:latin typeface="Courier New" pitchFamily="49" charset="0"/>
              </a:rPr>
              <a:t>=“</a:t>
            </a:r>
            <a:r>
              <a:rPr lang="en-US" sz="2000" b="1" dirty="0" err="1" smtClean="0">
                <a:latin typeface="Courier New" pitchFamily="49" charset="0"/>
              </a:rPr>
              <a:t>clickme</a:t>
            </a:r>
            <a:r>
              <a:rPr lang="en-US" sz="2000" b="1" dirty="0" smtClean="0">
                <a:latin typeface="Courier New" pitchFamily="49" charset="0"/>
              </a:rPr>
              <a:t>”</a:t>
            </a: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	Radio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	 &lt;input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type</a:t>
            </a:r>
            <a:r>
              <a:rPr lang="en-US" sz="2000" b="1" dirty="0" smtClean="0">
                <a:latin typeface="Courier New" pitchFamily="49" charset="0"/>
              </a:rPr>
              <a:t>=“Radio” </a:t>
            </a: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value</a:t>
            </a:r>
            <a:r>
              <a:rPr lang="en-US" sz="2000" b="1" dirty="0" smtClean="0">
                <a:latin typeface="Courier New" pitchFamily="49" charset="0"/>
              </a:rPr>
              <a:t>=“</a:t>
            </a:r>
            <a:r>
              <a:rPr lang="en-US" sz="2000" b="1" dirty="0" err="1" smtClean="0">
                <a:latin typeface="Courier New" pitchFamily="49" charset="0"/>
              </a:rPr>
              <a:t>clickme</a:t>
            </a:r>
            <a:r>
              <a:rPr lang="en-US" sz="2000" b="1" dirty="0" smtClean="0">
                <a:latin typeface="Courier New" pitchFamily="49" charset="0"/>
              </a:rPr>
              <a:t>”</a:t>
            </a: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	</a:t>
            </a:r>
          </a:p>
          <a:p>
            <a:pPr>
              <a:buNone/>
            </a:pPr>
            <a:endParaRPr lang="en-US" sz="2000" b="1" dirty="0" smtClean="0">
              <a:solidFill>
                <a:schemeClr val="folHlink"/>
              </a:solidFill>
              <a:latin typeface="Courier New" pitchFamily="49" charset="0"/>
            </a:endParaRPr>
          </a:p>
          <a:p>
            <a:pPr lvl="1"/>
            <a:endParaRPr lang="en-US" sz="1600" dirty="0" smtClean="0"/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 marL="0" indent="0" fontAlgn="base">
              <a:spcBef>
                <a:spcPts val="576"/>
              </a:spcBef>
              <a:buNone/>
            </a:pPr>
            <a:endParaRPr lang="en-US" sz="2000" b="0" i="0" u="none" strike="noStrike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581</TotalTime>
  <Words>287</Words>
  <Application>Microsoft Office PowerPoint</Application>
  <PresentationFormat>On-screen Show (4:3)</PresentationFormat>
  <Paragraphs>131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Courier New</vt:lpstr>
      <vt:lpstr>Tw Cen MT</vt:lpstr>
      <vt:lpstr>Wingdings</vt:lpstr>
      <vt:lpstr>Wingdings 2</vt:lpstr>
      <vt:lpstr>Median</vt:lpstr>
      <vt:lpstr>HTML</vt:lpstr>
      <vt:lpstr>HTML Sturcture</vt:lpstr>
      <vt:lpstr>HTML</vt:lpstr>
      <vt:lpstr>Overview</vt:lpstr>
      <vt:lpstr>Overview</vt:lpstr>
      <vt:lpstr>Tables</vt:lpstr>
      <vt:lpstr>Overview</vt:lpstr>
      <vt:lpstr>Forms</vt:lpstr>
      <vt:lpstr>Forms</vt:lpstr>
      <vt:lpstr>Forms</vt:lpstr>
      <vt:lpstr>PowerPoint Presentation</vt:lpstr>
      <vt:lpstr>Html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/>
  <cp:lastModifiedBy>SANTHOSH</cp:lastModifiedBy>
  <cp:revision>33</cp:revision>
  <dcterms:created xsi:type="dcterms:W3CDTF">2006-08-16T00:00:00Z</dcterms:created>
  <dcterms:modified xsi:type="dcterms:W3CDTF">2020-12-02T07:28:44Z</dcterms:modified>
</cp:coreProperties>
</file>