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3" r:id="rId5"/>
    <p:sldId id="264" r:id="rId6"/>
    <p:sldId id="265" r:id="rId7"/>
    <p:sldId id="266" r:id="rId8"/>
    <p:sldId id="267" r:id="rId9"/>
    <p:sldId id="261"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11/1/2020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11/1/2020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11/1/2020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11/1/2020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11/1/2020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11/1/2020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11/1/2020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Content Placeholder 4"/>
          <p:cNvSpPr>
            <a:spLocks noGrp="1"/>
          </p:cNvSpPr>
          <p:nvPr>
            <p:ph sz="quarter" idx="1"/>
          </p:nvPr>
        </p:nvSpPr>
        <p:spPr/>
        <p:txBody>
          <a:bodyPr/>
          <a:lstStyle/>
          <a:p>
            <a:r>
              <a:rPr lang="en-US" dirty="0" smtClean="0"/>
              <a:t>There are two ways to store data in computer     system</a:t>
            </a:r>
          </a:p>
          <a:p>
            <a:pPr lvl="1"/>
            <a:r>
              <a:rPr lang="en-US" dirty="0" smtClean="0"/>
              <a:t>Using file system</a:t>
            </a:r>
          </a:p>
          <a:p>
            <a:pPr lvl="2"/>
            <a:r>
              <a:rPr lang="en-US" dirty="0" smtClean="0"/>
              <a:t>Ex: text file(.txt, .doc),spreadsheets(Excel file)</a:t>
            </a:r>
          </a:p>
          <a:p>
            <a:pPr lvl="1"/>
            <a:r>
              <a:rPr lang="en-US" dirty="0" smtClean="0"/>
              <a:t>Using database</a:t>
            </a:r>
          </a:p>
          <a:p>
            <a:pPr lvl="2"/>
            <a:r>
              <a:rPr lang="en-US" dirty="0" smtClean="0"/>
              <a:t>Ex: MsAccess,Sql Server, Oracle</a:t>
            </a:r>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RDBMS Products</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solidFill>
                  <a:schemeClr val="tx1">
                    <a:lumMod val="75000"/>
                    <a:lumOff val="25000"/>
                  </a:schemeClr>
                </a:solidFill>
              </a:rPr>
              <a:t>MS-SQL Server</a:t>
            </a:r>
          </a:p>
          <a:p>
            <a:r>
              <a:rPr lang="en-US" dirty="0" smtClean="0">
                <a:solidFill>
                  <a:schemeClr val="tx1">
                    <a:lumMod val="75000"/>
                    <a:lumOff val="25000"/>
                  </a:schemeClr>
                </a:solidFill>
              </a:rPr>
              <a:t>Oracle </a:t>
            </a:r>
          </a:p>
          <a:p>
            <a:r>
              <a:rPr lang="en-US" dirty="0" smtClean="0">
                <a:solidFill>
                  <a:schemeClr val="tx1">
                    <a:lumMod val="75000"/>
                    <a:lumOff val="25000"/>
                  </a:schemeClr>
                </a:solidFill>
              </a:rPr>
              <a:t>MySQL</a:t>
            </a:r>
          </a:p>
          <a:p>
            <a:r>
              <a:rPr lang="en-US" dirty="0" smtClean="0">
                <a:solidFill>
                  <a:schemeClr val="tx1">
                    <a:lumMod val="75000"/>
                    <a:lumOff val="25000"/>
                  </a:schemeClr>
                </a:solidFill>
              </a:rPr>
              <a:t>Sybase</a:t>
            </a:r>
          </a:p>
          <a:p>
            <a:r>
              <a:rPr lang="en-US" dirty="0" smtClean="0">
                <a:solidFill>
                  <a:schemeClr val="tx1">
                    <a:lumMod val="75000"/>
                    <a:lumOff val="25000"/>
                  </a:schemeClr>
                </a:solidFill>
              </a:rPr>
              <a:t>DB2</a:t>
            </a:r>
          </a:p>
          <a:p>
            <a:endParaRPr lang="en-US" dirty="0" smtClean="0">
              <a:solidFill>
                <a:schemeClr val="tx1">
                  <a:lumMod val="75000"/>
                  <a:lumOff val="25000"/>
                </a:schemeClr>
              </a:solidFill>
            </a:endParaRPr>
          </a:p>
          <a:p>
            <a:endParaRPr lang="en-US" dirty="0" smtClean="0">
              <a:solidFill>
                <a:schemeClr val="tx1">
                  <a:lumMod val="75000"/>
                  <a:lumOff val="25000"/>
                </a:schemeClr>
              </a:solidFill>
            </a:endParaRPr>
          </a:p>
          <a:p>
            <a:endParaRPr 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Disadvantages with file system</a:t>
            </a:r>
            <a:endParaRPr lang="en-US" dirty="0"/>
          </a:p>
        </p:txBody>
      </p:sp>
      <p:sp>
        <p:nvSpPr>
          <p:cNvPr id="5" name="Content Placeholder 4"/>
          <p:cNvSpPr>
            <a:spLocks noGrp="1"/>
          </p:cNvSpPr>
          <p:nvPr>
            <p:ph sz="quarter" idx="1"/>
          </p:nvPr>
        </p:nvSpPr>
        <p:spPr/>
        <p:txBody>
          <a:bodyPr>
            <a:normAutofit fontScale="77500" lnSpcReduction="20000"/>
          </a:bodyPr>
          <a:lstStyle/>
          <a:p>
            <a:r>
              <a:rPr lang="en-US" dirty="0" smtClean="0">
                <a:solidFill>
                  <a:schemeClr val="tx1">
                    <a:lumMod val="75000"/>
                    <a:lumOff val="25000"/>
                  </a:schemeClr>
                </a:solidFill>
              </a:rPr>
              <a:t>For data entry and retrieval large special programs need to be written. </a:t>
            </a:r>
          </a:p>
          <a:p>
            <a:r>
              <a:rPr lang="en-US" dirty="0" smtClean="0">
                <a:solidFill>
                  <a:schemeClr val="tx1">
                    <a:lumMod val="75000"/>
                    <a:lumOff val="25000"/>
                  </a:schemeClr>
                </a:solidFill>
              </a:rPr>
              <a:t>Programs must make sure that there is no </a:t>
            </a:r>
            <a:r>
              <a:rPr lang="en-US" i="1" dirty="0" smtClean="0">
                <a:solidFill>
                  <a:schemeClr val="tx1">
                    <a:lumMod val="75000"/>
                    <a:lumOff val="25000"/>
                  </a:schemeClr>
                </a:solidFill>
              </a:rPr>
              <a:t>redundant data</a:t>
            </a:r>
            <a:r>
              <a:rPr lang="en-US" dirty="0" smtClean="0">
                <a:solidFill>
                  <a:schemeClr val="tx1">
                    <a:lumMod val="75000"/>
                    <a:lumOff val="25000"/>
                  </a:schemeClr>
                </a:solidFill>
              </a:rPr>
              <a:t>.</a:t>
            </a:r>
          </a:p>
          <a:p>
            <a:r>
              <a:rPr lang="en-US" dirty="0" smtClean="0">
                <a:solidFill>
                  <a:schemeClr val="tx1">
                    <a:lumMod val="75000"/>
                    <a:lumOff val="25000"/>
                  </a:schemeClr>
                </a:solidFill>
              </a:rPr>
              <a:t>Programs must ensure that data is </a:t>
            </a:r>
            <a:r>
              <a:rPr lang="en-US" i="1" dirty="0" smtClean="0">
                <a:solidFill>
                  <a:schemeClr val="tx1">
                    <a:lumMod val="75000"/>
                    <a:lumOff val="25000"/>
                  </a:schemeClr>
                </a:solidFill>
              </a:rPr>
              <a:t>consistent</a:t>
            </a:r>
            <a:r>
              <a:rPr lang="en-US" dirty="0" smtClean="0">
                <a:solidFill>
                  <a:schemeClr val="tx1">
                    <a:lumMod val="75000"/>
                    <a:lumOff val="25000"/>
                  </a:schemeClr>
                </a:solidFill>
              </a:rPr>
              <a:t> when different user manipulates the same data </a:t>
            </a:r>
            <a:r>
              <a:rPr lang="en-US" i="1" dirty="0" smtClean="0">
                <a:solidFill>
                  <a:schemeClr val="tx1">
                    <a:lumMod val="75000"/>
                    <a:lumOff val="25000"/>
                  </a:schemeClr>
                </a:solidFill>
              </a:rPr>
              <a:t>concurrently</a:t>
            </a:r>
            <a:r>
              <a:rPr lang="en-US" dirty="0" smtClean="0">
                <a:solidFill>
                  <a:schemeClr val="tx1">
                    <a:lumMod val="75000"/>
                    <a:lumOff val="25000"/>
                  </a:schemeClr>
                </a:solidFill>
              </a:rPr>
              <a:t> .</a:t>
            </a:r>
          </a:p>
          <a:p>
            <a:r>
              <a:rPr lang="en-US" i="1" dirty="0" smtClean="0">
                <a:solidFill>
                  <a:schemeClr val="tx1">
                    <a:lumMod val="75000"/>
                    <a:lumOff val="25000"/>
                  </a:schemeClr>
                </a:solidFill>
              </a:rPr>
              <a:t>Retrieval</a:t>
            </a:r>
            <a:r>
              <a:rPr lang="en-US" dirty="0" smtClean="0">
                <a:solidFill>
                  <a:schemeClr val="tx1">
                    <a:lumMod val="75000"/>
                    <a:lumOff val="25000"/>
                  </a:schemeClr>
                </a:solidFill>
              </a:rPr>
              <a:t> of particular data from a large volume will require complex coding.</a:t>
            </a:r>
          </a:p>
          <a:p>
            <a:pPr>
              <a:lnSpc>
                <a:spcPct val="90000"/>
              </a:lnSpc>
            </a:pPr>
            <a:r>
              <a:rPr lang="en-US" dirty="0" smtClean="0">
                <a:solidFill>
                  <a:schemeClr val="tx1">
                    <a:lumMod val="75000"/>
                    <a:lumOff val="25000"/>
                  </a:schemeClr>
                </a:solidFill>
              </a:rPr>
              <a:t>Different users in different system may store the data on different files. This leads to data isolation .Writing programs to merge the data, retrieve data etc. becomes extremely difficult.</a:t>
            </a:r>
          </a:p>
          <a:p>
            <a:pPr>
              <a:lnSpc>
                <a:spcPct val="90000"/>
              </a:lnSpc>
            </a:pPr>
            <a:r>
              <a:rPr lang="en-US" dirty="0" smtClean="0">
                <a:solidFill>
                  <a:schemeClr val="tx1">
                    <a:lumMod val="75000"/>
                    <a:lumOff val="25000"/>
                  </a:schemeClr>
                </a:solidFill>
              </a:rPr>
              <a:t>No way to check the integrity of data. </a:t>
            </a:r>
          </a:p>
          <a:p>
            <a:pPr>
              <a:lnSpc>
                <a:spcPct val="90000"/>
              </a:lnSpc>
            </a:pPr>
            <a:r>
              <a:rPr lang="en-US" dirty="0" smtClean="0">
                <a:solidFill>
                  <a:schemeClr val="tx1">
                    <a:lumMod val="75000"/>
                    <a:lumOff val="25000"/>
                  </a:schemeClr>
                </a:solidFill>
              </a:rPr>
              <a:t>There is  no way to check if some inappropriate values (like negative salary) is entered in the file.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system</a:t>
            </a:r>
            <a:endParaRPr lang="en-US" dirty="0"/>
          </a:p>
        </p:txBody>
      </p:sp>
      <p:sp>
        <p:nvSpPr>
          <p:cNvPr id="5" name="Content Placeholder 4"/>
          <p:cNvSpPr>
            <a:spLocks noGrp="1"/>
          </p:cNvSpPr>
          <p:nvPr>
            <p:ph sz="quarter" idx="1"/>
          </p:nvPr>
        </p:nvSpPr>
        <p:spPr/>
        <p:txBody>
          <a:bodyPr>
            <a:normAutofit fontScale="92500" lnSpcReduction="20000"/>
          </a:bodyPr>
          <a:lstStyle/>
          <a:p>
            <a:pPr>
              <a:lnSpc>
                <a:spcPct val="90000"/>
              </a:lnSpc>
            </a:pPr>
            <a:r>
              <a:rPr lang="en-US" i="1" dirty="0" smtClean="0">
                <a:solidFill>
                  <a:schemeClr val="tx1">
                    <a:lumMod val="75000"/>
                    <a:lumOff val="25000"/>
                  </a:schemeClr>
                </a:solidFill>
              </a:rPr>
              <a:t>Database</a:t>
            </a:r>
            <a:r>
              <a:rPr lang="en-US" dirty="0" smtClean="0">
                <a:solidFill>
                  <a:schemeClr val="tx1">
                    <a:lumMod val="75000"/>
                    <a:lumOff val="25000"/>
                  </a:schemeClr>
                </a:solidFill>
              </a:rPr>
              <a:t> is a collection of meaningful and related data.</a:t>
            </a:r>
          </a:p>
          <a:p>
            <a:pPr>
              <a:lnSpc>
                <a:spcPct val="90000"/>
              </a:lnSpc>
            </a:pPr>
            <a:r>
              <a:rPr lang="en-US" dirty="0" smtClean="0">
                <a:solidFill>
                  <a:schemeClr val="tx1">
                    <a:lumMod val="75000"/>
                    <a:lumOff val="25000"/>
                  </a:schemeClr>
                </a:solidFill>
              </a:rPr>
              <a:t>The software that manages this data is </a:t>
            </a:r>
            <a:r>
              <a:rPr lang="en-US" i="1" dirty="0" smtClean="0">
                <a:solidFill>
                  <a:schemeClr val="tx1">
                    <a:lumMod val="75000"/>
                    <a:lumOff val="25000"/>
                  </a:schemeClr>
                </a:solidFill>
              </a:rPr>
              <a:t>database management system (DBMS) or database system</a:t>
            </a:r>
            <a:r>
              <a:rPr lang="en-US" dirty="0" smtClean="0">
                <a:solidFill>
                  <a:schemeClr val="tx1">
                    <a:lumMod val="75000"/>
                    <a:lumOff val="25000"/>
                  </a:schemeClr>
                </a:solidFill>
              </a:rPr>
              <a:t>.</a:t>
            </a:r>
          </a:p>
          <a:p>
            <a:r>
              <a:rPr lang="en-US" sz="3200" dirty="0" smtClean="0">
                <a:solidFill>
                  <a:srgbClr val="C00000"/>
                </a:solidFill>
              </a:rPr>
              <a:t>Advantages of database system</a:t>
            </a:r>
            <a:endParaRPr lang="en-US" dirty="0" smtClean="0">
              <a:solidFill>
                <a:srgbClr val="0070C0"/>
              </a:solidFill>
            </a:endParaRPr>
          </a:p>
          <a:p>
            <a:pPr lvl="1">
              <a:lnSpc>
                <a:spcPct val="90000"/>
              </a:lnSpc>
            </a:pPr>
            <a:r>
              <a:rPr lang="en-US" dirty="0" smtClean="0">
                <a:solidFill>
                  <a:srgbClr val="0070C0"/>
                </a:solidFill>
              </a:rPr>
              <a:t>Easy storage and retrieval</a:t>
            </a:r>
          </a:p>
          <a:p>
            <a:pPr lvl="1">
              <a:lnSpc>
                <a:spcPct val="90000"/>
              </a:lnSpc>
            </a:pPr>
            <a:r>
              <a:rPr lang="en-US" dirty="0" smtClean="0">
                <a:solidFill>
                  <a:srgbClr val="0070C0"/>
                </a:solidFill>
              </a:rPr>
              <a:t>Data integrity </a:t>
            </a:r>
          </a:p>
          <a:p>
            <a:pPr lvl="1">
              <a:lnSpc>
                <a:spcPct val="90000"/>
              </a:lnSpc>
            </a:pPr>
            <a:r>
              <a:rPr lang="en-US" dirty="0" smtClean="0">
                <a:solidFill>
                  <a:srgbClr val="0070C0"/>
                </a:solidFill>
              </a:rPr>
              <a:t>Controlled Redundancy</a:t>
            </a:r>
          </a:p>
          <a:p>
            <a:pPr lvl="1">
              <a:lnSpc>
                <a:spcPct val="90000"/>
              </a:lnSpc>
            </a:pPr>
            <a:r>
              <a:rPr lang="en-US" dirty="0" smtClean="0">
                <a:solidFill>
                  <a:srgbClr val="0070C0"/>
                </a:solidFill>
              </a:rPr>
              <a:t>Data Consistency</a:t>
            </a:r>
          </a:p>
          <a:p>
            <a:pPr lvl="1">
              <a:lnSpc>
                <a:spcPct val="90000"/>
              </a:lnSpc>
            </a:pPr>
            <a:r>
              <a:rPr lang="en-US" dirty="0" smtClean="0">
                <a:solidFill>
                  <a:srgbClr val="0070C0"/>
                </a:solidFill>
              </a:rPr>
              <a:t>Security</a:t>
            </a:r>
          </a:p>
          <a:p>
            <a:pPr lvl="1">
              <a:lnSpc>
                <a:spcPct val="90000"/>
              </a:lnSpc>
            </a:pPr>
            <a:r>
              <a:rPr lang="en-US" dirty="0" smtClean="0">
                <a:solidFill>
                  <a:srgbClr val="0070C0"/>
                </a:solidFill>
              </a:rPr>
              <a:t>Transaction and Concurrency</a:t>
            </a:r>
          </a:p>
          <a:p>
            <a:pPr lvl="1">
              <a:lnSpc>
                <a:spcPct val="90000"/>
              </a:lnSpc>
            </a:pPr>
            <a:r>
              <a:rPr lang="en-US" dirty="0" smtClean="0">
                <a:solidFill>
                  <a:srgbClr val="0070C0"/>
                </a:solidFill>
              </a:rPr>
              <a:t>Crash Recovery</a:t>
            </a:r>
          </a:p>
          <a:p>
            <a:pPr lvl="1">
              <a:lnSpc>
                <a:spcPct val="90000"/>
              </a:lnSpc>
            </a:pPr>
            <a:r>
              <a:rPr lang="en-US" dirty="0" smtClean="0">
                <a:solidFill>
                  <a:srgbClr val="0070C0"/>
                </a:solidFill>
              </a:rPr>
              <a:t>Administration</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a:t>
            </a:r>
            <a:r>
              <a:rPr lang="en-US" dirty="0" smtClean="0"/>
              <a:t>Models</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smtClean="0"/>
              <a:t>Hierarchical Model</a:t>
            </a:r>
          </a:p>
          <a:p>
            <a:r>
              <a:rPr lang="en-US" dirty="0" smtClean="0"/>
              <a:t>This </a:t>
            </a:r>
            <a:r>
              <a:rPr lang="en-US" dirty="0"/>
              <a:t>database model </a:t>
            </a:r>
            <a:r>
              <a:rPr lang="en-US" dirty="0" err="1"/>
              <a:t>organises</a:t>
            </a:r>
            <a:r>
              <a:rPr lang="en-US" dirty="0"/>
              <a:t> data into a tree-like-structure, with a single root, to which all the other data is linked. </a:t>
            </a:r>
            <a:endParaRPr lang="en-US" dirty="0" smtClean="0"/>
          </a:p>
          <a:p>
            <a:r>
              <a:rPr lang="en-US" dirty="0" smtClean="0"/>
              <a:t>The </a:t>
            </a:r>
            <a:r>
              <a:rPr lang="en-US" dirty="0" err="1"/>
              <a:t>heirarchy</a:t>
            </a:r>
            <a:r>
              <a:rPr lang="en-US" dirty="0"/>
              <a:t> starts from the </a:t>
            </a:r>
            <a:r>
              <a:rPr lang="en-US" b="1" dirty="0"/>
              <a:t>Root</a:t>
            </a:r>
            <a:r>
              <a:rPr lang="en-US" dirty="0"/>
              <a:t> data, and expands like a tree, adding child nodes to the parent nodes</a:t>
            </a:r>
            <a:r>
              <a:rPr lang="en-US" dirty="0" smtClean="0"/>
              <a:t>.</a:t>
            </a:r>
          </a:p>
          <a:p>
            <a:r>
              <a:rPr lang="en-US" dirty="0"/>
              <a:t>In this model, a child node will only have a single parent node.</a:t>
            </a:r>
          </a:p>
          <a:p>
            <a:r>
              <a:rPr lang="en-US" dirty="0"/>
              <a:t>This model efficiently describes many real-world relationships like index of a book, recipes etc.</a:t>
            </a:r>
          </a:p>
          <a:p>
            <a:endParaRPr lang="en-US" b="1" i="1" dirty="0" smtClean="0">
              <a:solidFill>
                <a:srgbClr val="C81E1E"/>
              </a:solidFill>
              <a:latin typeface="Courier New" pitchFamily="49" charset="0"/>
            </a:endParaRPr>
          </a:p>
          <a:p>
            <a:pPr lvl="1"/>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1968328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a:t>
            </a:r>
            <a:r>
              <a:rPr lang="en-US" dirty="0" smtClean="0"/>
              <a:t>Models</a:t>
            </a:r>
            <a:endParaRPr lang="en-US" dirty="0"/>
          </a:p>
        </p:txBody>
      </p:sp>
      <p:sp>
        <p:nvSpPr>
          <p:cNvPr id="5" name="Content Placeholder 4"/>
          <p:cNvSpPr>
            <a:spLocks noGrp="1"/>
          </p:cNvSpPr>
          <p:nvPr>
            <p:ph sz="quarter" idx="1"/>
          </p:nvPr>
        </p:nvSpPr>
        <p:spPr>
          <a:xfrm>
            <a:off x="1011382" y="3954463"/>
            <a:ext cx="8153400" cy="4495800"/>
          </a:xfrm>
        </p:spPr>
        <p:txBody>
          <a:bodyPr>
            <a:normAutofit/>
          </a:bodyPr>
          <a:lstStyle/>
          <a:p>
            <a:endParaRPr lang="en-US" b="1" i="1" dirty="0" smtClean="0">
              <a:solidFill>
                <a:srgbClr val="C81E1E"/>
              </a:solidFill>
              <a:latin typeface="Courier New" pitchFamily="49" charset="0"/>
            </a:endParaRPr>
          </a:p>
          <a:p>
            <a:pPr lvl="1"/>
            <a:endParaRPr lang="en-US" dirty="0" smtClean="0"/>
          </a:p>
          <a:p>
            <a:pPr lvl="1"/>
            <a:endParaRPr lang="en-US" dirty="0" smtClean="0"/>
          </a:p>
          <a:p>
            <a:endParaRPr lang="en-US" dirty="0" smtClean="0"/>
          </a:p>
        </p:txBody>
      </p:sp>
      <p:pic>
        <p:nvPicPr>
          <p:cNvPr id="1028" name="Picture 4" descr="Hierarchical Model of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1"/>
            <a:ext cx="7927848" cy="2667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2648" y="4642506"/>
            <a:ext cx="8378952" cy="923330"/>
          </a:xfrm>
          <a:prstGeom prst="rect">
            <a:avLst/>
          </a:prstGeom>
        </p:spPr>
        <p:txBody>
          <a:bodyPr wrap="square">
            <a:spAutoFit/>
          </a:bodyPr>
          <a:lstStyle/>
          <a:p>
            <a:r>
              <a:rPr lang="en-US" dirty="0"/>
              <a:t>In hierarchical model, data is </a:t>
            </a:r>
            <a:r>
              <a:rPr lang="en-US" dirty="0" err="1"/>
              <a:t>organised</a:t>
            </a:r>
            <a:r>
              <a:rPr lang="en-US" dirty="0"/>
              <a:t> into tree-like structure with one one-to-many relationship between two different types of data, for example, one department can have many courses, many professors and of-course many students.</a:t>
            </a:r>
          </a:p>
        </p:txBody>
      </p:sp>
    </p:spTree>
    <p:extLst>
      <p:ext uri="{BB962C8B-B14F-4D97-AF65-F5344CB8AC3E}">
        <p14:creationId xmlns:p14="http://schemas.microsoft.com/office/powerpoint/2010/main" val="26045410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a:t>
            </a:r>
            <a:r>
              <a:rPr lang="en-US" dirty="0" smtClean="0"/>
              <a:t>Models</a:t>
            </a:r>
            <a:endParaRPr lang="en-US" dirty="0"/>
          </a:p>
        </p:txBody>
      </p:sp>
      <p:sp>
        <p:nvSpPr>
          <p:cNvPr id="5" name="Content Placeholder 4"/>
          <p:cNvSpPr>
            <a:spLocks noGrp="1"/>
          </p:cNvSpPr>
          <p:nvPr>
            <p:ph sz="quarter" idx="1"/>
          </p:nvPr>
        </p:nvSpPr>
        <p:spPr/>
        <p:txBody>
          <a:bodyPr>
            <a:normAutofit fontScale="92500" lnSpcReduction="10000"/>
          </a:bodyPr>
          <a:lstStyle/>
          <a:p>
            <a:r>
              <a:rPr lang="en-US" dirty="0"/>
              <a:t>Network Model</a:t>
            </a:r>
          </a:p>
          <a:p>
            <a:r>
              <a:rPr lang="en-US" dirty="0"/>
              <a:t>This is an extension of the Hierarchical model. In this model data is </a:t>
            </a:r>
            <a:r>
              <a:rPr lang="en-US" dirty="0" err="1"/>
              <a:t>organised</a:t>
            </a:r>
            <a:r>
              <a:rPr lang="en-US" dirty="0"/>
              <a:t> more like a graph, and are allowed to have more than one parent node</a:t>
            </a:r>
            <a:r>
              <a:rPr lang="en-US" dirty="0" smtClean="0"/>
              <a:t>.</a:t>
            </a:r>
          </a:p>
          <a:p>
            <a:r>
              <a:rPr lang="en-US" dirty="0"/>
              <a:t>In this database model data is more related as more relationships are established in this database model. Also, as the data is more related, hence accessing the data is also easier and fast. This database model was used to map many-to-many data relationships.</a:t>
            </a:r>
          </a:p>
          <a:p>
            <a:r>
              <a:rPr lang="en-US" dirty="0"/>
              <a:t>This was the most widely used database model, before Relational Model was introduced.</a:t>
            </a:r>
          </a:p>
          <a:p>
            <a:endParaRPr lang="en-US" b="1" i="1" dirty="0" smtClean="0">
              <a:solidFill>
                <a:srgbClr val="C81E1E"/>
              </a:solidFill>
              <a:latin typeface="Courier New" pitchFamily="49" charset="0"/>
            </a:endParaRPr>
          </a:p>
          <a:p>
            <a:pPr lvl="1"/>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1197544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a:t>
            </a:r>
            <a:r>
              <a:rPr lang="en-US" dirty="0" smtClean="0"/>
              <a:t>Models</a:t>
            </a:r>
            <a:endParaRPr lang="en-US" dirty="0"/>
          </a:p>
        </p:txBody>
      </p:sp>
      <p:sp>
        <p:nvSpPr>
          <p:cNvPr id="5" name="Content Placeholder 4"/>
          <p:cNvSpPr>
            <a:spLocks noGrp="1"/>
          </p:cNvSpPr>
          <p:nvPr>
            <p:ph sz="quarter" idx="1"/>
          </p:nvPr>
        </p:nvSpPr>
        <p:spPr/>
        <p:txBody>
          <a:bodyPr>
            <a:normAutofit/>
          </a:bodyPr>
          <a:lstStyle/>
          <a:p>
            <a:r>
              <a:rPr lang="en-US" dirty="0"/>
              <a:t>Network Model</a:t>
            </a:r>
          </a:p>
          <a:p>
            <a:endParaRPr lang="en-US" b="1" i="1" dirty="0" smtClean="0">
              <a:solidFill>
                <a:srgbClr val="C81E1E"/>
              </a:solidFill>
              <a:latin typeface="Courier New" pitchFamily="49" charset="0"/>
            </a:endParaRPr>
          </a:p>
          <a:p>
            <a:pPr lvl="1"/>
            <a:endParaRPr lang="en-US" dirty="0" smtClean="0"/>
          </a:p>
          <a:p>
            <a:pPr lvl="1"/>
            <a:endParaRPr lang="en-US" dirty="0" smtClean="0"/>
          </a:p>
          <a:p>
            <a:endParaRPr lang="en-US"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 y="2057400"/>
            <a:ext cx="5635752" cy="4233824"/>
          </a:xfrm>
          <a:prstGeom prst="rect">
            <a:avLst/>
          </a:prstGeom>
        </p:spPr>
      </p:pic>
    </p:spTree>
    <p:extLst>
      <p:ext uri="{BB962C8B-B14F-4D97-AF65-F5344CB8AC3E}">
        <p14:creationId xmlns:p14="http://schemas.microsoft.com/office/powerpoint/2010/main" val="2887826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Database </a:t>
            </a:r>
            <a:r>
              <a:rPr lang="en-US" dirty="0" smtClean="0"/>
              <a:t>Models</a:t>
            </a:r>
            <a:endParaRPr lang="en-US" dirty="0"/>
          </a:p>
        </p:txBody>
      </p:sp>
      <p:sp>
        <p:nvSpPr>
          <p:cNvPr id="5" name="Content Placeholder 4"/>
          <p:cNvSpPr>
            <a:spLocks noGrp="1"/>
          </p:cNvSpPr>
          <p:nvPr>
            <p:ph sz="quarter" idx="1"/>
          </p:nvPr>
        </p:nvSpPr>
        <p:spPr/>
        <p:txBody>
          <a:bodyPr>
            <a:normAutofit fontScale="85000" lnSpcReduction="20000"/>
          </a:bodyPr>
          <a:lstStyle/>
          <a:p>
            <a:r>
              <a:rPr lang="en-US" dirty="0" smtClean="0"/>
              <a:t>Relational Model(widely used database model)</a:t>
            </a:r>
            <a:endParaRPr lang="en-US" dirty="0" smtClean="0"/>
          </a:p>
          <a:p>
            <a:pPr lvl="1"/>
            <a:r>
              <a:rPr lang="en-US" dirty="0" smtClean="0"/>
              <a:t>Most database system use this model</a:t>
            </a:r>
            <a:r>
              <a:rPr lang="en-US" dirty="0" smtClean="0"/>
              <a:t>.</a:t>
            </a:r>
          </a:p>
          <a:p>
            <a:pPr lvl="1"/>
            <a:r>
              <a:rPr lang="en-US" dirty="0"/>
              <a:t>In this model, data is </a:t>
            </a:r>
            <a:r>
              <a:rPr lang="en-US" dirty="0" err="1"/>
              <a:t>organised</a:t>
            </a:r>
            <a:r>
              <a:rPr lang="en-US" dirty="0"/>
              <a:t> in two-dimensional </a:t>
            </a:r>
            <a:r>
              <a:rPr lang="en-US" b="1" dirty="0"/>
              <a:t>tables</a:t>
            </a:r>
            <a:r>
              <a:rPr lang="en-US" dirty="0"/>
              <a:t> and the relationship is maintained by storing a common field</a:t>
            </a:r>
            <a:r>
              <a:rPr lang="en-US" dirty="0" smtClean="0"/>
              <a:t>.</a:t>
            </a:r>
          </a:p>
          <a:p>
            <a:pPr lvl="1"/>
            <a:r>
              <a:rPr lang="en-US" dirty="0"/>
              <a:t>The basic structure of data in the relational model is tables. All the information related to a particular type is stored in rows of that table.</a:t>
            </a:r>
            <a:endParaRPr lang="en-US" dirty="0" smtClean="0"/>
          </a:p>
          <a:p>
            <a:pPr lvl="1"/>
            <a:r>
              <a:rPr lang="en-US" dirty="0" smtClean="0"/>
              <a:t>Relationship is maintained by the common attributes in the tables. Can be one-one or one to many or many to many.</a:t>
            </a:r>
          </a:p>
          <a:p>
            <a:pPr marL="594360" lvl="2" indent="0">
              <a:lnSpc>
                <a:spcPct val="90000"/>
              </a:lnSpc>
              <a:tabLst>
                <a:tab pos="233363" algn="l"/>
              </a:tabLst>
            </a:pPr>
            <a:r>
              <a:rPr lang="en-US" dirty="0" smtClean="0"/>
              <a:t>An example of representation of a relation Student is: </a:t>
            </a:r>
          </a:p>
          <a:p>
            <a:pPr marL="0" indent="0">
              <a:lnSpc>
                <a:spcPct val="90000"/>
              </a:lnSpc>
              <a:buNone/>
              <a:tabLst>
                <a:tab pos="233363" algn="l"/>
              </a:tabLst>
            </a:pPr>
            <a:r>
              <a:rPr lang="en-US" b="1" i="1" dirty="0" smtClean="0">
                <a:latin typeface="Courier New" pitchFamily="49" charset="0"/>
              </a:rPr>
              <a:t> 		</a:t>
            </a:r>
            <a:r>
              <a:rPr lang="en-US" b="1" i="1" dirty="0" smtClean="0">
                <a:solidFill>
                  <a:srgbClr val="C81E1E"/>
                </a:solidFill>
                <a:latin typeface="Courier New" pitchFamily="49" charset="0"/>
              </a:rPr>
              <a:t>Student(</a:t>
            </a:r>
            <a:r>
              <a:rPr lang="en-US" b="1" i="1" dirty="0" err="1" smtClean="0">
                <a:solidFill>
                  <a:srgbClr val="C81E1E"/>
                </a:solidFill>
                <a:latin typeface="Courier New" pitchFamily="49" charset="0"/>
              </a:rPr>
              <a:t>studid</a:t>
            </a:r>
            <a:r>
              <a:rPr lang="en-US" b="1" i="1" dirty="0" smtClean="0">
                <a:solidFill>
                  <a:srgbClr val="C81E1E"/>
                </a:solidFill>
                <a:latin typeface="Courier New" pitchFamily="49" charset="0"/>
              </a:rPr>
              <a:t> integer, name string) </a:t>
            </a:r>
          </a:p>
          <a:p>
            <a:pPr marL="0" indent="0">
              <a:lnSpc>
                <a:spcPct val="90000"/>
              </a:lnSpc>
              <a:buNone/>
              <a:tabLst>
                <a:tab pos="233363" algn="l"/>
              </a:tabLst>
            </a:pPr>
            <a:r>
              <a:rPr lang="en-US" b="1" i="1" dirty="0" smtClean="0">
                <a:solidFill>
                  <a:srgbClr val="C81E1E"/>
                </a:solidFill>
                <a:latin typeface="Courier New" pitchFamily="49" charset="0"/>
              </a:rPr>
              <a:t>		Marks(</a:t>
            </a:r>
            <a:r>
              <a:rPr lang="en-US" b="1" i="1" dirty="0" err="1" smtClean="0">
                <a:solidFill>
                  <a:srgbClr val="C81E1E"/>
                </a:solidFill>
                <a:latin typeface="Courier New" pitchFamily="49" charset="0"/>
              </a:rPr>
              <a:t>studid</a:t>
            </a:r>
            <a:r>
              <a:rPr lang="en-US" b="1" i="1" dirty="0" smtClean="0">
                <a:solidFill>
                  <a:srgbClr val="C81E1E"/>
                </a:solidFill>
                <a:latin typeface="Courier New" pitchFamily="49" charset="0"/>
              </a:rPr>
              <a:t> integer 						</a:t>
            </a:r>
            <a:r>
              <a:rPr lang="en-US" b="1" i="1" dirty="0" err="1" smtClean="0">
                <a:solidFill>
                  <a:srgbClr val="C81E1E"/>
                </a:solidFill>
                <a:latin typeface="Courier New" pitchFamily="49" charset="0"/>
              </a:rPr>
              <a:t>semester:integer</a:t>
            </a:r>
            <a:r>
              <a:rPr lang="en-US" b="1" i="1" dirty="0" smtClean="0">
                <a:solidFill>
                  <a:srgbClr val="C81E1E"/>
                </a:solidFill>
                <a:latin typeface="Courier New" pitchFamily="49" charset="0"/>
              </a:rPr>
              <a:t>, </a:t>
            </a:r>
            <a:r>
              <a:rPr lang="en-US" b="1" i="1" dirty="0" err="1" smtClean="0">
                <a:solidFill>
                  <a:srgbClr val="C81E1E"/>
                </a:solidFill>
                <a:latin typeface="Courier New" pitchFamily="49" charset="0"/>
              </a:rPr>
              <a:t>marks:double</a:t>
            </a:r>
            <a:r>
              <a:rPr lang="en-US" b="1" i="1" dirty="0" smtClean="0">
                <a:solidFill>
                  <a:srgbClr val="C81E1E"/>
                </a:solidFill>
                <a:latin typeface="Courier New" pitchFamily="49" charset="0"/>
              </a:rPr>
              <a:t>)</a:t>
            </a:r>
          </a:p>
          <a:p>
            <a:pPr marL="0" indent="0">
              <a:lnSpc>
                <a:spcPct val="90000"/>
              </a:lnSpc>
              <a:buNone/>
              <a:tabLst>
                <a:tab pos="233363" algn="l"/>
              </a:tabLst>
            </a:pPr>
            <a:endParaRPr lang="en-US" b="1" i="1" dirty="0" smtClean="0">
              <a:solidFill>
                <a:srgbClr val="C81E1E"/>
              </a:solidFill>
              <a:latin typeface="Courier New" pitchFamily="49" charset="0"/>
            </a:endParaRPr>
          </a:p>
          <a:p>
            <a:pPr lvl="1"/>
            <a:endParaRPr lang="en-US" dirty="0" smtClean="0"/>
          </a:p>
          <a:p>
            <a:pPr lvl="1"/>
            <a:endParaRPr lang="en-US" dirty="0" smtClean="0"/>
          </a:p>
          <a:p>
            <a:endParaRPr lang="en-US" dirty="0" smtClean="0"/>
          </a:p>
        </p:txBody>
      </p:sp>
    </p:spTree>
    <p:extLst>
      <p:ext uri="{BB962C8B-B14F-4D97-AF65-F5344CB8AC3E}">
        <p14:creationId xmlns:p14="http://schemas.microsoft.com/office/powerpoint/2010/main" val="14079134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ntuparsi\Desktop\Capture.PNG"/>
          <p:cNvPicPr>
            <a:picLocks noChangeAspect="1" noChangeArrowheads="1"/>
          </p:cNvPicPr>
          <p:nvPr/>
        </p:nvPicPr>
        <p:blipFill>
          <a:blip r:embed="rId2"/>
          <a:srcRect/>
          <a:stretch>
            <a:fillRect/>
          </a:stretch>
        </p:blipFill>
        <p:spPr bwMode="auto">
          <a:xfrm>
            <a:off x="762000" y="762000"/>
            <a:ext cx="7239000" cy="556260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118</TotalTime>
  <Words>410</Words>
  <Application>Microsoft Office PowerPoint</Application>
  <PresentationFormat>On-screen Show (4:3)</PresentationFormat>
  <Paragraphs>67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Courier New</vt:lpstr>
      <vt:lpstr>Tw Cen MT</vt:lpstr>
      <vt:lpstr>Wingdings</vt:lpstr>
      <vt:lpstr>Wingdings 2</vt:lpstr>
      <vt:lpstr>Median</vt:lpstr>
      <vt:lpstr>Overview</vt:lpstr>
      <vt:lpstr>Disadvantages with file system</vt:lpstr>
      <vt:lpstr>Database system</vt:lpstr>
      <vt:lpstr>Database Models</vt:lpstr>
      <vt:lpstr>Database Models</vt:lpstr>
      <vt:lpstr>Database Models</vt:lpstr>
      <vt:lpstr>Database Models</vt:lpstr>
      <vt:lpstr>Database Models</vt:lpstr>
      <vt:lpstr>PowerPoint Presentation</vt:lpstr>
      <vt:lpstr> RDBMS Products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SANTHOSH</cp:lastModifiedBy>
  <cp:revision>14</cp:revision>
  <dcterms:created xsi:type="dcterms:W3CDTF">2006-08-16T00:00:00Z</dcterms:created>
  <dcterms:modified xsi:type="dcterms:W3CDTF">2020-11-01T16:34:14Z</dcterms:modified>
</cp:coreProperties>
</file>