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58" r:id="rId7"/>
    <p:sldId id="270"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11/2/2020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11/2/2020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11/2/2020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11/2/2020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11/2/2020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11/2/2020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Structured Query Language</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SQL stands for Structured Query Language</a:t>
            </a:r>
          </a:p>
          <a:p>
            <a:r>
              <a:rPr lang="en-US" dirty="0" smtClean="0"/>
              <a:t>SQL </a:t>
            </a:r>
            <a:r>
              <a:rPr lang="en-US" dirty="0"/>
              <a:t>is a database query language used for storing and managing data in Relational DBMS. </a:t>
            </a:r>
            <a:endParaRPr lang="en-US" dirty="0" smtClean="0"/>
          </a:p>
          <a:p>
            <a:r>
              <a:rPr lang="en-US" dirty="0"/>
              <a:t> Today almost all </a:t>
            </a:r>
            <a:r>
              <a:rPr lang="en-US" dirty="0" smtClean="0"/>
              <a:t>RDBMS(</a:t>
            </a:r>
            <a:r>
              <a:rPr lang="en-US" dirty="0" err="1" smtClean="0"/>
              <a:t>SQLServer,MySql</a:t>
            </a:r>
            <a:r>
              <a:rPr lang="en-US" dirty="0"/>
              <a:t>, Oracle, </a:t>
            </a:r>
            <a:r>
              <a:rPr lang="en-US" dirty="0" smtClean="0"/>
              <a:t>Sybase</a:t>
            </a:r>
            <a:r>
              <a:rPr lang="en-US" dirty="0"/>
              <a:t>, MS Access) use </a:t>
            </a:r>
            <a:r>
              <a:rPr lang="en-US" b="1" dirty="0"/>
              <a:t>SQL</a:t>
            </a:r>
            <a:r>
              <a:rPr lang="en-US" dirty="0"/>
              <a:t> as the standard database query language. </a:t>
            </a:r>
            <a:endParaRPr lang="en-US" dirty="0" smtClean="0"/>
          </a:p>
          <a:p>
            <a:r>
              <a:rPr lang="en-US" dirty="0" smtClean="0"/>
              <a:t>SQL </a:t>
            </a:r>
            <a:r>
              <a:rPr lang="en-US" dirty="0"/>
              <a:t>is used to perform all types of data operations in RDBMS.</a:t>
            </a:r>
            <a:endParaRPr lang="en-US" dirty="0" smtClean="0"/>
          </a:p>
          <a:p>
            <a:r>
              <a:rPr lang="en-US" dirty="0" smtClean="0"/>
              <a:t>SQL is a Database Independent i.e. all the major Databases supports SQL quires like[ SQLSERVER, MySql,Oracle,Msaccess,Sybase etc]</a:t>
            </a:r>
          </a:p>
          <a:p>
            <a:r>
              <a:rPr lang="en-US" dirty="0" smtClean="0"/>
              <a:t>SQL is not case sensitive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Structured Query Language</a:t>
            </a:r>
            <a:endParaRPr lang="en-US" dirty="0"/>
          </a:p>
        </p:txBody>
      </p:sp>
      <p:sp>
        <p:nvSpPr>
          <p:cNvPr id="5" name="Content Placeholder 4"/>
          <p:cNvSpPr>
            <a:spLocks noGrp="1"/>
          </p:cNvSpPr>
          <p:nvPr>
            <p:ph sz="quarter" idx="1"/>
          </p:nvPr>
        </p:nvSpPr>
        <p:spPr/>
        <p:txBody>
          <a:bodyPr>
            <a:normAutofit fontScale="92500" lnSpcReduction="20000"/>
          </a:bodyPr>
          <a:lstStyle/>
          <a:p>
            <a:r>
              <a:rPr lang="en-US" b="1" dirty="0" smtClean="0"/>
              <a:t>What Can SQL do?</a:t>
            </a:r>
          </a:p>
          <a:p>
            <a:pPr lvl="1"/>
            <a:r>
              <a:rPr lang="en-US" dirty="0" smtClean="0"/>
              <a:t>SQL can execute queries against a database</a:t>
            </a:r>
          </a:p>
          <a:p>
            <a:pPr lvl="1"/>
            <a:r>
              <a:rPr lang="en-US" dirty="0" smtClean="0"/>
              <a:t>SQL can retrieve data from a database</a:t>
            </a:r>
          </a:p>
          <a:p>
            <a:pPr lvl="1"/>
            <a:r>
              <a:rPr lang="en-US" dirty="0" smtClean="0"/>
              <a:t>SQL can insert records in a database</a:t>
            </a:r>
          </a:p>
          <a:p>
            <a:pPr lvl="1"/>
            <a:r>
              <a:rPr lang="en-US" dirty="0" smtClean="0"/>
              <a:t>SQL can update records in a database</a:t>
            </a:r>
          </a:p>
          <a:p>
            <a:pPr lvl="1"/>
            <a:r>
              <a:rPr lang="en-US" dirty="0" smtClean="0"/>
              <a:t>SQL can delete records from a database</a:t>
            </a:r>
          </a:p>
          <a:p>
            <a:pPr lvl="1"/>
            <a:r>
              <a:rPr lang="en-US" dirty="0" smtClean="0"/>
              <a:t>SQL can create new databases</a:t>
            </a:r>
          </a:p>
          <a:p>
            <a:pPr lvl="1"/>
            <a:r>
              <a:rPr lang="en-US" dirty="0" smtClean="0"/>
              <a:t>SQL can create new tables in a database</a:t>
            </a:r>
          </a:p>
          <a:p>
            <a:pPr lvl="1"/>
            <a:r>
              <a:rPr lang="en-US" dirty="0" smtClean="0"/>
              <a:t>SQL can create stored procedures in a database</a:t>
            </a:r>
          </a:p>
          <a:p>
            <a:pPr lvl="1"/>
            <a:r>
              <a:rPr lang="en-US" dirty="0" smtClean="0"/>
              <a:t>SQL can create views in a database</a:t>
            </a:r>
          </a:p>
          <a:p>
            <a:pPr lvl="1"/>
            <a:r>
              <a:rPr lang="en-US" dirty="0" smtClean="0"/>
              <a:t>SQL can set permissions on tables, procedures, and views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Commands</a:t>
            </a:r>
            <a:endParaRPr lang="en-US" dirty="0"/>
          </a:p>
        </p:txBody>
      </p:sp>
      <p:sp>
        <p:nvSpPr>
          <p:cNvPr id="5" name="Content Placeholder 4"/>
          <p:cNvSpPr>
            <a:spLocks noGrp="1"/>
          </p:cNvSpPr>
          <p:nvPr>
            <p:ph sz="quarter" idx="1"/>
          </p:nvPr>
        </p:nvSpPr>
        <p:spPr/>
        <p:txBody>
          <a:bodyPr>
            <a:normAutofit/>
          </a:bodyPr>
          <a:lstStyle/>
          <a:p>
            <a:r>
              <a:rPr lang="en-US" dirty="0"/>
              <a:t>SQL defines following ways to manipulate data stored in an RDBMS</a:t>
            </a:r>
            <a:r>
              <a:rPr lang="en-US" dirty="0" smtClean="0"/>
              <a:t>.</a:t>
            </a:r>
          </a:p>
          <a:p>
            <a:r>
              <a:rPr lang="en-US" dirty="0"/>
              <a:t>DDL: Data Definition Language</a:t>
            </a:r>
          </a:p>
          <a:p>
            <a:r>
              <a:rPr lang="en-US" dirty="0"/>
              <a:t>DML: Data Manipulation Language</a:t>
            </a:r>
          </a:p>
          <a:p>
            <a:r>
              <a:rPr lang="en-US" dirty="0"/>
              <a:t>TCL: Transaction Control Language</a:t>
            </a:r>
          </a:p>
          <a:p>
            <a:r>
              <a:rPr lang="en-US" dirty="0"/>
              <a:t>DCL: Data Control Language</a:t>
            </a:r>
          </a:p>
          <a:p>
            <a:r>
              <a:rPr lang="en-US" dirty="0"/>
              <a:t>DQL: Data Query Language</a:t>
            </a:r>
          </a:p>
          <a:p>
            <a:endParaRPr lang="en-US" dirty="0"/>
          </a:p>
        </p:txBody>
      </p:sp>
    </p:spTree>
    <p:extLst>
      <p:ext uri="{BB962C8B-B14F-4D97-AF65-F5344CB8AC3E}">
        <p14:creationId xmlns:p14="http://schemas.microsoft.com/office/powerpoint/2010/main" val="59917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Commands</a:t>
            </a:r>
            <a:endParaRPr lang="en-US" dirty="0"/>
          </a:p>
        </p:txBody>
      </p:sp>
      <p:sp>
        <p:nvSpPr>
          <p:cNvPr id="5" name="Content Placeholder 4"/>
          <p:cNvSpPr>
            <a:spLocks noGrp="1"/>
          </p:cNvSpPr>
          <p:nvPr>
            <p:ph sz="quarter" idx="1"/>
          </p:nvPr>
        </p:nvSpPr>
        <p:spPr/>
        <p:txBody>
          <a:bodyPr>
            <a:normAutofit/>
          </a:bodyPr>
          <a:lstStyle/>
          <a:p>
            <a:r>
              <a:rPr lang="en-US" sz="1800" dirty="0"/>
              <a:t>DDL: Data Definition Language</a:t>
            </a:r>
          </a:p>
          <a:p>
            <a:r>
              <a:rPr lang="en-US" sz="1800" dirty="0"/>
              <a:t>This includes changes to the structure of the table like creation of table, altering table, deleting a table etc.</a:t>
            </a:r>
          </a:p>
          <a:p>
            <a:r>
              <a:rPr lang="en-US" sz="1800" dirty="0"/>
              <a:t>All DDL commands are auto-committed. That means it saves all the changes permanently in the database.</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225452574"/>
              </p:ext>
            </p:extLst>
          </p:nvPr>
        </p:nvGraphicFramePr>
        <p:xfrm>
          <a:off x="762000" y="3352800"/>
          <a:ext cx="7334250" cy="2560320"/>
        </p:xfrm>
        <a:graphic>
          <a:graphicData uri="http://schemas.openxmlformats.org/drawingml/2006/table">
            <a:tbl>
              <a:tblPr/>
              <a:tblGrid>
                <a:gridCol w="3667125">
                  <a:extLst>
                    <a:ext uri="{9D8B030D-6E8A-4147-A177-3AD203B41FA5}">
                      <a16:colId xmlns:a16="http://schemas.microsoft.com/office/drawing/2014/main" val="1144637619"/>
                    </a:ext>
                  </a:extLst>
                </a:gridCol>
                <a:gridCol w="3667125">
                  <a:extLst>
                    <a:ext uri="{9D8B030D-6E8A-4147-A177-3AD203B41FA5}">
                      <a16:colId xmlns:a16="http://schemas.microsoft.com/office/drawing/2014/main" val="2778071659"/>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84733757"/>
                  </a:ext>
                </a:extLst>
              </a:tr>
              <a:tr h="0">
                <a:tc>
                  <a:txBody>
                    <a:bodyPr/>
                    <a:lstStyle/>
                    <a:p>
                      <a:pPr fontAlgn="t"/>
                      <a:r>
                        <a:rPr lang="en-US">
                          <a:effectLst/>
                        </a:rPr>
                        <a:t>create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create new table or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155984"/>
                  </a:ext>
                </a:extLst>
              </a:tr>
              <a:tr h="0">
                <a:tc>
                  <a:txBody>
                    <a:bodyPr/>
                    <a:lstStyle/>
                    <a:p>
                      <a:pPr fontAlgn="t"/>
                      <a:r>
                        <a:rPr lang="en-US">
                          <a:effectLst/>
                        </a:rPr>
                        <a:t>alter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for alteration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19019269"/>
                  </a:ext>
                </a:extLst>
              </a:tr>
              <a:tr h="0">
                <a:tc>
                  <a:txBody>
                    <a:bodyPr/>
                    <a:lstStyle/>
                    <a:p>
                      <a:pPr fontAlgn="t"/>
                      <a:r>
                        <a:rPr lang="en-US">
                          <a:effectLst/>
                        </a:rPr>
                        <a:t>truncate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delete data from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65479393"/>
                  </a:ext>
                </a:extLst>
              </a:tr>
              <a:tr h="0">
                <a:tc>
                  <a:txBody>
                    <a:bodyPr/>
                    <a:lstStyle/>
                    <a:p>
                      <a:pPr fontAlgn="t"/>
                      <a:r>
                        <a:rPr lang="en-US">
                          <a:effectLst/>
                        </a:rPr>
                        <a:t>drop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drop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71084459"/>
                  </a:ext>
                </a:extLst>
              </a:tr>
              <a:tr h="0">
                <a:tc>
                  <a:txBody>
                    <a:bodyPr/>
                    <a:lstStyle/>
                    <a:p>
                      <a:pPr fontAlgn="t"/>
                      <a:r>
                        <a:rPr lang="en-US">
                          <a:effectLst/>
                        </a:rPr>
                        <a:t>rename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to rename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49056706"/>
                  </a:ext>
                </a:extLst>
              </a:tr>
            </a:tbl>
          </a:graphicData>
        </a:graphic>
      </p:graphicFrame>
    </p:spTree>
    <p:extLst>
      <p:ext uri="{BB962C8B-B14F-4D97-AF65-F5344CB8AC3E}">
        <p14:creationId xmlns:p14="http://schemas.microsoft.com/office/powerpoint/2010/main" val="49355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Commands</a:t>
            </a:r>
            <a:endParaRPr lang="en-US" dirty="0"/>
          </a:p>
        </p:txBody>
      </p:sp>
      <p:sp>
        <p:nvSpPr>
          <p:cNvPr id="5" name="Content Placeholder 4"/>
          <p:cNvSpPr>
            <a:spLocks noGrp="1"/>
          </p:cNvSpPr>
          <p:nvPr>
            <p:ph sz="quarter" idx="1"/>
          </p:nvPr>
        </p:nvSpPr>
        <p:spPr/>
        <p:txBody>
          <a:bodyPr>
            <a:normAutofit/>
          </a:bodyPr>
          <a:lstStyle/>
          <a:p>
            <a:r>
              <a:rPr lang="en-US" dirty="0"/>
              <a:t>DML: Data Manipulation Language</a:t>
            </a:r>
          </a:p>
          <a:p>
            <a:r>
              <a:rPr lang="en-US" dirty="0"/>
              <a:t>DML commands are used for manipulating the data stored in the table and not the table itself.</a:t>
            </a:r>
          </a:p>
          <a:p>
            <a:r>
              <a:rPr lang="en-US" dirty="0"/>
              <a:t>DML commands are not auto-committed. It means changes are not permanent to database, they can be rolled back.</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945530030"/>
              </p:ext>
            </p:extLst>
          </p:nvPr>
        </p:nvGraphicFramePr>
        <p:xfrm>
          <a:off x="838200" y="4572000"/>
          <a:ext cx="7334250" cy="2133600"/>
        </p:xfrm>
        <a:graphic>
          <a:graphicData uri="http://schemas.openxmlformats.org/drawingml/2006/table">
            <a:tbl>
              <a:tblPr/>
              <a:tblGrid>
                <a:gridCol w="3667125">
                  <a:extLst>
                    <a:ext uri="{9D8B030D-6E8A-4147-A177-3AD203B41FA5}">
                      <a16:colId xmlns:a16="http://schemas.microsoft.com/office/drawing/2014/main" val="3654757674"/>
                    </a:ext>
                  </a:extLst>
                </a:gridCol>
                <a:gridCol w="3667125">
                  <a:extLst>
                    <a:ext uri="{9D8B030D-6E8A-4147-A177-3AD203B41FA5}">
                      <a16:colId xmlns:a16="http://schemas.microsoft.com/office/drawing/2014/main" val="3798442712"/>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17301878"/>
                  </a:ext>
                </a:extLst>
              </a:tr>
              <a:tr h="0">
                <a:tc>
                  <a:txBody>
                    <a:bodyPr/>
                    <a:lstStyle/>
                    <a:p>
                      <a:pPr fontAlgn="t"/>
                      <a:r>
                        <a:rPr lang="en-US">
                          <a:effectLst/>
                        </a:rPr>
                        <a:t>insert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insert a new 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6822218"/>
                  </a:ext>
                </a:extLst>
              </a:tr>
              <a:tr h="0">
                <a:tc>
                  <a:txBody>
                    <a:bodyPr/>
                    <a:lstStyle/>
                    <a:p>
                      <a:pPr fontAlgn="t"/>
                      <a:r>
                        <a:rPr lang="en-US">
                          <a:effectLst/>
                        </a:rPr>
                        <a:t>update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update existing 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58058506"/>
                  </a:ext>
                </a:extLst>
              </a:tr>
              <a:tr h="0">
                <a:tc>
                  <a:txBody>
                    <a:bodyPr/>
                    <a:lstStyle/>
                    <a:p>
                      <a:pPr fontAlgn="t"/>
                      <a:r>
                        <a:rPr lang="en-US">
                          <a:effectLst/>
                        </a:rPr>
                        <a:t>delete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delete a row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70081600"/>
                  </a:ext>
                </a:extLst>
              </a:tr>
              <a:tr h="0">
                <a:tc>
                  <a:txBody>
                    <a:bodyPr/>
                    <a:lstStyle/>
                    <a:p>
                      <a:pPr fontAlgn="t"/>
                      <a:r>
                        <a:rPr lang="en-US">
                          <a:effectLst/>
                        </a:rPr>
                        <a:t>merge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merging two rows or two tables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94510101"/>
                  </a:ext>
                </a:extLst>
              </a:tr>
            </a:tbl>
          </a:graphicData>
        </a:graphic>
      </p:graphicFrame>
    </p:spTree>
    <p:extLst>
      <p:ext uri="{BB962C8B-B14F-4D97-AF65-F5344CB8AC3E}">
        <p14:creationId xmlns:p14="http://schemas.microsoft.com/office/powerpoint/2010/main" val="416534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DML and DDL</a:t>
            </a:r>
            <a:endParaRPr lang="en-US" dirty="0"/>
          </a:p>
        </p:txBody>
      </p:sp>
      <p:sp>
        <p:nvSpPr>
          <p:cNvPr id="5" name="Content Placeholder 4"/>
          <p:cNvSpPr>
            <a:spLocks noGrp="1"/>
          </p:cNvSpPr>
          <p:nvPr>
            <p:ph sz="quarter" idx="1"/>
          </p:nvPr>
        </p:nvSpPr>
        <p:spPr/>
        <p:txBody>
          <a:bodyPr>
            <a:normAutofit/>
          </a:bodyPr>
          <a:lstStyle/>
          <a:p>
            <a:r>
              <a:rPr lang="en-US" dirty="0"/>
              <a:t>TCL: Transaction Control Language</a:t>
            </a:r>
          </a:p>
          <a:p>
            <a:r>
              <a:rPr lang="en-US" dirty="0"/>
              <a:t>These commands are to keep a check on other commands and their affect on the database. These commands can annul changes made by other commands by rolling the data back to its original state. It can also make any temporary change permanent.</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944494612"/>
              </p:ext>
            </p:extLst>
          </p:nvPr>
        </p:nvGraphicFramePr>
        <p:xfrm>
          <a:off x="1022223" y="4770120"/>
          <a:ext cx="7334250" cy="1706880"/>
        </p:xfrm>
        <a:graphic>
          <a:graphicData uri="http://schemas.openxmlformats.org/drawingml/2006/table">
            <a:tbl>
              <a:tblPr/>
              <a:tblGrid>
                <a:gridCol w="3667125">
                  <a:extLst>
                    <a:ext uri="{9D8B030D-6E8A-4147-A177-3AD203B41FA5}">
                      <a16:colId xmlns:a16="http://schemas.microsoft.com/office/drawing/2014/main" val="811489897"/>
                    </a:ext>
                  </a:extLst>
                </a:gridCol>
                <a:gridCol w="3667125">
                  <a:extLst>
                    <a:ext uri="{9D8B030D-6E8A-4147-A177-3AD203B41FA5}">
                      <a16:colId xmlns:a16="http://schemas.microsoft.com/office/drawing/2014/main" val="3817406826"/>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36051684"/>
                  </a:ext>
                </a:extLst>
              </a:tr>
              <a:tr h="0">
                <a:tc>
                  <a:txBody>
                    <a:bodyPr/>
                    <a:lstStyle/>
                    <a:p>
                      <a:pPr fontAlgn="t"/>
                      <a:r>
                        <a:rPr lang="en-US">
                          <a:effectLst/>
                        </a:rPr>
                        <a:t>commit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permanently save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41026382"/>
                  </a:ext>
                </a:extLst>
              </a:tr>
              <a:tr h="0">
                <a:tc>
                  <a:txBody>
                    <a:bodyPr/>
                    <a:lstStyle/>
                    <a:p>
                      <a:pPr fontAlgn="t"/>
                      <a:r>
                        <a:rPr lang="en-US">
                          <a:effectLst/>
                        </a:rPr>
                        <a:t>rollback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undo change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53323289"/>
                  </a:ext>
                </a:extLst>
              </a:tr>
              <a:tr h="0">
                <a:tc>
                  <a:txBody>
                    <a:bodyPr/>
                    <a:lstStyle/>
                    <a:p>
                      <a:pPr fontAlgn="t"/>
                      <a:r>
                        <a:rPr lang="en-US">
                          <a:effectLst/>
                        </a:rPr>
                        <a:t>savepoint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to save temporarily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4843277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DML and DDL</a:t>
            </a:r>
            <a:endParaRPr lang="en-US" dirty="0"/>
          </a:p>
        </p:txBody>
      </p:sp>
      <p:sp>
        <p:nvSpPr>
          <p:cNvPr id="5" name="Content Placeholder 4"/>
          <p:cNvSpPr>
            <a:spLocks noGrp="1"/>
          </p:cNvSpPr>
          <p:nvPr>
            <p:ph sz="quarter" idx="1"/>
          </p:nvPr>
        </p:nvSpPr>
        <p:spPr>
          <a:xfrm>
            <a:off x="591866" y="1752600"/>
            <a:ext cx="8153400" cy="4495800"/>
          </a:xfrm>
        </p:spPr>
        <p:txBody>
          <a:bodyPr>
            <a:normAutofit/>
          </a:bodyPr>
          <a:lstStyle/>
          <a:p>
            <a:r>
              <a:rPr lang="en-US" sz="1900" dirty="0"/>
              <a:t>DCL: Data Control Language</a:t>
            </a:r>
          </a:p>
          <a:p>
            <a:r>
              <a:rPr lang="en-US" sz="1900" dirty="0"/>
              <a:t>Data control language are the commands to grant and take back authority from any database user</a:t>
            </a:r>
            <a:r>
              <a:rPr lang="en-US" sz="1900" dirty="0" smtClean="0"/>
              <a:t>.</a:t>
            </a:r>
          </a:p>
          <a:p>
            <a:endParaRPr lang="en-US" dirty="0"/>
          </a:p>
          <a:p>
            <a:endParaRPr lang="en-US" dirty="0" smtClean="0"/>
          </a:p>
          <a:p>
            <a:endParaRPr lang="en-US" dirty="0"/>
          </a:p>
          <a:p>
            <a:r>
              <a:rPr lang="en-US" sz="1600" dirty="0"/>
              <a:t>DQL: Data Query Language</a:t>
            </a:r>
          </a:p>
          <a:p>
            <a:r>
              <a:rPr lang="en-US" sz="1600" dirty="0"/>
              <a:t>Data query language is used to fetch data from tables based on conditions that we can easily apply.</a:t>
            </a:r>
          </a:p>
          <a:p>
            <a:endParaRPr lang="en-US"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15564176"/>
              </p:ext>
            </p:extLst>
          </p:nvPr>
        </p:nvGraphicFramePr>
        <p:xfrm>
          <a:off x="838200" y="3048000"/>
          <a:ext cx="7334250" cy="1280160"/>
        </p:xfrm>
        <a:graphic>
          <a:graphicData uri="http://schemas.openxmlformats.org/drawingml/2006/table">
            <a:tbl>
              <a:tblPr/>
              <a:tblGrid>
                <a:gridCol w="3667125">
                  <a:extLst>
                    <a:ext uri="{9D8B030D-6E8A-4147-A177-3AD203B41FA5}">
                      <a16:colId xmlns:a16="http://schemas.microsoft.com/office/drawing/2014/main" val="2155268665"/>
                    </a:ext>
                  </a:extLst>
                </a:gridCol>
                <a:gridCol w="3667125">
                  <a:extLst>
                    <a:ext uri="{9D8B030D-6E8A-4147-A177-3AD203B41FA5}">
                      <a16:colId xmlns:a16="http://schemas.microsoft.com/office/drawing/2014/main" val="116536425"/>
                    </a:ext>
                  </a:extLst>
                </a:gridCol>
              </a:tblGrid>
              <a:tr h="0">
                <a:tc>
                  <a:txBody>
                    <a:bodyPr/>
                    <a:lstStyle/>
                    <a:p>
                      <a:pPr algn="l" fontAlgn="t"/>
                      <a:r>
                        <a:rPr lang="en-US">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65613655"/>
                  </a:ext>
                </a:extLst>
              </a:tr>
              <a:tr h="0">
                <a:tc>
                  <a:txBody>
                    <a:bodyPr/>
                    <a:lstStyle/>
                    <a:p>
                      <a:pPr fontAlgn="t"/>
                      <a:r>
                        <a:rPr lang="en-US">
                          <a:effectLst/>
                        </a:rPr>
                        <a:t>grant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grant permission of right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74198687"/>
                  </a:ext>
                </a:extLst>
              </a:tr>
              <a:tr h="0">
                <a:tc>
                  <a:txBody>
                    <a:bodyPr/>
                    <a:lstStyle/>
                    <a:p>
                      <a:pPr fontAlgn="t"/>
                      <a:r>
                        <a:rPr lang="en-US">
                          <a:effectLst/>
                        </a:rPr>
                        <a:t>revoke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take back permission.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8097675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99278475"/>
              </p:ext>
            </p:extLst>
          </p:nvPr>
        </p:nvGraphicFramePr>
        <p:xfrm>
          <a:off x="838200" y="5410200"/>
          <a:ext cx="7334250" cy="1127760"/>
        </p:xfrm>
        <a:graphic>
          <a:graphicData uri="http://schemas.openxmlformats.org/drawingml/2006/table">
            <a:tbl>
              <a:tblPr/>
              <a:tblGrid>
                <a:gridCol w="3667125">
                  <a:extLst>
                    <a:ext uri="{9D8B030D-6E8A-4147-A177-3AD203B41FA5}">
                      <a16:colId xmlns:a16="http://schemas.microsoft.com/office/drawing/2014/main" val="1996220668"/>
                    </a:ext>
                  </a:extLst>
                </a:gridCol>
                <a:gridCol w="3667125">
                  <a:extLst>
                    <a:ext uri="{9D8B030D-6E8A-4147-A177-3AD203B41FA5}">
                      <a16:colId xmlns:a16="http://schemas.microsoft.com/office/drawing/2014/main" val="4204232369"/>
                    </a:ext>
                  </a:extLst>
                </a:gridCol>
              </a:tblGrid>
              <a:tr h="0">
                <a:tc>
                  <a:txBody>
                    <a:bodyPr/>
                    <a:lstStyle/>
                    <a:p>
                      <a:pPr algn="l" fontAlgn="t"/>
                      <a:r>
                        <a:rPr lang="en-US" dirty="0">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66690743"/>
                  </a:ext>
                </a:extLst>
              </a:tr>
              <a:tr h="0">
                <a:tc>
                  <a:txBody>
                    <a:bodyPr/>
                    <a:lstStyle/>
                    <a:p>
                      <a:pPr fontAlgn="t"/>
                      <a:r>
                        <a:rPr lang="en-US">
                          <a:effectLst/>
                        </a:rPr>
                        <a:t>select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retrieve records from one or more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45465480"/>
                  </a:ext>
                </a:extLst>
              </a:tr>
            </a:tbl>
          </a:graphicData>
        </a:graphic>
      </p:graphicFrame>
    </p:spTree>
    <p:extLst>
      <p:ext uri="{BB962C8B-B14F-4D97-AF65-F5344CB8AC3E}">
        <p14:creationId xmlns:p14="http://schemas.microsoft.com/office/powerpoint/2010/main" val="387001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DDL(Data Definition Language)</a:t>
            </a:r>
            <a:endParaRPr lang="en-US" dirty="0"/>
          </a:p>
        </p:txBody>
      </p:sp>
      <p:sp>
        <p:nvSpPr>
          <p:cNvPr id="5" name="Content Placeholder 4"/>
          <p:cNvSpPr>
            <a:spLocks noGrp="1"/>
          </p:cNvSpPr>
          <p:nvPr>
            <p:ph sz="quarter" idx="1"/>
          </p:nvPr>
        </p:nvSpPr>
        <p:spPr/>
        <p:txBody>
          <a:bodyPr>
            <a:normAutofit/>
          </a:bodyPr>
          <a:lstStyle/>
          <a:p>
            <a:r>
              <a:rPr lang="en-US" sz="2400" b="1" dirty="0" smtClean="0">
                <a:solidFill>
                  <a:srgbClr val="00B050"/>
                </a:solidFill>
              </a:rPr>
              <a:t>CREATE DATABASE</a:t>
            </a:r>
            <a:r>
              <a:rPr lang="en-US" b="1" dirty="0" smtClean="0">
                <a:solidFill>
                  <a:srgbClr val="00B050"/>
                </a:solidFill>
              </a:rPr>
              <a:t>:</a:t>
            </a:r>
          </a:p>
          <a:p>
            <a:endParaRPr lang="en-US" dirty="0" smtClean="0">
              <a:solidFill>
                <a:srgbClr val="00B050"/>
              </a:solidFill>
            </a:endParaRPr>
          </a:p>
          <a:p>
            <a:endParaRPr lang="en-US" dirty="0" smtClean="0">
              <a:solidFill>
                <a:srgbClr val="00B050"/>
              </a:solidFill>
            </a:endParaRPr>
          </a:p>
          <a:p>
            <a:endParaRPr lang="en-US" sz="2400" dirty="0" smtClean="0">
              <a:solidFill>
                <a:srgbClr val="00B050"/>
              </a:solidFill>
            </a:endParaRPr>
          </a:p>
          <a:p>
            <a:endParaRPr lang="en-US" dirty="0">
              <a:solidFill>
                <a:srgbClr val="00B050"/>
              </a:solidFill>
            </a:endParaRPr>
          </a:p>
        </p:txBody>
      </p:sp>
      <p:sp>
        <p:nvSpPr>
          <p:cNvPr id="6" name="Bevel 5"/>
          <p:cNvSpPr/>
          <p:nvPr/>
        </p:nvSpPr>
        <p:spPr>
          <a:xfrm>
            <a:off x="990600" y="2057400"/>
            <a:ext cx="7543800" cy="1143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C00000"/>
                </a:solidFill>
              </a:rPr>
              <a:t>CREATE DATABASE </a:t>
            </a:r>
            <a:r>
              <a:rPr lang="en-US" b="1" dirty="0" err="1" smtClean="0">
                <a:solidFill>
                  <a:schemeClr val="tx1"/>
                </a:solidFill>
              </a:rPr>
              <a:t>database_name</a:t>
            </a:r>
            <a:endParaRPr lang="en-US" b="1" dirty="0" smtClean="0">
              <a:solidFill>
                <a:schemeClr val="tx1"/>
              </a:solidFill>
            </a:endParaRPr>
          </a:p>
          <a:p>
            <a:r>
              <a:rPr lang="en-US" dirty="0" smtClean="0">
                <a:solidFill>
                  <a:schemeClr val="tx1"/>
                </a:solidFill>
              </a:rPr>
              <a:t>Ex: Create Database </a:t>
            </a:r>
            <a:r>
              <a:rPr lang="en-US" dirty="0" err="1" smtClean="0">
                <a:solidFill>
                  <a:schemeClr val="tx1"/>
                </a:solidFill>
              </a:rPr>
              <a:t>Training_DB</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DDL(Data Definition Language)</a:t>
            </a:r>
            <a:endParaRPr lang="en-US" dirty="0"/>
          </a:p>
        </p:txBody>
      </p:sp>
      <p:sp>
        <p:nvSpPr>
          <p:cNvPr id="5" name="Content Placeholder 4"/>
          <p:cNvSpPr>
            <a:spLocks noGrp="1"/>
          </p:cNvSpPr>
          <p:nvPr>
            <p:ph sz="quarter" idx="1"/>
          </p:nvPr>
        </p:nvSpPr>
        <p:spPr/>
        <p:txBody>
          <a:bodyPr>
            <a:normAutofit/>
          </a:bodyPr>
          <a:lstStyle/>
          <a:p>
            <a:r>
              <a:rPr lang="en-US" sz="2400" b="1" dirty="0" smtClean="0">
                <a:solidFill>
                  <a:srgbClr val="00B050"/>
                </a:solidFill>
              </a:rPr>
              <a:t>CREATE TABLE</a:t>
            </a:r>
            <a:endParaRPr lang="en-US" dirty="0" smtClean="0">
              <a:solidFill>
                <a:srgbClr val="00B050"/>
              </a:solidFill>
            </a:endParaRPr>
          </a:p>
          <a:p>
            <a:endParaRPr lang="en-US" dirty="0" smtClean="0">
              <a:solidFill>
                <a:srgbClr val="00B050"/>
              </a:solidFill>
            </a:endParaRPr>
          </a:p>
          <a:p>
            <a:endParaRPr lang="en-US" sz="2400" dirty="0" smtClean="0">
              <a:solidFill>
                <a:srgbClr val="00B050"/>
              </a:solidFill>
            </a:endParaRPr>
          </a:p>
          <a:p>
            <a:endParaRPr lang="en-US" dirty="0">
              <a:solidFill>
                <a:srgbClr val="00B050"/>
              </a:solidFill>
            </a:endParaRPr>
          </a:p>
        </p:txBody>
      </p:sp>
      <p:sp>
        <p:nvSpPr>
          <p:cNvPr id="9" name="Rounded Rectangle 8"/>
          <p:cNvSpPr/>
          <p:nvPr/>
        </p:nvSpPr>
        <p:spPr>
          <a:xfrm>
            <a:off x="914400" y="1981200"/>
            <a:ext cx="76962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smtClean="0">
                <a:solidFill>
                  <a:srgbClr val="C00000"/>
                </a:solidFill>
              </a:rPr>
              <a:t>CREATE TABLE </a:t>
            </a:r>
            <a:r>
              <a:rPr lang="en-US" sz="2000" dirty="0" smtClean="0">
                <a:solidFill>
                  <a:prstClr val="black"/>
                </a:solidFill>
              </a:rPr>
              <a:t>table_name</a:t>
            </a:r>
            <a:br>
              <a:rPr lang="en-US" sz="2000" dirty="0" smtClean="0">
                <a:solidFill>
                  <a:prstClr val="black"/>
                </a:solidFill>
              </a:rPr>
            </a:br>
            <a:r>
              <a:rPr lang="en-US" sz="2000" dirty="0" smtClean="0">
                <a:solidFill>
                  <a:prstClr val="black"/>
                </a:solidFill>
              </a:rPr>
              <a:t>(</a:t>
            </a:r>
            <a:br>
              <a:rPr lang="en-US" sz="2000" dirty="0" smtClean="0">
                <a:solidFill>
                  <a:prstClr val="black"/>
                </a:solidFill>
              </a:rPr>
            </a:br>
            <a:r>
              <a:rPr lang="en-US" sz="2000" dirty="0" smtClean="0">
                <a:solidFill>
                  <a:prstClr val="black"/>
                </a:solidFill>
              </a:rPr>
              <a:t>column_name1 data_type constraint,</a:t>
            </a:r>
            <a:br>
              <a:rPr lang="en-US" sz="2000" dirty="0" smtClean="0">
                <a:solidFill>
                  <a:prstClr val="black"/>
                </a:solidFill>
              </a:rPr>
            </a:br>
            <a:r>
              <a:rPr lang="en-US" sz="2000" dirty="0" smtClean="0">
                <a:solidFill>
                  <a:prstClr val="black"/>
                </a:solidFill>
              </a:rPr>
              <a:t>column_name2 data_type constraint,</a:t>
            </a:r>
            <a:br>
              <a:rPr lang="en-US" sz="2000" dirty="0" smtClean="0">
                <a:solidFill>
                  <a:prstClr val="black"/>
                </a:solidFill>
              </a:rPr>
            </a:br>
            <a:r>
              <a:rPr lang="en-US" sz="2000" dirty="0" smtClean="0">
                <a:solidFill>
                  <a:prstClr val="black"/>
                </a:solidFill>
              </a:rPr>
              <a:t>column_name3 data_type constraint</a:t>
            </a:r>
            <a:br>
              <a:rPr lang="en-US" sz="2000" dirty="0" smtClean="0">
                <a:solidFill>
                  <a:prstClr val="black"/>
                </a:solidFill>
              </a:rPr>
            </a:br>
            <a:r>
              <a:rPr lang="en-US" sz="2000" dirty="0" smtClean="0">
                <a:solidFill>
                  <a:prstClr val="black"/>
                </a:solidFill>
              </a:rPr>
              <a:t>....</a:t>
            </a:r>
            <a:br>
              <a:rPr lang="en-US" sz="2000" dirty="0" smtClean="0">
                <a:solidFill>
                  <a:prstClr val="black"/>
                </a:solidFill>
              </a:rPr>
            </a:br>
            <a:r>
              <a:rPr lang="en-US" sz="2000" dirty="0" smtClean="0">
                <a:solidFill>
                  <a:prstClr val="black"/>
                </a:solidFill>
              </a:rPr>
              <a:t>)</a:t>
            </a:r>
            <a:endParaRPr lang="en-US" sz="2000" dirty="0">
              <a:solidFill>
                <a:prstClr val="black"/>
              </a:solidFill>
            </a:endParaRPr>
          </a:p>
        </p:txBody>
      </p:sp>
      <p:sp>
        <p:nvSpPr>
          <p:cNvPr id="10" name="Rounded Rectangle 9"/>
          <p:cNvSpPr/>
          <p:nvPr/>
        </p:nvSpPr>
        <p:spPr>
          <a:xfrm>
            <a:off x="990600" y="4495800"/>
            <a:ext cx="7696200" cy="2362200"/>
          </a:xfrm>
          <a:prstGeom prst="round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FF"/>
                </a:solidFill>
              </a:rPr>
              <a:t>CREATE TABLE Persons</a:t>
            </a:r>
            <a:r>
              <a:rPr lang="en-US" sz="2000" dirty="0" smtClean="0">
                <a:solidFill>
                  <a:srgbClr val="808080"/>
                </a:solidFill>
              </a:rPr>
              <a:t>(</a:t>
            </a:r>
          </a:p>
          <a:p>
            <a:pPr algn="ctr"/>
            <a:r>
              <a:rPr lang="en-US" sz="2000" dirty="0" err="1" smtClean="0">
                <a:solidFill>
                  <a:srgbClr val="808080"/>
                </a:solidFill>
              </a:rPr>
              <a:t>P_Id</a:t>
            </a:r>
            <a:r>
              <a:rPr lang="en-US" sz="2000" dirty="0" smtClean="0">
                <a:solidFill>
                  <a:srgbClr val="808080"/>
                </a:solidFill>
              </a:rPr>
              <a:t> </a:t>
            </a:r>
            <a:r>
              <a:rPr lang="en-US" sz="2000" dirty="0" smtClean="0">
                <a:solidFill>
                  <a:srgbClr val="0000FF"/>
                </a:solidFill>
              </a:rPr>
              <a:t>int Primary key</a:t>
            </a:r>
            <a:r>
              <a:rPr lang="en-US" sz="2000" dirty="0" smtClean="0">
                <a:solidFill>
                  <a:srgbClr val="808080"/>
                </a:solidFill>
              </a:rPr>
              <a:t>,</a:t>
            </a:r>
          </a:p>
          <a:p>
            <a:pPr algn="ctr"/>
            <a:r>
              <a:rPr lang="en-US" sz="2000" dirty="0" smtClean="0">
                <a:solidFill>
                  <a:srgbClr val="808080"/>
                </a:solidFill>
              </a:rPr>
              <a:t>LastName </a:t>
            </a:r>
            <a:r>
              <a:rPr lang="en-US" sz="2000" dirty="0" smtClean="0">
                <a:solidFill>
                  <a:srgbClr val="0000FF"/>
                </a:solidFill>
              </a:rPr>
              <a:t>varchar</a:t>
            </a:r>
            <a:r>
              <a:rPr lang="en-US" sz="2000" dirty="0" smtClean="0">
                <a:solidFill>
                  <a:srgbClr val="808080"/>
                </a:solidFill>
              </a:rPr>
              <a:t>(25) not null,</a:t>
            </a:r>
          </a:p>
          <a:p>
            <a:pPr algn="ctr"/>
            <a:r>
              <a:rPr lang="en-US" sz="2000" dirty="0" smtClean="0">
                <a:solidFill>
                  <a:srgbClr val="808080"/>
                </a:solidFill>
              </a:rPr>
              <a:t>FirstName </a:t>
            </a:r>
            <a:r>
              <a:rPr lang="en-US" sz="2000" dirty="0" err="1" smtClean="0">
                <a:solidFill>
                  <a:srgbClr val="0000FF"/>
                </a:solidFill>
              </a:rPr>
              <a:t>varchar</a:t>
            </a:r>
            <a:r>
              <a:rPr lang="en-US" sz="2000" dirty="0" smtClean="0">
                <a:solidFill>
                  <a:srgbClr val="808080"/>
                </a:solidFill>
              </a:rPr>
              <a:t>(30) not null,</a:t>
            </a:r>
          </a:p>
          <a:p>
            <a:pPr algn="ctr"/>
            <a:r>
              <a:rPr lang="en-US" sz="2000" dirty="0" err="1" smtClean="0">
                <a:solidFill>
                  <a:srgbClr val="808080"/>
                </a:solidFill>
              </a:rPr>
              <a:t>PAddress</a:t>
            </a:r>
            <a:r>
              <a:rPr lang="en-US" sz="2000" dirty="0" smtClean="0">
                <a:solidFill>
                  <a:srgbClr val="808080"/>
                </a:solidFill>
              </a:rPr>
              <a:t> </a:t>
            </a:r>
            <a:r>
              <a:rPr lang="en-US" sz="2000" dirty="0" err="1" smtClean="0">
                <a:solidFill>
                  <a:srgbClr val="0000FF"/>
                </a:solidFill>
              </a:rPr>
              <a:t>varchar</a:t>
            </a:r>
            <a:r>
              <a:rPr lang="en-US" sz="2000" dirty="0" smtClean="0">
                <a:solidFill>
                  <a:srgbClr val="808080"/>
                </a:solidFill>
              </a:rPr>
              <a:t>(255) null,</a:t>
            </a:r>
          </a:p>
          <a:p>
            <a:pPr algn="ctr"/>
            <a:r>
              <a:rPr lang="en-US" sz="2000" dirty="0" smtClean="0">
                <a:solidFill>
                  <a:srgbClr val="808080"/>
                </a:solidFill>
              </a:rPr>
              <a:t>City </a:t>
            </a:r>
            <a:r>
              <a:rPr lang="en-US" sz="2000" dirty="0" err="1" smtClean="0">
                <a:solidFill>
                  <a:srgbClr val="0000FF"/>
                </a:solidFill>
              </a:rPr>
              <a:t>varchar</a:t>
            </a:r>
            <a:r>
              <a:rPr lang="en-US" sz="2000" dirty="0" smtClean="0">
                <a:solidFill>
                  <a:srgbClr val="808080"/>
                </a:solidFill>
              </a:rPr>
              <a:t>(255) null</a:t>
            </a:r>
          </a:p>
          <a:p>
            <a:pPr algn="ctr"/>
            <a:r>
              <a:rPr lang="en-US" sz="2000" dirty="0" smtClean="0">
                <a:solidFill>
                  <a:srgbClr val="808080"/>
                </a:solidFill>
              </a:rPr>
              <a:t>)</a:t>
            </a:r>
          </a:p>
          <a:p>
            <a:pPr lvl="0" algn="ctr"/>
            <a:endParaRPr lang="en-US" b="1"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301</TotalTime>
  <Words>486</Words>
  <Application>Microsoft Office PowerPoint</Application>
  <PresentationFormat>On-screen Show (4:3)</PresentationFormat>
  <Paragraphs>102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Wingdings</vt:lpstr>
      <vt:lpstr>Wingdings 2</vt:lpstr>
      <vt:lpstr>Median</vt:lpstr>
      <vt:lpstr>Structured Query Language</vt:lpstr>
      <vt:lpstr>Structured Query Language</vt:lpstr>
      <vt:lpstr>SQL Commands</vt:lpstr>
      <vt:lpstr>SQL Commands</vt:lpstr>
      <vt:lpstr>SQL Commands</vt:lpstr>
      <vt:lpstr>SQL DML and DDL</vt:lpstr>
      <vt:lpstr>SQL DML and DDL</vt:lpstr>
      <vt:lpstr>DDL(Data Definition Language)</vt:lpstr>
      <vt:lpstr>DDL(Data Definition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Administrator</dc:creator>
  <cp:lastModifiedBy>SANTHOSH</cp:lastModifiedBy>
  <cp:revision>31</cp:revision>
  <dcterms:created xsi:type="dcterms:W3CDTF">2006-08-16T00:00:00Z</dcterms:created>
  <dcterms:modified xsi:type="dcterms:W3CDTF">2020-11-02T17:38:54Z</dcterms:modified>
</cp:coreProperties>
</file>