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0" r:id="rId4"/>
    <p:sldId id="261" r:id="rId5"/>
    <p:sldId id="269" r:id="rId6"/>
    <p:sldId id="27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11/5/2020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11/5/2020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11/5/2020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11/5/2020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11/5/2020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11/5/2020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11/5/2020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70C0"/>
                </a:solidFill>
              </a:rPr>
              <a:t>VIEWS</a:t>
            </a:r>
            <a:endParaRPr lang="en-US" dirty="0">
              <a:solidFill>
                <a:srgbClr val="0070C0"/>
              </a:solidFill>
            </a:endParaRPr>
          </a:p>
        </p:txBody>
      </p:sp>
      <p:sp>
        <p:nvSpPr>
          <p:cNvPr id="5" name="Content Placeholder 4"/>
          <p:cNvSpPr>
            <a:spLocks noGrp="1"/>
          </p:cNvSpPr>
          <p:nvPr>
            <p:ph sz="quarter" idx="1"/>
          </p:nvPr>
        </p:nvSpPr>
        <p:spPr>
          <a:xfrm>
            <a:off x="609600" y="1600200"/>
            <a:ext cx="8153400" cy="4495800"/>
          </a:xfrm>
        </p:spPr>
        <p:txBody>
          <a:bodyPr>
            <a:normAutofit fontScale="55000" lnSpcReduction="20000"/>
          </a:bodyPr>
          <a:lstStyle/>
          <a:p>
            <a:r>
              <a:rPr lang="en-US" dirty="0" smtClean="0">
                <a:solidFill>
                  <a:srgbClr val="C00000"/>
                </a:solidFill>
              </a:rPr>
              <a:t>What is a View:</a:t>
            </a:r>
          </a:p>
          <a:p>
            <a:pPr lvl="1"/>
            <a:r>
              <a:rPr lang="en-US" dirty="0" smtClean="0">
                <a:solidFill>
                  <a:schemeClr val="tx1">
                    <a:lumMod val="85000"/>
                    <a:lumOff val="15000"/>
                  </a:schemeClr>
                </a:solidFill>
              </a:rPr>
              <a:t>view is a virtual table.</a:t>
            </a:r>
          </a:p>
          <a:p>
            <a:pPr lvl="1"/>
            <a:r>
              <a:rPr lang="en-US" dirty="0" smtClean="0">
                <a:solidFill>
                  <a:schemeClr val="tx1">
                    <a:lumMod val="85000"/>
                    <a:lumOff val="15000"/>
                  </a:schemeClr>
                </a:solidFill>
              </a:rPr>
              <a:t>view can have the multiple columns from the one or more table. </a:t>
            </a:r>
          </a:p>
          <a:p>
            <a:pPr lvl="1"/>
            <a:r>
              <a:rPr lang="en-US" dirty="0" smtClean="0">
                <a:solidFill>
                  <a:schemeClr val="tx1">
                    <a:lumMod val="85000"/>
                    <a:lumOff val="15000"/>
                  </a:schemeClr>
                </a:solidFill>
              </a:rPr>
              <a:t>View is not having any data it is a set of queries for one or more tables stored as a database object.</a:t>
            </a:r>
          </a:p>
          <a:p>
            <a:pPr lvl="1"/>
            <a:r>
              <a:rPr lang="en-US" dirty="0" smtClean="0">
                <a:solidFill>
                  <a:schemeClr val="tx1">
                    <a:lumMod val="85000"/>
                    <a:lumOff val="15000"/>
                  </a:schemeClr>
                </a:solidFill>
              </a:rPr>
              <a:t>When we create the view it stores the view definition schema as object under the concern database.</a:t>
            </a:r>
          </a:p>
          <a:p>
            <a:pPr lvl="1"/>
            <a:r>
              <a:rPr lang="en-US" dirty="0" smtClean="0">
                <a:solidFill>
                  <a:schemeClr val="tx1">
                    <a:lumMod val="85000"/>
                    <a:lumOff val="15000"/>
                  </a:schemeClr>
                </a:solidFill>
              </a:rPr>
              <a:t>view contains only select statement.</a:t>
            </a:r>
          </a:p>
          <a:p>
            <a:pPr lvl="1"/>
            <a:r>
              <a:rPr lang="en-US" dirty="0" smtClean="0">
                <a:solidFill>
                  <a:schemeClr val="tx1">
                    <a:lumMod val="85000"/>
                    <a:lumOff val="15000"/>
                  </a:schemeClr>
                </a:solidFill>
              </a:rPr>
              <a:t>view doesn't contain any rows in it.</a:t>
            </a:r>
          </a:p>
          <a:p>
            <a:pPr lvl="1"/>
            <a:r>
              <a:rPr lang="en-US" dirty="0" smtClean="0">
                <a:solidFill>
                  <a:schemeClr val="tx1">
                    <a:lumMod val="85000"/>
                    <a:lumOff val="15000"/>
                  </a:schemeClr>
                </a:solidFill>
              </a:rPr>
              <a:t>Views allow joins, aggregate functions &amp; computed columns etc.</a:t>
            </a:r>
          </a:p>
          <a:p>
            <a:r>
              <a:rPr lang="en-US" dirty="0" smtClean="0">
                <a:solidFill>
                  <a:srgbClr val="C00000"/>
                </a:solidFill>
              </a:rPr>
              <a:t>Why Views:</a:t>
            </a:r>
          </a:p>
          <a:p>
            <a:pPr lvl="1"/>
            <a:r>
              <a:rPr lang="en-US" dirty="0" smtClean="0">
                <a:solidFill>
                  <a:schemeClr val="tx1">
                    <a:lumMod val="85000"/>
                    <a:lumOff val="15000"/>
                  </a:schemeClr>
                </a:solidFill>
              </a:rPr>
              <a:t>When you have complex queries, that will use  many places in the stored procedures or functions, in normal cases etc..,</a:t>
            </a:r>
          </a:p>
          <a:p>
            <a:pPr lvl="1"/>
            <a:r>
              <a:rPr lang="en-US" dirty="0" smtClean="0">
                <a:solidFill>
                  <a:schemeClr val="tx1">
                    <a:lumMod val="85000"/>
                    <a:lumOff val="15000"/>
                  </a:schemeClr>
                </a:solidFill>
              </a:rPr>
              <a:t>When you want to hide the particular columns to the specific people then we can create the specialized view.</a:t>
            </a:r>
          </a:p>
          <a:p>
            <a:pPr lvl="1"/>
            <a:r>
              <a:rPr lang="en-US" dirty="0" smtClean="0">
                <a:solidFill>
                  <a:schemeClr val="tx1">
                    <a:lumMod val="85000"/>
                    <a:lumOff val="15000"/>
                  </a:schemeClr>
                </a:solidFill>
              </a:rPr>
              <a:t>It will be used as security mechanism in the web applications. When we use the original table in the web applications the hackers may drop the table. That time the original data will be persist in the table.</a:t>
            </a:r>
            <a:r>
              <a:rPr lang="en-US" dirty="0" smtClean="0"/>
              <a:t/>
            </a:r>
            <a:br>
              <a:rPr lang="en-US" dirty="0" smtClean="0"/>
            </a:b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rmAutofit fontScale="70000" lnSpcReduction="20000"/>
          </a:bodyPr>
          <a:lstStyle/>
          <a:p>
            <a:r>
              <a:rPr lang="en-US" dirty="0" smtClean="0"/>
              <a:t>Syntax:</a:t>
            </a:r>
          </a:p>
          <a:p>
            <a:pPr lvl="1"/>
            <a:r>
              <a:rPr lang="en-US" dirty="0" smtClean="0"/>
              <a:t>CREATE VIEW  </a:t>
            </a:r>
            <a:r>
              <a:rPr lang="en-US" dirty="0" err="1" smtClean="0"/>
              <a:t>View_Name</a:t>
            </a:r>
            <a:r>
              <a:rPr lang="en-US" dirty="0" smtClean="0"/>
              <a:t/>
            </a:r>
            <a:br>
              <a:rPr lang="en-US" dirty="0" smtClean="0"/>
            </a:br>
            <a:r>
              <a:rPr lang="en-US" dirty="0" smtClean="0"/>
              <a:t/>
            </a:r>
            <a:br>
              <a:rPr lang="en-US" dirty="0" smtClean="0"/>
            </a:br>
            <a:r>
              <a:rPr lang="en-US" dirty="0" smtClean="0"/>
              <a:t>WITH ENCRYPTION</a:t>
            </a:r>
            <a:br>
              <a:rPr lang="en-US" dirty="0" smtClean="0"/>
            </a:br>
            <a:r>
              <a:rPr lang="en-US" dirty="0" smtClean="0"/>
              <a:t/>
            </a:r>
            <a:br>
              <a:rPr lang="en-US" dirty="0" smtClean="0"/>
            </a:br>
            <a:r>
              <a:rPr lang="en-US" dirty="0" smtClean="0"/>
              <a:t>WITH SCHEMA BINDING</a:t>
            </a:r>
            <a:br>
              <a:rPr lang="en-US" dirty="0" smtClean="0"/>
            </a:br>
            <a:r>
              <a:rPr lang="en-US" dirty="0" smtClean="0"/>
              <a:t/>
            </a:r>
            <a:br>
              <a:rPr lang="en-US" dirty="0" smtClean="0"/>
            </a:br>
            <a:r>
              <a:rPr lang="en-US" dirty="0" smtClean="0"/>
              <a:t>AS</a:t>
            </a:r>
            <a:br>
              <a:rPr lang="en-US" dirty="0" smtClean="0"/>
            </a:br>
            <a:r>
              <a:rPr lang="en-US" dirty="0" smtClean="0"/>
              <a:t/>
            </a:r>
            <a:br>
              <a:rPr lang="en-US" dirty="0" smtClean="0"/>
            </a:br>
            <a:r>
              <a:rPr lang="en-US" dirty="0" smtClean="0"/>
              <a:t>SELECT statement</a:t>
            </a:r>
          </a:p>
          <a:p>
            <a:pPr lvl="1"/>
            <a:endParaRPr lang="en-US" dirty="0" smtClean="0"/>
          </a:p>
          <a:p>
            <a:pPr lvl="1"/>
            <a:r>
              <a:rPr lang="en-US" dirty="0" smtClean="0"/>
              <a:t>WITH ENCRYPTION  use to create views with encrypt format</a:t>
            </a:r>
          </a:p>
          <a:p>
            <a:pPr lvl="1"/>
            <a:r>
              <a:rPr lang="en-US" dirty="0" smtClean="0"/>
              <a:t>This option provide security to the business logic, this option can be applied with stored procedures, functions and triggers</a:t>
            </a:r>
          </a:p>
          <a:p>
            <a:pPr lvl="1"/>
            <a:r>
              <a:rPr lang="en-US" dirty="0" smtClean="0"/>
              <a:t>WITH SCHEMA BINDING  is allow the developers to create permanent views</a:t>
            </a:r>
          </a:p>
          <a:p>
            <a:pPr lvl="1"/>
            <a:r>
              <a:rPr lang="en-US" dirty="0" smtClean="0"/>
              <a:t>WITH ENCRYPTION , WITH SCHEMA BINDING  are optional</a:t>
            </a:r>
            <a:br>
              <a:rPr lang="en-US" dirty="0" smtClean="0"/>
            </a:b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rmAutofit fontScale="92500" lnSpcReduction="10000"/>
          </a:bodyPr>
          <a:lstStyle/>
          <a:p>
            <a:r>
              <a:rPr lang="en-US" sz="2800" dirty="0" smtClean="0">
                <a:solidFill>
                  <a:srgbClr val="0000FF"/>
                </a:solidFill>
                <a:latin typeface="Courier New"/>
                <a:ea typeface="Times New Roman"/>
              </a:rPr>
              <a:t>CREATE</a:t>
            </a:r>
            <a:r>
              <a:rPr lang="en-US" sz="2800" dirty="0" smtClean="0">
                <a:latin typeface="Courier New"/>
                <a:ea typeface="Times New Roman"/>
              </a:rPr>
              <a:t> </a:t>
            </a:r>
            <a:r>
              <a:rPr lang="en-US" sz="2800" dirty="0" smtClean="0">
                <a:solidFill>
                  <a:srgbClr val="0000FF"/>
                </a:solidFill>
                <a:latin typeface="Courier New"/>
                <a:ea typeface="Times New Roman"/>
              </a:rPr>
              <a:t>VIEW</a:t>
            </a:r>
            <a:r>
              <a:rPr lang="en-US" sz="2800" dirty="0" smtClean="0">
                <a:latin typeface="Courier New"/>
                <a:ea typeface="Times New Roman"/>
              </a:rPr>
              <a:t> [DBO]</a:t>
            </a:r>
            <a:r>
              <a:rPr lang="en-US" sz="2800" dirty="0" smtClean="0">
                <a:solidFill>
                  <a:srgbClr val="808080"/>
                </a:solidFill>
                <a:latin typeface="Courier New"/>
                <a:ea typeface="Times New Roman"/>
              </a:rPr>
              <a:t>.</a:t>
            </a:r>
            <a:r>
              <a:rPr lang="en-US" sz="2800" dirty="0" smtClean="0">
                <a:latin typeface="Courier New"/>
                <a:ea typeface="Times New Roman"/>
              </a:rPr>
              <a:t>vw_ViewProducts</a:t>
            </a:r>
            <a:br>
              <a:rPr lang="en-US" sz="2800" dirty="0" smtClean="0">
                <a:latin typeface="Courier New"/>
                <a:ea typeface="Times New Roman"/>
              </a:rPr>
            </a:br>
            <a:r>
              <a:rPr lang="en-US" sz="2800" dirty="0" smtClean="0">
                <a:solidFill>
                  <a:srgbClr val="0000FF"/>
                </a:solidFill>
                <a:latin typeface="Courier New"/>
                <a:ea typeface="Times New Roman"/>
              </a:rPr>
              <a:t>AS</a:t>
            </a:r>
            <a:br>
              <a:rPr lang="en-US" sz="2800" dirty="0" smtClean="0">
                <a:solidFill>
                  <a:srgbClr val="0000FF"/>
                </a:solidFill>
                <a:latin typeface="Courier New"/>
                <a:ea typeface="Times New Roman"/>
              </a:rPr>
            </a:br>
            <a:r>
              <a:rPr lang="en-US" sz="2800" dirty="0" smtClean="0">
                <a:latin typeface="Courier New"/>
                <a:ea typeface="Times New Roman"/>
              </a:rPr>
              <a:t> </a:t>
            </a:r>
            <a:r>
              <a:rPr lang="en-US" sz="2800" dirty="0" smtClean="0">
                <a:solidFill>
                  <a:srgbClr val="0000FF"/>
                </a:solidFill>
                <a:latin typeface="Courier New"/>
                <a:ea typeface="Times New Roman"/>
              </a:rPr>
              <a:t>SELECT</a:t>
            </a:r>
            <a:r>
              <a:rPr lang="en-US" sz="2800" dirty="0" smtClean="0">
                <a:latin typeface="Courier New"/>
                <a:ea typeface="Times New Roman"/>
              </a:rPr>
              <a:t> </a:t>
            </a:r>
            <a:br>
              <a:rPr lang="en-US" sz="2800" dirty="0" smtClean="0">
                <a:latin typeface="Courier New"/>
                <a:ea typeface="Times New Roman"/>
              </a:rPr>
            </a:br>
            <a:r>
              <a:rPr lang="en-US" sz="2800" dirty="0" smtClean="0">
                <a:latin typeface="Courier New"/>
                <a:ea typeface="Times New Roman"/>
              </a:rPr>
              <a:t>    ProductID</a:t>
            </a:r>
            <a:r>
              <a:rPr lang="en-US" sz="2800" dirty="0" smtClean="0">
                <a:solidFill>
                  <a:srgbClr val="808080"/>
                </a:solidFill>
                <a:latin typeface="Courier New"/>
                <a:ea typeface="Times New Roman"/>
              </a:rPr>
              <a:t>,</a:t>
            </a:r>
            <a:r>
              <a:rPr lang="en-US" sz="2800" dirty="0" smtClean="0">
                <a:latin typeface="Courier New"/>
                <a:ea typeface="Times New Roman"/>
              </a:rPr>
              <a:t>ProductName</a:t>
            </a:r>
            <a:r>
              <a:rPr lang="en-US" sz="2800" dirty="0" smtClean="0">
                <a:solidFill>
                  <a:srgbClr val="808080"/>
                </a:solidFill>
                <a:latin typeface="Courier New"/>
                <a:ea typeface="Times New Roman"/>
              </a:rPr>
              <a:t>,</a:t>
            </a:r>
            <a:r>
              <a:rPr lang="en-US" sz="2800" dirty="0" smtClean="0">
                <a:latin typeface="Courier New"/>
                <a:ea typeface="Times New Roman"/>
              </a:rPr>
              <a:t>SupplierID</a:t>
            </a:r>
            <a:r>
              <a:rPr lang="en-US" sz="2800" dirty="0" smtClean="0">
                <a:solidFill>
                  <a:srgbClr val="808080"/>
                </a:solidFill>
                <a:latin typeface="Courier New"/>
                <a:ea typeface="Times New Roman"/>
              </a:rPr>
              <a:t>,</a:t>
            </a:r>
            <a:r>
              <a:rPr lang="en-US" sz="2800" dirty="0" smtClean="0">
                <a:latin typeface="Courier New"/>
                <a:ea typeface="Times New Roman"/>
              </a:rPr>
              <a:t>CategoryID</a:t>
            </a:r>
            <a:r>
              <a:rPr lang="en-US" sz="2800" dirty="0" smtClean="0">
                <a:solidFill>
                  <a:srgbClr val="808080"/>
                </a:solidFill>
                <a:latin typeface="Courier New"/>
                <a:ea typeface="Times New Roman"/>
              </a:rPr>
              <a:t>,</a:t>
            </a:r>
            <a:r>
              <a:rPr lang="en-US" sz="2800" dirty="0" smtClean="0">
                <a:latin typeface="Courier New"/>
                <a:ea typeface="Times New Roman"/>
              </a:rPr>
              <a:t>QuantityPerUnit</a:t>
            </a:r>
            <a:r>
              <a:rPr lang="en-US" sz="2800" dirty="0" smtClean="0">
                <a:solidFill>
                  <a:srgbClr val="808080"/>
                </a:solidFill>
                <a:latin typeface="Courier New"/>
                <a:ea typeface="Times New Roman"/>
              </a:rPr>
              <a:t>,</a:t>
            </a:r>
            <a:r>
              <a:rPr lang="en-US" sz="2800" dirty="0" smtClean="0">
                <a:latin typeface="Courier New"/>
                <a:ea typeface="Times New Roman"/>
              </a:rPr>
              <a:t>UnitPrice</a:t>
            </a:r>
            <a:r>
              <a:rPr lang="en-US" sz="2800" dirty="0" smtClean="0">
                <a:solidFill>
                  <a:srgbClr val="808080"/>
                </a:solidFill>
                <a:latin typeface="Courier New"/>
                <a:ea typeface="Times New Roman"/>
              </a:rPr>
              <a:t>,</a:t>
            </a:r>
            <a:r>
              <a:rPr lang="en-US" sz="2800" dirty="0" smtClean="0">
                <a:latin typeface="Courier New"/>
                <a:ea typeface="Times New Roman"/>
              </a:rPr>
              <a:t>UnitsInStock</a:t>
            </a:r>
            <a:r>
              <a:rPr lang="en-US" sz="2800" dirty="0" smtClean="0">
                <a:solidFill>
                  <a:srgbClr val="808080"/>
                </a:solidFill>
                <a:latin typeface="Courier New"/>
                <a:ea typeface="Times New Roman"/>
              </a:rPr>
              <a:t>,</a:t>
            </a:r>
            <a:r>
              <a:rPr lang="en-US" sz="2800" dirty="0" smtClean="0">
                <a:latin typeface="Courier New"/>
                <a:ea typeface="Times New Roman"/>
              </a:rPr>
              <a:t>UnitsOnOrder</a:t>
            </a:r>
            <a:r>
              <a:rPr lang="en-US" sz="2800" dirty="0" smtClean="0">
                <a:solidFill>
                  <a:srgbClr val="808080"/>
                </a:solidFill>
                <a:latin typeface="Courier New"/>
                <a:ea typeface="Times New Roman"/>
              </a:rPr>
              <a:t>,</a:t>
            </a:r>
            <a:r>
              <a:rPr lang="en-US" sz="2800" dirty="0" smtClean="0">
                <a:latin typeface="Courier New"/>
                <a:ea typeface="Times New Roman"/>
              </a:rPr>
              <a:t>ReorderLevel</a:t>
            </a:r>
            <a:r>
              <a:rPr lang="en-US" sz="2800" dirty="0" smtClean="0">
                <a:solidFill>
                  <a:srgbClr val="808080"/>
                </a:solidFill>
                <a:latin typeface="Courier New"/>
                <a:ea typeface="Times New Roman"/>
              </a:rPr>
              <a:t>,</a:t>
            </a:r>
            <a:r>
              <a:rPr lang="en-US" sz="2800" dirty="0" smtClean="0">
                <a:latin typeface="Courier New"/>
                <a:ea typeface="Times New Roman"/>
              </a:rPr>
              <a:t>Discontinued</a:t>
            </a:r>
            <a:br>
              <a:rPr lang="en-US" sz="2800" dirty="0" smtClean="0">
                <a:latin typeface="Courier New"/>
                <a:ea typeface="Times New Roman"/>
              </a:rPr>
            </a:br>
            <a:r>
              <a:rPr lang="en-US" sz="2800" dirty="0" smtClean="0">
                <a:latin typeface="Courier New"/>
                <a:ea typeface="Times New Roman"/>
              </a:rPr>
              <a:t> </a:t>
            </a:r>
            <a:r>
              <a:rPr lang="en-US" sz="2800" dirty="0" smtClean="0">
                <a:solidFill>
                  <a:srgbClr val="0000FF"/>
                </a:solidFill>
                <a:latin typeface="Courier New"/>
                <a:ea typeface="Times New Roman"/>
              </a:rPr>
              <a:t>FROM</a:t>
            </a:r>
            <a:r>
              <a:rPr lang="en-US" sz="2800" dirty="0" smtClean="0">
                <a:latin typeface="Courier New"/>
                <a:ea typeface="Times New Roman"/>
              </a:rPr>
              <a:t> Products</a:t>
            </a:r>
            <a:br>
              <a:rPr lang="en-US" sz="2800" dirty="0" smtClean="0">
                <a:latin typeface="Courier New"/>
                <a:ea typeface="Times New Roman"/>
              </a:rPr>
            </a:br>
            <a:r>
              <a:rPr lang="en-US" sz="2800" dirty="0" smtClean="0">
                <a:latin typeface="Courier New"/>
                <a:ea typeface="Times New Roman"/>
              </a:rPr>
              <a:t>GO</a:t>
            </a:r>
            <a:br>
              <a:rPr lang="en-US" sz="2800" dirty="0" smtClean="0">
                <a:latin typeface="Courier New"/>
                <a:ea typeface="Times New Roman"/>
              </a:rPr>
            </a:br>
            <a:r>
              <a:rPr lang="en-US" sz="2800" dirty="0" smtClean="0">
                <a:latin typeface="Courier New"/>
                <a:ea typeface="Times New Roman"/>
              </a:rPr>
              <a:t> </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533400" y="1447800"/>
            <a:ext cx="8153400" cy="4876800"/>
          </a:xfrm>
        </p:spPr>
        <p:txBody>
          <a:bodyPr>
            <a:normAutofit fontScale="62500" lnSpcReduction="20000"/>
          </a:bodyPr>
          <a:lstStyle/>
          <a:p>
            <a:pPr>
              <a:buNone/>
            </a:pPr>
            <a:r>
              <a:rPr lang="en-US" sz="2800" dirty="0" smtClean="0">
                <a:solidFill>
                  <a:srgbClr val="008000"/>
                </a:solidFill>
                <a:latin typeface="Courier New"/>
                <a:ea typeface="Times New Roman"/>
              </a:rPr>
              <a:t>	--SELECT</a:t>
            </a:r>
          </a:p>
          <a:p>
            <a:pPr>
              <a:buNone/>
            </a:pPr>
            <a:endParaRPr lang="en-US" sz="2800" dirty="0" smtClean="0">
              <a:solidFill>
                <a:srgbClr val="0000FF"/>
              </a:solidFill>
              <a:latin typeface="Courier New"/>
              <a:ea typeface="Times New Roman"/>
            </a:endParaRPr>
          </a:p>
          <a:p>
            <a:pPr>
              <a:buNone/>
            </a:pPr>
            <a:r>
              <a:rPr lang="en-US" sz="2800" dirty="0" smtClean="0">
                <a:solidFill>
                  <a:srgbClr val="0000FF"/>
                </a:solidFill>
                <a:latin typeface="Courier New"/>
                <a:ea typeface="Times New Roman"/>
              </a:rPr>
              <a:t>	SELECT</a:t>
            </a:r>
            <a:r>
              <a:rPr lang="en-US" sz="2800" dirty="0" smtClean="0">
                <a:latin typeface="Courier New"/>
                <a:ea typeface="Times New Roman"/>
              </a:rPr>
              <a:t> </a:t>
            </a:r>
            <a:r>
              <a:rPr lang="en-US" sz="2800" dirty="0" smtClean="0">
                <a:solidFill>
                  <a:srgbClr val="808080"/>
                </a:solidFill>
                <a:latin typeface="Courier New"/>
                <a:ea typeface="Times New Roman"/>
              </a:rPr>
              <a:t>*</a:t>
            </a:r>
            <a:r>
              <a:rPr lang="en-US" sz="2800" dirty="0" smtClean="0">
                <a:latin typeface="Courier New"/>
                <a:ea typeface="Times New Roman"/>
              </a:rPr>
              <a:t> </a:t>
            </a:r>
            <a:r>
              <a:rPr lang="en-US" sz="2800" dirty="0" smtClean="0">
                <a:solidFill>
                  <a:srgbClr val="0000FF"/>
                </a:solidFill>
                <a:latin typeface="Courier New"/>
                <a:ea typeface="Times New Roman"/>
              </a:rPr>
              <a:t>FROM</a:t>
            </a:r>
            <a:r>
              <a:rPr lang="en-US" sz="2800" dirty="0" smtClean="0">
                <a:latin typeface="Courier New"/>
                <a:ea typeface="Times New Roman"/>
              </a:rPr>
              <a:t> [DBO]</a:t>
            </a:r>
            <a:r>
              <a:rPr lang="en-US" sz="2800" dirty="0" smtClean="0">
                <a:solidFill>
                  <a:srgbClr val="808080"/>
                </a:solidFill>
                <a:latin typeface="Courier New"/>
                <a:ea typeface="Times New Roman"/>
              </a:rPr>
              <a:t>.</a:t>
            </a:r>
            <a:r>
              <a:rPr lang="en-US" sz="2800" dirty="0" smtClean="0">
                <a:latin typeface="Courier New"/>
                <a:ea typeface="Times New Roman"/>
              </a:rPr>
              <a:t>vw_ViewProducts</a:t>
            </a:r>
          </a:p>
          <a:p>
            <a:pPr>
              <a:buNone/>
            </a:pPr>
            <a:r>
              <a:rPr lang="en-US" sz="2800" dirty="0" smtClean="0">
                <a:latin typeface="Courier New"/>
                <a:ea typeface="Times New Roman"/>
              </a:rPr>
              <a:t/>
            </a:r>
            <a:br>
              <a:rPr lang="en-US" sz="2800" dirty="0" smtClean="0">
                <a:latin typeface="Courier New"/>
                <a:ea typeface="Times New Roman"/>
              </a:rPr>
            </a:br>
            <a:r>
              <a:rPr lang="en-US" sz="2800" dirty="0" smtClean="0">
                <a:solidFill>
                  <a:srgbClr val="008000"/>
                </a:solidFill>
                <a:latin typeface="Courier New"/>
                <a:ea typeface="Times New Roman"/>
              </a:rPr>
              <a:t>--INSERT</a:t>
            </a:r>
          </a:p>
          <a:p>
            <a:pPr>
              <a:buNone/>
            </a:pPr>
            <a:r>
              <a:rPr lang="en-US" sz="2800" dirty="0" smtClean="0">
                <a:solidFill>
                  <a:srgbClr val="008000"/>
                </a:solidFill>
                <a:latin typeface="Courier New"/>
                <a:ea typeface="Times New Roman"/>
              </a:rPr>
              <a:t/>
            </a:r>
            <a:br>
              <a:rPr lang="en-US" sz="2800" dirty="0" smtClean="0">
                <a:solidFill>
                  <a:srgbClr val="008000"/>
                </a:solidFill>
                <a:latin typeface="Courier New"/>
                <a:ea typeface="Times New Roman"/>
              </a:rPr>
            </a:br>
            <a:r>
              <a:rPr lang="en-US" sz="2800" dirty="0" smtClean="0">
                <a:solidFill>
                  <a:srgbClr val="0000FF"/>
                </a:solidFill>
                <a:latin typeface="Courier New"/>
                <a:ea typeface="Times New Roman"/>
              </a:rPr>
              <a:t>INSERT</a:t>
            </a:r>
            <a:r>
              <a:rPr lang="en-US" sz="2800" dirty="0" smtClean="0">
                <a:latin typeface="Courier New"/>
                <a:ea typeface="Times New Roman"/>
              </a:rPr>
              <a:t> </a:t>
            </a:r>
            <a:r>
              <a:rPr lang="en-US" sz="2800" dirty="0" smtClean="0">
                <a:solidFill>
                  <a:srgbClr val="0000FF"/>
                </a:solidFill>
                <a:latin typeface="Courier New"/>
                <a:ea typeface="Times New Roman"/>
              </a:rPr>
              <a:t>INTO</a:t>
            </a:r>
            <a:r>
              <a:rPr lang="en-US" sz="2800" dirty="0" smtClean="0">
                <a:latin typeface="Courier New"/>
                <a:ea typeface="Times New Roman"/>
              </a:rPr>
              <a:t> [DBO]</a:t>
            </a:r>
            <a:r>
              <a:rPr lang="en-US" sz="2800" dirty="0" smtClean="0">
                <a:solidFill>
                  <a:srgbClr val="808080"/>
                </a:solidFill>
                <a:latin typeface="Courier New"/>
                <a:ea typeface="Times New Roman"/>
              </a:rPr>
              <a:t>.</a:t>
            </a:r>
            <a:r>
              <a:rPr lang="en-US" sz="2800" dirty="0" smtClean="0">
                <a:latin typeface="Courier New"/>
                <a:ea typeface="Times New Roman"/>
              </a:rPr>
              <a:t>vw_ViewProducts</a:t>
            </a:r>
            <a:r>
              <a:rPr lang="en-US" sz="2800" dirty="0" smtClean="0">
                <a:solidFill>
                  <a:srgbClr val="808080"/>
                </a:solidFill>
                <a:latin typeface="Courier New"/>
                <a:ea typeface="Times New Roman"/>
              </a:rPr>
              <a:t>(</a:t>
            </a:r>
            <a:r>
              <a:rPr lang="en-US" sz="2800" dirty="0" smtClean="0">
                <a:latin typeface="Courier New"/>
                <a:ea typeface="Times New Roman"/>
              </a:rPr>
              <a:t>ProductName</a:t>
            </a:r>
            <a:r>
              <a:rPr lang="en-US" sz="2800" dirty="0" smtClean="0">
                <a:solidFill>
                  <a:srgbClr val="808080"/>
                </a:solidFill>
                <a:latin typeface="Courier New"/>
                <a:ea typeface="Times New Roman"/>
              </a:rPr>
              <a:t>,</a:t>
            </a:r>
            <a:r>
              <a:rPr lang="en-US" sz="2800" dirty="0" smtClean="0">
                <a:latin typeface="Courier New"/>
                <a:ea typeface="Times New Roman"/>
              </a:rPr>
              <a:t>SupplierID</a:t>
            </a:r>
            <a:r>
              <a:rPr lang="en-US" sz="2800" dirty="0" smtClean="0">
                <a:solidFill>
                  <a:srgbClr val="808080"/>
                </a:solidFill>
                <a:latin typeface="Courier New"/>
                <a:ea typeface="Times New Roman"/>
              </a:rPr>
              <a:t>,</a:t>
            </a:r>
            <a:r>
              <a:rPr lang="en-US" sz="2800" dirty="0" smtClean="0">
                <a:latin typeface="Courier New"/>
                <a:ea typeface="Times New Roman"/>
              </a:rPr>
              <a:t>CategoryID</a:t>
            </a:r>
            <a:r>
              <a:rPr lang="en-US" sz="2800" dirty="0" smtClean="0">
                <a:solidFill>
                  <a:srgbClr val="808080"/>
                </a:solidFill>
                <a:latin typeface="Courier New"/>
                <a:ea typeface="Times New Roman"/>
              </a:rPr>
              <a:t>,</a:t>
            </a:r>
            <a:r>
              <a:rPr lang="en-US" sz="2800" dirty="0" smtClean="0">
                <a:latin typeface="Courier New"/>
                <a:ea typeface="Times New Roman"/>
              </a:rPr>
              <a:t>QuantityPerUnit</a:t>
            </a:r>
            <a:r>
              <a:rPr lang="en-US" sz="2800" dirty="0" smtClean="0">
                <a:solidFill>
                  <a:srgbClr val="808080"/>
                </a:solidFill>
                <a:latin typeface="Courier New"/>
                <a:ea typeface="Times New Roman"/>
              </a:rPr>
              <a:t>,</a:t>
            </a:r>
            <a:r>
              <a:rPr lang="en-US" sz="2800" dirty="0" smtClean="0">
                <a:latin typeface="Courier New"/>
                <a:ea typeface="Times New Roman"/>
              </a:rPr>
              <a:t>UnitPrice</a:t>
            </a:r>
            <a:r>
              <a:rPr lang="en-US" sz="2800" dirty="0" smtClean="0">
                <a:solidFill>
                  <a:srgbClr val="808080"/>
                </a:solidFill>
                <a:latin typeface="Courier New"/>
                <a:ea typeface="Times New Roman"/>
              </a:rPr>
              <a:t>,</a:t>
            </a:r>
            <a:r>
              <a:rPr lang="en-US" sz="2800" dirty="0" smtClean="0">
                <a:latin typeface="Courier New"/>
                <a:ea typeface="Times New Roman"/>
              </a:rPr>
              <a:t>UnitsInStock</a:t>
            </a:r>
            <a:r>
              <a:rPr lang="en-US" sz="2800" dirty="0" smtClean="0">
                <a:solidFill>
                  <a:srgbClr val="808080"/>
                </a:solidFill>
                <a:latin typeface="Courier New"/>
                <a:ea typeface="Times New Roman"/>
              </a:rPr>
              <a:t>,</a:t>
            </a:r>
            <a:r>
              <a:rPr lang="en-US" sz="2800" dirty="0" smtClean="0">
                <a:latin typeface="Courier New"/>
                <a:ea typeface="Times New Roman"/>
              </a:rPr>
              <a:t>UnitsOnOrder</a:t>
            </a:r>
            <a:r>
              <a:rPr lang="en-US" sz="2800" dirty="0" smtClean="0">
                <a:solidFill>
                  <a:srgbClr val="808080"/>
                </a:solidFill>
                <a:latin typeface="Courier New"/>
                <a:ea typeface="Times New Roman"/>
              </a:rPr>
              <a:t>,</a:t>
            </a:r>
            <a:r>
              <a:rPr lang="en-US" sz="2800" dirty="0" smtClean="0">
                <a:latin typeface="Courier New"/>
                <a:ea typeface="Times New Roman"/>
              </a:rPr>
              <a:t>ReorderLevel</a:t>
            </a:r>
            <a:r>
              <a:rPr lang="en-US" sz="2800" dirty="0" smtClean="0">
                <a:solidFill>
                  <a:srgbClr val="808080"/>
                </a:solidFill>
                <a:latin typeface="Courier New"/>
                <a:ea typeface="Times New Roman"/>
              </a:rPr>
              <a:t>,</a:t>
            </a:r>
            <a:r>
              <a:rPr lang="en-US" sz="2800" dirty="0" smtClean="0">
                <a:latin typeface="Courier New"/>
                <a:ea typeface="Times New Roman"/>
              </a:rPr>
              <a:t>Discontinued</a:t>
            </a:r>
            <a:r>
              <a:rPr lang="en-US" sz="2800" dirty="0" smtClean="0">
                <a:solidFill>
                  <a:srgbClr val="808080"/>
                </a:solidFill>
                <a:latin typeface="Courier New"/>
                <a:ea typeface="Times New Roman"/>
              </a:rPr>
              <a:t>)</a:t>
            </a:r>
            <a:br>
              <a:rPr lang="en-US" sz="2800" dirty="0" smtClean="0">
                <a:solidFill>
                  <a:srgbClr val="808080"/>
                </a:solidFill>
                <a:latin typeface="Courier New"/>
                <a:ea typeface="Times New Roman"/>
              </a:rPr>
            </a:br>
            <a:r>
              <a:rPr lang="en-US" sz="2800" dirty="0" smtClean="0">
                <a:solidFill>
                  <a:srgbClr val="0000FF"/>
                </a:solidFill>
                <a:latin typeface="Courier New"/>
                <a:ea typeface="Times New Roman"/>
              </a:rPr>
              <a:t>VALUES</a:t>
            </a:r>
            <a:r>
              <a:rPr lang="en-US" sz="2800" dirty="0" smtClean="0">
                <a:solidFill>
                  <a:srgbClr val="808080"/>
                </a:solidFill>
                <a:latin typeface="Courier New"/>
                <a:ea typeface="Times New Roman"/>
              </a:rPr>
              <a:t>(</a:t>
            </a:r>
            <a:r>
              <a:rPr lang="en-US" sz="2800" dirty="0" smtClean="0">
                <a:solidFill>
                  <a:srgbClr val="FF0000"/>
                </a:solidFill>
                <a:latin typeface="Courier New"/>
                <a:ea typeface="Times New Roman"/>
              </a:rPr>
              <a:t>'Test View'</a:t>
            </a:r>
            <a:r>
              <a:rPr lang="en-US" sz="2800" dirty="0" smtClean="0">
                <a:solidFill>
                  <a:srgbClr val="808080"/>
                </a:solidFill>
                <a:latin typeface="Courier New"/>
                <a:ea typeface="Times New Roman"/>
              </a:rPr>
              <a:t>,</a:t>
            </a:r>
            <a:r>
              <a:rPr lang="en-US" sz="2800" dirty="0" smtClean="0">
                <a:latin typeface="Courier New"/>
                <a:ea typeface="Times New Roman"/>
              </a:rPr>
              <a:t>1</a:t>
            </a:r>
            <a:r>
              <a:rPr lang="en-US" sz="2800" dirty="0" smtClean="0">
                <a:solidFill>
                  <a:srgbClr val="808080"/>
                </a:solidFill>
                <a:latin typeface="Courier New"/>
                <a:ea typeface="Times New Roman"/>
              </a:rPr>
              <a:t>,</a:t>
            </a:r>
            <a:r>
              <a:rPr lang="en-US" sz="2800" dirty="0" smtClean="0">
                <a:latin typeface="Courier New"/>
                <a:ea typeface="Times New Roman"/>
              </a:rPr>
              <a:t>2</a:t>
            </a:r>
            <a:r>
              <a:rPr lang="en-US" sz="2800" dirty="0" smtClean="0">
                <a:solidFill>
                  <a:srgbClr val="808080"/>
                </a:solidFill>
                <a:latin typeface="Courier New"/>
                <a:ea typeface="Times New Roman"/>
              </a:rPr>
              <a:t>,</a:t>
            </a:r>
            <a:r>
              <a:rPr lang="en-US" sz="2800" dirty="0" smtClean="0">
                <a:solidFill>
                  <a:srgbClr val="FF0000"/>
                </a:solidFill>
                <a:latin typeface="Courier New"/>
                <a:ea typeface="Times New Roman"/>
              </a:rPr>
              <a:t>'100 per bag'</a:t>
            </a:r>
            <a:r>
              <a:rPr lang="en-US" sz="2800" dirty="0" smtClean="0">
                <a:solidFill>
                  <a:srgbClr val="808080"/>
                </a:solidFill>
                <a:latin typeface="Courier New"/>
                <a:ea typeface="Times New Roman"/>
              </a:rPr>
              <a:t>,</a:t>
            </a:r>
            <a:r>
              <a:rPr lang="en-US" sz="2800" dirty="0" smtClean="0">
                <a:latin typeface="Courier New"/>
                <a:ea typeface="Times New Roman"/>
              </a:rPr>
              <a:t>25.45</a:t>
            </a:r>
            <a:r>
              <a:rPr lang="en-US" sz="2800" dirty="0" smtClean="0">
                <a:solidFill>
                  <a:srgbClr val="808080"/>
                </a:solidFill>
                <a:latin typeface="Courier New"/>
                <a:ea typeface="Times New Roman"/>
              </a:rPr>
              <a:t>,</a:t>
            </a:r>
            <a:r>
              <a:rPr lang="en-US" sz="2800" dirty="0" smtClean="0">
                <a:latin typeface="Courier New"/>
                <a:ea typeface="Times New Roman"/>
              </a:rPr>
              <a:t>89</a:t>
            </a:r>
            <a:r>
              <a:rPr lang="en-US" sz="2800" dirty="0" smtClean="0">
                <a:solidFill>
                  <a:srgbClr val="808080"/>
                </a:solidFill>
                <a:latin typeface="Courier New"/>
                <a:ea typeface="Times New Roman"/>
              </a:rPr>
              <a:t>,</a:t>
            </a:r>
            <a:r>
              <a:rPr lang="en-US" sz="2800" dirty="0" smtClean="0">
                <a:latin typeface="Courier New"/>
                <a:ea typeface="Times New Roman"/>
              </a:rPr>
              <a:t>57</a:t>
            </a:r>
            <a:r>
              <a:rPr lang="en-US" sz="2800" dirty="0" smtClean="0">
                <a:solidFill>
                  <a:srgbClr val="808080"/>
                </a:solidFill>
                <a:latin typeface="Courier New"/>
                <a:ea typeface="Times New Roman"/>
              </a:rPr>
              <a:t>,</a:t>
            </a:r>
            <a:r>
              <a:rPr lang="en-US" sz="2800" dirty="0" smtClean="0">
                <a:latin typeface="Courier New"/>
                <a:ea typeface="Times New Roman"/>
              </a:rPr>
              <a:t>15</a:t>
            </a:r>
            <a:r>
              <a:rPr lang="en-US" sz="2800" dirty="0" smtClean="0">
                <a:solidFill>
                  <a:srgbClr val="808080"/>
                </a:solidFill>
                <a:latin typeface="Courier New"/>
                <a:ea typeface="Times New Roman"/>
              </a:rPr>
              <a:t>,</a:t>
            </a:r>
            <a:r>
              <a:rPr lang="en-US" sz="2800" dirty="0" smtClean="0">
                <a:latin typeface="Courier New"/>
                <a:ea typeface="Times New Roman"/>
              </a:rPr>
              <a:t>0</a:t>
            </a:r>
            <a:r>
              <a:rPr lang="en-US" sz="2800" dirty="0" smtClean="0">
                <a:solidFill>
                  <a:srgbClr val="808080"/>
                </a:solidFill>
                <a:latin typeface="Courier New"/>
                <a:ea typeface="Times New Roman"/>
              </a:rPr>
              <a:t>)</a:t>
            </a:r>
          </a:p>
          <a:p>
            <a:pPr>
              <a:buNone/>
            </a:pPr>
            <a:r>
              <a:rPr lang="en-US" sz="2800" dirty="0" smtClean="0">
                <a:solidFill>
                  <a:srgbClr val="808080"/>
                </a:solidFill>
                <a:latin typeface="Courier New"/>
                <a:ea typeface="Times New Roman"/>
              </a:rPr>
              <a:t/>
            </a:r>
            <a:br>
              <a:rPr lang="en-US" sz="2800" dirty="0" smtClean="0">
                <a:solidFill>
                  <a:srgbClr val="808080"/>
                </a:solidFill>
                <a:latin typeface="Courier New"/>
                <a:ea typeface="Times New Roman"/>
              </a:rPr>
            </a:br>
            <a:r>
              <a:rPr lang="en-US" sz="2800" dirty="0" smtClean="0">
                <a:solidFill>
                  <a:srgbClr val="008000"/>
                </a:solidFill>
                <a:latin typeface="Courier New"/>
                <a:ea typeface="Times New Roman"/>
              </a:rPr>
              <a:t>--DELETE</a:t>
            </a:r>
            <a:br>
              <a:rPr lang="en-US" sz="2800" dirty="0" smtClean="0">
                <a:solidFill>
                  <a:srgbClr val="008000"/>
                </a:solidFill>
                <a:latin typeface="Courier New"/>
                <a:ea typeface="Times New Roman"/>
              </a:rPr>
            </a:br>
            <a:r>
              <a:rPr lang="en-US" sz="2800" dirty="0" smtClean="0">
                <a:solidFill>
                  <a:srgbClr val="0000FF"/>
                </a:solidFill>
                <a:latin typeface="Courier New"/>
                <a:ea typeface="Times New Roman"/>
              </a:rPr>
              <a:t>DELETE</a:t>
            </a:r>
            <a:r>
              <a:rPr lang="en-US" sz="2800" dirty="0" smtClean="0">
                <a:latin typeface="Courier New"/>
                <a:ea typeface="Times New Roman"/>
              </a:rPr>
              <a:t> </a:t>
            </a:r>
            <a:r>
              <a:rPr lang="en-US" sz="2800" dirty="0" smtClean="0">
                <a:solidFill>
                  <a:srgbClr val="0000FF"/>
                </a:solidFill>
                <a:latin typeface="Courier New"/>
                <a:ea typeface="Times New Roman"/>
              </a:rPr>
              <a:t>FROM</a:t>
            </a:r>
            <a:r>
              <a:rPr lang="en-US" sz="2800" dirty="0" smtClean="0">
                <a:latin typeface="Courier New"/>
                <a:ea typeface="Times New Roman"/>
              </a:rPr>
              <a:t> [DBO]</a:t>
            </a:r>
            <a:r>
              <a:rPr lang="en-US" sz="2800" dirty="0" smtClean="0">
                <a:solidFill>
                  <a:srgbClr val="808080"/>
                </a:solidFill>
                <a:latin typeface="Courier New"/>
                <a:ea typeface="Times New Roman"/>
              </a:rPr>
              <a:t>.</a:t>
            </a:r>
            <a:r>
              <a:rPr lang="en-US" sz="2800" dirty="0" smtClean="0">
                <a:latin typeface="Courier New"/>
                <a:ea typeface="Times New Roman"/>
              </a:rPr>
              <a:t>vw_ViewProducts </a:t>
            </a:r>
            <a:r>
              <a:rPr lang="en-US" sz="2800" dirty="0" smtClean="0">
                <a:solidFill>
                  <a:srgbClr val="0000FF"/>
                </a:solidFill>
                <a:latin typeface="Courier New"/>
                <a:ea typeface="Times New Roman"/>
              </a:rPr>
              <a:t>WHERE</a:t>
            </a:r>
            <a:r>
              <a:rPr lang="en-US" sz="2800" dirty="0" smtClean="0">
                <a:latin typeface="Courier New"/>
                <a:ea typeface="Times New Roman"/>
              </a:rPr>
              <a:t> ProductID </a:t>
            </a:r>
            <a:r>
              <a:rPr lang="en-US" sz="2800" dirty="0" smtClean="0">
                <a:solidFill>
                  <a:srgbClr val="808080"/>
                </a:solidFill>
                <a:latin typeface="Courier New"/>
                <a:ea typeface="Times New Roman"/>
              </a:rPr>
              <a:t>=</a:t>
            </a:r>
            <a:r>
              <a:rPr lang="en-US" sz="2800" dirty="0" smtClean="0">
                <a:latin typeface="Courier New"/>
                <a:ea typeface="Times New Roman"/>
              </a:rPr>
              <a:t> 81</a:t>
            </a:r>
            <a:br>
              <a:rPr lang="en-US" sz="2800" dirty="0" smtClean="0">
                <a:latin typeface="Courier New"/>
                <a:ea typeface="Times New Roman"/>
              </a:rPr>
            </a:br>
            <a:r>
              <a:rPr lang="en-US" sz="2800" dirty="0" smtClean="0">
                <a:latin typeface="Courier New"/>
                <a:ea typeface="Times New Roman"/>
              </a:rPr>
              <a:t/>
            </a:r>
            <a:br>
              <a:rPr lang="en-US" sz="2800" dirty="0" smtClean="0">
                <a:latin typeface="Courier New"/>
                <a:ea typeface="Times New Roman"/>
              </a:rPr>
            </a:br>
            <a:r>
              <a:rPr lang="en-US" sz="2800" dirty="0" smtClean="0">
                <a:latin typeface="Courier New"/>
                <a:ea typeface="Times New Roman"/>
              </a:rPr>
              <a:t> </a:t>
            </a:r>
            <a:r>
              <a:rPr lang="en-US" sz="2800" dirty="0" smtClean="0">
                <a:solidFill>
                  <a:srgbClr val="C00000"/>
                </a:solidFill>
                <a:latin typeface="Courier New"/>
                <a:ea typeface="Times New Roman"/>
              </a:rPr>
              <a:t>NOTE: </a:t>
            </a:r>
            <a:r>
              <a:rPr lang="en-US" sz="2800" dirty="0" smtClean="0">
                <a:solidFill>
                  <a:srgbClr val="333333"/>
                </a:solidFill>
                <a:latin typeface="Courier New"/>
                <a:ea typeface="Times New Roman"/>
              </a:rPr>
              <a:t>We</a:t>
            </a:r>
            <a:r>
              <a:rPr lang="en-US" sz="2800" dirty="0" smtClean="0">
                <a:solidFill>
                  <a:srgbClr val="333333"/>
                </a:solidFill>
                <a:latin typeface="Times New Roman"/>
                <a:ea typeface="Times New Roman"/>
              </a:rPr>
              <a:t> can do the DML operations in the view when you have only one table.</a:t>
            </a:r>
          </a:p>
          <a:p>
            <a:pPr>
              <a:buNone/>
            </a:pPr>
            <a:r>
              <a:rPr lang="en-US" sz="2800" dirty="0" smtClean="0">
                <a:solidFill>
                  <a:srgbClr val="333333"/>
                </a:solidFill>
                <a:latin typeface="Times New Roman"/>
                <a:ea typeface="Times New Roman"/>
              </a:rPr>
              <a:t>		A view created using multiple tables is by default non-updatable view i.e. we 	cannot perform insertion ,deletion or </a:t>
            </a:r>
            <a:r>
              <a:rPr lang="en-US" sz="2800" dirty="0" err="1" smtClean="0">
                <a:solidFill>
                  <a:srgbClr val="333333"/>
                </a:solidFill>
                <a:latin typeface="Times New Roman"/>
                <a:ea typeface="Times New Roman"/>
              </a:rPr>
              <a:t>updation</a:t>
            </a:r>
            <a:r>
              <a:rPr lang="en-US" sz="2800" dirty="0" smtClean="0">
                <a:solidFill>
                  <a:srgbClr val="333333"/>
                </a:solidFill>
                <a:latin typeface="Times New Roman"/>
                <a:ea typeface="Times New Roman"/>
              </a:rPr>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762000" y="1447800"/>
            <a:ext cx="7924800" cy="4876800"/>
          </a:xfrm>
        </p:spPr>
        <p:txBody>
          <a:bodyPr>
            <a:normAutofit/>
          </a:bodyPr>
          <a:lstStyle/>
          <a:p>
            <a:r>
              <a:rPr lang="en-US" dirty="0" smtClean="0">
                <a:solidFill>
                  <a:srgbClr val="333333"/>
                </a:solidFill>
              </a:rPr>
              <a:t>To see the dependency info of a view.</a:t>
            </a:r>
          </a:p>
          <a:p>
            <a:pPr lvl="1"/>
            <a:r>
              <a:rPr lang="en-US" dirty="0" smtClean="0">
                <a:solidFill>
                  <a:srgbClr val="800000"/>
                </a:solidFill>
              </a:rPr>
              <a:t>sp_depends   viewname</a:t>
            </a:r>
          </a:p>
          <a:p>
            <a:r>
              <a:rPr lang="en-US" sz="2800" dirty="0" smtClean="0">
                <a:solidFill>
                  <a:srgbClr val="333333"/>
                </a:solidFill>
              </a:rPr>
              <a:t>To see the T-</a:t>
            </a:r>
            <a:r>
              <a:rPr lang="en-US" sz="2800" dirty="0" err="1" smtClean="0">
                <a:solidFill>
                  <a:srgbClr val="333333"/>
                </a:solidFill>
              </a:rPr>
              <a:t>Sql</a:t>
            </a:r>
            <a:r>
              <a:rPr lang="en-US" sz="2800" dirty="0" smtClean="0">
                <a:solidFill>
                  <a:srgbClr val="333333"/>
                </a:solidFill>
              </a:rPr>
              <a:t> script of a view</a:t>
            </a:r>
          </a:p>
          <a:p>
            <a:pPr lvl="1"/>
            <a:r>
              <a:rPr lang="en-US" dirty="0" smtClean="0">
                <a:solidFill>
                  <a:srgbClr val="C00000"/>
                </a:solidFill>
              </a:rPr>
              <a:t>sp_helptext   viewname </a:t>
            </a:r>
          </a:p>
          <a:p>
            <a:pPr lvl="0">
              <a:buClr>
                <a:srgbClr val="0BD0D9"/>
              </a:buClr>
            </a:pPr>
            <a:r>
              <a:rPr lang="en-US" dirty="0" smtClean="0">
                <a:solidFill>
                  <a:srgbClr val="C00000"/>
                </a:solidFill>
              </a:rPr>
              <a:t>Altering View:</a:t>
            </a:r>
          </a:p>
          <a:p>
            <a:pPr lvl="1">
              <a:buClr>
                <a:srgbClr val="0BD0D9"/>
              </a:buClr>
            </a:pPr>
            <a:r>
              <a:rPr lang="en-US" dirty="0" smtClean="0">
                <a:solidFill>
                  <a:srgbClr val="333333"/>
                </a:solidFill>
              </a:rPr>
              <a:t>Alter view statement used to modify the script present in the view.</a:t>
            </a:r>
            <a:br>
              <a:rPr lang="en-US" dirty="0" smtClean="0">
                <a:solidFill>
                  <a:srgbClr val="333333"/>
                </a:solidFill>
              </a:rPr>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838200"/>
            <a:ext cx="8229600" cy="5486400"/>
          </a:xfrm>
        </p:spPr>
        <p:txBody>
          <a:bodyPr>
            <a:normAutofit/>
          </a:bodyPr>
          <a:lstStyle/>
          <a:p>
            <a:r>
              <a:rPr lang="en-US" dirty="0" smtClean="0">
                <a:solidFill>
                  <a:srgbClr val="C00000"/>
                </a:solidFill>
              </a:rPr>
              <a:t>With Encryption:</a:t>
            </a:r>
          </a:p>
          <a:p>
            <a:pPr lvl="1"/>
            <a:r>
              <a:rPr lang="en-US" dirty="0" smtClean="0">
                <a:solidFill>
                  <a:srgbClr val="333333"/>
                </a:solidFill>
              </a:rPr>
              <a:t>Once we create a view “with Encryption” T-SQL script of the view will be encrypted(i.e. view script can not be viewed)</a:t>
            </a:r>
          </a:p>
          <a:p>
            <a:pPr lvl="1"/>
            <a:r>
              <a:rPr lang="en-US" dirty="0" smtClean="0">
                <a:solidFill>
                  <a:srgbClr val="333333"/>
                </a:solidFill>
              </a:rPr>
              <a:t>With Encryption option can be applied with stored procedure,userdefined functions &amp; Triggers etc.</a:t>
            </a:r>
          </a:p>
          <a:p>
            <a:pPr lvl="0">
              <a:buClr>
                <a:srgbClr val="0BD0D9"/>
              </a:buClr>
            </a:pPr>
            <a:r>
              <a:rPr lang="en-US" dirty="0" smtClean="0">
                <a:solidFill>
                  <a:srgbClr val="C00000"/>
                </a:solidFill>
              </a:rPr>
              <a:t>Dropping the view:</a:t>
            </a:r>
          </a:p>
          <a:p>
            <a:pPr lvl="1"/>
            <a:r>
              <a:rPr lang="en-US" dirty="0" smtClean="0">
                <a:solidFill>
                  <a:srgbClr val="C00000"/>
                </a:solidFill>
              </a:rPr>
              <a:t>drop  view  viewname</a:t>
            </a:r>
            <a:r>
              <a:rPr lang="en-US" dirty="0" smtClean="0">
                <a:solidFill>
                  <a:srgbClr val="333333"/>
                </a:solidFill>
              </a:rPr>
              <a:t/>
            </a:r>
            <a:br>
              <a:rPr lang="en-US" dirty="0" smtClean="0">
                <a:solidFill>
                  <a:srgbClr val="333333"/>
                </a:solidFill>
              </a:rPr>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703</TotalTime>
  <Words>277</Words>
  <Application>Microsoft Office PowerPoint</Application>
  <PresentationFormat>On-screen Show (4:3)</PresentationFormat>
  <Paragraphs>41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Courier New</vt:lpstr>
      <vt:lpstr>Times New Roman</vt:lpstr>
      <vt:lpstr>Tw Cen MT</vt:lpstr>
      <vt:lpstr>Wingdings</vt:lpstr>
      <vt:lpstr>Wingdings 2</vt:lpstr>
      <vt:lpstr>Median</vt:lpstr>
      <vt:lpstr>VIEWS</vt:lpstr>
      <vt:lpstr>VIEWS</vt:lpstr>
      <vt:lpstr>VIEWS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VIEWS</dc:title>
  <dc:creator/>
  <cp:lastModifiedBy>SANTHOSH</cp:lastModifiedBy>
  <cp:revision>66</cp:revision>
  <dcterms:created xsi:type="dcterms:W3CDTF">2006-08-16T00:00:00Z</dcterms:created>
  <dcterms:modified xsi:type="dcterms:W3CDTF">2020-11-05T07:21:08Z</dcterms:modified>
</cp:coreProperties>
</file>