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84" r:id="rId4"/>
    <p:sldId id="277" r:id="rId5"/>
    <p:sldId id="285" r:id="rId6"/>
    <p:sldId id="286" r:id="rId7"/>
    <p:sldId id="287" r:id="rId8"/>
    <p:sldId id="288" r:id="rId9"/>
    <p:sldId id="289" r:id="rId10"/>
    <p:sldId id="290" r:id="rId11"/>
    <p:sldId id="291" r:id="rId12"/>
    <p:sldId id="292" r:id="rId13"/>
    <p:sldId id="293" r:id="rId14"/>
    <p:sldId id="295" r:id="rId15"/>
    <p:sldId id="294" r:id="rId16"/>
    <p:sldId id="296" r:id="rId17"/>
    <p:sldId id="297"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7" r:id="rId33"/>
    <p:sldId id="313" r:id="rId34"/>
    <p:sldId id="314" r:id="rId35"/>
    <p:sldId id="315" r:id="rId36"/>
    <p:sldId id="316" r:id="rId37"/>
    <p:sldId id="318" r:id="rId38"/>
    <p:sldId id="319" r:id="rId39"/>
    <p:sldId id="320" r:id="rId40"/>
    <p:sldId id="321" r:id="rId41"/>
    <p:sldId id="322" r:id="rId42"/>
    <p:sldId id="323" r:id="rId43"/>
    <p:sldId id="325" r:id="rId44"/>
    <p:sldId id="324" r:id="rId45"/>
    <p:sldId id="326" r:id="rId46"/>
    <p:sldId id="32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varScale="1">
        <p:scale>
          <a:sx n="123" d="100"/>
          <a:sy n="123" d="100"/>
        </p:scale>
        <p:origin x="1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10/19/2020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T-SQL Concepts II</a:t>
            </a:r>
            <a:endParaRPr lang="en-US" dirty="0"/>
          </a:p>
        </p:txBody>
      </p:sp>
    </p:spTree>
    <p:extLst>
      <p:ext uri="{BB962C8B-B14F-4D97-AF65-F5344CB8AC3E}">
        <p14:creationId xmlns:p14="http://schemas.microsoft.com/office/powerpoint/2010/main" val="348797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t>Creating a simple stored procedure</a:t>
            </a:r>
            <a:r>
              <a:rPr lang="en-US" dirty="0"/>
              <a:t/>
            </a:r>
            <a:br>
              <a:rPr lang="en-US" dirty="0"/>
            </a:br>
            <a:endParaRPr lang="en-US" dirty="0"/>
          </a:p>
        </p:txBody>
      </p:sp>
      <p:sp>
        <p:nvSpPr>
          <p:cNvPr id="3" name="TextBox 2"/>
          <p:cNvSpPr txBox="1"/>
          <p:nvPr/>
        </p:nvSpPr>
        <p:spPr>
          <a:xfrm>
            <a:off x="1363851" y="2696705"/>
            <a:ext cx="9833675" cy="3184902"/>
          </a:xfrm>
          <a:prstGeom prst="rect">
            <a:avLst/>
          </a:prstGeom>
          <a:noFill/>
        </p:spPr>
        <p:txBody>
          <a:bodyPr wrap="square" rtlCol="0">
            <a:spAutoFit/>
          </a:bodyPr>
          <a:lstStyle/>
          <a:p>
            <a:r>
              <a:rPr lang="en-US" dirty="0"/>
              <a:t>CREATE PROCEDURE </a:t>
            </a:r>
            <a:r>
              <a:rPr lang="en-US" dirty="0" err="1"/>
              <a:t>uspProductList</a:t>
            </a:r>
            <a:endParaRPr lang="en-US" dirty="0"/>
          </a:p>
          <a:p>
            <a:r>
              <a:rPr lang="en-US" dirty="0"/>
              <a:t>AS</a:t>
            </a:r>
          </a:p>
          <a:p>
            <a:r>
              <a:rPr lang="en-US" dirty="0"/>
              <a:t>BEGIN</a:t>
            </a:r>
          </a:p>
          <a:p>
            <a:r>
              <a:rPr lang="en-US" dirty="0"/>
              <a:t>    SELECT </a:t>
            </a:r>
          </a:p>
          <a:p>
            <a:r>
              <a:rPr lang="en-US" dirty="0"/>
              <a:t>        </a:t>
            </a:r>
            <a:r>
              <a:rPr lang="en-US" dirty="0" err="1"/>
              <a:t>product_name</a:t>
            </a:r>
            <a:r>
              <a:rPr lang="en-US" dirty="0"/>
              <a:t>, </a:t>
            </a:r>
          </a:p>
          <a:p>
            <a:r>
              <a:rPr lang="en-US" dirty="0"/>
              <a:t>        </a:t>
            </a:r>
            <a:r>
              <a:rPr lang="en-US" dirty="0" err="1"/>
              <a:t>list_price</a:t>
            </a:r>
            <a:endParaRPr lang="en-US" dirty="0"/>
          </a:p>
          <a:p>
            <a:r>
              <a:rPr lang="en-US" dirty="0"/>
              <a:t>    FROM </a:t>
            </a:r>
          </a:p>
          <a:p>
            <a:r>
              <a:rPr lang="en-US" dirty="0"/>
              <a:t>        </a:t>
            </a:r>
            <a:r>
              <a:rPr lang="en-US" dirty="0" err="1"/>
              <a:t>production.products</a:t>
            </a:r>
            <a:endParaRPr lang="en-US" dirty="0"/>
          </a:p>
          <a:p>
            <a:r>
              <a:rPr lang="en-US" dirty="0"/>
              <a:t>    ORDER BY </a:t>
            </a:r>
          </a:p>
          <a:p>
            <a:r>
              <a:rPr lang="en-US" dirty="0"/>
              <a:t>        </a:t>
            </a:r>
            <a:r>
              <a:rPr lang="en-US" dirty="0" err="1"/>
              <a:t>product_name</a:t>
            </a:r>
            <a:r>
              <a:rPr lang="en-US" dirty="0"/>
              <a:t>;</a:t>
            </a:r>
          </a:p>
          <a:p>
            <a:r>
              <a:rPr lang="en-US" dirty="0"/>
              <a:t>END;</a:t>
            </a:r>
          </a:p>
        </p:txBody>
      </p:sp>
    </p:spTree>
    <p:extLst>
      <p:ext uri="{BB962C8B-B14F-4D97-AF65-F5344CB8AC3E}">
        <p14:creationId xmlns:p14="http://schemas.microsoft.com/office/powerpoint/2010/main" val="326154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63851" y="2642462"/>
            <a:ext cx="953274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dirty="0" err="1"/>
              <a:t>uspProductList</a:t>
            </a:r>
            <a:r>
              <a:rPr lang="en-US" dirty="0"/>
              <a:t> is the name of the stored procedure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AS keyword separates the heading and the body of the stored procedure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stored procedure has one statement, the BEGIN and END keywords surrounding the statement are optional. However, it is a good practice to include them to make the code clear</a:t>
            </a:r>
            <a:r>
              <a:rPr lang="en-US" dirty="0" smtClean="0"/>
              <a:t>.</a:t>
            </a:r>
          </a:p>
          <a:p>
            <a:endParaRPr lang="en-US" dirty="0"/>
          </a:p>
          <a:p>
            <a:r>
              <a:rPr lang="en-US" dirty="0"/>
              <a:t>Note that in addition to the CREATE PROCEDURE keywords, you can use the CREATE PROC keywords to make the statement shorter</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You can find the stored procedure in the Object Explorer, under </a:t>
            </a:r>
            <a:endParaRPr lang="en-US" dirty="0" smtClean="0"/>
          </a:p>
          <a:p>
            <a:r>
              <a:rPr lang="en-US" b="1" dirty="0" smtClean="0"/>
              <a:t>     Programmability </a:t>
            </a:r>
            <a:r>
              <a:rPr lang="en-US" b="1" dirty="0"/>
              <a:t>&gt; Stored </a:t>
            </a:r>
            <a:r>
              <a:rPr lang="en-US" b="1" dirty="0" smtClean="0"/>
              <a:t>Procedures</a:t>
            </a:r>
            <a:r>
              <a:rPr lang="en-US" dirty="0"/>
              <a:t>.</a:t>
            </a:r>
          </a:p>
        </p:txBody>
      </p:sp>
      <p:pic>
        <p:nvPicPr>
          <p:cNvPr id="4" name="Picture 3"/>
          <p:cNvPicPr>
            <a:picLocks noChangeAspect="1"/>
          </p:cNvPicPr>
          <p:nvPr/>
        </p:nvPicPr>
        <p:blipFill>
          <a:blip r:embed="rId2"/>
          <a:stretch>
            <a:fillRect/>
          </a:stretch>
        </p:blipFill>
        <p:spPr>
          <a:xfrm>
            <a:off x="1363851" y="991892"/>
            <a:ext cx="9217583" cy="1446470"/>
          </a:xfrm>
          <a:prstGeom prst="rect">
            <a:avLst/>
          </a:prstGeom>
        </p:spPr>
      </p:pic>
    </p:spTree>
    <p:extLst>
      <p:ext uri="{BB962C8B-B14F-4D97-AF65-F5344CB8AC3E}">
        <p14:creationId xmlns:p14="http://schemas.microsoft.com/office/powerpoint/2010/main" val="101719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a stored procedure</a:t>
            </a:r>
          </a:p>
        </p:txBody>
      </p:sp>
      <p:sp>
        <p:nvSpPr>
          <p:cNvPr id="3" name="TextBox 2"/>
          <p:cNvSpPr txBox="1"/>
          <p:nvPr/>
        </p:nvSpPr>
        <p:spPr>
          <a:xfrm>
            <a:off x="1295402" y="2704454"/>
            <a:ext cx="10126849" cy="3416320"/>
          </a:xfrm>
          <a:prstGeom prst="rect">
            <a:avLst/>
          </a:prstGeom>
          <a:noFill/>
        </p:spPr>
        <p:txBody>
          <a:bodyPr wrap="square" rtlCol="0">
            <a:spAutoFit/>
          </a:bodyPr>
          <a:lstStyle/>
          <a:p>
            <a:r>
              <a:rPr lang="en-US" dirty="0"/>
              <a:t>To execute a stored procedure, you use the EXECUTE or EXEC statement </a:t>
            </a:r>
            <a:endParaRPr lang="en-US" dirty="0" smtClean="0"/>
          </a:p>
          <a:p>
            <a:r>
              <a:rPr lang="en-US" dirty="0" smtClean="0"/>
              <a:t>followed </a:t>
            </a:r>
            <a:r>
              <a:rPr lang="en-US" dirty="0"/>
              <a:t>by the name of the stored procedure</a:t>
            </a:r>
            <a:r>
              <a:rPr lang="en-US" dirty="0" smtClean="0"/>
              <a:t>:</a:t>
            </a:r>
          </a:p>
          <a:p>
            <a:endParaRPr lang="en-US" dirty="0" smtClean="0"/>
          </a:p>
          <a:p>
            <a:r>
              <a:rPr lang="en-US" dirty="0"/>
              <a:t>EXECUTE </a:t>
            </a:r>
            <a:r>
              <a:rPr lang="en-US" dirty="0" err="1"/>
              <a:t>sp_name</a:t>
            </a:r>
            <a:r>
              <a:rPr lang="en-US" dirty="0" smtClean="0"/>
              <a:t>;</a:t>
            </a:r>
          </a:p>
          <a:p>
            <a:r>
              <a:rPr lang="en-US" dirty="0"/>
              <a:t>EXEC </a:t>
            </a:r>
            <a:r>
              <a:rPr lang="en-US" dirty="0" err="1"/>
              <a:t>sp_name</a:t>
            </a:r>
            <a:r>
              <a:rPr lang="en-US" dirty="0"/>
              <a:t>; </a:t>
            </a:r>
            <a:endParaRPr lang="en-US" dirty="0" smtClean="0"/>
          </a:p>
          <a:p>
            <a:endParaRPr lang="en-US" dirty="0"/>
          </a:p>
          <a:p>
            <a:r>
              <a:rPr lang="en-US" dirty="0" smtClean="0"/>
              <a:t>where </a:t>
            </a:r>
            <a:r>
              <a:rPr lang="en-US" dirty="0" err="1"/>
              <a:t>sp_name</a:t>
            </a:r>
            <a:r>
              <a:rPr lang="en-US" dirty="0"/>
              <a:t> is the name of the stored procedure that you want to execute.</a:t>
            </a:r>
          </a:p>
          <a:p>
            <a:endParaRPr lang="en-US" dirty="0"/>
          </a:p>
          <a:p>
            <a:r>
              <a:rPr lang="en-US" dirty="0"/>
              <a:t>For example, to execute the </a:t>
            </a:r>
            <a:r>
              <a:rPr lang="en-US" dirty="0" err="1"/>
              <a:t>uspProductList</a:t>
            </a:r>
            <a:r>
              <a:rPr lang="en-US" dirty="0"/>
              <a:t> stored procedure, you use the following statement:</a:t>
            </a:r>
          </a:p>
          <a:p>
            <a:endParaRPr lang="en-US" dirty="0"/>
          </a:p>
          <a:p>
            <a:r>
              <a:rPr lang="en-US" dirty="0"/>
              <a:t>EXEC </a:t>
            </a:r>
            <a:r>
              <a:rPr lang="en-US" dirty="0" err="1"/>
              <a:t>uspProductList</a:t>
            </a:r>
            <a:r>
              <a:rPr lang="en-US" dirty="0"/>
              <a:t>;</a:t>
            </a:r>
          </a:p>
          <a:p>
            <a:endParaRPr lang="en-US" dirty="0"/>
          </a:p>
        </p:txBody>
      </p:sp>
    </p:spTree>
    <p:extLst>
      <p:ext uri="{BB962C8B-B14F-4D97-AF65-F5344CB8AC3E}">
        <p14:creationId xmlns:p14="http://schemas.microsoft.com/office/powerpoint/2010/main" val="1202389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a stored procedure</a:t>
            </a:r>
          </a:p>
        </p:txBody>
      </p:sp>
      <p:sp>
        <p:nvSpPr>
          <p:cNvPr id="3" name="TextBox 2"/>
          <p:cNvSpPr txBox="1"/>
          <p:nvPr/>
        </p:nvSpPr>
        <p:spPr>
          <a:xfrm>
            <a:off x="1295402" y="2526224"/>
            <a:ext cx="9855629" cy="1200329"/>
          </a:xfrm>
          <a:prstGeom prst="rect">
            <a:avLst/>
          </a:prstGeom>
          <a:noFill/>
        </p:spPr>
        <p:txBody>
          <a:bodyPr wrap="square" rtlCol="0">
            <a:spAutoFit/>
          </a:bodyPr>
          <a:lstStyle/>
          <a:p>
            <a:r>
              <a:rPr lang="en-US" dirty="0"/>
              <a:t>To modify an existing stored procedure, you use the ALTER PROCEDURE statement</a:t>
            </a:r>
            <a:r>
              <a:rPr lang="en-US" dirty="0" smtClean="0"/>
              <a:t>.</a:t>
            </a:r>
          </a:p>
          <a:p>
            <a:r>
              <a:rPr lang="en-US" dirty="0"/>
              <a:t>First, open the stored procedure to view its contents by right-clicking the stored procedure name and select Modify menu item</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363011" y="3711844"/>
            <a:ext cx="3069987" cy="2206894"/>
          </a:xfrm>
          <a:prstGeom prst="rect">
            <a:avLst/>
          </a:prstGeom>
        </p:spPr>
      </p:pic>
    </p:spTree>
    <p:extLst>
      <p:ext uri="{BB962C8B-B14F-4D97-AF65-F5344CB8AC3E}">
        <p14:creationId xmlns:p14="http://schemas.microsoft.com/office/powerpoint/2010/main" val="303028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800" dirty="0">
                <a:solidFill>
                  <a:schemeClr val="tx1"/>
                </a:solidFill>
              </a:rPr>
              <a:t>Second, change the body of the stored procedure by sorting the products by list prices instead of product names:</a:t>
            </a:r>
          </a:p>
          <a:p>
            <a:pPr marL="0" indent="0">
              <a:spcBef>
                <a:spcPts val="0"/>
              </a:spcBef>
              <a:spcAft>
                <a:spcPts val="0"/>
              </a:spcAft>
              <a:buNone/>
            </a:pPr>
            <a:r>
              <a:rPr lang="en-US" sz="1600" dirty="0" smtClean="0">
                <a:solidFill>
                  <a:schemeClr val="tx1"/>
                </a:solidFill>
              </a:rPr>
              <a:t>ALTER </a:t>
            </a:r>
            <a:r>
              <a:rPr lang="en-US" sz="1600" dirty="0">
                <a:solidFill>
                  <a:schemeClr val="tx1"/>
                </a:solidFill>
              </a:rPr>
              <a:t>PROCEDURE </a:t>
            </a:r>
            <a:r>
              <a:rPr lang="en-US" sz="1600" dirty="0" err="1">
                <a:solidFill>
                  <a:schemeClr val="tx1"/>
                </a:solidFill>
              </a:rPr>
              <a:t>uspProductList</a:t>
            </a:r>
            <a:endParaRPr lang="en-US" sz="1600" dirty="0">
              <a:solidFill>
                <a:schemeClr val="tx1"/>
              </a:solidFill>
            </a:endParaRPr>
          </a:p>
          <a:p>
            <a:pPr marL="0" indent="0">
              <a:spcBef>
                <a:spcPts val="0"/>
              </a:spcBef>
              <a:spcAft>
                <a:spcPts val="0"/>
              </a:spcAft>
              <a:buNone/>
            </a:pPr>
            <a:r>
              <a:rPr lang="en-US" sz="1600" dirty="0">
                <a:solidFill>
                  <a:schemeClr val="tx1"/>
                </a:solidFill>
              </a:rPr>
              <a:t>    AS</a:t>
            </a:r>
          </a:p>
          <a:p>
            <a:pPr marL="0" indent="0">
              <a:spcBef>
                <a:spcPts val="0"/>
              </a:spcBef>
              <a:spcAft>
                <a:spcPts val="0"/>
              </a:spcAft>
              <a:buNone/>
            </a:pPr>
            <a:r>
              <a:rPr lang="en-US" sz="1600" dirty="0">
                <a:solidFill>
                  <a:schemeClr val="tx1"/>
                </a:solidFill>
              </a:rPr>
              <a:t>    BEGIN</a:t>
            </a:r>
          </a:p>
          <a:p>
            <a:pPr marL="0" indent="0">
              <a:spcBef>
                <a:spcPts val="0"/>
              </a:spcBef>
              <a:spcAft>
                <a:spcPts val="0"/>
              </a:spcAft>
              <a:buNone/>
            </a:pPr>
            <a:r>
              <a:rPr lang="en-US" sz="1600" dirty="0">
                <a:solidFill>
                  <a:schemeClr val="tx1"/>
                </a:solidFill>
              </a:rPr>
              <a:t>        SELECT </a:t>
            </a:r>
          </a:p>
          <a:p>
            <a:pPr marL="0" indent="0">
              <a:spcBef>
                <a:spcPts val="0"/>
              </a:spcBef>
              <a:spcAft>
                <a:spcPts val="0"/>
              </a:spcAft>
              <a:buNone/>
            </a:pPr>
            <a:r>
              <a:rPr lang="en-US" sz="1600" dirty="0">
                <a:solidFill>
                  <a:schemeClr val="tx1"/>
                </a:solidFill>
              </a:rPr>
              <a:t>            </a:t>
            </a:r>
            <a:r>
              <a:rPr lang="en-US" sz="1600" dirty="0" err="1">
                <a:solidFill>
                  <a:schemeClr val="tx1"/>
                </a:solidFill>
              </a:rPr>
              <a:t>product_name</a:t>
            </a:r>
            <a:r>
              <a:rPr lang="en-US" sz="1600" dirty="0">
                <a:solidFill>
                  <a:schemeClr val="tx1"/>
                </a:solidFill>
              </a:rPr>
              <a:t>, </a:t>
            </a:r>
          </a:p>
          <a:p>
            <a:pPr marL="0" indent="0">
              <a:spcBef>
                <a:spcPts val="0"/>
              </a:spcBef>
              <a:spcAft>
                <a:spcPts val="0"/>
              </a:spcAft>
              <a:buNone/>
            </a:pPr>
            <a:r>
              <a:rPr lang="en-US" sz="1600" dirty="0">
                <a:solidFill>
                  <a:schemeClr val="tx1"/>
                </a:solidFill>
              </a:rPr>
              <a:t>            </a:t>
            </a:r>
            <a:r>
              <a:rPr lang="en-US" sz="1600" dirty="0" err="1">
                <a:solidFill>
                  <a:schemeClr val="tx1"/>
                </a:solidFill>
              </a:rPr>
              <a:t>list_price</a:t>
            </a:r>
            <a:endParaRPr lang="en-US" sz="1600" dirty="0">
              <a:solidFill>
                <a:schemeClr val="tx1"/>
              </a:solidFill>
            </a:endParaRPr>
          </a:p>
          <a:p>
            <a:pPr marL="0" indent="0">
              <a:spcBef>
                <a:spcPts val="0"/>
              </a:spcBef>
              <a:spcAft>
                <a:spcPts val="0"/>
              </a:spcAft>
              <a:buNone/>
            </a:pPr>
            <a:r>
              <a:rPr lang="en-US" sz="1600" dirty="0">
                <a:solidFill>
                  <a:schemeClr val="tx1"/>
                </a:solidFill>
              </a:rPr>
              <a:t>        FROM </a:t>
            </a:r>
          </a:p>
          <a:p>
            <a:pPr marL="0" indent="0">
              <a:spcBef>
                <a:spcPts val="0"/>
              </a:spcBef>
              <a:spcAft>
                <a:spcPts val="0"/>
              </a:spcAft>
              <a:buNone/>
            </a:pPr>
            <a:r>
              <a:rPr lang="en-US" sz="1600" dirty="0">
                <a:solidFill>
                  <a:schemeClr val="tx1"/>
                </a:solidFill>
              </a:rPr>
              <a:t>            </a:t>
            </a:r>
            <a:r>
              <a:rPr lang="en-US" sz="1600" dirty="0" err="1">
                <a:solidFill>
                  <a:schemeClr val="tx1"/>
                </a:solidFill>
              </a:rPr>
              <a:t>production.products</a:t>
            </a:r>
            <a:endParaRPr lang="en-US" sz="1600" dirty="0">
              <a:solidFill>
                <a:schemeClr val="tx1"/>
              </a:solidFill>
            </a:endParaRPr>
          </a:p>
          <a:p>
            <a:pPr marL="0" indent="0">
              <a:spcBef>
                <a:spcPts val="0"/>
              </a:spcBef>
              <a:spcAft>
                <a:spcPts val="0"/>
              </a:spcAft>
              <a:buNone/>
            </a:pPr>
            <a:r>
              <a:rPr lang="en-US" sz="1600" dirty="0">
                <a:solidFill>
                  <a:schemeClr val="tx1"/>
                </a:solidFill>
              </a:rPr>
              <a:t>        ORDER BY </a:t>
            </a:r>
          </a:p>
          <a:p>
            <a:pPr marL="0" indent="0">
              <a:spcBef>
                <a:spcPts val="0"/>
              </a:spcBef>
              <a:spcAft>
                <a:spcPts val="0"/>
              </a:spcAft>
              <a:buNone/>
            </a:pPr>
            <a:r>
              <a:rPr lang="en-US" sz="1600" dirty="0">
                <a:solidFill>
                  <a:schemeClr val="tx1"/>
                </a:solidFill>
              </a:rPr>
              <a:t>            </a:t>
            </a:r>
            <a:r>
              <a:rPr lang="en-US" sz="1600" dirty="0" err="1">
                <a:solidFill>
                  <a:schemeClr val="tx1"/>
                </a:solidFill>
              </a:rPr>
              <a:t>list_price</a:t>
            </a:r>
            <a:r>
              <a:rPr lang="en-US" sz="1600" dirty="0">
                <a:solidFill>
                  <a:schemeClr val="tx1"/>
                </a:solidFill>
              </a:rPr>
              <a:t> </a:t>
            </a:r>
          </a:p>
          <a:p>
            <a:pPr marL="0" indent="0">
              <a:spcBef>
                <a:spcPts val="0"/>
              </a:spcBef>
              <a:spcAft>
                <a:spcPts val="0"/>
              </a:spcAft>
              <a:buNone/>
            </a:pPr>
            <a:r>
              <a:rPr lang="en-US" sz="1600" dirty="0">
                <a:solidFill>
                  <a:schemeClr val="tx1"/>
                </a:solidFill>
              </a:rPr>
              <a:t>    END;</a:t>
            </a:r>
          </a:p>
        </p:txBody>
      </p:sp>
      <p:sp>
        <p:nvSpPr>
          <p:cNvPr id="6" name="TextBox 5"/>
          <p:cNvSpPr txBox="1"/>
          <p:nvPr/>
        </p:nvSpPr>
        <p:spPr>
          <a:xfrm>
            <a:off x="1295401" y="1154624"/>
            <a:ext cx="9545663" cy="769441"/>
          </a:xfrm>
          <a:prstGeom prst="rect">
            <a:avLst/>
          </a:prstGeom>
          <a:noFill/>
        </p:spPr>
        <p:txBody>
          <a:bodyPr wrap="square" rtlCol="0">
            <a:spAutoFit/>
          </a:bodyPr>
          <a:lstStyle/>
          <a:p>
            <a:pPr algn="ctr"/>
            <a:r>
              <a:rPr lang="en-US" sz="4400" dirty="0"/>
              <a:t>Modifying a stored procedure</a:t>
            </a:r>
          </a:p>
        </p:txBody>
      </p:sp>
    </p:spTree>
    <p:extLst>
      <p:ext uri="{BB962C8B-B14F-4D97-AF65-F5344CB8AC3E}">
        <p14:creationId xmlns:p14="http://schemas.microsoft.com/office/powerpoint/2010/main" val="373453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stored procedure</a:t>
            </a:r>
          </a:p>
        </p:txBody>
      </p:sp>
      <p:sp>
        <p:nvSpPr>
          <p:cNvPr id="3" name="TextBox 2"/>
          <p:cNvSpPr txBox="1"/>
          <p:nvPr/>
        </p:nvSpPr>
        <p:spPr>
          <a:xfrm>
            <a:off x="1295402" y="2626963"/>
            <a:ext cx="9785886" cy="2585323"/>
          </a:xfrm>
          <a:prstGeom prst="rect">
            <a:avLst/>
          </a:prstGeom>
          <a:noFill/>
        </p:spPr>
        <p:txBody>
          <a:bodyPr wrap="square" rtlCol="0">
            <a:spAutoFit/>
          </a:bodyPr>
          <a:lstStyle/>
          <a:p>
            <a:r>
              <a:rPr lang="en-US" dirty="0"/>
              <a:t>To delete a stored procedure, you use the DROP PROCEDURE or DROP PROC statement</a:t>
            </a:r>
            <a:r>
              <a:rPr lang="en-US" dirty="0" smtClean="0"/>
              <a:t>:</a:t>
            </a:r>
          </a:p>
          <a:p>
            <a:endParaRPr lang="en-US" dirty="0" smtClean="0"/>
          </a:p>
          <a:p>
            <a:r>
              <a:rPr lang="en-US" dirty="0"/>
              <a:t>DROP PROCEDURE </a:t>
            </a:r>
            <a:r>
              <a:rPr lang="en-US" dirty="0" err="1"/>
              <a:t>sp_name</a:t>
            </a:r>
            <a:r>
              <a:rPr lang="en-US" dirty="0"/>
              <a:t>;</a:t>
            </a:r>
          </a:p>
          <a:p>
            <a:r>
              <a:rPr lang="en-US" dirty="0"/>
              <a:t>or</a:t>
            </a:r>
          </a:p>
          <a:p>
            <a:r>
              <a:rPr lang="en-US" dirty="0" smtClean="0"/>
              <a:t>DROP </a:t>
            </a:r>
            <a:r>
              <a:rPr lang="en-US" dirty="0"/>
              <a:t>PROC </a:t>
            </a:r>
            <a:r>
              <a:rPr lang="en-US" dirty="0" err="1"/>
              <a:t>sp_name</a:t>
            </a:r>
            <a:r>
              <a:rPr lang="en-US" dirty="0"/>
              <a:t>; </a:t>
            </a:r>
            <a:endParaRPr lang="en-US" dirty="0" smtClean="0"/>
          </a:p>
          <a:p>
            <a:endParaRPr lang="en-US" dirty="0"/>
          </a:p>
          <a:p>
            <a:r>
              <a:rPr lang="en-US" dirty="0"/>
              <a:t>For example, to remove the </a:t>
            </a:r>
            <a:r>
              <a:rPr lang="en-US" dirty="0" err="1"/>
              <a:t>uspProductList</a:t>
            </a:r>
            <a:r>
              <a:rPr lang="en-US" dirty="0"/>
              <a:t> stored procedure, you execute the following statement:</a:t>
            </a:r>
          </a:p>
          <a:p>
            <a:endParaRPr lang="en-US" dirty="0"/>
          </a:p>
          <a:p>
            <a:r>
              <a:rPr lang="en-US" dirty="0"/>
              <a:t>DROP PROCEDURE </a:t>
            </a:r>
            <a:r>
              <a:rPr lang="en-US" dirty="0" err="1"/>
              <a:t>uspProductList</a:t>
            </a:r>
            <a:r>
              <a:rPr lang="en-US" dirty="0"/>
              <a:t>;</a:t>
            </a:r>
          </a:p>
        </p:txBody>
      </p:sp>
    </p:spTree>
    <p:extLst>
      <p:ext uri="{BB962C8B-B14F-4D97-AF65-F5344CB8AC3E}">
        <p14:creationId xmlns:p14="http://schemas.microsoft.com/office/powerpoint/2010/main" val="53159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Stored Procedure Parameters</a:t>
            </a:r>
          </a:p>
        </p:txBody>
      </p:sp>
      <p:sp>
        <p:nvSpPr>
          <p:cNvPr id="3" name="TextBox 2"/>
          <p:cNvSpPr txBox="1"/>
          <p:nvPr/>
        </p:nvSpPr>
        <p:spPr>
          <a:xfrm>
            <a:off x="1295402" y="2479730"/>
            <a:ext cx="9568910" cy="3570208"/>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dirty="0" smtClean="0"/>
              <a:t>We </a:t>
            </a:r>
            <a:r>
              <a:rPr lang="en-US" dirty="0"/>
              <a:t>will extend the stored procedure which allows you to pass one or more values to it</a:t>
            </a:r>
            <a:r>
              <a:rPr lang="en-US" dirty="0" smtClean="0"/>
              <a:t>.</a:t>
            </a:r>
          </a:p>
          <a:p>
            <a:pPr marL="285750" indent="-285750">
              <a:buFont typeface="Arial" panose="020B0604020202020204" pitchFamily="34" charset="0"/>
              <a:buChar char="•"/>
            </a:pPr>
            <a:r>
              <a:rPr lang="en-US" dirty="0" smtClean="0"/>
              <a:t> </a:t>
            </a:r>
            <a:r>
              <a:rPr lang="en-US" dirty="0"/>
              <a:t>The result of the stored procedure will change based on the values of the parameters</a:t>
            </a:r>
            <a:r>
              <a:rPr lang="en-US" dirty="0" smtClean="0"/>
              <a:t>.</a:t>
            </a:r>
          </a:p>
          <a:p>
            <a:endParaRPr lang="en-US" dirty="0"/>
          </a:p>
          <a:p>
            <a:r>
              <a:rPr lang="en-US" b="1" dirty="0" smtClean="0"/>
              <a:t>Creating </a:t>
            </a:r>
            <a:r>
              <a:rPr lang="en-US" b="1" dirty="0"/>
              <a:t>a stored procedure with one </a:t>
            </a:r>
            <a:r>
              <a:rPr lang="en-US" b="1" dirty="0" smtClean="0"/>
              <a:t>parameter:</a:t>
            </a:r>
            <a:endParaRPr lang="en-US" b="1" dirty="0"/>
          </a:p>
          <a:p>
            <a:endParaRPr lang="en-US" sz="1100" dirty="0" smtClean="0"/>
          </a:p>
          <a:p>
            <a:r>
              <a:rPr lang="en-US" sz="1100" dirty="0" smtClean="0"/>
              <a:t>ALTER </a:t>
            </a:r>
            <a:r>
              <a:rPr lang="en-US" sz="1100" dirty="0"/>
              <a:t>PROCEDURE </a:t>
            </a:r>
            <a:r>
              <a:rPr lang="en-US" sz="1100" dirty="0" err="1"/>
              <a:t>uspFindProducts</a:t>
            </a:r>
            <a:r>
              <a:rPr lang="en-US" sz="1100" dirty="0"/>
              <a:t>(@</a:t>
            </a:r>
            <a:r>
              <a:rPr lang="en-US" sz="1100" dirty="0" err="1"/>
              <a:t>min_list_price</a:t>
            </a:r>
            <a:r>
              <a:rPr lang="en-US" sz="1100" dirty="0"/>
              <a:t> AS DECIMAL)</a:t>
            </a:r>
          </a:p>
          <a:p>
            <a:r>
              <a:rPr lang="en-US" sz="1100" dirty="0"/>
              <a:t>AS</a:t>
            </a:r>
          </a:p>
          <a:p>
            <a:r>
              <a:rPr lang="en-US" sz="1100" dirty="0"/>
              <a:t>BEGIN</a:t>
            </a:r>
          </a:p>
          <a:p>
            <a:r>
              <a:rPr lang="en-US" sz="1100" dirty="0"/>
              <a:t>    SELECT</a:t>
            </a:r>
          </a:p>
          <a:p>
            <a:r>
              <a:rPr lang="en-US" sz="1100" dirty="0"/>
              <a:t>        </a:t>
            </a:r>
            <a:r>
              <a:rPr lang="en-US" sz="1100" dirty="0" err="1"/>
              <a:t>product_name</a:t>
            </a:r>
            <a:r>
              <a:rPr lang="en-US" sz="1100" dirty="0"/>
              <a:t>,</a:t>
            </a:r>
          </a:p>
          <a:p>
            <a:r>
              <a:rPr lang="en-US" sz="1100" dirty="0"/>
              <a:t>        </a:t>
            </a:r>
            <a:r>
              <a:rPr lang="en-US" sz="1100" dirty="0" err="1"/>
              <a:t>list_price</a:t>
            </a:r>
            <a:endParaRPr lang="en-US" sz="1100" dirty="0"/>
          </a:p>
          <a:p>
            <a:r>
              <a:rPr lang="en-US" sz="1100" dirty="0"/>
              <a:t>    FROM </a:t>
            </a:r>
          </a:p>
          <a:p>
            <a:r>
              <a:rPr lang="en-US" sz="1100" dirty="0"/>
              <a:t>        </a:t>
            </a:r>
            <a:r>
              <a:rPr lang="en-US" sz="1100" dirty="0" err="1"/>
              <a:t>production.products</a:t>
            </a:r>
            <a:endParaRPr lang="en-US" sz="1100" dirty="0"/>
          </a:p>
          <a:p>
            <a:r>
              <a:rPr lang="en-US" sz="1100" dirty="0"/>
              <a:t>    WHERE</a:t>
            </a:r>
          </a:p>
          <a:p>
            <a:r>
              <a:rPr lang="en-US" sz="1100" dirty="0"/>
              <a:t>        </a:t>
            </a:r>
            <a:r>
              <a:rPr lang="en-US" sz="1100" dirty="0" err="1"/>
              <a:t>list_price</a:t>
            </a:r>
            <a:r>
              <a:rPr lang="en-US" sz="1100" dirty="0"/>
              <a:t> &gt;= @</a:t>
            </a:r>
            <a:r>
              <a:rPr lang="en-US" sz="1100" dirty="0" err="1"/>
              <a:t>min_list_price</a:t>
            </a:r>
            <a:endParaRPr lang="en-US" sz="1100" dirty="0"/>
          </a:p>
          <a:p>
            <a:r>
              <a:rPr lang="en-US" sz="1100" dirty="0"/>
              <a:t>    ORDER BY</a:t>
            </a:r>
          </a:p>
          <a:p>
            <a:r>
              <a:rPr lang="en-US" sz="1100" dirty="0"/>
              <a:t>        </a:t>
            </a:r>
            <a:r>
              <a:rPr lang="en-US" sz="1100" dirty="0" err="1"/>
              <a:t>list_price</a:t>
            </a:r>
            <a:r>
              <a:rPr lang="en-US" sz="1100" dirty="0"/>
              <a:t>;</a:t>
            </a:r>
          </a:p>
          <a:p>
            <a:r>
              <a:rPr lang="en-US" sz="1100" dirty="0"/>
              <a:t>END;</a:t>
            </a:r>
          </a:p>
        </p:txBody>
      </p:sp>
    </p:spTree>
    <p:extLst>
      <p:ext uri="{BB962C8B-B14F-4D97-AF65-F5344CB8AC3E}">
        <p14:creationId xmlns:p14="http://schemas.microsoft.com/office/powerpoint/2010/main" val="1012865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Stored Procedure Parameters</a:t>
            </a:r>
          </a:p>
        </p:txBody>
      </p:sp>
      <p:sp>
        <p:nvSpPr>
          <p:cNvPr id="3" name="TextBox 2"/>
          <p:cNvSpPr txBox="1"/>
          <p:nvPr/>
        </p:nvSpPr>
        <p:spPr>
          <a:xfrm>
            <a:off x="1295402" y="2665708"/>
            <a:ext cx="10026110" cy="2862322"/>
          </a:xfrm>
          <a:prstGeom prst="rect">
            <a:avLst/>
          </a:prstGeom>
          <a:noFill/>
        </p:spPr>
        <p:txBody>
          <a:bodyPr wrap="square" rtlCol="0">
            <a:spAutoFit/>
          </a:bodyPr>
          <a:lstStyle/>
          <a:p>
            <a:r>
              <a:rPr lang="en-US" dirty="0"/>
              <a:t>In this example: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First, we added a parameter named @</a:t>
            </a:r>
            <a:r>
              <a:rPr lang="en-US" dirty="0" err="1"/>
              <a:t>min_list_price</a:t>
            </a:r>
            <a:r>
              <a:rPr lang="en-US" dirty="0"/>
              <a:t> to the </a:t>
            </a:r>
            <a:r>
              <a:rPr lang="en-US" dirty="0" err="1"/>
              <a:t>uspFindProducts</a:t>
            </a:r>
            <a:r>
              <a:rPr lang="en-US" dirty="0"/>
              <a:t> stored procedure. </a:t>
            </a:r>
            <a:endParaRPr lang="en-US" dirty="0" smtClean="0"/>
          </a:p>
          <a:p>
            <a:pPr marL="285750" indent="-285750">
              <a:buFont typeface="Arial" panose="020B0604020202020204" pitchFamily="34" charset="0"/>
              <a:buChar char="•"/>
            </a:pPr>
            <a:r>
              <a:rPr lang="en-US" dirty="0" smtClean="0"/>
              <a:t>Every </a:t>
            </a:r>
            <a:r>
              <a:rPr lang="en-US" dirty="0"/>
              <a:t>parameter must start with the @ sign. </a:t>
            </a:r>
            <a:endParaRPr lang="en-US" dirty="0" smtClean="0"/>
          </a:p>
          <a:p>
            <a:pPr marL="285750" indent="-285750">
              <a:buFont typeface="Arial" panose="020B0604020202020204" pitchFamily="34" charset="0"/>
              <a:buChar char="•"/>
            </a:pPr>
            <a:r>
              <a:rPr lang="en-US" dirty="0" smtClean="0"/>
              <a:t>The </a:t>
            </a:r>
            <a:r>
              <a:rPr lang="en-US" dirty="0"/>
              <a:t>AS DECIMAL keywords specify the data type of the @</a:t>
            </a:r>
            <a:r>
              <a:rPr lang="en-US" dirty="0" err="1"/>
              <a:t>min_list_price</a:t>
            </a:r>
            <a:r>
              <a:rPr lang="en-US" dirty="0"/>
              <a:t> parameter. </a:t>
            </a:r>
            <a:endParaRPr lang="en-US" dirty="0" smtClean="0"/>
          </a:p>
          <a:p>
            <a:pPr marL="285750" indent="-285750">
              <a:buFont typeface="Arial" panose="020B0604020202020204" pitchFamily="34" charset="0"/>
              <a:buChar char="•"/>
            </a:pPr>
            <a:r>
              <a:rPr lang="en-US" dirty="0" smtClean="0"/>
              <a:t>The </a:t>
            </a:r>
            <a:r>
              <a:rPr lang="en-US" dirty="0"/>
              <a:t>parameter must be surrounded by the opening and closing brackets</a:t>
            </a:r>
            <a:r>
              <a:rPr lang="en-US" dirty="0" smtClean="0"/>
              <a:t>.</a:t>
            </a:r>
            <a:endParaRPr lang="en-US" dirty="0"/>
          </a:p>
          <a:p>
            <a:pPr marL="285750" indent="-285750">
              <a:buFont typeface="Arial" panose="020B0604020202020204" pitchFamily="34" charset="0"/>
              <a:buChar char="•"/>
            </a:pPr>
            <a:r>
              <a:rPr lang="en-US" dirty="0"/>
              <a:t>Second, we used @</a:t>
            </a:r>
            <a:r>
              <a:rPr lang="en-US" dirty="0" err="1"/>
              <a:t>min_list_price</a:t>
            </a:r>
            <a:r>
              <a:rPr lang="en-US" dirty="0"/>
              <a:t> parameter in the WHERE clause of the SELECT statement to filter only the products whose list prices are greater than or equal to the @</a:t>
            </a:r>
            <a:r>
              <a:rPr lang="en-US" dirty="0" err="1"/>
              <a:t>min_list_price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6" name="TextBox 5"/>
          <p:cNvSpPr txBox="1"/>
          <p:nvPr/>
        </p:nvSpPr>
        <p:spPr>
          <a:xfrm>
            <a:off x="1518834" y="4990454"/>
            <a:ext cx="9670941" cy="923330"/>
          </a:xfrm>
          <a:prstGeom prst="rect">
            <a:avLst/>
          </a:prstGeom>
          <a:noFill/>
        </p:spPr>
        <p:txBody>
          <a:bodyPr wrap="square" rtlCol="0">
            <a:spAutoFit/>
          </a:bodyPr>
          <a:lstStyle/>
          <a:p>
            <a:r>
              <a:rPr lang="en-US" dirty="0"/>
              <a:t>To execute the </a:t>
            </a:r>
            <a:r>
              <a:rPr lang="en-US" dirty="0" err="1"/>
              <a:t>uspFindProducts</a:t>
            </a:r>
            <a:r>
              <a:rPr lang="en-US" dirty="0"/>
              <a:t> stored procedure, you pass an argument to it as follows:</a:t>
            </a:r>
          </a:p>
          <a:p>
            <a:endParaRPr lang="en-US" dirty="0"/>
          </a:p>
          <a:p>
            <a:r>
              <a:rPr lang="en-US" dirty="0" smtClean="0"/>
              <a:t> EXEC </a:t>
            </a:r>
            <a:r>
              <a:rPr lang="en-US" dirty="0" err="1"/>
              <a:t>uspFindProducts</a:t>
            </a:r>
            <a:r>
              <a:rPr lang="en-US" dirty="0"/>
              <a:t> 100;</a:t>
            </a:r>
          </a:p>
        </p:txBody>
      </p:sp>
    </p:spTree>
    <p:extLst>
      <p:ext uri="{BB962C8B-B14F-4D97-AF65-F5344CB8AC3E}">
        <p14:creationId xmlns:p14="http://schemas.microsoft.com/office/powerpoint/2010/main" val="223564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348" y="627683"/>
            <a:ext cx="9554706" cy="960893"/>
          </a:xfrm>
        </p:spPr>
        <p:txBody>
          <a:bodyPr>
            <a:noAutofit/>
          </a:bodyPr>
          <a:lstStyle/>
          <a:p>
            <a:r>
              <a:rPr lang="en-US" sz="3600" dirty="0"/>
              <a:t>Creating a stored procedure with multiple parameters</a:t>
            </a:r>
          </a:p>
        </p:txBody>
      </p:sp>
      <p:sp>
        <p:nvSpPr>
          <p:cNvPr id="4" name="TextBox 3"/>
          <p:cNvSpPr txBox="1"/>
          <p:nvPr/>
        </p:nvSpPr>
        <p:spPr>
          <a:xfrm>
            <a:off x="1170123" y="1534332"/>
            <a:ext cx="10097146" cy="4616648"/>
          </a:xfrm>
          <a:prstGeom prst="rect">
            <a:avLst/>
          </a:prstGeom>
          <a:noFill/>
        </p:spPr>
        <p:txBody>
          <a:bodyPr wrap="square" rtlCol="0">
            <a:spAutoFit/>
          </a:bodyPr>
          <a:lstStyle/>
          <a:p>
            <a:pPr marL="285750" indent="-285750">
              <a:buFont typeface="Arial" panose="020B0604020202020204" pitchFamily="34" charset="0"/>
              <a:buChar char="•"/>
            </a:pPr>
            <a:r>
              <a:rPr lang="en-US" dirty="0"/>
              <a:t>Stored procedures can take one or more parameters. The parameters are separated by commas.</a:t>
            </a:r>
          </a:p>
          <a:p>
            <a:pPr marL="285750" indent="-285750">
              <a:buFont typeface="Arial" panose="020B0604020202020204" pitchFamily="34" charset="0"/>
              <a:buChar char="•"/>
            </a:pPr>
            <a:r>
              <a:rPr lang="en-US" dirty="0" smtClean="0"/>
              <a:t>The </a:t>
            </a:r>
            <a:r>
              <a:rPr lang="en-US" dirty="0"/>
              <a:t>following statement modifies the </a:t>
            </a:r>
            <a:r>
              <a:rPr lang="en-US" dirty="0" err="1"/>
              <a:t>uspFindProducts</a:t>
            </a:r>
            <a:r>
              <a:rPr lang="en-US" dirty="0"/>
              <a:t> stored procedure by adding one more parameter named @</a:t>
            </a:r>
            <a:r>
              <a:rPr lang="en-US" dirty="0" err="1"/>
              <a:t>max_list_price</a:t>
            </a:r>
            <a:r>
              <a:rPr lang="en-US" dirty="0"/>
              <a:t> to it</a:t>
            </a:r>
            <a:r>
              <a:rPr lang="en-US" dirty="0" smtClean="0"/>
              <a:t>:</a:t>
            </a:r>
          </a:p>
          <a:p>
            <a:endParaRPr lang="en-US" dirty="0" smtClean="0"/>
          </a:p>
          <a:p>
            <a:r>
              <a:rPr lang="en-US" sz="1200" dirty="0" smtClean="0"/>
              <a:t>ALTER PROCEDURE </a:t>
            </a:r>
            <a:r>
              <a:rPr lang="en-US" sz="1200" dirty="0" err="1" smtClean="0"/>
              <a:t>uspFindProducts</a:t>
            </a:r>
            <a:r>
              <a:rPr lang="en-US" sz="1200" dirty="0" smtClean="0"/>
              <a:t>(                                                                                           </a:t>
            </a:r>
          </a:p>
          <a:p>
            <a:r>
              <a:rPr lang="en-US" sz="1200" dirty="0" smtClean="0"/>
              <a:t>    </a:t>
            </a:r>
            <a:r>
              <a:rPr lang="en-US" sz="1200" dirty="0"/>
              <a:t>@</a:t>
            </a:r>
            <a:r>
              <a:rPr lang="en-US" sz="1200" dirty="0" err="1"/>
              <a:t>min_list_price</a:t>
            </a:r>
            <a:r>
              <a:rPr lang="en-US" sz="1200" dirty="0"/>
              <a:t> AS DECIMAL</a:t>
            </a:r>
          </a:p>
          <a:p>
            <a:r>
              <a:rPr lang="en-US" sz="1200" dirty="0"/>
              <a:t>    ,@</a:t>
            </a:r>
            <a:r>
              <a:rPr lang="en-US" sz="1200" dirty="0" err="1"/>
              <a:t>max_list_price</a:t>
            </a:r>
            <a:r>
              <a:rPr lang="en-US" sz="1200" dirty="0"/>
              <a:t> AS DECIMAL</a:t>
            </a:r>
          </a:p>
          <a:p>
            <a:r>
              <a:rPr lang="en-US" sz="1200" dirty="0"/>
              <a:t>)</a:t>
            </a:r>
          </a:p>
          <a:p>
            <a:r>
              <a:rPr lang="en-US" sz="1200" dirty="0"/>
              <a:t>AS</a:t>
            </a:r>
          </a:p>
          <a:p>
            <a:r>
              <a:rPr lang="en-US" sz="1200" dirty="0"/>
              <a:t>BEGIN</a:t>
            </a:r>
          </a:p>
          <a:p>
            <a:r>
              <a:rPr lang="en-US" sz="1200" dirty="0"/>
              <a:t>    SELECT</a:t>
            </a:r>
          </a:p>
          <a:p>
            <a:r>
              <a:rPr lang="en-US" sz="1200" dirty="0"/>
              <a:t>        </a:t>
            </a:r>
            <a:r>
              <a:rPr lang="en-US" sz="1200" dirty="0" err="1"/>
              <a:t>product_name</a:t>
            </a:r>
            <a:r>
              <a:rPr lang="en-US" sz="1200" dirty="0"/>
              <a:t>,</a:t>
            </a:r>
          </a:p>
          <a:p>
            <a:r>
              <a:rPr lang="en-US" sz="1200" dirty="0"/>
              <a:t>        </a:t>
            </a:r>
            <a:r>
              <a:rPr lang="en-US" sz="1200" dirty="0" err="1"/>
              <a:t>list_price</a:t>
            </a:r>
            <a:endParaRPr lang="en-US" sz="1200" dirty="0"/>
          </a:p>
          <a:p>
            <a:r>
              <a:rPr lang="en-US" sz="1200" dirty="0"/>
              <a:t>    FROM </a:t>
            </a:r>
          </a:p>
          <a:p>
            <a:r>
              <a:rPr lang="en-US" sz="1200" dirty="0"/>
              <a:t>        </a:t>
            </a:r>
            <a:r>
              <a:rPr lang="en-US" sz="1200" dirty="0" err="1" smtClean="0"/>
              <a:t>production.products</a:t>
            </a:r>
            <a:endParaRPr lang="en-US" sz="1200" dirty="0" smtClean="0"/>
          </a:p>
          <a:p>
            <a:r>
              <a:rPr lang="en-US" sz="1200" dirty="0"/>
              <a:t> </a:t>
            </a:r>
            <a:r>
              <a:rPr lang="en-US" sz="1200" dirty="0" smtClean="0"/>
              <a:t>  WHERE</a:t>
            </a:r>
            <a:endParaRPr lang="en-US" sz="1200" dirty="0"/>
          </a:p>
          <a:p>
            <a:r>
              <a:rPr lang="en-US" sz="1200" dirty="0"/>
              <a:t>        </a:t>
            </a:r>
            <a:r>
              <a:rPr lang="en-US" sz="1200" dirty="0" err="1"/>
              <a:t>list_price</a:t>
            </a:r>
            <a:r>
              <a:rPr lang="en-US" sz="1200" dirty="0"/>
              <a:t> &gt;= @</a:t>
            </a:r>
            <a:r>
              <a:rPr lang="en-US" sz="1200" dirty="0" err="1"/>
              <a:t>min_list_price</a:t>
            </a:r>
            <a:r>
              <a:rPr lang="en-US" sz="1200" dirty="0"/>
              <a:t> AND</a:t>
            </a:r>
          </a:p>
          <a:p>
            <a:r>
              <a:rPr lang="en-US" sz="1200" dirty="0"/>
              <a:t>        </a:t>
            </a:r>
            <a:r>
              <a:rPr lang="en-US" sz="1200" dirty="0" err="1"/>
              <a:t>list_price</a:t>
            </a:r>
            <a:r>
              <a:rPr lang="en-US" sz="1200" dirty="0"/>
              <a:t> &lt;= @</a:t>
            </a:r>
            <a:r>
              <a:rPr lang="en-US" sz="1200" dirty="0" err="1"/>
              <a:t>max_list_price</a:t>
            </a:r>
            <a:endParaRPr lang="en-US" sz="1200" dirty="0"/>
          </a:p>
          <a:p>
            <a:r>
              <a:rPr lang="en-US" sz="1200" dirty="0"/>
              <a:t>    ORDER BY</a:t>
            </a:r>
          </a:p>
          <a:p>
            <a:r>
              <a:rPr lang="en-US" sz="1200" dirty="0"/>
              <a:t>        </a:t>
            </a:r>
            <a:r>
              <a:rPr lang="en-US" sz="1200" dirty="0" err="1"/>
              <a:t>list_price</a:t>
            </a:r>
            <a:r>
              <a:rPr lang="en-US" sz="1200" dirty="0"/>
              <a:t>;</a:t>
            </a:r>
          </a:p>
          <a:p>
            <a:r>
              <a:rPr lang="en-US" sz="1200" dirty="0"/>
              <a:t>END</a:t>
            </a:r>
            <a:r>
              <a:rPr lang="en-US" sz="1200" dirty="0" smtClean="0"/>
              <a:t>;</a:t>
            </a:r>
          </a:p>
          <a:p>
            <a:r>
              <a:rPr lang="en-US" dirty="0"/>
              <a:t>EXECUTE </a:t>
            </a:r>
            <a:r>
              <a:rPr lang="en-US" dirty="0" err="1"/>
              <a:t>uspFindProducts</a:t>
            </a:r>
            <a:r>
              <a:rPr lang="en-US" dirty="0"/>
              <a:t> 900, 1000;</a:t>
            </a:r>
            <a:endParaRPr lang="en-US" dirty="0" smtClean="0"/>
          </a:p>
        </p:txBody>
      </p:sp>
    </p:spTree>
    <p:extLst>
      <p:ext uri="{BB962C8B-B14F-4D97-AF65-F5344CB8AC3E}">
        <p14:creationId xmlns:p14="http://schemas.microsoft.com/office/powerpoint/2010/main" val="1970531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8"/>
          </a:xfrm>
        </p:spPr>
        <p:txBody>
          <a:bodyPr/>
          <a:lstStyle/>
          <a:p>
            <a:r>
              <a:rPr lang="en-US" dirty="0"/>
              <a:t>Using named parameters</a:t>
            </a:r>
          </a:p>
        </p:txBody>
      </p:sp>
      <p:sp>
        <p:nvSpPr>
          <p:cNvPr id="3" name="TextBox 2"/>
          <p:cNvSpPr txBox="1"/>
          <p:nvPr/>
        </p:nvSpPr>
        <p:spPr>
          <a:xfrm>
            <a:off x="1263112" y="2743200"/>
            <a:ext cx="999640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 case stored procedures have multiple parameters, it is better and more clear to execute the stored procedures using named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example, the following statement executes the </a:t>
            </a:r>
            <a:r>
              <a:rPr lang="en-US" dirty="0" err="1"/>
              <a:t>uspFindProducts</a:t>
            </a:r>
            <a:r>
              <a:rPr lang="en-US" dirty="0"/>
              <a:t> stored procedure using the named parameters @</a:t>
            </a:r>
            <a:r>
              <a:rPr lang="en-US" dirty="0" err="1"/>
              <a:t>min_list_priceand</a:t>
            </a:r>
            <a:r>
              <a:rPr lang="en-US" dirty="0"/>
              <a:t> @</a:t>
            </a:r>
            <a:r>
              <a:rPr lang="en-US" dirty="0" err="1"/>
              <a:t>max_list_price</a:t>
            </a:r>
            <a:r>
              <a:rPr lang="en-US" dirty="0" smtClean="0"/>
              <a:t>:</a:t>
            </a:r>
          </a:p>
          <a:p>
            <a:endParaRPr lang="en-US" dirty="0" smtClean="0"/>
          </a:p>
          <a:p>
            <a:r>
              <a:rPr lang="en-US" dirty="0"/>
              <a:t>EXECUTE </a:t>
            </a:r>
            <a:r>
              <a:rPr lang="en-US" dirty="0" err="1"/>
              <a:t>uspFindProducts</a:t>
            </a:r>
            <a:r>
              <a:rPr lang="en-US" dirty="0"/>
              <a:t> </a:t>
            </a:r>
          </a:p>
          <a:p>
            <a:r>
              <a:rPr lang="en-US" dirty="0"/>
              <a:t>    @</a:t>
            </a:r>
            <a:r>
              <a:rPr lang="en-US" dirty="0" err="1"/>
              <a:t>min_list_price</a:t>
            </a:r>
            <a:r>
              <a:rPr lang="en-US" dirty="0"/>
              <a:t> = 900, </a:t>
            </a:r>
          </a:p>
          <a:p>
            <a:r>
              <a:rPr lang="en-US" dirty="0"/>
              <a:t>    @</a:t>
            </a:r>
            <a:r>
              <a:rPr lang="en-US" dirty="0" err="1"/>
              <a:t>max_list_price</a:t>
            </a:r>
            <a:r>
              <a:rPr lang="en-US" dirty="0"/>
              <a:t> = 1000;</a:t>
            </a:r>
          </a:p>
        </p:txBody>
      </p:sp>
    </p:spTree>
    <p:extLst>
      <p:ext uri="{BB962C8B-B14F-4D97-AF65-F5344CB8AC3E}">
        <p14:creationId xmlns:p14="http://schemas.microsoft.com/office/powerpoint/2010/main" val="14677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GLOBAL AND TEMPORARY TABLES</a:t>
            </a:r>
          </a:p>
          <a:p>
            <a:r>
              <a:rPr lang="en-US" dirty="0" smtClean="0"/>
              <a:t>STORED PROCEDURES</a:t>
            </a:r>
          </a:p>
          <a:p>
            <a:r>
              <a:rPr lang="en-US" dirty="0" smtClean="0"/>
              <a:t>PARAMETERS</a:t>
            </a:r>
          </a:p>
          <a:p>
            <a:r>
              <a:rPr lang="en-US" dirty="0" smtClean="0"/>
              <a:t>VARIABLES</a:t>
            </a:r>
          </a:p>
          <a:p>
            <a:r>
              <a:rPr lang="en-US" dirty="0" smtClean="0"/>
              <a:t>OUTPUT PARAMETERS</a:t>
            </a:r>
          </a:p>
          <a:p>
            <a:r>
              <a:rPr lang="en-US" dirty="0" smtClean="0"/>
              <a:t>BEGIN END</a:t>
            </a:r>
          </a:p>
          <a:p>
            <a:r>
              <a:rPr lang="en-US" smtClean="0"/>
              <a:t>CONTROL FLOW </a:t>
            </a:r>
            <a:r>
              <a:rPr lang="en-US" dirty="0" smtClean="0"/>
              <a:t>STATEMENTS(IF,WHILE,BREAK,CONTINUE)</a:t>
            </a:r>
          </a:p>
          <a:p>
            <a:endParaRPr lang="en-US" dirty="0"/>
          </a:p>
        </p:txBody>
      </p:sp>
    </p:spTree>
    <p:extLst>
      <p:ext uri="{BB962C8B-B14F-4D97-AF65-F5344CB8AC3E}">
        <p14:creationId xmlns:p14="http://schemas.microsoft.com/office/powerpoint/2010/main" val="1240149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2" y="982132"/>
            <a:ext cx="9460422" cy="66843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Creating text parameters</a:t>
            </a:r>
          </a:p>
        </p:txBody>
      </p:sp>
      <p:sp>
        <p:nvSpPr>
          <p:cNvPr id="3" name="TextBox 2"/>
          <p:cNvSpPr txBox="1"/>
          <p:nvPr/>
        </p:nvSpPr>
        <p:spPr>
          <a:xfrm>
            <a:off x="1286359" y="1883044"/>
            <a:ext cx="9988658" cy="4154984"/>
          </a:xfrm>
          <a:prstGeom prst="rect">
            <a:avLst/>
          </a:prstGeom>
          <a:noFill/>
        </p:spPr>
        <p:txBody>
          <a:bodyPr wrap="square" rtlCol="0">
            <a:spAutoFit/>
          </a:bodyPr>
          <a:lstStyle/>
          <a:p>
            <a:r>
              <a:rPr lang="en-US" dirty="0"/>
              <a:t>The following statement adds the @name parameter as a character string parameter to the stored procedure</a:t>
            </a:r>
            <a:r>
              <a:rPr lang="en-US" dirty="0" smtClean="0"/>
              <a:t>.</a:t>
            </a:r>
          </a:p>
          <a:p>
            <a:endParaRPr lang="en-US" dirty="0"/>
          </a:p>
          <a:p>
            <a:r>
              <a:rPr lang="en-US" sz="1200" dirty="0"/>
              <a:t>ALTER PROCEDURE </a:t>
            </a:r>
            <a:r>
              <a:rPr lang="en-US" sz="1200" dirty="0" err="1"/>
              <a:t>uspFindProducts</a:t>
            </a:r>
            <a:r>
              <a:rPr lang="en-US" sz="1200" dirty="0"/>
              <a:t>(</a:t>
            </a:r>
          </a:p>
          <a:p>
            <a:r>
              <a:rPr lang="en-US" sz="1200" dirty="0"/>
              <a:t>    @</a:t>
            </a:r>
            <a:r>
              <a:rPr lang="en-US" sz="1200" dirty="0" err="1"/>
              <a:t>min_list_price</a:t>
            </a:r>
            <a:r>
              <a:rPr lang="en-US" sz="1200" dirty="0"/>
              <a:t> AS DECIMAL</a:t>
            </a:r>
          </a:p>
          <a:p>
            <a:r>
              <a:rPr lang="en-US" sz="1200" dirty="0"/>
              <a:t>    ,@</a:t>
            </a:r>
            <a:r>
              <a:rPr lang="en-US" sz="1200" dirty="0" err="1"/>
              <a:t>max_list_price</a:t>
            </a:r>
            <a:r>
              <a:rPr lang="en-US" sz="1200" dirty="0"/>
              <a:t> AS DECIMAL</a:t>
            </a:r>
          </a:p>
          <a:p>
            <a:r>
              <a:rPr lang="en-US" sz="1200" dirty="0"/>
              <a:t>    ,@name AS VARCHAR(max)</a:t>
            </a:r>
          </a:p>
          <a:p>
            <a:r>
              <a:rPr lang="en-US" sz="1200" dirty="0"/>
              <a:t>)</a:t>
            </a:r>
          </a:p>
          <a:p>
            <a:r>
              <a:rPr lang="en-US" sz="1200" dirty="0"/>
              <a:t>AS</a:t>
            </a:r>
          </a:p>
          <a:p>
            <a:r>
              <a:rPr lang="en-US" sz="1200" dirty="0"/>
              <a:t>BEGIN</a:t>
            </a:r>
          </a:p>
          <a:p>
            <a:r>
              <a:rPr lang="en-US" sz="1200" dirty="0"/>
              <a:t>    SELECT</a:t>
            </a:r>
          </a:p>
          <a:p>
            <a:r>
              <a:rPr lang="en-US" sz="1200" dirty="0"/>
              <a:t>        </a:t>
            </a:r>
            <a:r>
              <a:rPr lang="en-US" sz="1200" dirty="0" err="1"/>
              <a:t>product_name</a:t>
            </a:r>
            <a:r>
              <a:rPr lang="en-US" sz="1200" dirty="0"/>
              <a:t>,</a:t>
            </a:r>
          </a:p>
          <a:p>
            <a:r>
              <a:rPr lang="en-US" sz="1200" dirty="0"/>
              <a:t>        </a:t>
            </a:r>
            <a:r>
              <a:rPr lang="en-US" sz="1200" dirty="0" err="1"/>
              <a:t>list_price</a:t>
            </a:r>
            <a:endParaRPr lang="en-US" sz="1200" dirty="0"/>
          </a:p>
          <a:p>
            <a:r>
              <a:rPr lang="en-US" sz="1200" dirty="0"/>
              <a:t>    FROM </a:t>
            </a:r>
          </a:p>
          <a:p>
            <a:r>
              <a:rPr lang="en-US" sz="1200" dirty="0"/>
              <a:t>        </a:t>
            </a:r>
            <a:r>
              <a:rPr lang="en-US" sz="1200" dirty="0" err="1"/>
              <a:t>production.products</a:t>
            </a:r>
            <a:endParaRPr lang="en-US" sz="1200" dirty="0"/>
          </a:p>
          <a:p>
            <a:r>
              <a:rPr lang="en-US" sz="1200" dirty="0"/>
              <a:t>    WHERE</a:t>
            </a:r>
          </a:p>
          <a:p>
            <a:r>
              <a:rPr lang="en-US" sz="1200" dirty="0"/>
              <a:t>        </a:t>
            </a:r>
            <a:r>
              <a:rPr lang="en-US" sz="1200" dirty="0" err="1"/>
              <a:t>list_price</a:t>
            </a:r>
            <a:r>
              <a:rPr lang="en-US" sz="1200" dirty="0"/>
              <a:t> &gt;= @</a:t>
            </a:r>
            <a:r>
              <a:rPr lang="en-US" sz="1200" dirty="0" err="1"/>
              <a:t>min_list_price</a:t>
            </a:r>
            <a:r>
              <a:rPr lang="en-US" sz="1200" dirty="0"/>
              <a:t> AND</a:t>
            </a:r>
          </a:p>
          <a:p>
            <a:r>
              <a:rPr lang="en-US" sz="1200" dirty="0"/>
              <a:t>        </a:t>
            </a:r>
            <a:r>
              <a:rPr lang="en-US" sz="1200" dirty="0" err="1"/>
              <a:t>list_price</a:t>
            </a:r>
            <a:r>
              <a:rPr lang="en-US" sz="1200" dirty="0"/>
              <a:t> &lt;= @</a:t>
            </a:r>
            <a:r>
              <a:rPr lang="en-US" sz="1200" dirty="0" err="1"/>
              <a:t>max_list_price</a:t>
            </a:r>
            <a:r>
              <a:rPr lang="en-US" sz="1200" dirty="0"/>
              <a:t> AND</a:t>
            </a:r>
          </a:p>
          <a:p>
            <a:r>
              <a:rPr lang="en-US" sz="1200" dirty="0"/>
              <a:t>        </a:t>
            </a:r>
            <a:r>
              <a:rPr lang="en-US" sz="1200" dirty="0" err="1"/>
              <a:t>product_name</a:t>
            </a:r>
            <a:r>
              <a:rPr lang="en-US" sz="1200" dirty="0"/>
              <a:t> LIKE '%' + @name + '%'</a:t>
            </a:r>
          </a:p>
          <a:p>
            <a:r>
              <a:rPr lang="en-US" sz="1200" dirty="0"/>
              <a:t>    ORDER BY</a:t>
            </a:r>
          </a:p>
          <a:p>
            <a:r>
              <a:rPr lang="en-US" sz="1200" dirty="0"/>
              <a:t>        </a:t>
            </a:r>
            <a:r>
              <a:rPr lang="en-US" sz="1200" dirty="0" err="1"/>
              <a:t>list_price</a:t>
            </a:r>
            <a:r>
              <a:rPr lang="en-US" sz="1200" dirty="0"/>
              <a:t>;</a:t>
            </a:r>
          </a:p>
          <a:p>
            <a:r>
              <a:rPr lang="en-US" sz="1200" dirty="0"/>
              <a:t>END;</a:t>
            </a:r>
          </a:p>
        </p:txBody>
      </p:sp>
    </p:spTree>
    <p:extLst>
      <p:ext uri="{BB962C8B-B14F-4D97-AF65-F5344CB8AC3E}">
        <p14:creationId xmlns:p14="http://schemas.microsoft.com/office/powerpoint/2010/main" val="2188189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7975" y="557940"/>
            <a:ext cx="8370900" cy="1041640"/>
          </a:xfrm>
          <a:prstGeom prst="rect">
            <a:avLst/>
          </a:prstGeom>
        </p:spPr>
      </p:pic>
      <p:sp>
        <p:nvSpPr>
          <p:cNvPr id="3" name="TextBox 2"/>
          <p:cNvSpPr txBox="1"/>
          <p:nvPr/>
        </p:nvSpPr>
        <p:spPr>
          <a:xfrm>
            <a:off x="852407" y="1449092"/>
            <a:ext cx="10360617" cy="5078313"/>
          </a:xfrm>
          <a:prstGeom prst="rect">
            <a:avLst/>
          </a:prstGeom>
          <a:noFill/>
        </p:spPr>
        <p:txBody>
          <a:bodyPr wrap="square" rtlCol="0">
            <a:spAutoFit/>
          </a:bodyPr>
          <a:lstStyle/>
          <a:p>
            <a:r>
              <a:rPr lang="en-US" dirty="0"/>
              <a:t>In the WHERE clause of the SELECT statement, we added the following condition</a:t>
            </a:r>
            <a:r>
              <a:rPr lang="en-US" dirty="0" smtClean="0"/>
              <a:t>:</a:t>
            </a:r>
          </a:p>
          <a:p>
            <a:endParaRPr lang="en-US" dirty="0" smtClean="0"/>
          </a:p>
          <a:p>
            <a:r>
              <a:rPr lang="en-US" dirty="0" err="1"/>
              <a:t>product_name</a:t>
            </a:r>
            <a:r>
              <a:rPr lang="en-US" dirty="0"/>
              <a:t> LIKE '%' + @name + </a:t>
            </a:r>
            <a:r>
              <a:rPr lang="en-US" dirty="0" smtClean="0"/>
              <a:t>'%‘</a:t>
            </a:r>
          </a:p>
          <a:p>
            <a:endParaRPr lang="en-US" dirty="0"/>
          </a:p>
          <a:p>
            <a:r>
              <a:rPr lang="en-US" dirty="0"/>
              <a:t>By doing this, the stored procedure returns the products whose list prices are in the range of min and max list prices and the product names also contain a piece of text that you pass in.</a:t>
            </a:r>
          </a:p>
          <a:p>
            <a:endParaRPr lang="en-US" dirty="0"/>
          </a:p>
          <a:p>
            <a:r>
              <a:rPr lang="en-US" dirty="0"/>
              <a:t>Once the stored procedure is altered successfully, you can execute it as follows</a:t>
            </a:r>
            <a:r>
              <a:rPr lang="en-US" dirty="0" smtClean="0"/>
              <a:t>:</a:t>
            </a:r>
          </a:p>
          <a:p>
            <a:endParaRPr lang="en-US" dirty="0" smtClean="0"/>
          </a:p>
          <a:p>
            <a:r>
              <a:rPr lang="en-US" dirty="0"/>
              <a:t>EXECUTE </a:t>
            </a:r>
            <a:r>
              <a:rPr lang="en-US" dirty="0" err="1"/>
              <a:t>uspFindProducts</a:t>
            </a:r>
            <a:r>
              <a:rPr lang="en-US" dirty="0"/>
              <a:t> </a:t>
            </a:r>
          </a:p>
          <a:p>
            <a:r>
              <a:rPr lang="en-US" dirty="0"/>
              <a:t>    @</a:t>
            </a:r>
            <a:r>
              <a:rPr lang="en-US" dirty="0" err="1"/>
              <a:t>min_list_price</a:t>
            </a:r>
            <a:r>
              <a:rPr lang="en-US" dirty="0"/>
              <a:t> = 900, </a:t>
            </a:r>
          </a:p>
          <a:p>
            <a:r>
              <a:rPr lang="en-US" dirty="0"/>
              <a:t>    @</a:t>
            </a:r>
            <a:r>
              <a:rPr lang="en-US" dirty="0" err="1"/>
              <a:t>max_list_price</a:t>
            </a:r>
            <a:r>
              <a:rPr lang="en-US" dirty="0"/>
              <a:t> = 1000,</a:t>
            </a:r>
          </a:p>
          <a:p>
            <a:r>
              <a:rPr lang="en-US" dirty="0"/>
              <a:t>    @name = 'Trek</a:t>
            </a:r>
            <a:r>
              <a:rPr lang="en-US" dirty="0" smtClean="0"/>
              <a:t>';</a:t>
            </a:r>
          </a:p>
          <a:p>
            <a:endParaRPr lang="en-US" dirty="0" smtClean="0"/>
          </a:p>
          <a:p>
            <a:r>
              <a:rPr lang="en-US" dirty="0"/>
              <a:t>In this statement, we used the </a:t>
            </a:r>
            <a:r>
              <a:rPr lang="en-US" dirty="0" err="1"/>
              <a:t>uspFindProducts</a:t>
            </a:r>
            <a:r>
              <a:rPr lang="en-US" dirty="0"/>
              <a:t> stored procedure to find the product whose list prices are in the range of 900 and 1,000 and their names contain the word Trek.</a:t>
            </a:r>
          </a:p>
          <a:p>
            <a:endParaRPr lang="en-US" dirty="0"/>
          </a:p>
          <a:p>
            <a:endParaRPr lang="en-US" dirty="0"/>
          </a:p>
        </p:txBody>
      </p:sp>
    </p:spTree>
    <p:extLst>
      <p:ext uri="{BB962C8B-B14F-4D97-AF65-F5344CB8AC3E}">
        <p14:creationId xmlns:p14="http://schemas.microsoft.com/office/powerpoint/2010/main" val="2275253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5641" y="945397"/>
            <a:ext cx="7710406" cy="646331"/>
          </a:xfrm>
          <a:prstGeom prst="rect">
            <a:avLst/>
          </a:prstGeom>
          <a:noFill/>
        </p:spPr>
        <p:txBody>
          <a:bodyPr wrap="square" rtlCol="0">
            <a:spAutoFit/>
          </a:bodyPr>
          <a:lstStyle/>
          <a:p>
            <a:r>
              <a:rPr lang="en-US" sz="3600" dirty="0"/>
              <a:t>Creating </a:t>
            </a:r>
            <a:r>
              <a:rPr lang="en-US" sz="3600" dirty="0" smtClean="0"/>
              <a:t>Optional Parameters</a:t>
            </a:r>
            <a:endParaRPr lang="en-US" sz="3600" dirty="0"/>
          </a:p>
        </p:txBody>
      </p:sp>
      <p:sp>
        <p:nvSpPr>
          <p:cNvPr id="5" name="TextBox 4"/>
          <p:cNvSpPr txBox="1"/>
          <p:nvPr/>
        </p:nvSpPr>
        <p:spPr>
          <a:xfrm>
            <a:off x="1108129" y="1720312"/>
            <a:ext cx="9942163" cy="4339650"/>
          </a:xfrm>
          <a:prstGeom prst="rect">
            <a:avLst/>
          </a:prstGeom>
          <a:noFill/>
        </p:spPr>
        <p:txBody>
          <a:bodyPr wrap="square" rtlCol="0">
            <a:spAutoFit/>
          </a:bodyPr>
          <a:lstStyle/>
          <a:p>
            <a:r>
              <a:rPr lang="en-US" dirty="0"/>
              <a:t>SQL Server allows you to specify default values for parameters so that when you call stored procedures, you can skip the parameters with default values</a:t>
            </a:r>
            <a:r>
              <a:rPr lang="en-US" dirty="0" smtClean="0"/>
              <a:t>.</a:t>
            </a:r>
          </a:p>
          <a:p>
            <a:endParaRPr lang="en-US" sz="1200" dirty="0"/>
          </a:p>
          <a:p>
            <a:r>
              <a:rPr lang="en-US" sz="1200" dirty="0"/>
              <a:t>ALTER PROCEDURE </a:t>
            </a:r>
            <a:r>
              <a:rPr lang="en-US" sz="1200" dirty="0" err="1"/>
              <a:t>uspFindProducts</a:t>
            </a:r>
            <a:r>
              <a:rPr lang="en-US" sz="1200" dirty="0"/>
              <a:t>(</a:t>
            </a:r>
          </a:p>
          <a:p>
            <a:r>
              <a:rPr lang="en-US" sz="1200" dirty="0"/>
              <a:t>    @</a:t>
            </a:r>
            <a:r>
              <a:rPr lang="en-US" sz="1200" dirty="0" err="1"/>
              <a:t>min_list_price</a:t>
            </a:r>
            <a:r>
              <a:rPr lang="en-US" sz="1200" dirty="0"/>
              <a:t> AS DECIMAL = 0</a:t>
            </a:r>
          </a:p>
          <a:p>
            <a:r>
              <a:rPr lang="en-US" sz="1200" dirty="0"/>
              <a:t>    ,@</a:t>
            </a:r>
            <a:r>
              <a:rPr lang="en-US" sz="1200" dirty="0" err="1"/>
              <a:t>max_list_price</a:t>
            </a:r>
            <a:r>
              <a:rPr lang="en-US" sz="1200" dirty="0"/>
              <a:t> AS DECIMAL = 999999</a:t>
            </a:r>
          </a:p>
          <a:p>
            <a:r>
              <a:rPr lang="en-US" sz="1200" dirty="0"/>
              <a:t>    ,@name AS VARCHAR(max)</a:t>
            </a:r>
          </a:p>
          <a:p>
            <a:r>
              <a:rPr lang="en-US" sz="1200" dirty="0"/>
              <a:t>)</a:t>
            </a:r>
          </a:p>
          <a:p>
            <a:r>
              <a:rPr lang="en-US" sz="1200" dirty="0"/>
              <a:t>AS</a:t>
            </a:r>
          </a:p>
          <a:p>
            <a:r>
              <a:rPr lang="en-US" sz="1200" dirty="0"/>
              <a:t>BEGIN</a:t>
            </a:r>
          </a:p>
          <a:p>
            <a:r>
              <a:rPr lang="en-US" sz="1200" dirty="0"/>
              <a:t>    SELECT</a:t>
            </a:r>
          </a:p>
          <a:p>
            <a:r>
              <a:rPr lang="en-US" sz="1200" dirty="0"/>
              <a:t>        </a:t>
            </a:r>
            <a:r>
              <a:rPr lang="en-US" sz="1200" dirty="0" err="1"/>
              <a:t>product_name</a:t>
            </a:r>
            <a:r>
              <a:rPr lang="en-US" sz="1200" dirty="0"/>
              <a:t>,</a:t>
            </a:r>
          </a:p>
          <a:p>
            <a:r>
              <a:rPr lang="en-US" sz="1200" dirty="0"/>
              <a:t>        </a:t>
            </a:r>
            <a:r>
              <a:rPr lang="en-US" sz="1200" dirty="0" err="1"/>
              <a:t>list_price</a:t>
            </a:r>
            <a:endParaRPr lang="en-US" sz="1200" dirty="0"/>
          </a:p>
          <a:p>
            <a:r>
              <a:rPr lang="en-US" sz="1200" dirty="0"/>
              <a:t>    FROM </a:t>
            </a:r>
          </a:p>
          <a:p>
            <a:r>
              <a:rPr lang="en-US" sz="1200" dirty="0"/>
              <a:t>        </a:t>
            </a:r>
            <a:r>
              <a:rPr lang="en-US" sz="1200" dirty="0" err="1"/>
              <a:t>production.products</a:t>
            </a:r>
            <a:endParaRPr lang="en-US" sz="1200" dirty="0"/>
          </a:p>
          <a:p>
            <a:r>
              <a:rPr lang="en-US" sz="1200" dirty="0"/>
              <a:t>    WHERE</a:t>
            </a:r>
          </a:p>
          <a:p>
            <a:r>
              <a:rPr lang="en-US" sz="1200" dirty="0"/>
              <a:t>        </a:t>
            </a:r>
            <a:r>
              <a:rPr lang="en-US" sz="1200" dirty="0" err="1"/>
              <a:t>list_price</a:t>
            </a:r>
            <a:r>
              <a:rPr lang="en-US" sz="1200" dirty="0"/>
              <a:t> &gt;= @</a:t>
            </a:r>
            <a:r>
              <a:rPr lang="en-US" sz="1200" dirty="0" err="1"/>
              <a:t>min_list_price</a:t>
            </a:r>
            <a:r>
              <a:rPr lang="en-US" sz="1200" dirty="0"/>
              <a:t> AND</a:t>
            </a:r>
          </a:p>
          <a:p>
            <a:r>
              <a:rPr lang="en-US" sz="1200" dirty="0"/>
              <a:t>        </a:t>
            </a:r>
            <a:r>
              <a:rPr lang="en-US" sz="1200" dirty="0" err="1"/>
              <a:t>list_price</a:t>
            </a:r>
            <a:r>
              <a:rPr lang="en-US" sz="1200" dirty="0"/>
              <a:t> &lt;= @</a:t>
            </a:r>
            <a:r>
              <a:rPr lang="en-US" sz="1200" dirty="0" err="1"/>
              <a:t>max_list_price</a:t>
            </a:r>
            <a:r>
              <a:rPr lang="en-US" sz="1200" dirty="0"/>
              <a:t> AND</a:t>
            </a:r>
          </a:p>
          <a:p>
            <a:r>
              <a:rPr lang="en-US" sz="1200" dirty="0"/>
              <a:t>        </a:t>
            </a:r>
            <a:r>
              <a:rPr lang="en-US" sz="1200" dirty="0" err="1"/>
              <a:t>product_name</a:t>
            </a:r>
            <a:r>
              <a:rPr lang="en-US" sz="1200" dirty="0"/>
              <a:t> LIKE '%' + @name + '%'</a:t>
            </a:r>
          </a:p>
          <a:p>
            <a:r>
              <a:rPr lang="en-US" sz="1200" dirty="0"/>
              <a:t>    ORDER BY</a:t>
            </a:r>
          </a:p>
          <a:p>
            <a:r>
              <a:rPr lang="en-US" sz="1200" dirty="0"/>
              <a:t>        </a:t>
            </a:r>
            <a:r>
              <a:rPr lang="en-US" sz="1200" dirty="0" err="1"/>
              <a:t>list_price</a:t>
            </a:r>
            <a:r>
              <a:rPr lang="en-US" sz="1200" dirty="0"/>
              <a:t>;</a:t>
            </a:r>
          </a:p>
          <a:p>
            <a:r>
              <a:rPr lang="en-US" sz="1200" dirty="0"/>
              <a:t>END;</a:t>
            </a:r>
          </a:p>
        </p:txBody>
      </p:sp>
    </p:spTree>
    <p:extLst>
      <p:ext uri="{BB962C8B-B14F-4D97-AF65-F5344CB8AC3E}">
        <p14:creationId xmlns:p14="http://schemas.microsoft.com/office/powerpoint/2010/main" val="3598329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00072" y="700119"/>
            <a:ext cx="7901101" cy="963251"/>
          </a:xfrm>
          <a:prstGeom prst="rect">
            <a:avLst/>
          </a:prstGeom>
        </p:spPr>
      </p:pic>
      <p:sp>
        <p:nvSpPr>
          <p:cNvPr id="3" name="TextBox 2"/>
          <p:cNvSpPr txBox="1"/>
          <p:nvPr/>
        </p:nvSpPr>
        <p:spPr>
          <a:xfrm>
            <a:off x="1100380" y="2038027"/>
            <a:ext cx="1017463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In this stored procedure, we assigned 0 as the default value for the @</a:t>
            </a:r>
            <a:r>
              <a:rPr lang="en-US" dirty="0" err="1"/>
              <a:t>min_list_price</a:t>
            </a:r>
            <a:r>
              <a:rPr lang="en-US" dirty="0"/>
              <a:t> parameter and 999,999 as the default value for the @</a:t>
            </a:r>
            <a:r>
              <a:rPr lang="en-US" dirty="0" err="1"/>
              <a:t>max_list_price</a:t>
            </a:r>
            <a:r>
              <a:rPr lang="en-US" dirty="0"/>
              <a:t> parameter.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the stored procedure is compiled, you can execute it without passing the arguments to @</a:t>
            </a:r>
            <a:r>
              <a:rPr lang="en-US" dirty="0" err="1"/>
              <a:t>min_list_price</a:t>
            </a:r>
            <a:r>
              <a:rPr lang="en-US" dirty="0"/>
              <a:t> and @</a:t>
            </a:r>
            <a:r>
              <a:rPr lang="en-US" dirty="0" err="1"/>
              <a:t>max_list_price</a:t>
            </a:r>
            <a:r>
              <a:rPr lang="en-US" dirty="0"/>
              <a:t> parameters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a:t>EXECUTE</a:t>
            </a:r>
            <a:r>
              <a:rPr lang="en-US" dirty="0"/>
              <a:t> </a:t>
            </a:r>
            <a:r>
              <a:rPr lang="en-US" dirty="0" err="1"/>
              <a:t>uspFindProducts</a:t>
            </a:r>
            <a:r>
              <a:rPr lang="en-US" dirty="0"/>
              <a:t> @</a:t>
            </a:r>
            <a:r>
              <a:rPr lang="en-US" b="1" dirty="0"/>
              <a:t>name</a:t>
            </a:r>
            <a:r>
              <a:rPr lang="en-US" dirty="0"/>
              <a:t> = 'Trek</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a:t>
            </a:r>
            <a:r>
              <a:rPr lang="en-US" dirty="0" smtClean="0"/>
              <a:t>n </a:t>
            </a:r>
            <a:r>
              <a:rPr lang="en-US" dirty="0"/>
              <a:t>this case, the stored procedure used 0 for @</a:t>
            </a:r>
            <a:r>
              <a:rPr lang="en-US" dirty="0" err="1"/>
              <a:t>min_list_price</a:t>
            </a:r>
            <a:r>
              <a:rPr lang="en-US" dirty="0"/>
              <a:t> parameter and 999,999 for the @</a:t>
            </a:r>
            <a:r>
              <a:rPr lang="en-US" dirty="0" err="1"/>
              <a:t>max_list_price</a:t>
            </a:r>
            <a:r>
              <a:rPr lang="en-US" dirty="0"/>
              <a:t> parameter when it executed the query.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dirty="0" err="1"/>
              <a:t>min_list_price</a:t>
            </a:r>
            <a:r>
              <a:rPr lang="en-US" dirty="0"/>
              <a:t> and @</a:t>
            </a:r>
            <a:r>
              <a:rPr lang="en-US" dirty="0" err="1"/>
              <a:t>max_list_price</a:t>
            </a:r>
            <a:r>
              <a:rPr lang="en-US" dirty="0"/>
              <a:t> parameters are called optional parameters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EXECUTE</a:t>
            </a:r>
            <a:r>
              <a:rPr lang="en-US" dirty="0"/>
              <a:t> </a:t>
            </a:r>
            <a:r>
              <a:rPr lang="en-US" dirty="0" err="1"/>
              <a:t>uspFindProducts</a:t>
            </a:r>
            <a:r>
              <a:rPr lang="en-US" dirty="0"/>
              <a:t> @</a:t>
            </a:r>
            <a:r>
              <a:rPr lang="en-US" dirty="0" err="1"/>
              <a:t>min_list_price</a:t>
            </a:r>
            <a:r>
              <a:rPr lang="en-US" dirty="0"/>
              <a:t> = 6000, @</a:t>
            </a:r>
            <a:r>
              <a:rPr lang="en-US" b="1" dirty="0"/>
              <a:t>name</a:t>
            </a:r>
            <a:r>
              <a:rPr lang="en-US" dirty="0"/>
              <a:t> = 'Trek';</a:t>
            </a:r>
          </a:p>
        </p:txBody>
      </p:sp>
    </p:spTree>
    <p:extLst>
      <p:ext uri="{BB962C8B-B14F-4D97-AF65-F5344CB8AC3E}">
        <p14:creationId xmlns:p14="http://schemas.microsoft.com/office/powerpoint/2010/main" val="2935100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5899" y="712922"/>
            <a:ext cx="7803396" cy="584775"/>
          </a:xfrm>
          <a:prstGeom prst="rect">
            <a:avLst/>
          </a:prstGeom>
          <a:noFill/>
        </p:spPr>
        <p:txBody>
          <a:bodyPr wrap="square" rtlCol="0">
            <a:spAutoFit/>
          </a:bodyPr>
          <a:lstStyle/>
          <a:p>
            <a:r>
              <a:rPr lang="en-US" sz="3200" dirty="0"/>
              <a:t>Using NULL as the default value</a:t>
            </a:r>
          </a:p>
        </p:txBody>
      </p:sp>
      <p:sp>
        <p:nvSpPr>
          <p:cNvPr id="4" name="TextBox 3"/>
          <p:cNvSpPr txBox="1"/>
          <p:nvPr/>
        </p:nvSpPr>
        <p:spPr>
          <a:xfrm>
            <a:off x="1170123" y="1379350"/>
            <a:ext cx="9911166" cy="4708981"/>
          </a:xfrm>
          <a:prstGeom prst="rect">
            <a:avLst/>
          </a:prstGeom>
          <a:noFill/>
        </p:spPr>
        <p:txBody>
          <a:bodyPr wrap="square" rtlCol="0">
            <a:spAutoFit/>
          </a:bodyPr>
          <a:lstStyle/>
          <a:p>
            <a:pPr marL="285750" indent="-285750">
              <a:buFont typeface="Arial" panose="020B0604020202020204" pitchFamily="34" charset="0"/>
              <a:buChar char="•"/>
            </a:pPr>
            <a:r>
              <a:rPr lang="en-US" dirty="0"/>
              <a:t>In the </a:t>
            </a:r>
            <a:r>
              <a:rPr lang="en-US" dirty="0" err="1"/>
              <a:t>uspFindProducts</a:t>
            </a:r>
            <a:r>
              <a:rPr lang="en-US" dirty="0"/>
              <a:t> stored procedure, we used 999,999 as the default maximum list price. This is not robust because in the future you may have products with the list prices that are greater than that.</a:t>
            </a:r>
          </a:p>
          <a:p>
            <a:pPr marL="285750" indent="-285750">
              <a:buFont typeface="Arial" panose="020B0604020202020204" pitchFamily="34" charset="0"/>
              <a:buChar char="•"/>
            </a:pPr>
            <a:r>
              <a:rPr lang="en-US" dirty="0" smtClean="0"/>
              <a:t>A </a:t>
            </a:r>
            <a:r>
              <a:rPr lang="en-US" dirty="0"/>
              <a:t>typical technique to avoid this is to use NULL as the default value for the parameters</a:t>
            </a:r>
            <a:r>
              <a:rPr lang="en-US" dirty="0" smtClean="0"/>
              <a:t>:</a:t>
            </a:r>
          </a:p>
          <a:p>
            <a:pPr marL="285750" indent="-285750">
              <a:buFont typeface="Arial" panose="020B0604020202020204" pitchFamily="34" charset="0"/>
              <a:buChar char="•"/>
            </a:pPr>
            <a:endParaRPr lang="en-US" dirty="0" smtClean="0"/>
          </a:p>
          <a:p>
            <a:r>
              <a:rPr lang="en-US" sz="1200" dirty="0"/>
              <a:t>ALTER PROCEDURE </a:t>
            </a:r>
            <a:r>
              <a:rPr lang="en-US" sz="1200" dirty="0" err="1"/>
              <a:t>uspFindProducts</a:t>
            </a:r>
            <a:r>
              <a:rPr lang="en-US" sz="1200" dirty="0"/>
              <a:t>(</a:t>
            </a:r>
          </a:p>
          <a:p>
            <a:r>
              <a:rPr lang="en-US" sz="1200" dirty="0"/>
              <a:t>    @</a:t>
            </a:r>
            <a:r>
              <a:rPr lang="en-US" sz="1200" dirty="0" err="1"/>
              <a:t>min_list_price</a:t>
            </a:r>
            <a:r>
              <a:rPr lang="en-US" sz="1200" dirty="0"/>
              <a:t> AS DECIMAL = 0</a:t>
            </a:r>
          </a:p>
          <a:p>
            <a:r>
              <a:rPr lang="en-US" sz="1200" dirty="0"/>
              <a:t>    ,@</a:t>
            </a:r>
            <a:r>
              <a:rPr lang="en-US" sz="1200" dirty="0" err="1"/>
              <a:t>max_list_price</a:t>
            </a:r>
            <a:r>
              <a:rPr lang="en-US" sz="1200" dirty="0"/>
              <a:t> AS DECIMAL = NULL</a:t>
            </a:r>
          </a:p>
          <a:p>
            <a:r>
              <a:rPr lang="en-US" sz="1200" dirty="0"/>
              <a:t>    ,@name AS VARCHAR(max)</a:t>
            </a:r>
          </a:p>
          <a:p>
            <a:r>
              <a:rPr lang="en-US" sz="1200" dirty="0"/>
              <a:t>)</a:t>
            </a:r>
          </a:p>
          <a:p>
            <a:r>
              <a:rPr lang="en-US" sz="1200" dirty="0"/>
              <a:t>AS</a:t>
            </a:r>
          </a:p>
          <a:p>
            <a:r>
              <a:rPr lang="en-US" sz="1200" dirty="0"/>
              <a:t>BEGIN</a:t>
            </a:r>
          </a:p>
          <a:p>
            <a:r>
              <a:rPr lang="en-US" sz="1200" dirty="0"/>
              <a:t>    SELECT</a:t>
            </a:r>
          </a:p>
          <a:p>
            <a:r>
              <a:rPr lang="en-US" sz="1200" dirty="0"/>
              <a:t>        </a:t>
            </a:r>
            <a:r>
              <a:rPr lang="en-US" sz="1200" dirty="0" err="1"/>
              <a:t>product_name</a:t>
            </a:r>
            <a:r>
              <a:rPr lang="en-US" sz="1200" dirty="0"/>
              <a:t>,</a:t>
            </a:r>
          </a:p>
          <a:p>
            <a:r>
              <a:rPr lang="en-US" sz="1200" dirty="0"/>
              <a:t>        </a:t>
            </a:r>
            <a:r>
              <a:rPr lang="en-US" sz="1200" dirty="0" err="1"/>
              <a:t>list_price</a:t>
            </a:r>
            <a:endParaRPr lang="en-US" sz="1200" dirty="0"/>
          </a:p>
          <a:p>
            <a:r>
              <a:rPr lang="en-US" sz="1200" dirty="0"/>
              <a:t>    FROM </a:t>
            </a:r>
          </a:p>
          <a:p>
            <a:r>
              <a:rPr lang="en-US" sz="1200" dirty="0"/>
              <a:t>        </a:t>
            </a:r>
            <a:r>
              <a:rPr lang="en-US" sz="1200" dirty="0" err="1"/>
              <a:t>production.products</a:t>
            </a:r>
            <a:endParaRPr lang="en-US" sz="1200" dirty="0"/>
          </a:p>
          <a:p>
            <a:r>
              <a:rPr lang="en-US" sz="1200" dirty="0"/>
              <a:t>    WHERE</a:t>
            </a:r>
          </a:p>
          <a:p>
            <a:r>
              <a:rPr lang="en-US" sz="1200" dirty="0"/>
              <a:t>        </a:t>
            </a:r>
            <a:r>
              <a:rPr lang="en-US" sz="1200" dirty="0" err="1"/>
              <a:t>list_price</a:t>
            </a:r>
            <a:r>
              <a:rPr lang="en-US" sz="1200" dirty="0"/>
              <a:t> &gt;= @</a:t>
            </a:r>
            <a:r>
              <a:rPr lang="en-US" sz="1200" dirty="0" err="1"/>
              <a:t>min_list_price</a:t>
            </a:r>
            <a:r>
              <a:rPr lang="en-US" sz="1200" dirty="0"/>
              <a:t> AND</a:t>
            </a:r>
          </a:p>
          <a:p>
            <a:r>
              <a:rPr lang="en-US" sz="1200" dirty="0"/>
              <a:t>        (@</a:t>
            </a:r>
            <a:r>
              <a:rPr lang="en-US" sz="1200" dirty="0" err="1"/>
              <a:t>max_list_price</a:t>
            </a:r>
            <a:r>
              <a:rPr lang="en-US" sz="1200" dirty="0"/>
              <a:t> IS NULL OR </a:t>
            </a:r>
            <a:r>
              <a:rPr lang="en-US" sz="1200" dirty="0" err="1"/>
              <a:t>list_price</a:t>
            </a:r>
            <a:r>
              <a:rPr lang="en-US" sz="1200" dirty="0"/>
              <a:t> &lt;= @</a:t>
            </a:r>
            <a:r>
              <a:rPr lang="en-US" sz="1200" dirty="0" err="1"/>
              <a:t>max_list_price</a:t>
            </a:r>
            <a:r>
              <a:rPr lang="en-US" sz="1200" dirty="0"/>
              <a:t>) AND</a:t>
            </a:r>
          </a:p>
          <a:p>
            <a:r>
              <a:rPr lang="en-US" sz="1200" dirty="0"/>
              <a:t>        </a:t>
            </a:r>
            <a:r>
              <a:rPr lang="en-US" sz="1200" dirty="0" err="1"/>
              <a:t>product_name</a:t>
            </a:r>
            <a:r>
              <a:rPr lang="en-US" sz="1200" dirty="0"/>
              <a:t> LIKE '%' + @name + '%'</a:t>
            </a:r>
          </a:p>
          <a:p>
            <a:r>
              <a:rPr lang="en-US" sz="1200" dirty="0"/>
              <a:t>    ORDER BY</a:t>
            </a:r>
          </a:p>
          <a:p>
            <a:r>
              <a:rPr lang="en-US" sz="1200" dirty="0"/>
              <a:t>        </a:t>
            </a:r>
            <a:r>
              <a:rPr lang="en-US" sz="1200" dirty="0" err="1"/>
              <a:t>list_price</a:t>
            </a:r>
            <a:r>
              <a:rPr lang="en-US" sz="1200" dirty="0"/>
              <a:t>;</a:t>
            </a:r>
          </a:p>
          <a:p>
            <a:r>
              <a:rPr lang="en-US" sz="1200" dirty="0"/>
              <a:t>END;</a:t>
            </a:r>
          </a:p>
        </p:txBody>
      </p:sp>
    </p:spTree>
    <p:extLst>
      <p:ext uri="{BB962C8B-B14F-4D97-AF65-F5344CB8AC3E}">
        <p14:creationId xmlns:p14="http://schemas.microsoft.com/office/powerpoint/2010/main" val="4130519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68832" y="831999"/>
            <a:ext cx="8041975" cy="989051"/>
          </a:xfrm>
          <a:prstGeom prst="rect">
            <a:avLst/>
          </a:prstGeom>
        </p:spPr>
      </p:pic>
      <p:sp>
        <p:nvSpPr>
          <p:cNvPr id="3" name="TextBox 2"/>
          <p:cNvSpPr txBox="1"/>
          <p:nvPr/>
        </p:nvSpPr>
        <p:spPr>
          <a:xfrm>
            <a:off x="945397" y="2495226"/>
            <a:ext cx="10376115" cy="2862322"/>
          </a:xfrm>
          <a:prstGeom prst="rect">
            <a:avLst/>
          </a:prstGeom>
          <a:noFill/>
        </p:spPr>
        <p:txBody>
          <a:bodyPr wrap="square" rtlCol="0">
            <a:spAutoFit/>
          </a:bodyPr>
          <a:lstStyle/>
          <a:p>
            <a:r>
              <a:rPr lang="en-US" dirty="0"/>
              <a:t>In the WHERE clause, we changed the condition to handle NULL value for the @</a:t>
            </a:r>
            <a:r>
              <a:rPr lang="en-US" dirty="0" err="1"/>
              <a:t>max_list_price</a:t>
            </a:r>
            <a:r>
              <a:rPr lang="en-US" dirty="0"/>
              <a:t> parameter:</a:t>
            </a:r>
          </a:p>
          <a:p>
            <a:endParaRPr lang="en-US" dirty="0"/>
          </a:p>
          <a:p>
            <a:r>
              <a:rPr lang="en-US" dirty="0"/>
              <a:t>(@</a:t>
            </a:r>
            <a:r>
              <a:rPr lang="en-US" dirty="0" err="1"/>
              <a:t>max_list_price</a:t>
            </a:r>
            <a:r>
              <a:rPr lang="en-US" dirty="0"/>
              <a:t> IS NULL OR </a:t>
            </a:r>
            <a:r>
              <a:rPr lang="en-US" dirty="0" err="1"/>
              <a:t>list_price</a:t>
            </a:r>
            <a:r>
              <a:rPr lang="en-US" dirty="0"/>
              <a:t> &lt;= @</a:t>
            </a:r>
            <a:r>
              <a:rPr lang="en-US" dirty="0" err="1"/>
              <a:t>max_list_price</a:t>
            </a:r>
            <a:r>
              <a:rPr lang="en-US" dirty="0"/>
              <a:t>) </a:t>
            </a:r>
            <a:endParaRPr lang="en-US" dirty="0" smtClean="0"/>
          </a:p>
          <a:p>
            <a:endParaRPr lang="en-US" dirty="0"/>
          </a:p>
          <a:p>
            <a:r>
              <a:rPr lang="en-US" dirty="0"/>
              <a:t>The following statement executes the </a:t>
            </a:r>
            <a:r>
              <a:rPr lang="en-US" dirty="0" err="1"/>
              <a:t>uspFindProducts</a:t>
            </a:r>
            <a:r>
              <a:rPr lang="en-US" dirty="0"/>
              <a:t> stored procedure to find the product whose list prices are greater or equal to 500 and names contain the word </a:t>
            </a:r>
            <a:r>
              <a:rPr lang="en-US" dirty="0" err="1" smtClean="0"/>
              <a:t>Haro</a:t>
            </a:r>
            <a:endParaRPr lang="en-US" dirty="0" smtClean="0"/>
          </a:p>
          <a:p>
            <a:endParaRPr lang="en-US" dirty="0" smtClean="0"/>
          </a:p>
          <a:p>
            <a:r>
              <a:rPr lang="en-US" dirty="0"/>
              <a:t>EXECUTE </a:t>
            </a:r>
            <a:r>
              <a:rPr lang="en-US" dirty="0" err="1"/>
              <a:t>uspFindProducts</a:t>
            </a:r>
            <a:r>
              <a:rPr lang="en-US" dirty="0"/>
              <a:t> </a:t>
            </a:r>
          </a:p>
          <a:p>
            <a:r>
              <a:rPr lang="en-US" dirty="0"/>
              <a:t>    @</a:t>
            </a:r>
            <a:r>
              <a:rPr lang="en-US" dirty="0" err="1"/>
              <a:t>min_list_price</a:t>
            </a:r>
            <a:r>
              <a:rPr lang="en-US" dirty="0"/>
              <a:t> = 500,</a:t>
            </a:r>
          </a:p>
          <a:p>
            <a:r>
              <a:rPr lang="en-US" dirty="0"/>
              <a:t>    @name = '</a:t>
            </a:r>
            <a:r>
              <a:rPr lang="en-US" dirty="0" err="1"/>
              <a:t>Haro</a:t>
            </a:r>
            <a:r>
              <a:rPr lang="en-US" dirty="0"/>
              <a:t>';</a:t>
            </a:r>
          </a:p>
        </p:txBody>
      </p:sp>
    </p:spTree>
    <p:extLst>
      <p:ext uri="{BB962C8B-B14F-4D97-AF65-F5344CB8AC3E}">
        <p14:creationId xmlns:p14="http://schemas.microsoft.com/office/powerpoint/2010/main" val="3237585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3702" y="650930"/>
            <a:ext cx="2425483" cy="584775"/>
          </a:xfrm>
          <a:prstGeom prst="rect">
            <a:avLst/>
          </a:prstGeom>
          <a:noFill/>
        </p:spPr>
        <p:txBody>
          <a:bodyPr wrap="square" rtlCol="0">
            <a:spAutoFit/>
          </a:bodyPr>
          <a:lstStyle/>
          <a:p>
            <a:r>
              <a:rPr lang="en-US" sz="3200" dirty="0"/>
              <a:t>Variables</a:t>
            </a:r>
          </a:p>
        </p:txBody>
      </p:sp>
      <p:sp>
        <p:nvSpPr>
          <p:cNvPr id="4" name="Rectangle 3"/>
          <p:cNvSpPr/>
          <p:nvPr/>
        </p:nvSpPr>
        <p:spPr>
          <a:xfrm>
            <a:off x="1038386" y="1348354"/>
            <a:ext cx="10329621" cy="5078313"/>
          </a:xfrm>
          <a:prstGeom prst="rect">
            <a:avLst/>
          </a:prstGeom>
        </p:spPr>
        <p:txBody>
          <a:bodyPr wrap="square">
            <a:spAutoFit/>
          </a:bodyPr>
          <a:lstStyle/>
          <a:p>
            <a:pPr marL="285750" indent="-285750">
              <a:buFont typeface="Arial" panose="020B0604020202020204" pitchFamily="34" charset="0"/>
              <a:buChar char="•"/>
            </a:pPr>
            <a:r>
              <a:rPr lang="en-US" dirty="0"/>
              <a:t>A variable is an object that holds a single value of a specific type e.g., integer, date, or varying character string.</a:t>
            </a:r>
          </a:p>
          <a:p>
            <a:pPr marL="285750" indent="-285750">
              <a:buFont typeface="Arial" panose="020B0604020202020204" pitchFamily="34" charset="0"/>
              <a:buChar char="•"/>
            </a:pPr>
            <a:r>
              <a:rPr lang="en-US" dirty="0" smtClean="0"/>
              <a:t>We </a:t>
            </a:r>
            <a:r>
              <a:rPr lang="en-US" dirty="0"/>
              <a:t>typically use variables in the following cases:</a:t>
            </a:r>
          </a:p>
          <a:p>
            <a:r>
              <a:rPr lang="en-US" dirty="0" smtClean="0"/>
              <a:t>     As </a:t>
            </a:r>
            <a:r>
              <a:rPr lang="en-US" dirty="0"/>
              <a:t>a loop counter to count the number of times a loop is performed.</a:t>
            </a:r>
          </a:p>
          <a:p>
            <a:r>
              <a:rPr lang="en-US" dirty="0" smtClean="0"/>
              <a:t>     To </a:t>
            </a:r>
            <a:r>
              <a:rPr lang="en-US" dirty="0"/>
              <a:t>hold a value to be tested by a control-of-flow statement such as WHILE.</a:t>
            </a:r>
          </a:p>
          <a:p>
            <a:r>
              <a:rPr lang="en-US" dirty="0" smtClean="0"/>
              <a:t>     To </a:t>
            </a:r>
            <a:r>
              <a:rPr lang="en-US" dirty="0"/>
              <a:t>store the value returned by a stored procedure or a </a:t>
            </a:r>
            <a:r>
              <a:rPr lang="en-US" dirty="0" smtClean="0"/>
              <a:t>function.</a:t>
            </a:r>
          </a:p>
          <a:p>
            <a:endParaRPr lang="en-US" dirty="0"/>
          </a:p>
          <a:p>
            <a:r>
              <a:rPr lang="en-US" dirty="0" smtClean="0"/>
              <a:t>Declaring </a:t>
            </a:r>
            <a:r>
              <a:rPr lang="en-US" dirty="0"/>
              <a:t>a </a:t>
            </a:r>
            <a:r>
              <a:rPr lang="en-US" dirty="0" smtClean="0"/>
              <a:t>variable:</a:t>
            </a:r>
          </a:p>
          <a:p>
            <a:pPr marL="285750" indent="-285750">
              <a:buFont typeface="Arial" panose="020B0604020202020204" pitchFamily="34" charset="0"/>
              <a:buChar char="•"/>
            </a:pPr>
            <a:r>
              <a:rPr lang="en-US" dirty="0" smtClean="0"/>
              <a:t>     The </a:t>
            </a:r>
            <a:r>
              <a:rPr lang="en-US" dirty="0"/>
              <a:t>DECLARE statement initializes a variable by assigning it a name and a data type. </a:t>
            </a:r>
            <a:endParaRPr lang="en-US" dirty="0" smtClean="0"/>
          </a:p>
          <a:p>
            <a:pPr marL="285750" indent="-285750">
              <a:buFont typeface="Arial" panose="020B0604020202020204" pitchFamily="34" charset="0"/>
              <a:buChar char="•"/>
            </a:pPr>
            <a:r>
              <a:rPr lang="en-US" dirty="0" smtClean="0"/>
              <a:t>     The </a:t>
            </a:r>
            <a:r>
              <a:rPr lang="en-US" dirty="0"/>
              <a:t>variable name must </a:t>
            </a:r>
            <a:r>
              <a:rPr lang="en-US" dirty="0" smtClean="0"/>
              <a:t> start </a:t>
            </a:r>
            <a:r>
              <a:rPr lang="en-US" dirty="0"/>
              <a:t>with the @ sign. </a:t>
            </a:r>
            <a:endParaRPr lang="en-US" dirty="0" smtClean="0"/>
          </a:p>
          <a:p>
            <a:pPr marL="285750" indent="-285750">
              <a:buFont typeface="Arial" panose="020B0604020202020204" pitchFamily="34" charset="0"/>
              <a:buChar char="•"/>
            </a:pPr>
            <a:r>
              <a:rPr lang="en-US" dirty="0" smtClean="0"/>
              <a:t>     In </a:t>
            </a:r>
            <a:r>
              <a:rPr lang="en-US" dirty="0"/>
              <a:t>this example, the data type of the @</a:t>
            </a:r>
            <a:r>
              <a:rPr lang="en-US" dirty="0" err="1"/>
              <a:t>model_year</a:t>
            </a:r>
            <a:r>
              <a:rPr lang="en-US" dirty="0"/>
              <a:t> variable is </a:t>
            </a:r>
            <a:r>
              <a:rPr lang="en-US" dirty="0" smtClean="0"/>
              <a:t>SMALLINT.</a:t>
            </a:r>
          </a:p>
          <a:p>
            <a:r>
              <a:rPr lang="en-US" dirty="0" smtClean="0"/>
              <a:t>          DECLARE </a:t>
            </a:r>
            <a:r>
              <a:rPr lang="en-US" dirty="0"/>
              <a:t>@</a:t>
            </a:r>
            <a:r>
              <a:rPr lang="en-US" dirty="0" err="1"/>
              <a:t>model_year</a:t>
            </a:r>
            <a:r>
              <a:rPr lang="en-US" dirty="0"/>
              <a:t> </a:t>
            </a:r>
            <a:r>
              <a:rPr lang="en-US" dirty="0" smtClean="0"/>
              <a:t>SMALLINT;</a:t>
            </a:r>
          </a:p>
          <a:p>
            <a:pPr marL="285750" indent="-285750">
              <a:buFont typeface="Arial" panose="020B0604020202020204" pitchFamily="34" charset="0"/>
              <a:buChar char="•"/>
            </a:pPr>
            <a:r>
              <a:rPr lang="en-US" dirty="0"/>
              <a:t> </a:t>
            </a:r>
            <a:r>
              <a:rPr lang="en-US" dirty="0" smtClean="0"/>
              <a:t>    By </a:t>
            </a:r>
            <a:r>
              <a:rPr lang="en-US" dirty="0"/>
              <a:t>default, when a variable is declared, its value is set to NULL</a:t>
            </a:r>
            <a:r>
              <a:rPr lang="en-US" dirty="0" smtClean="0"/>
              <a:t>.</a:t>
            </a:r>
          </a:p>
          <a:p>
            <a:pPr marL="285750" indent="-285750">
              <a:buFont typeface="Arial" panose="020B0604020202020204" pitchFamily="34" charset="0"/>
              <a:buChar char="•"/>
            </a:pPr>
            <a:r>
              <a:rPr lang="en-US" dirty="0" smtClean="0"/>
              <a:t>     Between </a:t>
            </a:r>
            <a:r>
              <a:rPr lang="en-US" dirty="0"/>
              <a:t>the variable name and data type, you can use the optional AS keyword as follows:</a:t>
            </a:r>
          </a:p>
          <a:p>
            <a:r>
              <a:rPr lang="en-US" dirty="0" smtClean="0"/>
              <a:t>          DECLARE </a:t>
            </a:r>
            <a:r>
              <a:rPr lang="en-US" dirty="0"/>
              <a:t>@</a:t>
            </a:r>
            <a:r>
              <a:rPr lang="en-US" dirty="0" err="1"/>
              <a:t>model_year</a:t>
            </a:r>
            <a:r>
              <a:rPr lang="en-US" dirty="0"/>
              <a:t> AS </a:t>
            </a:r>
            <a:r>
              <a:rPr lang="en-US" dirty="0" smtClean="0"/>
              <a:t>SMALLINT;</a:t>
            </a:r>
          </a:p>
          <a:p>
            <a:pPr marL="285750" indent="-285750">
              <a:buFont typeface="Arial" panose="020B0604020202020204" pitchFamily="34" charset="0"/>
              <a:buChar char="•"/>
            </a:pPr>
            <a:r>
              <a:rPr lang="en-US" dirty="0"/>
              <a:t> </a:t>
            </a:r>
            <a:r>
              <a:rPr lang="en-US" dirty="0" smtClean="0"/>
              <a:t>    To </a:t>
            </a:r>
            <a:r>
              <a:rPr lang="en-US" dirty="0"/>
              <a:t>declare multiple variables, you separate variables by commas:</a:t>
            </a:r>
          </a:p>
          <a:p>
            <a:r>
              <a:rPr lang="en-US" dirty="0" smtClean="0"/>
              <a:t>         DECLARE </a:t>
            </a:r>
            <a:r>
              <a:rPr lang="en-US" dirty="0"/>
              <a:t>@</a:t>
            </a:r>
            <a:r>
              <a:rPr lang="en-US" dirty="0" err="1"/>
              <a:t>model_year</a:t>
            </a:r>
            <a:r>
              <a:rPr lang="en-US" dirty="0"/>
              <a:t> SMALLINT, </a:t>
            </a:r>
          </a:p>
          <a:p>
            <a:r>
              <a:rPr lang="en-US" dirty="0"/>
              <a:t>        @</a:t>
            </a:r>
            <a:r>
              <a:rPr lang="en-US" dirty="0" err="1"/>
              <a:t>product_name</a:t>
            </a:r>
            <a:r>
              <a:rPr lang="en-US" dirty="0"/>
              <a:t> VARCHAR(MAX);</a:t>
            </a:r>
          </a:p>
          <a:p>
            <a:endParaRPr lang="en-US" dirty="0"/>
          </a:p>
        </p:txBody>
      </p:sp>
    </p:spTree>
    <p:extLst>
      <p:ext uri="{BB962C8B-B14F-4D97-AF65-F5344CB8AC3E}">
        <p14:creationId xmlns:p14="http://schemas.microsoft.com/office/powerpoint/2010/main" val="3664059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62306" y="589208"/>
            <a:ext cx="2578832" cy="859611"/>
          </a:xfrm>
          <a:prstGeom prst="rect">
            <a:avLst/>
          </a:prstGeom>
        </p:spPr>
      </p:pic>
      <p:sp>
        <p:nvSpPr>
          <p:cNvPr id="3" name="TextBox 2"/>
          <p:cNvSpPr txBox="1"/>
          <p:nvPr/>
        </p:nvSpPr>
        <p:spPr>
          <a:xfrm>
            <a:off x="991893" y="1448819"/>
            <a:ext cx="10569844" cy="4339650"/>
          </a:xfrm>
          <a:prstGeom prst="rect">
            <a:avLst/>
          </a:prstGeom>
          <a:noFill/>
        </p:spPr>
        <p:txBody>
          <a:bodyPr wrap="square" rtlCol="0">
            <a:spAutoFit/>
          </a:bodyPr>
          <a:lstStyle/>
          <a:p>
            <a:r>
              <a:rPr lang="en-US" b="1" dirty="0"/>
              <a:t>Assigning a value to a </a:t>
            </a:r>
            <a:r>
              <a:rPr lang="en-US" b="1" dirty="0" smtClean="0"/>
              <a:t>variable:</a:t>
            </a:r>
            <a:endParaRPr lang="en-US" b="1" dirty="0"/>
          </a:p>
          <a:p>
            <a:pPr marL="285750" indent="-285750">
              <a:buFont typeface="Arial" panose="020B0604020202020204" pitchFamily="34" charset="0"/>
              <a:buChar char="•"/>
            </a:pPr>
            <a:r>
              <a:rPr lang="en-US" dirty="0"/>
              <a:t>To assign a value to a variable, you use the SET statement. For example, the following statement assigns 2018 to the @</a:t>
            </a:r>
            <a:r>
              <a:rPr lang="en-US" dirty="0" err="1"/>
              <a:t>model_year</a:t>
            </a:r>
            <a:r>
              <a:rPr lang="en-US" dirty="0"/>
              <a:t> variable:</a:t>
            </a:r>
          </a:p>
          <a:p>
            <a:pPr marL="285750" indent="-285750">
              <a:buFont typeface="Arial" panose="020B0604020202020204" pitchFamily="34" charset="0"/>
              <a:buChar char="•"/>
            </a:pPr>
            <a:r>
              <a:rPr lang="en-US" dirty="0" smtClean="0"/>
              <a:t>SET </a:t>
            </a:r>
            <a:r>
              <a:rPr lang="en-US" dirty="0"/>
              <a:t>@</a:t>
            </a:r>
            <a:r>
              <a:rPr lang="en-US" dirty="0" err="1"/>
              <a:t>model_year</a:t>
            </a:r>
            <a:r>
              <a:rPr lang="en-US" dirty="0"/>
              <a:t> = 2018</a:t>
            </a:r>
            <a:r>
              <a:rPr lang="en-US" dirty="0" smtClean="0"/>
              <a:t>;</a:t>
            </a:r>
          </a:p>
          <a:p>
            <a:pPr marL="285750" indent="-285750">
              <a:buFont typeface="Arial" panose="020B0604020202020204" pitchFamily="34" charset="0"/>
              <a:buChar char="•"/>
            </a:pPr>
            <a:endParaRPr lang="en-US" dirty="0" smtClean="0"/>
          </a:p>
          <a:p>
            <a:r>
              <a:rPr lang="en-US" sz="1400" dirty="0"/>
              <a:t>DECLARE @</a:t>
            </a:r>
            <a:r>
              <a:rPr lang="en-US" sz="1400" dirty="0" err="1"/>
              <a:t>model_year</a:t>
            </a:r>
            <a:r>
              <a:rPr lang="en-US" sz="1400" dirty="0"/>
              <a:t> SMALLINT;</a:t>
            </a:r>
          </a:p>
          <a:p>
            <a:r>
              <a:rPr lang="en-US" sz="1400" dirty="0" smtClean="0"/>
              <a:t>SET </a:t>
            </a:r>
            <a:r>
              <a:rPr lang="en-US" sz="1400" dirty="0"/>
              <a:t>@</a:t>
            </a:r>
            <a:r>
              <a:rPr lang="en-US" sz="1400" dirty="0" err="1"/>
              <a:t>model_year</a:t>
            </a:r>
            <a:r>
              <a:rPr lang="en-US" sz="1400" dirty="0"/>
              <a:t> = 2018;</a:t>
            </a:r>
          </a:p>
          <a:p>
            <a:r>
              <a:rPr lang="en-US" sz="1400" dirty="0" smtClean="0"/>
              <a:t>SELECT</a:t>
            </a:r>
            <a:endParaRPr lang="en-US" sz="1400" dirty="0"/>
          </a:p>
          <a:p>
            <a:r>
              <a:rPr lang="en-US" sz="1400" dirty="0"/>
              <a:t>    </a:t>
            </a:r>
            <a:r>
              <a:rPr lang="en-US" sz="1400" dirty="0" err="1"/>
              <a:t>product_name</a:t>
            </a:r>
            <a:r>
              <a:rPr lang="en-US" sz="1400" dirty="0"/>
              <a:t>,</a:t>
            </a:r>
          </a:p>
          <a:p>
            <a:r>
              <a:rPr lang="en-US" sz="1400" dirty="0"/>
              <a:t>    </a:t>
            </a:r>
            <a:r>
              <a:rPr lang="en-US" sz="1400" dirty="0" err="1"/>
              <a:t>model_year</a:t>
            </a:r>
            <a:r>
              <a:rPr lang="en-US" sz="1400" dirty="0"/>
              <a:t>,</a:t>
            </a:r>
          </a:p>
          <a:p>
            <a:r>
              <a:rPr lang="en-US" sz="1400" dirty="0"/>
              <a:t>    </a:t>
            </a:r>
            <a:r>
              <a:rPr lang="en-US" sz="1400" dirty="0" err="1"/>
              <a:t>list_price</a:t>
            </a:r>
            <a:r>
              <a:rPr lang="en-US" sz="1400" dirty="0"/>
              <a:t> </a:t>
            </a:r>
          </a:p>
          <a:p>
            <a:r>
              <a:rPr lang="en-US" sz="1400" dirty="0"/>
              <a:t>FROM </a:t>
            </a:r>
          </a:p>
          <a:p>
            <a:r>
              <a:rPr lang="en-US" sz="1400" dirty="0"/>
              <a:t>    </a:t>
            </a:r>
            <a:r>
              <a:rPr lang="en-US" sz="1400" dirty="0" err="1"/>
              <a:t>production.products</a:t>
            </a:r>
            <a:endParaRPr lang="en-US" sz="1400" dirty="0"/>
          </a:p>
          <a:p>
            <a:r>
              <a:rPr lang="en-US" sz="1400" dirty="0"/>
              <a:t>WHERE </a:t>
            </a:r>
          </a:p>
          <a:p>
            <a:r>
              <a:rPr lang="en-US" sz="1400" dirty="0"/>
              <a:t>    </a:t>
            </a:r>
            <a:r>
              <a:rPr lang="en-US" sz="1400" dirty="0" err="1"/>
              <a:t>model_year</a:t>
            </a:r>
            <a:r>
              <a:rPr lang="en-US" sz="1400" dirty="0"/>
              <a:t> = @</a:t>
            </a:r>
            <a:r>
              <a:rPr lang="en-US" sz="1400" dirty="0" err="1"/>
              <a:t>model_year</a:t>
            </a:r>
            <a:endParaRPr lang="en-US" sz="1400" dirty="0"/>
          </a:p>
          <a:p>
            <a:r>
              <a:rPr lang="en-US" sz="1400" dirty="0"/>
              <a:t>ORDER BY</a:t>
            </a:r>
          </a:p>
          <a:p>
            <a:r>
              <a:rPr lang="en-US" sz="1400" dirty="0"/>
              <a:t>    </a:t>
            </a:r>
            <a:r>
              <a:rPr lang="en-US" sz="1400" dirty="0" err="1"/>
              <a:t>product_name</a:t>
            </a:r>
            <a:r>
              <a:rPr lang="en-US" sz="1400"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31689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93031" y="984142"/>
            <a:ext cx="5594888" cy="461665"/>
          </a:xfrm>
          <a:prstGeom prst="rect">
            <a:avLst/>
          </a:prstGeom>
          <a:noFill/>
        </p:spPr>
        <p:txBody>
          <a:bodyPr wrap="square" rtlCol="0">
            <a:spAutoFit/>
          </a:bodyPr>
          <a:lstStyle/>
          <a:p>
            <a:r>
              <a:rPr lang="en-US" sz="2400" dirty="0"/>
              <a:t>Storing </a:t>
            </a:r>
            <a:r>
              <a:rPr lang="en-US" sz="2400" dirty="0" smtClean="0"/>
              <a:t>Query </a:t>
            </a:r>
            <a:r>
              <a:rPr lang="en-US" sz="2400" dirty="0"/>
              <a:t>R</a:t>
            </a:r>
            <a:r>
              <a:rPr lang="en-US" sz="2400" dirty="0" smtClean="0"/>
              <a:t>esult </a:t>
            </a:r>
            <a:r>
              <a:rPr lang="en-US" sz="2400" dirty="0"/>
              <a:t>in a </a:t>
            </a:r>
            <a:r>
              <a:rPr lang="en-US" sz="2400" dirty="0" smtClean="0"/>
              <a:t>Variable</a:t>
            </a:r>
            <a:endParaRPr lang="en-US" sz="2400" dirty="0"/>
          </a:p>
        </p:txBody>
      </p:sp>
      <p:sp>
        <p:nvSpPr>
          <p:cNvPr id="8" name="TextBox 7"/>
          <p:cNvSpPr txBox="1"/>
          <p:nvPr/>
        </p:nvSpPr>
        <p:spPr>
          <a:xfrm>
            <a:off x="976393" y="1445807"/>
            <a:ext cx="10190136" cy="4616648"/>
          </a:xfrm>
          <a:prstGeom prst="rect">
            <a:avLst/>
          </a:prstGeom>
          <a:noFill/>
        </p:spPr>
        <p:txBody>
          <a:bodyPr wrap="square" rtlCol="0">
            <a:spAutoFit/>
          </a:bodyPr>
          <a:lstStyle/>
          <a:p>
            <a:pPr marL="285750" indent="-285750">
              <a:buFont typeface="Arial" panose="020B0604020202020204" pitchFamily="34" charset="0"/>
              <a:buChar char="•"/>
            </a:pPr>
            <a:r>
              <a:rPr lang="en-US" sz="1400" dirty="0"/>
              <a:t>First, declare a variable named @</a:t>
            </a:r>
            <a:r>
              <a:rPr lang="en-US" sz="1400" dirty="0" err="1"/>
              <a:t>product_count</a:t>
            </a:r>
            <a:r>
              <a:rPr lang="en-US" sz="1400" dirty="0"/>
              <a:t> with the integer data type:</a:t>
            </a:r>
          </a:p>
          <a:p>
            <a:endParaRPr lang="en-US" sz="1400" dirty="0"/>
          </a:p>
          <a:p>
            <a:r>
              <a:rPr lang="en-US" sz="1400" dirty="0"/>
              <a:t>DECLARE @</a:t>
            </a:r>
            <a:r>
              <a:rPr lang="en-US" sz="1400" dirty="0" err="1"/>
              <a:t>product_count</a:t>
            </a:r>
            <a:r>
              <a:rPr lang="en-US" sz="1400" dirty="0"/>
              <a:t> INT</a:t>
            </a:r>
            <a:r>
              <a:rPr lang="en-US" sz="1400" dirty="0" smtClean="0"/>
              <a:t>;</a:t>
            </a:r>
          </a:p>
          <a:p>
            <a:endParaRPr lang="en-US" sz="1400" dirty="0" smtClean="0"/>
          </a:p>
          <a:p>
            <a:pPr marL="285750" indent="-285750">
              <a:buFont typeface="Arial" panose="020B0604020202020204" pitchFamily="34" charset="0"/>
              <a:buChar char="•"/>
            </a:pPr>
            <a:r>
              <a:rPr lang="en-US" sz="1400" dirty="0"/>
              <a:t>Second, use the SET statement to assign the query’s result set to the variable:</a:t>
            </a:r>
          </a:p>
          <a:p>
            <a:endParaRPr lang="en-US" sz="1400" dirty="0"/>
          </a:p>
          <a:p>
            <a:r>
              <a:rPr lang="en-US" sz="1400" dirty="0"/>
              <a:t>SET @</a:t>
            </a:r>
            <a:r>
              <a:rPr lang="en-US" sz="1400" dirty="0" err="1"/>
              <a:t>product_count</a:t>
            </a:r>
            <a:r>
              <a:rPr lang="en-US" sz="1400" dirty="0"/>
              <a:t> = (</a:t>
            </a:r>
          </a:p>
          <a:p>
            <a:r>
              <a:rPr lang="en-US" sz="1400" dirty="0"/>
              <a:t>    SELECT </a:t>
            </a:r>
          </a:p>
          <a:p>
            <a:r>
              <a:rPr lang="en-US" sz="1400" dirty="0"/>
              <a:t>        COUNT(*) </a:t>
            </a:r>
          </a:p>
          <a:p>
            <a:r>
              <a:rPr lang="en-US" sz="1400" dirty="0"/>
              <a:t>    FROM </a:t>
            </a:r>
          </a:p>
          <a:p>
            <a:r>
              <a:rPr lang="en-US" sz="1400" dirty="0"/>
              <a:t>        </a:t>
            </a:r>
            <a:r>
              <a:rPr lang="en-US" sz="1400" dirty="0" err="1"/>
              <a:t>production.products</a:t>
            </a:r>
            <a:r>
              <a:rPr lang="en-US" sz="1400" dirty="0"/>
              <a:t> </a:t>
            </a:r>
          </a:p>
          <a:p>
            <a:r>
              <a:rPr lang="en-US" sz="1400" dirty="0" smtClean="0"/>
              <a:t>);</a:t>
            </a:r>
          </a:p>
          <a:p>
            <a:endParaRPr lang="en-US" sz="1400" dirty="0" smtClean="0"/>
          </a:p>
          <a:p>
            <a:pPr marL="285750" indent="-285750">
              <a:buFont typeface="Arial" panose="020B0604020202020204" pitchFamily="34" charset="0"/>
              <a:buChar char="•"/>
            </a:pPr>
            <a:r>
              <a:rPr lang="en-US" sz="1400" dirty="0"/>
              <a:t>Third, output the content of the @</a:t>
            </a:r>
            <a:r>
              <a:rPr lang="en-US" sz="1400" dirty="0" err="1"/>
              <a:t>product_count</a:t>
            </a:r>
            <a:r>
              <a:rPr lang="en-US" sz="1400" dirty="0"/>
              <a:t> variable:</a:t>
            </a:r>
          </a:p>
          <a:p>
            <a:r>
              <a:rPr lang="en-US" sz="1400" dirty="0" smtClean="0"/>
              <a:t>SELECT </a:t>
            </a:r>
            <a:r>
              <a:rPr lang="en-US" sz="1400" dirty="0"/>
              <a:t>@</a:t>
            </a:r>
            <a:r>
              <a:rPr lang="en-US" sz="1400" dirty="0" err="1"/>
              <a:t>product_count</a:t>
            </a:r>
            <a:r>
              <a:rPr lang="en-US" sz="1400" dirty="0"/>
              <a:t>;</a:t>
            </a:r>
          </a:p>
          <a:p>
            <a:endParaRPr lang="en-US" sz="1400" dirty="0" smtClean="0"/>
          </a:p>
          <a:p>
            <a:pPr marL="285750" indent="-285750">
              <a:buFont typeface="Arial" panose="020B0604020202020204" pitchFamily="34" charset="0"/>
              <a:buChar char="•"/>
            </a:pPr>
            <a:r>
              <a:rPr lang="en-US" sz="1400" dirty="0" smtClean="0"/>
              <a:t>Or </a:t>
            </a:r>
            <a:r>
              <a:rPr lang="en-US" sz="1400" dirty="0"/>
              <a:t>you can use the PRINT statement to print out the content of a variable:</a:t>
            </a:r>
          </a:p>
          <a:p>
            <a:r>
              <a:rPr lang="en-US" sz="1400" dirty="0" smtClean="0"/>
              <a:t>PRINT </a:t>
            </a:r>
            <a:r>
              <a:rPr lang="en-US" sz="1400" dirty="0"/>
              <a:t>@</a:t>
            </a:r>
            <a:r>
              <a:rPr lang="en-US" sz="1400" dirty="0" err="1"/>
              <a:t>product_count</a:t>
            </a:r>
            <a:r>
              <a:rPr lang="en-US" sz="1400" dirty="0"/>
              <a:t>;</a:t>
            </a:r>
          </a:p>
          <a:p>
            <a:r>
              <a:rPr lang="en-US" sz="1400" dirty="0"/>
              <a:t>or</a:t>
            </a:r>
          </a:p>
          <a:p>
            <a:r>
              <a:rPr lang="en-US" sz="1400" dirty="0" smtClean="0"/>
              <a:t>PRINT </a:t>
            </a:r>
            <a:r>
              <a:rPr lang="en-US" sz="1400" dirty="0"/>
              <a:t>'The number of products is ' + CAST(@</a:t>
            </a:r>
            <a:r>
              <a:rPr lang="en-US" sz="1400" dirty="0" err="1"/>
              <a:t>product_count</a:t>
            </a:r>
            <a:r>
              <a:rPr lang="en-US" sz="1400" dirty="0"/>
              <a:t> AS VARCHAR(MAX));</a:t>
            </a:r>
          </a:p>
          <a:p>
            <a:endParaRPr lang="en-US" sz="1400" dirty="0"/>
          </a:p>
        </p:txBody>
      </p:sp>
    </p:spTree>
    <p:extLst>
      <p:ext uri="{BB962C8B-B14F-4D97-AF65-F5344CB8AC3E}">
        <p14:creationId xmlns:p14="http://schemas.microsoft.com/office/powerpoint/2010/main" val="2845903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6875" y="1208868"/>
            <a:ext cx="103296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output in the messages tab is as follows:</a:t>
            </a:r>
          </a:p>
          <a:p>
            <a:endParaRPr lang="en-US" dirty="0" smtClean="0"/>
          </a:p>
          <a:p>
            <a:r>
              <a:rPr lang="en-US" dirty="0" smtClean="0"/>
              <a:t>The </a:t>
            </a:r>
            <a:r>
              <a:rPr lang="en-US" dirty="0"/>
              <a:t>number of products is 204</a:t>
            </a:r>
          </a:p>
          <a:p>
            <a:endParaRPr lang="en-US" dirty="0" smtClean="0"/>
          </a:p>
          <a:p>
            <a:pPr marL="285750" indent="-285750">
              <a:buFont typeface="Arial" panose="020B0604020202020204" pitchFamily="34" charset="0"/>
              <a:buChar char="•"/>
            </a:pPr>
            <a:r>
              <a:rPr lang="en-US" dirty="0" smtClean="0"/>
              <a:t>To </a:t>
            </a:r>
            <a:r>
              <a:rPr lang="en-US" dirty="0"/>
              <a:t>hide the number of rows affected messages, you use the following statement:</a:t>
            </a:r>
          </a:p>
          <a:p>
            <a:endParaRPr lang="en-US" dirty="0"/>
          </a:p>
          <a:p>
            <a:r>
              <a:rPr lang="en-US" dirty="0"/>
              <a:t>SET NOCOUNT ON</a:t>
            </a:r>
          </a:p>
        </p:txBody>
      </p:sp>
    </p:spTree>
    <p:extLst>
      <p:ext uri="{BB962C8B-B14F-4D97-AF65-F5344CB8AC3E}">
        <p14:creationId xmlns:p14="http://schemas.microsoft.com/office/powerpoint/2010/main" val="180566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TEMPORARY TABLES</a:t>
            </a:r>
            <a:endParaRPr lang="en-US" dirty="0"/>
          </a:p>
        </p:txBody>
      </p:sp>
      <p:sp>
        <p:nvSpPr>
          <p:cNvPr id="3" name="TextBox 2"/>
          <p:cNvSpPr txBox="1"/>
          <p:nvPr/>
        </p:nvSpPr>
        <p:spPr>
          <a:xfrm>
            <a:off x="1286359" y="2719953"/>
            <a:ext cx="10042902"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mj-lt"/>
              </a:rPr>
              <a:t>Temporary tables are tables that exist temporarily on the SQL Server.</a:t>
            </a:r>
          </a:p>
          <a:p>
            <a:pPr marL="285750" indent="-285750">
              <a:buFont typeface="Arial" panose="020B0604020202020204" pitchFamily="34" charset="0"/>
              <a:buChar char="•"/>
            </a:pPr>
            <a:r>
              <a:rPr lang="en-US" dirty="0" smtClean="0">
                <a:solidFill>
                  <a:srgbClr val="000000"/>
                </a:solidFill>
                <a:latin typeface="+mj-lt"/>
              </a:rPr>
              <a:t>The </a:t>
            </a:r>
            <a:r>
              <a:rPr lang="en-US" dirty="0">
                <a:solidFill>
                  <a:srgbClr val="000000"/>
                </a:solidFill>
                <a:latin typeface="+mj-lt"/>
              </a:rPr>
              <a:t>temporary tables are useful for storing the immediate result sets that are accessed multiple times</a:t>
            </a:r>
            <a:r>
              <a:rPr lang="en-US" dirty="0" smtClean="0">
                <a:solidFill>
                  <a:srgbClr val="000000"/>
                </a:solidFill>
                <a:latin typeface="+mj-lt"/>
              </a:rPr>
              <a:t>.</a:t>
            </a:r>
          </a:p>
          <a:p>
            <a:pPr marL="285750" indent="-285750">
              <a:buFont typeface="Arial" panose="020B0604020202020204" pitchFamily="34" charset="0"/>
              <a:buChar char="•"/>
            </a:pPr>
            <a:r>
              <a:rPr lang="en-US" dirty="0">
                <a:solidFill>
                  <a:srgbClr val="000000"/>
                </a:solidFill>
                <a:latin typeface="+mj-lt"/>
              </a:rPr>
              <a:t>T</a:t>
            </a:r>
            <a:r>
              <a:rPr lang="en-US" dirty="0" smtClean="0">
                <a:solidFill>
                  <a:srgbClr val="000000"/>
                </a:solidFill>
                <a:latin typeface="+mj-lt"/>
              </a:rPr>
              <a:t>he </a:t>
            </a:r>
            <a:r>
              <a:rPr lang="en-US" dirty="0">
                <a:solidFill>
                  <a:srgbClr val="000000"/>
                </a:solidFill>
                <a:latin typeface="+mj-lt"/>
              </a:rPr>
              <a:t>temporary table name created in the system database named </a:t>
            </a:r>
            <a:r>
              <a:rPr lang="en-US" dirty="0" err="1">
                <a:solidFill>
                  <a:srgbClr val="000000"/>
                </a:solidFill>
                <a:latin typeface="+mj-lt"/>
              </a:rPr>
              <a:t>tempdb</a:t>
            </a:r>
            <a:r>
              <a:rPr lang="en-US" dirty="0">
                <a:solidFill>
                  <a:srgbClr val="000000"/>
                </a:solidFill>
                <a:latin typeface="+mj-lt"/>
              </a:rPr>
              <a:t>, which </a:t>
            </a:r>
            <a:endParaRPr lang="en-US" dirty="0" smtClean="0">
              <a:solidFill>
                <a:srgbClr val="000000"/>
              </a:solidFill>
              <a:latin typeface="+mj-lt"/>
            </a:endParaRPr>
          </a:p>
          <a:p>
            <a:r>
              <a:rPr lang="en-US" dirty="0">
                <a:solidFill>
                  <a:srgbClr val="000000"/>
                </a:solidFill>
                <a:latin typeface="+mj-lt"/>
              </a:rPr>
              <a:t> </a:t>
            </a:r>
            <a:r>
              <a:rPr lang="en-US" dirty="0" smtClean="0">
                <a:solidFill>
                  <a:srgbClr val="000000"/>
                </a:solidFill>
                <a:latin typeface="+mj-lt"/>
              </a:rPr>
              <a:t>   can </a:t>
            </a:r>
            <a:r>
              <a:rPr lang="en-US" dirty="0">
                <a:solidFill>
                  <a:srgbClr val="000000"/>
                </a:solidFill>
                <a:latin typeface="+mj-lt"/>
              </a:rPr>
              <a:t>be accessed via the SQL Server Management Studio using the following path </a:t>
            </a:r>
            <a:endParaRPr lang="en-US" dirty="0" smtClean="0">
              <a:solidFill>
                <a:srgbClr val="000000"/>
              </a:solidFill>
              <a:latin typeface="+mj-lt"/>
            </a:endParaRPr>
          </a:p>
          <a:p>
            <a:r>
              <a:rPr lang="en-US" dirty="0">
                <a:solidFill>
                  <a:srgbClr val="000000"/>
                </a:solidFill>
                <a:latin typeface="+mj-lt"/>
              </a:rPr>
              <a:t> </a:t>
            </a:r>
            <a:r>
              <a:rPr lang="en-US" dirty="0" smtClean="0">
                <a:solidFill>
                  <a:srgbClr val="000000"/>
                </a:solidFill>
                <a:latin typeface="+mj-lt"/>
              </a:rPr>
              <a:t>   </a:t>
            </a:r>
            <a:r>
              <a:rPr lang="en-US" dirty="0" smtClean="0">
                <a:solidFill>
                  <a:srgbClr val="FF0000"/>
                </a:solidFill>
                <a:latin typeface="+mj-lt"/>
              </a:rPr>
              <a:t>System Databases </a:t>
            </a:r>
            <a:r>
              <a:rPr lang="en-US" dirty="0">
                <a:solidFill>
                  <a:srgbClr val="FF0000"/>
                </a:solidFill>
                <a:latin typeface="+mj-lt"/>
              </a:rPr>
              <a:t>&gt; </a:t>
            </a:r>
            <a:r>
              <a:rPr lang="en-US" dirty="0" err="1">
                <a:solidFill>
                  <a:srgbClr val="FF0000"/>
                </a:solidFill>
                <a:latin typeface="+mj-lt"/>
              </a:rPr>
              <a:t>tempdb</a:t>
            </a:r>
            <a:r>
              <a:rPr lang="en-US" dirty="0">
                <a:solidFill>
                  <a:srgbClr val="FF0000"/>
                </a:solidFill>
                <a:latin typeface="+mj-lt"/>
              </a:rPr>
              <a:t> &gt; Temporary </a:t>
            </a:r>
            <a:r>
              <a:rPr lang="en-US" dirty="0" smtClean="0">
                <a:solidFill>
                  <a:srgbClr val="FF0000"/>
                </a:solidFill>
                <a:latin typeface="+mj-lt"/>
              </a:rPr>
              <a:t>Tables.</a:t>
            </a:r>
          </a:p>
          <a:p>
            <a:pPr marL="285750" indent="-285750">
              <a:buFont typeface="Arial" panose="020B0604020202020204" pitchFamily="34" charset="0"/>
              <a:buChar char="•"/>
            </a:pPr>
            <a:r>
              <a:rPr lang="en-US" dirty="0" smtClean="0">
                <a:solidFill>
                  <a:srgbClr val="000000"/>
                </a:solidFill>
                <a:latin typeface="+mj-lt"/>
              </a:rPr>
              <a:t>The </a:t>
            </a:r>
            <a:r>
              <a:rPr lang="en-US" dirty="0">
                <a:solidFill>
                  <a:srgbClr val="000000"/>
                </a:solidFill>
                <a:latin typeface="+mj-lt"/>
              </a:rPr>
              <a:t>temporary table also consists of a sequence of numbers as a postfix. </a:t>
            </a:r>
            <a:endParaRPr lang="en-US" dirty="0" smtClean="0">
              <a:solidFill>
                <a:srgbClr val="000000"/>
              </a:solidFill>
              <a:latin typeface="+mj-lt"/>
            </a:endParaRPr>
          </a:p>
          <a:p>
            <a:pPr marL="285750" indent="-285750">
              <a:buFont typeface="Arial" panose="020B0604020202020204" pitchFamily="34" charset="0"/>
              <a:buChar char="•"/>
            </a:pPr>
            <a:r>
              <a:rPr lang="en-US" dirty="0" smtClean="0">
                <a:solidFill>
                  <a:srgbClr val="000000"/>
                </a:solidFill>
                <a:latin typeface="+mj-lt"/>
              </a:rPr>
              <a:t>This </a:t>
            </a:r>
            <a:r>
              <a:rPr lang="en-US" dirty="0">
                <a:solidFill>
                  <a:srgbClr val="000000"/>
                </a:solidFill>
                <a:latin typeface="+mj-lt"/>
              </a:rPr>
              <a:t>is a unique identifier for the temporary table. </a:t>
            </a:r>
            <a:endParaRPr lang="en-US" dirty="0" smtClean="0">
              <a:solidFill>
                <a:srgbClr val="000000"/>
              </a:solidFill>
              <a:latin typeface="+mj-lt"/>
            </a:endParaRPr>
          </a:p>
          <a:p>
            <a:pPr marL="285750" indent="-285750">
              <a:buFont typeface="Arial" panose="020B0604020202020204" pitchFamily="34" charset="0"/>
              <a:buChar char="•"/>
            </a:pPr>
            <a:r>
              <a:rPr lang="en-US" dirty="0" smtClean="0">
                <a:solidFill>
                  <a:srgbClr val="000000"/>
                </a:solidFill>
                <a:latin typeface="+mj-lt"/>
              </a:rPr>
              <a:t>Because </a:t>
            </a:r>
            <a:r>
              <a:rPr lang="en-US" dirty="0">
                <a:solidFill>
                  <a:srgbClr val="000000"/>
                </a:solidFill>
                <a:latin typeface="+mj-lt"/>
              </a:rPr>
              <a:t>multiple database connections can create temporary tables with the same name, SQL Server automatically appends this unique number at the end of the temporary table name to differentiate between the temporary tables</a:t>
            </a:r>
            <a:r>
              <a:rPr lang="en-US" dirty="0" smtClean="0">
                <a:solidFill>
                  <a:srgbClr val="000000"/>
                </a:solidFill>
                <a:latin typeface="+mj-lt"/>
              </a:rPr>
              <a:t>.</a:t>
            </a:r>
          </a:p>
          <a:p>
            <a:pPr marL="285750" indent="-285750">
              <a:buFont typeface="Arial" panose="020B0604020202020204" pitchFamily="34" charset="0"/>
              <a:buChar char="•"/>
            </a:pPr>
            <a:r>
              <a:rPr lang="en-US" dirty="0">
                <a:solidFill>
                  <a:srgbClr val="000000"/>
                </a:solidFill>
                <a:latin typeface="+mj-lt"/>
              </a:rPr>
              <a:t>SQL Server provided two ways to create temporary tables via SELECT INTO and CREATE TABLE statements.</a:t>
            </a:r>
            <a:endParaRPr lang="en-US" dirty="0" smtClean="0">
              <a:solidFill>
                <a:srgbClr val="000000"/>
              </a:solidFill>
              <a:latin typeface="+mj-lt"/>
            </a:endParaRPr>
          </a:p>
          <a:p>
            <a:pPr marL="285750" indent="-285750">
              <a:buFont typeface="Arial" panose="020B0604020202020204" pitchFamily="34" charset="0"/>
              <a:buChar char="•"/>
            </a:pPr>
            <a:endParaRPr lang="en-US" dirty="0" smtClean="0">
              <a:solidFill>
                <a:srgbClr val="000000"/>
              </a:solidFill>
              <a:latin typeface="-apple-system"/>
            </a:endParaRPr>
          </a:p>
          <a:p>
            <a:pPr marL="285750" indent="-285750">
              <a:buFont typeface="Arial" panose="020B0604020202020204" pitchFamily="34" charset="0"/>
              <a:buChar char="•"/>
            </a:pPr>
            <a:endParaRPr lang="en-US" dirty="0" smtClean="0">
              <a:solidFill>
                <a:srgbClr val="000000"/>
              </a:solidFill>
              <a:latin typeface="-apple-system"/>
            </a:endParaRPr>
          </a:p>
          <a:p>
            <a:pPr marL="285750" indent="-285750">
              <a:buFont typeface="Arial" panose="020B0604020202020204" pitchFamily="34" charset="0"/>
              <a:buChar char="•"/>
            </a:pPr>
            <a:endParaRPr lang="en-US" dirty="0">
              <a:solidFill>
                <a:srgbClr val="000000"/>
              </a:solidFill>
              <a:latin typeface="-apple-system"/>
            </a:endParaRPr>
          </a:p>
          <a:p>
            <a:r>
              <a:rPr lang="en-US" dirty="0"/>
              <a:t/>
            </a:r>
            <a:br>
              <a:rPr lang="en-US" dirty="0"/>
            </a:br>
            <a:endParaRPr lang="en-US" dirty="0"/>
          </a:p>
        </p:txBody>
      </p:sp>
      <p:sp>
        <p:nvSpPr>
          <p:cNvPr id="5" name="Rectangle 2"/>
          <p:cNvSpPr>
            <a:spLocks noChangeArrowheads="1"/>
          </p:cNvSpPr>
          <p:nvPr/>
        </p:nvSpPr>
        <p:spPr bwMode="auto">
          <a:xfrm>
            <a:off x="152400" y="13901"/>
            <a:ext cx="65" cy="276999"/>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8171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8664" y="852408"/>
            <a:ext cx="8004875" cy="646331"/>
          </a:xfrm>
          <a:prstGeom prst="rect">
            <a:avLst/>
          </a:prstGeom>
          <a:noFill/>
        </p:spPr>
        <p:txBody>
          <a:bodyPr wrap="square" rtlCol="0">
            <a:spAutoFit/>
          </a:bodyPr>
          <a:lstStyle/>
          <a:p>
            <a:r>
              <a:rPr lang="en-US" sz="3200" dirty="0"/>
              <a:t>Selecting</a:t>
            </a:r>
            <a:r>
              <a:rPr lang="en-US" sz="3600" dirty="0"/>
              <a:t> a record into variables</a:t>
            </a:r>
          </a:p>
        </p:txBody>
      </p:sp>
      <p:sp>
        <p:nvSpPr>
          <p:cNvPr id="3" name="TextBox 2"/>
          <p:cNvSpPr txBox="1"/>
          <p:nvPr/>
        </p:nvSpPr>
        <p:spPr>
          <a:xfrm>
            <a:off x="976393" y="1498739"/>
            <a:ext cx="10244380" cy="4647426"/>
          </a:xfrm>
          <a:prstGeom prst="rect">
            <a:avLst/>
          </a:prstGeom>
          <a:noFill/>
        </p:spPr>
        <p:txBody>
          <a:bodyPr wrap="square" rtlCol="0">
            <a:spAutoFit/>
          </a:bodyPr>
          <a:lstStyle/>
          <a:p>
            <a:pPr marL="285750" indent="-285750">
              <a:buFont typeface="Arial" panose="020B0604020202020204" pitchFamily="34" charset="0"/>
              <a:buChar char="•"/>
            </a:pPr>
            <a:r>
              <a:rPr lang="en-US" sz="1600" dirty="0"/>
              <a:t>First, declare variables that hold the product name and list price:</a:t>
            </a:r>
          </a:p>
          <a:p>
            <a:endParaRPr lang="en-US" sz="1400" dirty="0"/>
          </a:p>
          <a:p>
            <a:r>
              <a:rPr lang="en-US" sz="1400" dirty="0"/>
              <a:t>DECLARE </a:t>
            </a:r>
          </a:p>
          <a:p>
            <a:r>
              <a:rPr lang="en-US" sz="1400" dirty="0"/>
              <a:t>    @</a:t>
            </a:r>
            <a:r>
              <a:rPr lang="en-US" sz="1400" dirty="0" err="1"/>
              <a:t>product_name</a:t>
            </a:r>
            <a:r>
              <a:rPr lang="en-US" sz="1400" dirty="0"/>
              <a:t> VARCHAR(MAX),</a:t>
            </a:r>
          </a:p>
          <a:p>
            <a:r>
              <a:rPr lang="en-US" sz="1400" dirty="0"/>
              <a:t>    @</a:t>
            </a:r>
            <a:r>
              <a:rPr lang="en-US" sz="1400" dirty="0" err="1"/>
              <a:t>list_price</a:t>
            </a:r>
            <a:r>
              <a:rPr lang="en-US" sz="1400" dirty="0"/>
              <a:t> DECIMAL(10,2);</a:t>
            </a:r>
          </a:p>
          <a:p>
            <a:endParaRPr lang="en-US" sz="1400" dirty="0" smtClean="0"/>
          </a:p>
          <a:p>
            <a:pPr marL="285750" indent="-285750">
              <a:buFont typeface="Arial" panose="020B0604020202020204" pitchFamily="34" charset="0"/>
              <a:buChar char="•"/>
            </a:pPr>
            <a:r>
              <a:rPr lang="en-US" sz="1400" dirty="0" smtClean="0"/>
              <a:t>Second</a:t>
            </a:r>
            <a:r>
              <a:rPr lang="en-US" sz="1400" dirty="0"/>
              <a:t>, assign the column names to the corresponding variables</a:t>
            </a:r>
            <a:r>
              <a:rPr lang="en-US" sz="1400" dirty="0" smtClean="0"/>
              <a:t>:</a:t>
            </a:r>
          </a:p>
          <a:p>
            <a:pPr marL="285750" indent="-285750">
              <a:buFont typeface="Arial" panose="020B0604020202020204" pitchFamily="34" charset="0"/>
              <a:buChar char="•"/>
            </a:pPr>
            <a:endParaRPr lang="en-US" sz="1400" dirty="0" smtClean="0"/>
          </a:p>
          <a:p>
            <a:r>
              <a:rPr lang="en-US" sz="1400" dirty="0"/>
              <a:t>SELECT </a:t>
            </a:r>
          </a:p>
          <a:p>
            <a:r>
              <a:rPr lang="en-US" sz="1400" dirty="0"/>
              <a:t>    @</a:t>
            </a:r>
            <a:r>
              <a:rPr lang="en-US" sz="1400" dirty="0" err="1"/>
              <a:t>product_name</a:t>
            </a:r>
            <a:r>
              <a:rPr lang="en-US" sz="1400" dirty="0"/>
              <a:t> = </a:t>
            </a:r>
            <a:r>
              <a:rPr lang="en-US" sz="1400" dirty="0" err="1"/>
              <a:t>product_name</a:t>
            </a:r>
            <a:r>
              <a:rPr lang="en-US" sz="1400" dirty="0"/>
              <a:t>,</a:t>
            </a:r>
          </a:p>
          <a:p>
            <a:r>
              <a:rPr lang="en-US" sz="1400" dirty="0"/>
              <a:t>    @</a:t>
            </a:r>
            <a:r>
              <a:rPr lang="en-US" sz="1400" dirty="0" err="1"/>
              <a:t>list_price</a:t>
            </a:r>
            <a:r>
              <a:rPr lang="en-US" sz="1400" dirty="0"/>
              <a:t> = </a:t>
            </a:r>
            <a:r>
              <a:rPr lang="en-US" sz="1400" dirty="0" err="1"/>
              <a:t>list_price</a:t>
            </a:r>
            <a:endParaRPr lang="en-US" sz="1400" dirty="0"/>
          </a:p>
          <a:p>
            <a:r>
              <a:rPr lang="en-US" sz="1400" dirty="0"/>
              <a:t>FROM</a:t>
            </a:r>
          </a:p>
          <a:p>
            <a:r>
              <a:rPr lang="en-US" sz="1400" dirty="0"/>
              <a:t>    </a:t>
            </a:r>
            <a:r>
              <a:rPr lang="en-US" sz="1400" dirty="0" err="1"/>
              <a:t>production.products</a:t>
            </a:r>
            <a:endParaRPr lang="en-US" sz="1400" dirty="0"/>
          </a:p>
          <a:p>
            <a:r>
              <a:rPr lang="en-US" sz="1400" dirty="0"/>
              <a:t>WHERE</a:t>
            </a:r>
          </a:p>
          <a:p>
            <a:r>
              <a:rPr lang="en-US" sz="1400" dirty="0"/>
              <a:t>    </a:t>
            </a:r>
            <a:r>
              <a:rPr lang="en-US" sz="1400" dirty="0" err="1"/>
              <a:t>product_id</a:t>
            </a:r>
            <a:r>
              <a:rPr lang="en-US" sz="1400" dirty="0"/>
              <a:t> = 100</a:t>
            </a:r>
            <a:r>
              <a:rPr lang="en-US" sz="1400" dirty="0" smtClean="0"/>
              <a:t>;</a:t>
            </a:r>
          </a:p>
          <a:p>
            <a:endParaRPr lang="en-US" sz="1400" dirty="0"/>
          </a:p>
          <a:p>
            <a:pPr marL="285750" indent="-285750">
              <a:buFont typeface="Arial" panose="020B0604020202020204" pitchFamily="34" charset="0"/>
              <a:buChar char="•"/>
            </a:pPr>
            <a:r>
              <a:rPr lang="en-US" sz="1400" dirty="0"/>
              <a:t>Third, output the content of the variables:</a:t>
            </a:r>
          </a:p>
          <a:p>
            <a:endParaRPr lang="en-US" sz="1400" dirty="0"/>
          </a:p>
          <a:p>
            <a:r>
              <a:rPr lang="en-US" sz="1400" dirty="0"/>
              <a:t>SELECT </a:t>
            </a:r>
          </a:p>
          <a:p>
            <a:r>
              <a:rPr lang="en-US" sz="1400" dirty="0"/>
              <a:t>    @</a:t>
            </a:r>
            <a:r>
              <a:rPr lang="en-US" sz="1400" dirty="0" err="1"/>
              <a:t>product_name</a:t>
            </a:r>
            <a:r>
              <a:rPr lang="en-US" sz="1400" dirty="0"/>
              <a:t> AS </a:t>
            </a:r>
            <a:r>
              <a:rPr lang="en-US" sz="1400" dirty="0" err="1"/>
              <a:t>product_name</a:t>
            </a:r>
            <a:r>
              <a:rPr lang="en-US" sz="1400" dirty="0"/>
              <a:t>, </a:t>
            </a:r>
          </a:p>
          <a:p>
            <a:r>
              <a:rPr lang="en-US" sz="1400" dirty="0"/>
              <a:t>    @</a:t>
            </a:r>
            <a:r>
              <a:rPr lang="en-US" sz="1400" dirty="0" err="1"/>
              <a:t>list_price</a:t>
            </a:r>
            <a:r>
              <a:rPr lang="en-US" sz="1400" dirty="0"/>
              <a:t> AS </a:t>
            </a:r>
            <a:r>
              <a:rPr lang="en-US" sz="1400" dirty="0" err="1"/>
              <a:t>list_price</a:t>
            </a:r>
            <a:r>
              <a:rPr lang="en-US" sz="1400" dirty="0"/>
              <a:t>;</a:t>
            </a:r>
          </a:p>
        </p:txBody>
      </p:sp>
    </p:spTree>
    <p:extLst>
      <p:ext uri="{BB962C8B-B14F-4D97-AF65-F5344CB8AC3E}">
        <p14:creationId xmlns:p14="http://schemas.microsoft.com/office/powerpoint/2010/main" val="2380860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1397" y="968644"/>
            <a:ext cx="7144718" cy="584775"/>
          </a:xfrm>
          <a:prstGeom prst="rect">
            <a:avLst/>
          </a:prstGeom>
          <a:noFill/>
        </p:spPr>
        <p:txBody>
          <a:bodyPr wrap="square" rtlCol="0">
            <a:spAutoFit/>
          </a:bodyPr>
          <a:lstStyle/>
          <a:p>
            <a:r>
              <a:rPr lang="en-US" sz="3200" dirty="0"/>
              <a:t>Accumulating values into a variable</a:t>
            </a:r>
          </a:p>
        </p:txBody>
      </p:sp>
      <p:sp>
        <p:nvSpPr>
          <p:cNvPr id="3" name="TextBox 2"/>
          <p:cNvSpPr txBox="1"/>
          <p:nvPr/>
        </p:nvSpPr>
        <p:spPr>
          <a:xfrm>
            <a:off x="1239864" y="1642820"/>
            <a:ext cx="10197885" cy="4062651"/>
          </a:xfrm>
          <a:prstGeom prst="rect">
            <a:avLst/>
          </a:prstGeom>
          <a:noFill/>
        </p:spPr>
        <p:txBody>
          <a:bodyPr wrap="square" rtlCol="0">
            <a:spAutoFit/>
          </a:bodyPr>
          <a:lstStyle/>
          <a:p>
            <a:endParaRPr lang="en-US" sz="1100" dirty="0" smtClean="0"/>
          </a:p>
          <a:p>
            <a:r>
              <a:rPr lang="en-US" sz="1600" dirty="0"/>
              <a:t>The following stored procedure takes one parameter and returns a list of products as a string:</a:t>
            </a:r>
          </a:p>
          <a:p>
            <a:endParaRPr lang="en-US" sz="1100" dirty="0" smtClean="0"/>
          </a:p>
          <a:p>
            <a:r>
              <a:rPr lang="en-US" sz="1100" dirty="0" smtClean="0"/>
              <a:t>CREATE  </a:t>
            </a:r>
            <a:r>
              <a:rPr lang="en-US" sz="1100" dirty="0"/>
              <a:t>PROC </a:t>
            </a:r>
            <a:r>
              <a:rPr lang="en-US" sz="1100" dirty="0" err="1"/>
              <a:t>uspGetProductList</a:t>
            </a:r>
            <a:r>
              <a:rPr lang="en-US" sz="1100" dirty="0"/>
              <a:t>(</a:t>
            </a:r>
          </a:p>
          <a:p>
            <a:r>
              <a:rPr lang="en-US" sz="1100" dirty="0"/>
              <a:t>    @</a:t>
            </a:r>
            <a:r>
              <a:rPr lang="en-US" sz="1100" dirty="0" err="1"/>
              <a:t>model_year</a:t>
            </a:r>
            <a:r>
              <a:rPr lang="en-US" sz="1100" dirty="0"/>
              <a:t> SMALLINT</a:t>
            </a:r>
          </a:p>
          <a:p>
            <a:r>
              <a:rPr lang="en-US" sz="1100" dirty="0"/>
              <a:t>) AS </a:t>
            </a:r>
          </a:p>
          <a:p>
            <a:r>
              <a:rPr lang="en-US" sz="1100" dirty="0"/>
              <a:t>BEGIN</a:t>
            </a:r>
          </a:p>
          <a:p>
            <a:r>
              <a:rPr lang="en-US" sz="1100" dirty="0"/>
              <a:t>    DECLARE @</a:t>
            </a:r>
            <a:r>
              <a:rPr lang="en-US" sz="1100" dirty="0" err="1"/>
              <a:t>product_list</a:t>
            </a:r>
            <a:r>
              <a:rPr lang="en-US" sz="1100" dirty="0"/>
              <a:t> VARCHAR(MAX);</a:t>
            </a:r>
          </a:p>
          <a:p>
            <a:endParaRPr lang="en-US" sz="1100" dirty="0"/>
          </a:p>
          <a:p>
            <a:r>
              <a:rPr lang="en-US" sz="1100" dirty="0"/>
              <a:t>    SET @</a:t>
            </a:r>
            <a:r>
              <a:rPr lang="en-US" sz="1100" dirty="0" err="1"/>
              <a:t>product_list</a:t>
            </a:r>
            <a:r>
              <a:rPr lang="en-US" sz="1100" dirty="0"/>
              <a:t> = '';</a:t>
            </a:r>
          </a:p>
          <a:p>
            <a:endParaRPr lang="en-US" sz="1100" dirty="0"/>
          </a:p>
          <a:p>
            <a:r>
              <a:rPr lang="en-US" sz="1100" dirty="0"/>
              <a:t>    SELECT</a:t>
            </a:r>
          </a:p>
          <a:p>
            <a:r>
              <a:rPr lang="en-US" sz="1100" dirty="0"/>
              <a:t>        @</a:t>
            </a:r>
            <a:r>
              <a:rPr lang="en-US" sz="1100" dirty="0" err="1"/>
              <a:t>product_list</a:t>
            </a:r>
            <a:r>
              <a:rPr lang="en-US" sz="1100" dirty="0"/>
              <a:t> = @</a:t>
            </a:r>
            <a:r>
              <a:rPr lang="en-US" sz="1100" dirty="0" err="1"/>
              <a:t>product_list</a:t>
            </a:r>
            <a:r>
              <a:rPr lang="en-US" sz="1100" dirty="0"/>
              <a:t> + </a:t>
            </a:r>
            <a:r>
              <a:rPr lang="en-US" sz="1100" dirty="0" err="1"/>
              <a:t>product_name</a:t>
            </a:r>
            <a:r>
              <a:rPr lang="en-US" sz="1100" dirty="0"/>
              <a:t> </a:t>
            </a:r>
          </a:p>
          <a:p>
            <a:r>
              <a:rPr lang="en-US" sz="1100" dirty="0"/>
              <a:t>                        + CHAR(10)</a:t>
            </a:r>
          </a:p>
          <a:p>
            <a:r>
              <a:rPr lang="en-US" sz="1100" dirty="0"/>
              <a:t>    FROM </a:t>
            </a:r>
          </a:p>
          <a:p>
            <a:r>
              <a:rPr lang="en-US" sz="1100" dirty="0"/>
              <a:t>        </a:t>
            </a:r>
            <a:r>
              <a:rPr lang="en-US" sz="1100" dirty="0" err="1"/>
              <a:t>production.products</a:t>
            </a:r>
            <a:endParaRPr lang="en-US" sz="1100" dirty="0"/>
          </a:p>
          <a:p>
            <a:r>
              <a:rPr lang="en-US" sz="1100" dirty="0"/>
              <a:t>    WHERE</a:t>
            </a:r>
          </a:p>
          <a:p>
            <a:r>
              <a:rPr lang="en-US" sz="1100" dirty="0"/>
              <a:t>        </a:t>
            </a:r>
            <a:r>
              <a:rPr lang="en-US" sz="1100" dirty="0" err="1"/>
              <a:t>model_year</a:t>
            </a:r>
            <a:r>
              <a:rPr lang="en-US" sz="1100" dirty="0"/>
              <a:t> = @</a:t>
            </a:r>
            <a:r>
              <a:rPr lang="en-US" sz="1100" dirty="0" err="1"/>
              <a:t>model_year</a:t>
            </a:r>
            <a:endParaRPr lang="en-US" sz="1100" dirty="0"/>
          </a:p>
          <a:p>
            <a:r>
              <a:rPr lang="en-US" sz="1100" dirty="0"/>
              <a:t>    ORDER BY </a:t>
            </a:r>
          </a:p>
          <a:p>
            <a:r>
              <a:rPr lang="en-US" sz="1100" dirty="0"/>
              <a:t>        </a:t>
            </a:r>
            <a:r>
              <a:rPr lang="en-US" sz="1100" dirty="0" err="1"/>
              <a:t>product_name</a:t>
            </a:r>
            <a:r>
              <a:rPr lang="en-US" sz="1100" dirty="0"/>
              <a:t>;</a:t>
            </a:r>
          </a:p>
          <a:p>
            <a:endParaRPr lang="en-US" sz="1100" dirty="0"/>
          </a:p>
          <a:p>
            <a:r>
              <a:rPr lang="en-US" sz="1100" dirty="0"/>
              <a:t>    PRINT @</a:t>
            </a:r>
            <a:r>
              <a:rPr lang="en-US" sz="1100" dirty="0" err="1"/>
              <a:t>product_list</a:t>
            </a:r>
            <a:r>
              <a:rPr lang="en-US" sz="1100" dirty="0"/>
              <a:t>;</a:t>
            </a:r>
          </a:p>
          <a:p>
            <a:r>
              <a:rPr lang="en-US" sz="1100" dirty="0"/>
              <a:t>END;</a:t>
            </a:r>
          </a:p>
        </p:txBody>
      </p:sp>
    </p:spTree>
    <p:extLst>
      <p:ext uri="{BB962C8B-B14F-4D97-AF65-F5344CB8AC3E}">
        <p14:creationId xmlns:p14="http://schemas.microsoft.com/office/powerpoint/2010/main" val="2429747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878" y="2131017"/>
            <a:ext cx="9887920" cy="2800767"/>
          </a:xfrm>
          <a:prstGeom prst="rect">
            <a:avLst/>
          </a:prstGeom>
          <a:noFill/>
        </p:spPr>
        <p:txBody>
          <a:bodyPr wrap="square" rtlCol="0">
            <a:spAutoFit/>
          </a:bodyPr>
          <a:lstStyle/>
          <a:p>
            <a:r>
              <a:rPr lang="en-US" sz="1600" dirty="0"/>
              <a:t>In this stored procedure:</a:t>
            </a:r>
          </a:p>
          <a:p>
            <a:endParaRPr lang="en-US" sz="1600" dirty="0"/>
          </a:p>
          <a:p>
            <a:pPr marL="285750" indent="-285750">
              <a:buFont typeface="Arial" panose="020B0604020202020204" pitchFamily="34" charset="0"/>
              <a:buChar char="•"/>
            </a:pPr>
            <a:r>
              <a:rPr lang="en-US" sz="1600" dirty="0"/>
              <a:t>First, we declared a variable named @</a:t>
            </a:r>
            <a:r>
              <a:rPr lang="en-US" sz="1600" dirty="0" err="1"/>
              <a:t>product_list</a:t>
            </a:r>
            <a:r>
              <a:rPr lang="en-US" sz="1600" dirty="0"/>
              <a:t> with varying character string type and set its value to blank.</a:t>
            </a:r>
          </a:p>
          <a:p>
            <a:pPr marL="285750" indent="-285750">
              <a:buFont typeface="Arial" panose="020B0604020202020204" pitchFamily="34" charset="0"/>
              <a:buChar char="•"/>
            </a:pPr>
            <a:r>
              <a:rPr lang="en-US" sz="1600" dirty="0"/>
              <a:t>Second, we selected the product name list from the products table based on the input @</a:t>
            </a:r>
            <a:r>
              <a:rPr lang="en-US" sz="1600" dirty="0" err="1"/>
              <a:t>model_year</a:t>
            </a:r>
            <a:r>
              <a:rPr lang="en-US" sz="1600" dirty="0"/>
              <a:t>. In the select list, we accumulated the product names to the @</a:t>
            </a:r>
            <a:r>
              <a:rPr lang="en-US" sz="1600" dirty="0" err="1"/>
              <a:t>product_list</a:t>
            </a:r>
            <a:r>
              <a:rPr lang="en-US" sz="1600" dirty="0"/>
              <a:t> variable. Note that the CHAR(10) returns the line feed character.</a:t>
            </a:r>
          </a:p>
          <a:p>
            <a:pPr marL="285750" indent="-285750">
              <a:buFont typeface="Arial" panose="020B0604020202020204" pitchFamily="34" charset="0"/>
              <a:buChar char="•"/>
            </a:pPr>
            <a:r>
              <a:rPr lang="en-US" sz="1600" dirty="0"/>
              <a:t>Third, we used the PRINT statement to print out the product list.</a:t>
            </a:r>
          </a:p>
          <a:p>
            <a:endParaRPr lang="en-US" sz="1600" dirty="0" smtClean="0"/>
          </a:p>
          <a:p>
            <a:pPr marL="285750" indent="-285750">
              <a:buFont typeface="Arial" panose="020B0604020202020204" pitchFamily="34" charset="0"/>
              <a:buChar char="•"/>
            </a:pPr>
            <a:r>
              <a:rPr lang="en-US" sz="1600" dirty="0" smtClean="0"/>
              <a:t>The </a:t>
            </a:r>
            <a:r>
              <a:rPr lang="en-US" sz="1600" dirty="0"/>
              <a:t>following statement executes the </a:t>
            </a:r>
            <a:r>
              <a:rPr lang="en-US" sz="1600" dirty="0" err="1"/>
              <a:t>uspGetProductList</a:t>
            </a:r>
            <a:r>
              <a:rPr lang="en-US" sz="1600" dirty="0"/>
              <a:t> stored procedure:</a:t>
            </a:r>
          </a:p>
          <a:p>
            <a:endParaRPr lang="en-US" sz="1600" dirty="0"/>
          </a:p>
          <a:p>
            <a:r>
              <a:rPr lang="en-US" sz="1600" dirty="0"/>
              <a:t>EXEC </a:t>
            </a:r>
            <a:r>
              <a:rPr lang="en-US" sz="1600" dirty="0" err="1"/>
              <a:t>uspGetProductList</a:t>
            </a:r>
            <a:r>
              <a:rPr lang="en-US" sz="1600" dirty="0"/>
              <a:t> 2018</a:t>
            </a:r>
          </a:p>
        </p:txBody>
      </p:sp>
      <p:pic>
        <p:nvPicPr>
          <p:cNvPr id="3" name="Picture 2"/>
          <p:cNvPicPr>
            <a:picLocks noChangeAspect="1"/>
          </p:cNvPicPr>
          <p:nvPr/>
        </p:nvPicPr>
        <p:blipFill>
          <a:blip r:embed="rId2"/>
          <a:stretch>
            <a:fillRect/>
          </a:stretch>
        </p:blipFill>
        <p:spPr>
          <a:xfrm>
            <a:off x="2850184" y="767438"/>
            <a:ext cx="7297544" cy="859611"/>
          </a:xfrm>
          <a:prstGeom prst="rect">
            <a:avLst/>
          </a:prstGeom>
        </p:spPr>
      </p:pic>
    </p:spTree>
    <p:extLst>
      <p:ext uri="{BB962C8B-B14F-4D97-AF65-F5344CB8AC3E}">
        <p14:creationId xmlns:p14="http://schemas.microsoft.com/office/powerpoint/2010/main" val="3441018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0881" y="976393"/>
            <a:ext cx="6276814" cy="523220"/>
          </a:xfrm>
          <a:prstGeom prst="rect">
            <a:avLst/>
          </a:prstGeom>
          <a:noFill/>
        </p:spPr>
        <p:txBody>
          <a:bodyPr wrap="square" rtlCol="0">
            <a:spAutoFit/>
          </a:bodyPr>
          <a:lstStyle/>
          <a:p>
            <a:r>
              <a:rPr lang="en-US" sz="2800" dirty="0"/>
              <a:t>Stored Procedure Output Parameters</a:t>
            </a:r>
          </a:p>
        </p:txBody>
      </p:sp>
      <p:sp>
        <p:nvSpPr>
          <p:cNvPr id="3" name="TextBox 2"/>
          <p:cNvSpPr txBox="1"/>
          <p:nvPr/>
        </p:nvSpPr>
        <p:spPr>
          <a:xfrm>
            <a:off x="1278610" y="1867546"/>
            <a:ext cx="9918915"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a:t>output </a:t>
            </a:r>
            <a:r>
              <a:rPr lang="en-US" dirty="0" smtClean="0"/>
              <a:t>parameters are used </a:t>
            </a:r>
            <a:r>
              <a:rPr lang="en-US" dirty="0"/>
              <a:t>to return data back to the calling program</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a:t>Creating output </a:t>
            </a:r>
            <a:r>
              <a:rPr lang="en-US" b="1" dirty="0" smtClean="0"/>
              <a:t>parameters:</a:t>
            </a:r>
            <a:endParaRPr lang="en-US" dirty="0" smtClean="0"/>
          </a:p>
          <a:p>
            <a:r>
              <a:rPr lang="en-US" dirty="0" smtClean="0"/>
              <a:t>     </a:t>
            </a:r>
            <a:r>
              <a:rPr lang="en-US" dirty="0" err="1" smtClean="0"/>
              <a:t>parameter_name</a:t>
            </a:r>
            <a:r>
              <a:rPr lang="en-US" dirty="0" smtClean="0"/>
              <a:t> </a:t>
            </a:r>
            <a:r>
              <a:rPr lang="en-US" dirty="0" err="1"/>
              <a:t>data_type</a:t>
            </a:r>
            <a:r>
              <a:rPr lang="en-US" dirty="0"/>
              <a:t> </a:t>
            </a:r>
            <a:r>
              <a:rPr lang="en-US" dirty="0" smtClean="0"/>
              <a:t>OUTPUT</a:t>
            </a:r>
          </a:p>
          <a:p>
            <a:endParaRPr lang="en-US" dirty="0" smtClean="0"/>
          </a:p>
          <a:p>
            <a:pPr marL="285750" indent="-285750">
              <a:buFont typeface="Arial" panose="020B0604020202020204" pitchFamily="34" charset="0"/>
              <a:buChar char="•"/>
            </a:pPr>
            <a:r>
              <a:rPr lang="en-US" dirty="0"/>
              <a:t>A stored procedure can have many output parameters. In addition, the output parameters can be in any valid data type e.g., integer, date, and varying character.</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5986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10728" y="721568"/>
            <a:ext cx="6407451" cy="749873"/>
          </a:xfrm>
          <a:prstGeom prst="rect">
            <a:avLst/>
          </a:prstGeom>
        </p:spPr>
      </p:pic>
      <p:sp>
        <p:nvSpPr>
          <p:cNvPr id="4" name="TextBox 3"/>
          <p:cNvSpPr txBox="1"/>
          <p:nvPr/>
        </p:nvSpPr>
        <p:spPr>
          <a:xfrm>
            <a:off x="1170122" y="1689315"/>
            <a:ext cx="10042902" cy="3970318"/>
          </a:xfrm>
          <a:prstGeom prst="rect">
            <a:avLst/>
          </a:prstGeom>
          <a:noFill/>
        </p:spPr>
        <p:txBody>
          <a:bodyPr wrap="square" rtlCol="0">
            <a:spAutoFit/>
          </a:bodyPr>
          <a:lstStyle/>
          <a:p>
            <a:r>
              <a:rPr lang="en-US" sz="1200" dirty="0" smtClean="0"/>
              <a:t>CREATE PROCEDURE </a:t>
            </a:r>
            <a:r>
              <a:rPr lang="en-US" sz="1200" dirty="0" err="1" smtClean="0"/>
              <a:t>uspFindProductByModel</a:t>
            </a:r>
            <a:r>
              <a:rPr lang="en-US" sz="1200" dirty="0" smtClean="0"/>
              <a:t> (</a:t>
            </a:r>
          </a:p>
          <a:p>
            <a:r>
              <a:rPr lang="en-US" sz="1200" dirty="0" smtClean="0"/>
              <a:t>    @</a:t>
            </a:r>
            <a:r>
              <a:rPr lang="en-US" sz="1200" dirty="0" err="1" smtClean="0"/>
              <a:t>model_year</a:t>
            </a:r>
            <a:r>
              <a:rPr lang="en-US" sz="1200" dirty="0" smtClean="0"/>
              <a:t> SMALLINT,</a:t>
            </a:r>
          </a:p>
          <a:p>
            <a:r>
              <a:rPr lang="en-US" sz="1200" dirty="0" smtClean="0"/>
              <a:t>    @</a:t>
            </a:r>
            <a:r>
              <a:rPr lang="en-US" sz="1200" dirty="0" err="1" smtClean="0"/>
              <a:t>product_count</a:t>
            </a:r>
            <a:r>
              <a:rPr lang="en-US" sz="1200" dirty="0" smtClean="0"/>
              <a:t> INT OUTPUT</a:t>
            </a:r>
          </a:p>
          <a:p>
            <a:r>
              <a:rPr lang="en-US" sz="1200" dirty="0" smtClean="0"/>
              <a:t>) AS</a:t>
            </a:r>
          </a:p>
          <a:p>
            <a:r>
              <a:rPr lang="en-US" sz="1200" dirty="0" smtClean="0"/>
              <a:t>BEGIN</a:t>
            </a:r>
          </a:p>
          <a:p>
            <a:r>
              <a:rPr lang="en-US" sz="1200" dirty="0" smtClean="0"/>
              <a:t>    SELECT </a:t>
            </a:r>
          </a:p>
          <a:p>
            <a:r>
              <a:rPr lang="en-US" sz="1200" dirty="0" smtClean="0"/>
              <a:t>        </a:t>
            </a:r>
            <a:r>
              <a:rPr lang="en-US" sz="1200" dirty="0" err="1" smtClean="0"/>
              <a:t>product_name</a:t>
            </a:r>
            <a:r>
              <a:rPr lang="en-US" sz="1200" dirty="0" smtClean="0"/>
              <a:t>,</a:t>
            </a:r>
          </a:p>
          <a:p>
            <a:r>
              <a:rPr lang="en-US" sz="1200" dirty="0" smtClean="0"/>
              <a:t>        </a:t>
            </a:r>
            <a:r>
              <a:rPr lang="en-US" sz="1200" dirty="0" err="1" smtClean="0"/>
              <a:t>list_price</a:t>
            </a:r>
            <a:endParaRPr lang="en-US" sz="1200" dirty="0" smtClean="0"/>
          </a:p>
          <a:p>
            <a:r>
              <a:rPr lang="en-US" sz="1200" dirty="0" smtClean="0"/>
              <a:t>    FROM</a:t>
            </a:r>
          </a:p>
          <a:p>
            <a:r>
              <a:rPr lang="en-US" sz="1200" dirty="0" smtClean="0"/>
              <a:t>        </a:t>
            </a:r>
            <a:r>
              <a:rPr lang="en-US" sz="1200" dirty="0" err="1" smtClean="0"/>
              <a:t>production.products</a:t>
            </a:r>
            <a:endParaRPr lang="en-US" sz="1200" dirty="0" smtClean="0"/>
          </a:p>
          <a:p>
            <a:r>
              <a:rPr lang="en-US" sz="1200" dirty="0" smtClean="0"/>
              <a:t>    WHERE</a:t>
            </a:r>
          </a:p>
          <a:p>
            <a:r>
              <a:rPr lang="en-US" sz="1200" dirty="0" smtClean="0"/>
              <a:t>        </a:t>
            </a:r>
            <a:r>
              <a:rPr lang="en-US" sz="1200" dirty="0" err="1" smtClean="0"/>
              <a:t>model_year</a:t>
            </a:r>
            <a:r>
              <a:rPr lang="en-US" sz="1200" dirty="0" smtClean="0"/>
              <a:t> = @</a:t>
            </a:r>
            <a:r>
              <a:rPr lang="en-US" sz="1200" dirty="0" err="1" smtClean="0"/>
              <a:t>model_year</a:t>
            </a:r>
            <a:r>
              <a:rPr lang="en-US" sz="1200" dirty="0" smtClean="0"/>
              <a:t>;</a:t>
            </a:r>
          </a:p>
          <a:p>
            <a:endParaRPr lang="en-US" sz="1200" dirty="0" smtClean="0"/>
          </a:p>
          <a:p>
            <a:r>
              <a:rPr lang="en-US" sz="1200" dirty="0" smtClean="0"/>
              <a:t>    SELECT @</a:t>
            </a:r>
            <a:r>
              <a:rPr lang="en-US" sz="1200" dirty="0" err="1" smtClean="0"/>
              <a:t>product_count</a:t>
            </a:r>
            <a:r>
              <a:rPr lang="en-US" sz="1200" dirty="0" smtClean="0"/>
              <a:t> = @@ROWCOUNT;</a:t>
            </a:r>
          </a:p>
          <a:p>
            <a:r>
              <a:rPr lang="en-US" sz="1200" dirty="0" smtClean="0"/>
              <a:t>END;</a:t>
            </a:r>
          </a:p>
          <a:p>
            <a:endParaRPr lang="en-US" sz="1200" dirty="0" smtClean="0"/>
          </a:p>
          <a:p>
            <a:pPr marL="171450" indent="-171450">
              <a:buFont typeface="Arial" panose="020B0604020202020204" pitchFamily="34" charset="0"/>
              <a:buChar char="•"/>
            </a:pPr>
            <a:r>
              <a:rPr lang="en-US" sz="1200" dirty="0"/>
              <a:t>First, we created an output parameter named @</a:t>
            </a:r>
            <a:r>
              <a:rPr lang="en-US" sz="1200" dirty="0" err="1"/>
              <a:t>product_count</a:t>
            </a:r>
            <a:r>
              <a:rPr lang="en-US" sz="1200" dirty="0"/>
              <a:t> to store the number of products found:</a:t>
            </a:r>
          </a:p>
          <a:p>
            <a:endParaRPr lang="en-US" sz="1200" dirty="0"/>
          </a:p>
          <a:p>
            <a:r>
              <a:rPr lang="en-US" sz="1200" dirty="0"/>
              <a:t>@</a:t>
            </a:r>
            <a:r>
              <a:rPr lang="en-US" sz="1200" dirty="0" err="1"/>
              <a:t>product_count</a:t>
            </a:r>
            <a:r>
              <a:rPr lang="en-US" sz="1200" dirty="0"/>
              <a:t> INT </a:t>
            </a:r>
            <a:r>
              <a:rPr lang="en-US" sz="1200" dirty="0" smtClean="0"/>
              <a:t>OUTPUT</a:t>
            </a:r>
          </a:p>
          <a:p>
            <a:endParaRPr lang="en-US" sz="1200" dirty="0"/>
          </a:p>
          <a:p>
            <a:pPr marL="171450" indent="-171450">
              <a:buFont typeface="Arial" panose="020B0604020202020204" pitchFamily="34" charset="0"/>
              <a:buChar char="•"/>
            </a:pPr>
            <a:r>
              <a:rPr lang="en-US" sz="1200" dirty="0"/>
              <a:t>@@ROWCOUNT is a system variable that returns the number of rows read by the previous statement.</a:t>
            </a:r>
          </a:p>
        </p:txBody>
      </p:sp>
    </p:spTree>
    <p:extLst>
      <p:ext uri="{BB962C8B-B14F-4D97-AF65-F5344CB8AC3E}">
        <p14:creationId xmlns:p14="http://schemas.microsoft.com/office/powerpoint/2010/main" val="2428541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8664" y="658678"/>
            <a:ext cx="7780149" cy="553998"/>
          </a:xfrm>
          <a:prstGeom prst="rect">
            <a:avLst/>
          </a:prstGeom>
          <a:noFill/>
        </p:spPr>
        <p:txBody>
          <a:bodyPr wrap="square" rtlCol="0">
            <a:spAutoFit/>
          </a:bodyPr>
          <a:lstStyle/>
          <a:p>
            <a:r>
              <a:rPr lang="en-US" sz="3000" dirty="0"/>
              <a:t>Calling</a:t>
            </a:r>
            <a:r>
              <a:rPr lang="en-US" sz="2400" dirty="0"/>
              <a:t> stored procedures with output parameters</a:t>
            </a:r>
          </a:p>
        </p:txBody>
      </p:sp>
      <p:sp>
        <p:nvSpPr>
          <p:cNvPr id="4" name="TextBox 3"/>
          <p:cNvSpPr txBox="1"/>
          <p:nvPr/>
        </p:nvSpPr>
        <p:spPr>
          <a:xfrm>
            <a:off x="860157" y="1487838"/>
            <a:ext cx="10314122" cy="4862870"/>
          </a:xfrm>
          <a:prstGeom prst="rect">
            <a:avLst/>
          </a:prstGeom>
          <a:noFill/>
        </p:spPr>
        <p:txBody>
          <a:bodyPr wrap="square" rtlCol="0">
            <a:spAutoFit/>
          </a:bodyPr>
          <a:lstStyle/>
          <a:p>
            <a:r>
              <a:rPr lang="en-US" dirty="0"/>
              <a:t>To call a stored procedure with output parameters, you follow these steps:</a:t>
            </a:r>
          </a:p>
          <a:p>
            <a:endParaRPr lang="en-US" dirty="0"/>
          </a:p>
          <a:p>
            <a:pPr marL="285750" indent="-285750">
              <a:buFont typeface="Arial" panose="020B0604020202020204" pitchFamily="34" charset="0"/>
              <a:buChar char="•"/>
            </a:pPr>
            <a:r>
              <a:rPr lang="en-US" dirty="0"/>
              <a:t>First, declare variables to hold the values returned by the output parameters</a:t>
            </a:r>
          </a:p>
          <a:p>
            <a:pPr marL="285750" indent="-285750">
              <a:buFont typeface="Arial" panose="020B0604020202020204" pitchFamily="34" charset="0"/>
              <a:buChar char="•"/>
            </a:pPr>
            <a:r>
              <a:rPr lang="en-US" dirty="0"/>
              <a:t>Second, use these variables in the stored procedure </a:t>
            </a:r>
            <a:r>
              <a:rPr lang="en-US" dirty="0" smtClean="0"/>
              <a:t>call.</a:t>
            </a:r>
          </a:p>
          <a:p>
            <a:pPr marL="285750" indent="-285750">
              <a:buFont typeface="Arial" panose="020B0604020202020204" pitchFamily="34" charset="0"/>
              <a:buChar char="•"/>
            </a:pPr>
            <a:r>
              <a:rPr lang="en-US" dirty="0" smtClean="0"/>
              <a:t>For </a:t>
            </a:r>
            <a:r>
              <a:rPr lang="en-US" dirty="0"/>
              <a:t>example, the following statement executes the </a:t>
            </a:r>
            <a:r>
              <a:rPr lang="en-US" dirty="0" err="1"/>
              <a:t>uspFindProductByModel</a:t>
            </a:r>
            <a:r>
              <a:rPr lang="en-US" dirty="0"/>
              <a:t> stored procedure:</a:t>
            </a:r>
          </a:p>
          <a:p>
            <a:r>
              <a:rPr lang="en-US" sz="1600" dirty="0" smtClean="0"/>
              <a:t>      First</a:t>
            </a:r>
            <a:r>
              <a:rPr lang="en-US" sz="1600" dirty="0"/>
              <a:t>, declare the @count variable to hold </a:t>
            </a:r>
            <a:r>
              <a:rPr lang="en-US" sz="1600" dirty="0" smtClean="0"/>
              <a:t>the </a:t>
            </a:r>
            <a:r>
              <a:rPr lang="en-US" sz="1600" dirty="0"/>
              <a:t>value of the output parameter of the stored </a:t>
            </a:r>
            <a:r>
              <a:rPr lang="en-US" sz="1600" dirty="0" smtClean="0"/>
              <a:t>procedure.</a:t>
            </a:r>
          </a:p>
          <a:p>
            <a:r>
              <a:rPr lang="en-US" sz="1600" dirty="0" smtClean="0"/>
              <a:t>      Then</a:t>
            </a:r>
            <a:r>
              <a:rPr lang="en-US" sz="1600" dirty="0"/>
              <a:t>, execute the </a:t>
            </a:r>
            <a:r>
              <a:rPr lang="en-US" sz="1600" dirty="0" err="1"/>
              <a:t>uspFindProductByModel</a:t>
            </a:r>
            <a:r>
              <a:rPr lang="en-US" sz="1600" dirty="0"/>
              <a:t> stored procedure and passing the parameters:</a:t>
            </a:r>
          </a:p>
          <a:p>
            <a:endParaRPr lang="en-US" sz="1200" dirty="0" smtClean="0"/>
          </a:p>
          <a:p>
            <a:r>
              <a:rPr lang="en-US" sz="1200" dirty="0" smtClean="0"/>
              <a:t>DECLARE </a:t>
            </a:r>
            <a:r>
              <a:rPr lang="en-US" sz="1200" dirty="0"/>
              <a:t>@count INT;</a:t>
            </a:r>
          </a:p>
          <a:p>
            <a:r>
              <a:rPr lang="en-US" sz="1200" dirty="0" smtClean="0"/>
              <a:t>EXEC </a:t>
            </a:r>
            <a:r>
              <a:rPr lang="en-US" sz="1200" dirty="0" err="1" smtClean="0"/>
              <a:t>uspFindProductByModel</a:t>
            </a:r>
            <a:r>
              <a:rPr lang="en-US" sz="1200" dirty="0" smtClean="0"/>
              <a:t> </a:t>
            </a:r>
            <a:r>
              <a:rPr lang="en-US" sz="1200" dirty="0"/>
              <a:t>@</a:t>
            </a:r>
            <a:r>
              <a:rPr lang="en-US" sz="1200" dirty="0" err="1"/>
              <a:t>model_year</a:t>
            </a:r>
            <a:r>
              <a:rPr lang="en-US" sz="1200" dirty="0"/>
              <a:t> = 2018</a:t>
            </a:r>
            <a:r>
              <a:rPr lang="en-US" sz="1200" dirty="0" smtClean="0"/>
              <a:t>,@</a:t>
            </a:r>
            <a:r>
              <a:rPr lang="en-US" sz="1200" dirty="0"/>
              <a:t>product_count = @count OUTPUT;</a:t>
            </a:r>
          </a:p>
          <a:p>
            <a:r>
              <a:rPr lang="en-US" sz="1200" dirty="0" smtClean="0"/>
              <a:t>SELECT </a:t>
            </a:r>
            <a:r>
              <a:rPr lang="en-US" sz="1200" dirty="0"/>
              <a:t>@count AS 'Number of products found</a:t>
            </a:r>
            <a:r>
              <a:rPr lang="en-US" sz="1200" dirty="0" smtClean="0"/>
              <a:t>';</a:t>
            </a:r>
          </a:p>
          <a:p>
            <a:endParaRPr lang="en-US" sz="1200" dirty="0" smtClean="0"/>
          </a:p>
          <a:p>
            <a:pPr marL="285750" indent="-285750">
              <a:buFont typeface="Arial" panose="020B0604020202020204" pitchFamily="34" charset="0"/>
              <a:buChar char="•"/>
            </a:pPr>
            <a:r>
              <a:rPr lang="en-US" sz="1600" dirty="0" smtClean="0"/>
              <a:t>You </a:t>
            </a:r>
            <a:r>
              <a:rPr lang="en-US" sz="1600" dirty="0"/>
              <a:t>can call the </a:t>
            </a:r>
            <a:r>
              <a:rPr lang="en-US" sz="1600" dirty="0" err="1"/>
              <a:t>uspFindProductByModel</a:t>
            </a:r>
            <a:r>
              <a:rPr lang="en-US" sz="1600" dirty="0"/>
              <a:t> stored procedure as follows:</a:t>
            </a:r>
          </a:p>
          <a:p>
            <a:endParaRPr lang="en-US" sz="1200" dirty="0"/>
          </a:p>
          <a:p>
            <a:r>
              <a:rPr lang="en-US" sz="1200" dirty="0"/>
              <a:t>EXEC </a:t>
            </a:r>
            <a:r>
              <a:rPr lang="en-US" sz="1200" dirty="0" err="1"/>
              <a:t>uspFindProductByModel</a:t>
            </a:r>
            <a:r>
              <a:rPr lang="en-US" sz="1200" dirty="0"/>
              <a:t> 2018, @count OUTPUT;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dirty="0"/>
              <a:t>Note that if you forget the OUTPUT keyword after the @count variable, the @count variable will be NULL.</a:t>
            </a:r>
          </a:p>
          <a:p>
            <a:pPr marL="285750" indent="-285750">
              <a:buFont typeface="Arial" panose="020B0604020202020204" pitchFamily="34" charset="0"/>
              <a:buChar char="•"/>
            </a:pPr>
            <a:r>
              <a:rPr lang="en-US" dirty="0" smtClean="0"/>
              <a:t>Finally</a:t>
            </a:r>
            <a:r>
              <a:rPr lang="en-US" dirty="0"/>
              <a:t>, show the value of the @count variable:</a:t>
            </a:r>
          </a:p>
          <a:p>
            <a:endParaRPr lang="en-US" sz="1200" dirty="0"/>
          </a:p>
          <a:p>
            <a:r>
              <a:rPr lang="en-US" sz="1200" dirty="0"/>
              <a:t>SELECT @count AS 'Number of products found';</a:t>
            </a:r>
          </a:p>
        </p:txBody>
      </p:sp>
    </p:spTree>
    <p:extLst>
      <p:ext uri="{BB962C8B-B14F-4D97-AF65-F5344CB8AC3E}">
        <p14:creationId xmlns:p14="http://schemas.microsoft.com/office/powerpoint/2010/main" val="2272765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1275" y="906651"/>
            <a:ext cx="7997125" cy="584775"/>
          </a:xfrm>
          <a:prstGeom prst="rect">
            <a:avLst/>
          </a:prstGeom>
          <a:noFill/>
        </p:spPr>
        <p:txBody>
          <a:bodyPr wrap="square" rtlCol="0">
            <a:spAutoFit/>
          </a:bodyPr>
          <a:lstStyle/>
          <a:p>
            <a:pPr algn="ctr"/>
            <a:r>
              <a:rPr lang="en-US" sz="3200" dirty="0"/>
              <a:t>SQL Server BEGIN END</a:t>
            </a:r>
          </a:p>
        </p:txBody>
      </p:sp>
      <p:sp>
        <p:nvSpPr>
          <p:cNvPr id="3" name="TextBox 2"/>
          <p:cNvSpPr txBox="1"/>
          <p:nvPr/>
        </p:nvSpPr>
        <p:spPr>
          <a:xfrm>
            <a:off x="1162373" y="2123268"/>
            <a:ext cx="1025212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BEGIN...END statement is used to define a statement block</a:t>
            </a:r>
            <a:r>
              <a:rPr lang="en-US" dirty="0" smtClean="0"/>
              <a:t>.</a:t>
            </a:r>
          </a:p>
          <a:p>
            <a:pPr marL="285750" indent="-285750">
              <a:buFont typeface="Arial" panose="020B0604020202020204" pitchFamily="34" charset="0"/>
              <a:buChar char="•"/>
            </a:pPr>
            <a:r>
              <a:rPr lang="en-US" dirty="0" smtClean="0"/>
              <a:t>A </a:t>
            </a:r>
            <a:r>
              <a:rPr lang="en-US" dirty="0"/>
              <a:t>statement block consists of a set of SQL statements that execute together. A statement block is also known as a batch.</a:t>
            </a:r>
          </a:p>
          <a:p>
            <a:pPr marL="285750" indent="-285750">
              <a:buFont typeface="Arial" panose="020B0604020202020204" pitchFamily="34" charset="0"/>
              <a:buChar char="•"/>
            </a:pPr>
            <a:r>
              <a:rPr lang="en-US" dirty="0" smtClean="0"/>
              <a:t>In </a:t>
            </a:r>
            <a:r>
              <a:rPr lang="en-US" dirty="0"/>
              <a:t>other words, if statements are sentences, the BEGIN...END statement allows you to define paragraphs</a:t>
            </a:r>
            <a:r>
              <a:rPr lang="en-US" dirty="0" smtClean="0"/>
              <a:t>.</a:t>
            </a:r>
          </a:p>
          <a:p>
            <a:pPr marL="285750" indent="-285750">
              <a:buFont typeface="Arial" panose="020B0604020202020204" pitchFamily="34" charset="0"/>
              <a:buChar char="•"/>
            </a:pPr>
            <a:r>
              <a:rPr lang="en-US" dirty="0"/>
              <a:t>The BEGIN... END statement bounds a logical block of SQL statements. We often use the BEGIN...END at the start and end of a stored procedure and function. But it is not strictly </a:t>
            </a:r>
            <a:r>
              <a:rPr lang="en-US" dirty="0" smtClean="0"/>
              <a:t>necessary.</a:t>
            </a:r>
          </a:p>
          <a:p>
            <a:pPr marL="285750" indent="-285750">
              <a:buFont typeface="Arial" panose="020B0604020202020204" pitchFamily="34" charset="0"/>
              <a:buChar char="•"/>
            </a:pPr>
            <a:r>
              <a:rPr lang="en-US" dirty="0" smtClean="0"/>
              <a:t>However</a:t>
            </a:r>
            <a:r>
              <a:rPr lang="en-US" dirty="0"/>
              <a:t>, the BEGIN...END is required for the IF ELSE statements, WHILE statements, etc., where you need to wrap multiple statements.</a:t>
            </a:r>
          </a:p>
          <a:p>
            <a:pPr marL="285750" indent="-285750">
              <a:buFont typeface="Arial" panose="020B0604020202020204" pitchFamily="34" charset="0"/>
              <a:buChar char="•"/>
            </a:pPr>
            <a:r>
              <a:rPr lang="en-US" dirty="0" smtClean="0"/>
              <a:t>The </a:t>
            </a:r>
            <a:r>
              <a:rPr lang="en-US" dirty="0"/>
              <a:t>following illustrates the syntax of the BEGIN...END statement:</a:t>
            </a:r>
          </a:p>
          <a:p>
            <a:endParaRPr lang="en-US" dirty="0"/>
          </a:p>
          <a:p>
            <a:r>
              <a:rPr lang="en-US" dirty="0"/>
              <a:t>BEGIN</a:t>
            </a:r>
          </a:p>
          <a:p>
            <a:r>
              <a:rPr lang="en-US" dirty="0"/>
              <a:t>    { </a:t>
            </a:r>
            <a:r>
              <a:rPr lang="en-US" dirty="0" err="1"/>
              <a:t>sql_statement</a:t>
            </a:r>
            <a:r>
              <a:rPr lang="en-US" dirty="0"/>
              <a:t> | </a:t>
            </a:r>
            <a:r>
              <a:rPr lang="en-US" dirty="0" err="1"/>
              <a:t>statement_block</a:t>
            </a:r>
            <a:r>
              <a:rPr lang="en-US" dirty="0"/>
              <a:t>}</a:t>
            </a:r>
          </a:p>
          <a:p>
            <a:r>
              <a:rPr lang="en-US" dirty="0"/>
              <a:t>END</a:t>
            </a:r>
          </a:p>
        </p:txBody>
      </p:sp>
    </p:spTree>
    <p:extLst>
      <p:ext uri="{BB962C8B-B14F-4D97-AF65-F5344CB8AC3E}">
        <p14:creationId xmlns:p14="http://schemas.microsoft.com/office/powerpoint/2010/main" val="1442700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14061" y="774915"/>
            <a:ext cx="5238426" cy="523220"/>
          </a:xfrm>
          <a:prstGeom prst="rect">
            <a:avLst/>
          </a:prstGeom>
          <a:noFill/>
        </p:spPr>
        <p:txBody>
          <a:bodyPr wrap="square" rtlCol="0">
            <a:spAutoFit/>
          </a:bodyPr>
          <a:lstStyle/>
          <a:p>
            <a:r>
              <a:rPr lang="en-US" sz="2800"/>
              <a:t>Nesting BEGIN... END</a:t>
            </a:r>
            <a:endParaRPr lang="en-US" sz="2800" dirty="0"/>
          </a:p>
        </p:txBody>
      </p:sp>
      <p:sp>
        <p:nvSpPr>
          <p:cNvPr id="6" name="TextBox 5"/>
          <p:cNvSpPr txBox="1"/>
          <p:nvPr/>
        </p:nvSpPr>
        <p:spPr>
          <a:xfrm>
            <a:off x="1053886" y="1298135"/>
            <a:ext cx="9942162"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You </a:t>
            </a:r>
            <a:r>
              <a:rPr lang="en-US" sz="1600" dirty="0"/>
              <a:t>can place a BEGIN...END statement within another BEGIN... END statement.</a:t>
            </a:r>
          </a:p>
          <a:p>
            <a:r>
              <a:rPr lang="en-US" sz="1600" dirty="0" smtClean="0"/>
              <a:t>BEGIN</a:t>
            </a:r>
            <a:endParaRPr lang="en-US" sz="1600" dirty="0"/>
          </a:p>
          <a:p>
            <a:r>
              <a:rPr lang="en-US" sz="1600" dirty="0"/>
              <a:t>    DECLARE @name VARCHAR(MAX);</a:t>
            </a:r>
          </a:p>
          <a:p>
            <a:endParaRPr lang="en-US" sz="1600" dirty="0"/>
          </a:p>
          <a:p>
            <a:r>
              <a:rPr lang="en-US" sz="1600" dirty="0"/>
              <a:t>    SELECT TOP 1</a:t>
            </a:r>
          </a:p>
          <a:p>
            <a:r>
              <a:rPr lang="en-US" sz="1600" dirty="0"/>
              <a:t>        @name = </a:t>
            </a:r>
            <a:r>
              <a:rPr lang="en-US" sz="1600" dirty="0" err="1"/>
              <a:t>product_name</a:t>
            </a:r>
            <a:endParaRPr lang="en-US" sz="1600" dirty="0"/>
          </a:p>
          <a:p>
            <a:r>
              <a:rPr lang="en-US" sz="1600" dirty="0"/>
              <a:t>    FROM</a:t>
            </a:r>
          </a:p>
          <a:p>
            <a:r>
              <a:rPr lang="en-US" sz="1600" dirty="0"/>
              <a:t>        </a:t>
            </a:r>
            <a:r>
              <a:rPr lang="en-US" sz="1600" dirty="0" err="1"/>
              <a:t>production.products</a:t>
            </a:r>
            <a:endParaRPr lang="en-US" sz="1600" dirty="0"/>
          </a:p>
          <a:p>
            <a:r>
              <a:rPr lang="en-US" sz="1600" dirty="0"/>
              <a:t>    ORDER BY</a:t>
            </a:r>
          </a:p>
          <a:p>
            <a:r>
              <a:rPr lang="en-US" sz="1600" dirty="0"/>
              <a:t>        </a:t>
            </a:r>
            <a:r>
              <a:rPr lang="en-US" sz="1600" dirty="0" err="1"/>
              <a:t>list_price</a:t>
            </a:r>
            <a:r>
              <a:rPr lang="en-US" sz="1600" dirty="0"/>
              <a:t> DESC;</a:t>
            </a:r>
          </a:p>
          <a:p>
            <a:r>
              <a:rPr lang="en-US" sz="1600" dirty="0"/>
              <a:t>    </a:t>
            </a:r>
          </a:p>
          <a:p>
            <a:r>
              <a:rPr lang="en-US" sz="1600" dirty="0"/>
              <a:t>    IF @@ROWCOUNT &lt;&gt; 0</a:t>
            </a:r>
          </a:p>
          <a:p>
            <a:r>
              <a:rPr lang="en-US" sz="1600" dirty="0"/>
              <a:t>    BEGIN</a:t>
            </a:r>
          </a:p>
          <a:p>
            <a:r>
              <a:rPr lang="en-US" sz="1600" dirty="0"/>
              <a:t>        PRINT 'The most expensive product is ' + @name</a:t>
            </a:r>
          </a:p>
          <a:p>
            <a:r>
              <a:rPr lang="en-US" sz="1600" dirty="0"/>
              <a:t>    END</a:t>
            </a:r>
          </a:p>
          <a:p>
            <a:r>
              <a:rPr lang="en-US" sz="1600" dirty="0"/>
              <a:t>    ELSE</a:t>
            </a:r>
          </a:p>
          <a:p>
            <a:r>
              <a:rPr lang="en-US" sz="1600" dirty="0"/>
              <a:t>    BEGIN</a:t>
            </a:r>
          </a:p>
          <a:p>
            <a:r>
              <a:rPr lang="en-US" sz="1600" dirty="0"/>
              <a:t>        PRINT 'No product found';</a:t>
            </a:r>
          </a:p>
          <a:p>
            <a:r>
              <a:rPr lang="en-US" sz="1600" dirty="0"/>
              <a:t>    END;</a:t>
            </a:r>
          </a:p>
          <a:p>
            <a:r>
              <a:rPr lang="en-US" sz="1600" dirty="0"/>
              <a:t>END</a:t>
            </a:r>
          </a:p>
        </p:txBody>
      </p:sp>
    </p:spTree>
    <p:extLst>
      <p:ext uri="{BB962C8B-B14F-4D97-AF65-F5344CB8AC3E}">
        <p14:creationId xmlns:p14="http://schemas.microsoft.com/office/powerpoint/2010/main" val="2190985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2116" y="642407"/>
            <a:ext cx="10174637" cy="584775"/>
          </a:xfrm>
          <a:prstGeom prst="rect">
            <a:avLst/>
          </a:prstGeom>
          <a:noFill/>
        </p:spPr>
        <p:txBody>
          <a:bodyPr wrap="square" rtlCol="0">
            <a:spAutoFit/>
          </a:bodyPr>
          <a:lstStyle/>
          <a:p>
            <a:pPr algn="ctr"/>
            <a:r>
              <a:rPr lang="en-US" sz="3200"/>
              <a:t>SQL Server IF ELSE</a:t>
            </a:r>
            <a:endParaRPr lang="en-US" sz="3200" dirty="0"/>
          </a:p>
        </p:txBody>
      </p:sp>
      <p:sp>
        <p:nvSpPr>
          <p:cNvPr id="4" name="TextBox 3"/>
          <p:cNvSpPr txBox="1"/>
          <p:nvPr/>
        </p:nvSpPr>
        <p:spPr>
          <a:xfrm>
            <a:off x="922149" y="1227182"/>
            <a:ext cx="10461357" cy="5193145"/>
          </a:xfrm>
          <a:prstGeom prst="rect">
            <a:avLst/>
          </a:prstGeom>
          <a:noFill/>
        </p:spPr>
        <p:txBody>
          <a:bodyPr wrap="square" rtlCol="0">
            <a:spAutoFit/>
          </a:bodyPr>
          <a:lstStyle/>
          <a:p>
            <a:pPr marL="285750" indent="-285750">
              <a:buFont typeface="Arial" panose="020B0604020202020204" pitchFamily="34" charset="0"/>
              <a:buChar char="•"/>
            </a:pPr>
            <a:r>
              <a:rPr lang="en-US" dirty="0"/>
              <a:t>The IF...ELSE statement is a control-flow statement that allows you to execute or skip a statement block based on a specified condition</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IF </a:t>
            </a:r>
            <a:r>
              <a:rPr lang="en-US" dirty="0" err="1"/>
              <a:t>boolean_expression</a:t>
            </a:r>
            <a:r>
              <a:rPr lang="en-US" dirty="0"/>
              <a:t>   </a:t>
            </a:r>
          </a:p>
          <a:p>
            <a:r>
              <a:rPr lang="en-US" dirty="0" smtClean="0"/>
              <a:t>    BEGIN</a:t>
            </a:r>
            <a:endParaRPr lang="en-US" dirty="0"/>
          </a:p>
          <a:p>
            <a:r>
              <a:rPr lang="en-US" dirty="0" smtClean="0"/>
              <a:t>   { </a:t>
            </a:r>
            <a:r>
              <a:rPr lang="en-US" dirty="0" err="1"/>
              <a:t>statement_block</a:t>
            </a:r>
            <a:r>
              <a:rPr lang="en-US" dirty="0"/>
              <a:t> }</a:t>
            </a:r>
          </a:p>
          <a:p>
            <a:r>
              <a:rPr lang="en-US" dirty="0" smtClean="0"/>
              <a:t>   END</a:t>
            </a:r>
          </a:p>
          <a:p>
            <a:endParaRPr lang="en-US" dirty="0" smtClean="0"/>
          </a:p>
          <a:p>
            <a:r>
              <a:rPr lang="en-US" dirty="0" smtClean="0"/>
              <a:t>The </a:t>
            </a:r>
            <a:r>
              <a:rPr lang="en-US" dirty="0"/>
              <a:t>IF ELSE </a:t>
            </a:r>
            <a:r>
              <a:rPr lang="en-US" dirty="0" smtClean="0"/>
              <a:t>statement:</a:t>
            </a:r>
            <a:endParaRPr lang="en-US" dirty="0"/>
          </a:p>
          <a:p>
            <a:pPr marL="285750" indent="-285750">
              <a:buFont typeface="Arial" panose="020B0604020202020204" pitchFamily="34" charset="0"/>
              <a:buChar char="•"/>
            </a:pPr>
            <a:r>
              <a:rPr lang="en-US" dirty="0"/>
              <a:t>When the condition in the IF clause evaluates to FALSE and you want to execute another statement block, you can use the ELSE clause</a:t>
            </a:r>
            <a:r>
              <a:rPr lang="en-US" dirty="0" smtClean="0"/>
              <a:t>.</a:t>
            </a:r>
            <a:endParaRPr lang="en-US" dirty="0"/>
          </a:p>
          <a:p>
            <a:r>
              <a:rPr lang="en-US" sz="1600" dirty="0" smtClean="0"/>
              <a:t>IF </a:t>
            </a:r>
            <a:r>
              <a:rPr lang="en-US" sz="1600" dirty="0" err="1"/>
              <a:t>Boolean_expression</a:t>
            </a:r>
            <a:endParaRPr lang="en-US" sz="1600" dirty="0"/>
          </a:p>
          <a:p>
            <a:r>
              <a:rPr lang="en-US" sz="1600" dirty="0"/>
              <a:t>BEGIN</a:t>
            </a:r>
          </a:p>
          <a:p>
            <a:r>
              <a:rPr lang="en-US" sz="1600" dirty="0"/>
              <a:t>    -- Statement block executes when the Boolean expression is TRUE</a:t>
            </a:r>
          </a:p>
          <a:p>
            <a:r>
              <a:rPr lang="en-US" sz="1600" dirty="0"/>
              <a:t>END</a:t>
            </a:r>
          </a:p>
          <a:p>
            <a:r>
              <a:rPr lang="en-US" sz="1600" dirty="0"/>
              <a:t>ELSE</a:t>
            </a:r>
          </a:p>
          <a:p>
            <a:r>
              <a:rPr lang="en-US" sz="1600" dirty="0"/>
              <a:t>BEGIN</a:t>
            </a:r>
          </a:p>
          <a:p>
            <a:r>
              <a:rPr lang="en-US" sz="1600" dirty="0"/>
              <a:t>    -- Statement block executes when the Boolean expression is FALSE</a:t>
            </a:r>
          </a:p>
          <a:p>
            <a:r>
              <a:rPr lang="en-US" sz="1600" dirty="0"/>
              <a:t>END</a:t>
            </a:r>
          </a:p>
        </p:txBody>
      </p:sp>
    </p:spTree>
    <p:extLst>
      <p:ext uri="{BB962C8B-B14F-4D97-AF65-F5344CB8AC3E}">
        <p14:creationId xmlns:p14="http://schemas.microsoft.com/office/powerpoint/2010/main" val="1596309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2977" y="674176"/>
            <a:ext cx="6765010" cy="584775"/>
          </a:xfrm>
          <a:prstGeom prst="rect">
            <a:avLst/>
          </a:prstGeom>
          <a:noFill/>
        </p:spPr>
        <p:txBody>
          <a:bodyPr wrap="square" rtlCol="0">
            <a:spAutoFit/>
          </a:bodyPr>
          <a:lstStyle/>
          <a:p>
            <a:pPr algn="ctr"/>
            <a:r>
              <a:rPr lang="en-US" sz="3200" dirty="0"/>
              <a:t>Nested IF...ELSE</a:t>
            </a:r>
          </a:p>
        </p:txBody>
      </p:sp>
      <p:sp>
        <p:nvSpPr>
          <p:cNvPr id="3" name="TextBox 2"/>
          <p:cNvSpPr txBox="1"/>
          <p:nvPr/>
        </p:nvSpPr>
        <p:spPr>
          <a:xfrm>
            <a:off x="929898" y="1258951"/>
            <a:ext cx="10306373" cy="461664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When </a:t>
            </a:r>
            <a:r>
              <a:rPr lang="en-US" sz="1400" dirty="0"/>
              <a:t>the condition in the IF clause evaluates to FALSE and you want to execute another statement block, you can use the ELSE clause.</a:t>
            </a:r>
            <a:endParaRPr lang="en-US" sz="1400" dirty="0" smtClean="0"/>
          </a:p>
          <a:p>
            <a:endParaRPr lang="en-US" sz="1400" dirty="0"/>
          </a:p>
          <a:p>
            <a:r>
              <a:rPr lang="en-US" sz="1400" dirty="0" smtClean="0"/>
              <a:t>BEGIN</a:t>
            </a:r>
            <a:endParaRPr lang="en-US" sz="1400" dirty="0"/>
          </a:p>
          <a:p>
            <a:r>
              <a:rPr lang="en-US" sz="1400" dirty="0"/>
              <a:t>    DECLARE @x INT = 10,</a:t>
            </a:r>
          </a:p>
          <a:p>
            <a:r>
              <a:rPr lang="en-US" sz="1400" dirty="0"/>
              <a:t>            @y INT = 20;</a:t>
            </a:r>
          </a:p>
          <a:p>
            <a:endParaRPr lang="en-US" sz="1400" dirty="0"/>
          </a:p>
          <a:p>
            <a:r>
              <a:rPr lang="en-US" sz="1400" dirty="0"/>
              <a:t>    IF (@x &gt; 0)</a:t>
            </a:r>
          </a:p>
          <a:p>
            <a:r>
              <a:rPr lang="en-US" sz="1400" dirty="0"/>
              <a:t>    BEGIN</a:t>
            </a:r>
          </a:p>
          <a:p>
            <a:r>
              <a:rPr lang="en-US" sz="1400" dirty="0"/>
              <a:t>        IF (@x &lt; @y)</a:t>
            </a:r>
          </a:p>
          <a:p>
            <a:r>
              <a:rPr lang="en-US" sz="1400" dirty="0"/>
              <a:t>            PRINT 'x &gt; 0 and x &lt; y';</a:t>
            </a:r>
          </a:p>
          <a:p>
            <a:r>
              <a:rPr lang="en-US" sz="1400" dirty="0"/>
              <a:t>        ELSE</a:t>
            </a:r>
          </a:p>
          <a:p>
            <a:r>
              <a:rPr lang="en-US" sz="1400" dirty="0"/>
              <a:t>            PRINT 'x &gt; 0 and x &gt;= y';</a:t>
            </a:r>
          </a:p>
          <a:p>
            <a:r>
              <a:rPr lang="en-US" sz="1400" dirty="0"/>
              <a:t>    END			</a:t>
            </a:r>
          </a:p>
          <a:p>
            <a:r>
              <a:rPr lang="en-US" sz="1400" dirty="0" smtClean="0"/>
              <a:t>END</a:t>
            </a:r>
          </a:p>
          <a:p>
            <a:endParaRPr lang="en-US" sz="1400" dirty="0"/>
          </a:p>
          <a:p>
            <a:endParaRPr lang="en-US" sz="1400" dirty="0" smtClean="0"/>
          </a:p>
          <a:p>
            <a:pPr marL="171450" indent="-171450">
              <a:buFont typeface="Arial" panose="020B0604020202020204" pitchFamily="34" charset="0"/>
              <a:buChar char="•"/>
            </a:pPr>
            <a:r>
              <a:rPr lang="en-US" sz="1400" dirty="0"/>
              <a:t>Here is the output:</a:t>
            </a:r>
          </a:p>
          <a:p>
            <a:endParaRPr lang="en-US" sz="1400" dirty="0"/>
          </a:p>
          <a:p>
            <a:r>
              <a:rPr lang="en-US" sz="1400" dirty="0"/>
              <a:t>x &gt; 0 and x &lt; </a:t>
            </a:r>
            <a:r>
              <a:rPr lang="en-US" sz="1400" dirty="0" smtClean="0"/>
              <a:t>y</a:t>
            </a:r>
          </a:p>
          <a:p>
            <a:endParaRPr lang="en-US" sz="1400" dirty="0"/>
          </a:p>
          <a:p>
            <a:pPr marL="171450" indent="-171450">
              <a:buFont typeface="Arial" panose="020B0604020202020204" pitchFamily="34" charset="0"/>
              <a:buChar char="•"/>
            </a:pPr>
            <a:r>
              <a:rPr lang="en-US" sz="1400" dirty="0"/>
              <a:t>It is a good practice to not nest an IF statement inside another statement because it makes the code difficult to read and hard to maintain.</a:t>
            </a:r>
          </a:p>
        </p:txBody>
      </p:sp>
    </p:spTree>
    <p:extLst>
      <p:ext uri="{BB962C8B-B14F-4D97-AF65-F5344CB8AC3E}">
        <p14:creationId xmlns:p14="http://schemas.microsoft.com/office/powerpoint/2010/main" val="297587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6299" y="2016748"/>
            <a:ext cx="8046928" cy="3031777"/>
          </a:xfrm>
          <a:prstGeom prst="rect">
            <a:avLst/>
          </a:prstGeom>
        </p:spPr>
      </p:pic>
      <p:pic>
        <p:nvPicPr>
          <p:cNvPr id="3" name="Picture 2"/>
          <p:cNvPicPr>
            <a:picLocks noChangeAspect="1"/>
          </p:cNvPicPr>
          <p:nvPr/>
        </p:nvPicPr>
        <p:blipFill>
          <a:blip r:embed="rId3"/>
          <a:stretch>
            <a:fillRect/>
          </a:stretch>
        </p:blipFill>
        <p:spPr>
          <a:xfrm>
            <a:off x="1181795" y="687705"/>
            <a:ext cx="9595936" cy="1329043"/>
          </a:xfrm>
          <a:prstGeom prst="rect">
            <a:avLst/>
          </a:prstGeom>
        </p:spPr>
      </p:pic>
    </p:spTree>
    <p:extLst>
      <p:ext uri="{BB962C8B-B14F-4D97-AF65-F5344CB8AC3E}">
        <p14:creationId xmlns:p14="http://schemas.microsoft.com/office/powerpoint/2010/main" val="1365435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7702" y="968644"/>
            <a:ext cx="6904495" cy="523220"/>
          </a:xfrm>
          <a:prstGeom prst="rect">
            <a:avLst/>
          </a:prstGeom>
          <a:noFill/>
        </p:spPr>
        <p:txBody>
          <a:bodyPr wrap="square" rtlCol="0">
            <a:spAutoFit/>
          </a:bodyPr>
          <a:lstStyle/>
          <a:p>
            <a:pPr algn="ctr"/>
            <a:r>
              <a:rPr lang="en-US" sz="2800"/>
              <a:t>SQL Server WHILE</a:t>
            </a:r>
            <a:endParaRPr lang="en-US" sz="2800" dirty="0"/>
          </a:p>
        </p:txBody>
      </p:sp>
      <p:sp>
        <p:nvSpPr>
          <p:cNvPr id="5" name="TextBox 4"/>
          <p:cNvSpPr txBox="1"/>
          <p:nvPr/>
        </p:nvSpPr>
        <p:spPr>
          <a:xfrm>
            <a:off x="1270860" y="1782305"/>
            <a:ext cx="975618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WHILE statement is a control-flow statement that allows you to execute a statement block repeatedly as long as a specified condition is TRUE</a:t>
            </a:r>
            <a:r>
              <a:rPr lang="en-US" dirty="0" smtClean="0"/>
              <a:t>.</a:t>
            </a:r>
          </a:p>
          <a:p>
            <a:pPr marL="285750" indent="-285750">
              <a:buFont typeface="Arial" panose="020B0604020202020204" pitchFamily="34" charset="0"/>
              <a:buChar char="•"/>
            </a:pPr>
            <a:endParaRPr lang="en-US" dirty="0" smtClean="0"/>
          </a:p>
          <a:p>
            <a:r>
              <a:rPr lang="en-US" dirty="0"/>
              <a:t>WHILE </a:t>
            </a:r>
            <a:r>
              <a:rPr lang="en-US" dirty="0" err="1"/>
              <a:t>Boolean_expression</a:t>
            </a:r>
            <a:r>
              <a:rPr lang="en-US" dirty="0"/>
              <a:t>   </a:t>
            </a:r>
          </a:p>
          <a:p>
            <a:r>
              <a:rPr lang="en-US" dirty="0"/>
              <a:t>     { </a:t>
            </a:r>
            <a:r>
              <a:rPr lang="en-US" dirty="0" err="1"/>
              <a:t>sql_statement</a:t>
            </a:r>
            <a:r>
              <a:rPr lang="en-US" dirty="0"/>
              <a:t> | </a:t>
            </a:r>
            <a:r>
              <a:rPr lang="en-US" dirty="0" err="1"/>
              <a:t>statement_block</a:t>
            </a:r>
            <a:r>
              <a:rPr lang="en-US" dirty="0"/>
              <a:t>}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a:t>
            </a:r>
            <a:r>
              <a:rPr lang="en-US" dirty="0" err="1"/>
              <a:t>Boolean_expression</a:t>
            </a:r>
            <a:r>
              <a:rPr lang="en-US" dirty="0"/>
              <a:t> evaluates to FALSE when entering the loop, no statement inside the WHILE loop will be executed.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Inside the WHILE loop, you must change some variables to make the </a:t>
            </a:r>
            <a:r>
              <a:rPr lang="en-US" dirty="0" err="1"/>
              <a:t>Boolean_expression</a:t>
            </a:r>
            <a:r>
              <a:rPr lang="en-US" dirty="0"/>
              <a:t> returns FALSE at some points. Otherwise, you will have an indefinite loop</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exit the current iteration of the loop immediately, you use the BREAK statement. To skip the current iteration of the loop and start the new one, you use the CONTINUE statement.</a:t>
            </a:r>
          </a:p>
        </p:txBody>
      </p:sp>
    </p:spTree>
    <p:extLst>
      <p:ext uri="{BB962C8B-B14F-4D97-AF65-F5344CB8AC3E}">
        <p14:creationId xmlns:p14="http://schemas.microsoft.com/office/powerpoint/2010/main" val="398563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2942" y="728421"/>
            <a:ext cx="7028482" cy="461665"/>
          </a:xfrm>
          <a:prstGeom prst="rect">
            <a:avLst/>
          </a:prstGeom>
          <a:noFill/>
        </p:spPr>
        <p:txBody>
          <a:bodyPr wrap="square" rtlCol="0">
            <a:spAutoFit/>
          </a:bodyPr>
          <a:lstStyle/>
          <a:p>
            <a:pPr algn="ctr"/>
            <a:r>
              <a:rPr lang="en-US" sz="2400" dirty="0"/>
              <a:t>SQL Server WHILE example</a:t>
            </a:r>
          </a:p>
        </p:txBody>
      </p:sp>
      <p:sp>
        <p:nvSpPr>
          <p:cNvPr id="3" name="TextBox 2"/>
          <p:cNvSpPr txBox="1"/>
          <p:nvPr/>
        </p:nvSpPr>
        <p:spPr>
          <a:xfrm>
            <a:off x="1154624" y="1379349"/>
            <a:ext cx="10035152" cy="4616648"/>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following example illustrates how to use the WHILE statement to print out numbers from 1 to 5:</a:t>
            </a:r>
          </a:p>
          <a:p>
            <a:r>
              <a:rPr lang="en-US" sz="1400" dirty="0" smtClean="0"/>
              <a:t>DECLARE </a:t>
            </a:r>
            <a:r>
              <a:rPr lang="en-US" sz="1400" dirty="0"/>
              <a:t>@counter INT = 1;</a:t>
            </a:r>
          </a:p>
          <a:p>
            <a:r>
              <a:rPr lang="en-US" sz="1400" dirty="0" smtClean="0"/>
              <a:t>WHILE </a:t>
            </a:r>
            <a:r>
              <a:rPr lang="en-US" sz="1400" dirty="0"/>
              <a:t>@counter &lt;= 5</a:t>
            </a:r>
          </a:p>
          <a:p>
            <a:r>
              <a:rPr lang="en-US" sz="1400" dirty="0"/>
              <a:t>BEGIN</a:t>
            </a:r>
          </a:p>
          <a:p>
            <a:r>
              <a:rPr lang="en-US" sz="1400" dirty="0"/>
              <a:t>    PRINT @counter;</a:t>
            </a:r>
          </a:p>
          <a:p>
            <a:r>
              <a:rPr lang="en-US" sz="1400" dirty="0"/>
              <a:t>    SET @counter = @counter + 1;</a:t>
            </a:r>
          </a:p>
          <a:p>
            <a:r>
              <a:rPr lang="en-US" sz="1400" dirty="0" smtClean="0"/>
              <a:t>END</a:t>
            </a:r>
          </a:p>
          <a:p>
            <a:endParaRPr lang="en-US" sz="1400" dirty="0" smtClean="0"/>
          </a:p>
          <a:p>
            <a:r>
              <a:rPr lang="en-US" sz="1400" dirty="0" smtClean="0"/>
              <a:t>Output</a:t>
            </a:r>
            <a:r>
              <a:rPr lang="en-US" sz="1400" dirty="0"/>
              <a:t>:</a:t>
            </a:r>
          </a:p>
          <a:p>
            <a:endParaRPr lang="en-US" sz="1400" dirty="0"/>
          </a:p>
          <a:p>
            <a:r>
              <a:rPr lang="en-US" sz="1400" dirty="0"/>
              <a:t>1</a:t>
            </a:r>
          </a:p>
          <a:p>
            <a:r>
              <a:rPr lang="en-US" sz="1400" dirty="0"/>
              <a:t>2</a:t>
            </a:r>
          </a:p>
          <a:p>
            <a:r>
              <a:rPr lang="en-US" sz="1400" dirty="0"/>
              <a:t>3</a:t>
            </a:r>
          </a:p>
          <a:p>
            <a:r>
              <a:rPr lang="en-US" sz="1400" dirty="0"/>
              <a:t>4</a:t>
            </a:r>
          </a:p>
          <a:p>
            <a:r>
              <a:rPr lang="en-US" sz="1400" dirty="0" smtClean="0"/>
              <a:t>5</a:t>
            </a:r>
          </a:p>
          <a:p>
            <a:endParaRPr lang="en-US" sz="1400" dirty="0" smtClean="0"/>
          </a:p>
          <a:p>
            <a:pPr marL="285750" indent="-285750">
              <a:buFont typeface="Arial" panose="020B0604020202020204" pitchFamily="34" charset="0"/>
              <a:buChar char="•"/>
            </a:pPr>
            <a:r>
              <a:rPr lang="en-US" sz="1400" dirty="0" smtClean="0"/>
              <a:t>First</a:t>
            </a:r>
            <a:r>
              <a:rPr lang="en-US" sz="1400" dirty="0"/>
              <a:t>, we declared the @counter variable and set its value to one.</a:t>
            </a:r>
          </a:p>
          <a:p>
            <a:pPr marL="285750" indent="-285750">
              <a:buFont typeface="Arial" panose="020B0604020202020204" pitchFamily="34" charset="0"/>
              <a:buChar char="•"/>
            </a:pPr>
            <a:r>
              <a:rPr lang="en-US" sz="1400" dirty="0"/>
              <a:t>Then, in the condition of the WHILE statement, we checked if the @</a:t>
            </a:r>
            <a:r>
              <a:rPr lang="en-US" sz="1400" dirty="0" err="1"/>
              <a:t>counteris</a:t>
            </a:r>
            <a:r>
              <a:rPr lang="en-US" sz="1400" dirty="0"/>
              <a:t> less than or equal to five. If it was not, we printed out the @counter and increased its value by one. After five iterations, the @counter is 6 which caused the condition of the WHILE clause evaluates to FALSE, the loop stopped.</a:t>
            </a:r>
          </a:p>
          <a:p>
            <a:endParaRPr lang="en-US" sz="1400" dirty="0"/>
          </a:p>
        </p:txBody>
      </p:sp>
    </p:spTree>
    <p:extLst>
      <p:ext uri="{BB962C8B-B14F-4D97-AF65-F5344CB8AC3E}">
        <p14:creationId xmlns:p14="http://schemas.microsoft.com/office/powerpoint/2010/main" val="2130479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3837" y="945396"/>
            <a:ext cx="4765729" cy="523220"/>
          </a:xfrm>
          <a:prstGeom prst="rect">
            <a:avLst/>
          </a:prstGeom>
          <a:noFill/>
        </p:spPr>
        <p:txBody>
          <a:bodyPr wrap="square" rtlCol="0">
            <a:spAutoFit/>
          </a:bodyPr>
          <a:lstStyle/>
          <a:p>
            <a:pPr algn="ctr"/>
            <a:r>
              <a:rPr lang="en-US" sz="2800" dirty="0"/>
              <a:t>SQL Server BREAK</a:t>
            </a:r>
          </a:p>
        </p:txBody>
      </p:sp>
      <p:sp>
        <p:nvSpPr>
          <p:cNvPr id="4" name="TextBox 3"/>
          <p:cNvSpPr txBox="1"/>
          <p:nvPr/>
        </p:nvSpPr>
        <p:spPr>
          <a:xfrm>
            <a:off x="1046136" y="1790054"/>
            <a:ext cx="9872420" cy="3778561"/>
          </a:xfrm>
          <a:prstGeom prst="rect">
            <a:avLst/>
          </a:prstGeom>
          <a:noFill/>
        </p:spPr>
        <p:txBody>
          <a:bodyPr wrap="square" rtlCol="0">
            <a:spAutoFit/>
          </a:bodyPr>
          <a:lstStyle/>
          <a:p>
            <a:pPr marL="285750" indent="-285750">
              <a:buFont typeface="Arial" panose="020B0604020202020204" pitchFamily="34" charset="0"/>
              <a:buChar char="•"/>
            </a:pPr>
            <a:r>
              <a:rPr lang="en-US" dirty="0"/>
              <a:t> SQL Server BREAK statement to immediately exit a WHILE </a:t>
            </a:r>
            <a:r>
              <a:rPr lang="en-US" dirty="0" err="1" smtClean="0"/>
              <a:t>loop.To</a:t>
            </a:r>
            <a:r>
              <a:rPr lang="en-US" dirty="0" smtClean="0"/>
              <a:t> </a:t>
            </a:r>
            <a:r>
              <a:rPr lang="en-US" dirty="0"/>
              <a:t>exit the current iteration of a loop, you use </a:t>
            </a:r>
            <a:r>
              <a:rPr lang="en-US" dirty="0" smtClean="0"/>
              <a:t> the </a:t>
            </a:r>
            <a:r>
              <a:rPr lang="en-US" dirty="0"/>
              <a:t>BREAK statement</a:t>
            </a:r>
            <a:r>
              <a:rPr lang="en-US" dirty="0" smtClean="0"/>
              <a:t>.</a:t>
            </a:r>
          </a:p>
          <a:p>
            <a:r>
              <a:rPr lang="en-US" dirty="0" smtClean="0"/>
              <a:t>   </a:t>
            </a:r>
          </a:p>
          <a:p>
            <a:r>
              <a:rPr lang="en-US" dirty="0"/>
              <a:t> </a:t>
            </a:r>
            <a:r>
              <a:rPr lang="en-US" dirty="0" smtClean="0"/>
              <a:t>   WHILE </a:t>
            </a:r>
            <a:r>
              <a:rPr lang="en-US" dirty="0" err="1"/>
              <a:t>Boolean_expression</a:t>
            </a:r>
            <a:endParaRPr lang="en-US" dirty="0"/>
          </a:p>
          <a:p>
            <a:r>
              <a:rPr lang="en-US" dirty="0" smtClean="0"/>
              <a:t>    BEGIN</a:t>
            </a:r>
          </a:p>
          <a:p>
            <a:r>
              <a:rPr lang="en-US" dirty="0" smtClean="0"/>
              <a:t>    </a:t>
            </a:r>
            <a:r>
              <a:rPr lang="en-US" dirty="0"/>
              <a:t>-- </a:t>
            </a:r>
            <a:r>
              <a:rPr lang="en-US" dirty="0" smtClean="0"/>
              <a:t>statements</a:t>
            </a:r>
          </a:p>
          <a:p>
            <a:r>
              <a:rPr lang="en-US" dirty="0" smtClean="0"/>
              <a:t>   </a:t>
            </a:r>
            <a:r>
              <a:rPr lang="en-US" dirty="0"/>
              <a:t>IF condition</a:t>
            </a:r>
          </a:p>
          <a:p>
            <a:r>
              <a:rPr lang="en-US" dirty="0" smtClean="0"/>
              <a:t>   BREAK;</a:t>
            </a:r>
          </a:p>
          <a:p>
            <a:r>
              <a:rPr lang="en-US" dirty="0" smtClean="0"/>
              <a:t>  </a:t>
            </a:r>
            <a:r>
              <a:rPr lang="en-US" dirty="0"/>
              <a:t>-- other statements    </a:t>
            </a:r>
          </a:p>
          <a:p>
            <a:r>
              <a:rPr lang="en-US" dirty="0" smtClean="0"/>
              <a:t>   END</a:t>
            </a:r>
          </a:p>
          <a:p>
            <a:endParaRPr lang="en-US" dirty="0"/>
          </a:p>
          <a:p>
            <a:pPr marL="285750" indent="-285750">
              <a:buFont typeface="Arial" panose="020B0604020202020204" pitchFamily="34" charset="0"/>
              <a:buChar char="•"/>
            </a:pPr>
            <a:r>
              <a:rPr lang="en-US" dirty="0"/>
              <a:t>In this syntax, the BREAK statement exit the WHILE loop immediately once the condition  specified in the IF statement is met. All the statements between the BREAK and END keywords are skipped</a:t>
            </a:r>
            <a:r>
              <a:rPr lang="en-US" dirty="0" smtClean="0"/>
              <a:t>.</a:t>
            </a:r>
          </a:p>
        </p:txBody>
      </p:sp>
    </p:spTree>
    <p:extLst>
      <p:ext uri="{BB962C8B-B14F-4D97-AF65-F5344CB8AC3E}">
        <p14:creationId xmlns:p14="http://schemas.microsoft.com/office/powerpoint/2010/main" val="341867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7132" y="1797803"/>
            <a:ext cx="9763931" cy="3539430"/>
          </a:xfrm>
          <a:prstGeom prst="rect">
            <a:avLst/>
          </a:prstGeom>
        </p:spPr>
        <p:txBody>
          <a:bodyPr wrap="square">
            <a:spAutoFit/>
          </a:bodyPr>
          <a:lstStyle/>
          <a:p>
            <a:r>
              <a:rPr lang="en-US" sz="1600" dirty="0"/>
              <a:t>WHILE Boolean_expression1</a:t>
            </a:r>
          </a:p>
          <a:p>
            <a:r>
              <a:rPr lang="en-US" sz="1600" dirty="0"/>
              <a:t>BEGIN</a:t>
            </a:r>
          </a:p>
          <a:p>
            <a:r>
              <a:rPr lang="en-US" sz="1600" dirty="0"/>
              <a:t>    -- statement</a:t>
            </a:r>
          </a:p>
          <a:p>
            <a:r>
              <a:rPr lang="en-US" sz="1600" dirty="0"/>
              <a:t>    WHILE Boolean_expression2</a:t>
            </a:r>
          </a:p>
          <a:p>
            <a:r>
              <a:rPr lang="en-US" sz="1600" dirty="0"/>
              <a:t>    BEGIN</a:t>
            </a:r>
          </a:p>
          <a:p>
            <a:r>
              <a:rPr lang="en-US" sz="1600" dirty="0"/>
              <a:t>        IF condition</a:t>
            </a:r>
          </a:p>
          <a:p>
            <a:r>
              <a:rPr lang="en-US" sz="1600" dirty="0"/>
              <a:t>            BREAK;</a:t>
            </a:r>
          </a:p>
          <a:p>
            <a:r>
              <a:rPr lang="en-US" sz="1600" dirty="0"/>
              <a:t>    END</a:t>
            </a:r>
          </a:p>
          <a:p>
            <a:r>
              <a:rPr lang="en-US" sz="1600" dirty="0" smtClean="0"/>
              <a:t>END</a:t>
            </a:r>
          </a:p>
          <a:p>
            <a:endParaRPr lang="en-US" sz="1600" dirty="0"/>
          </a:p>
          <a:p>
            <a:pPr marL="285750" indent="-285750">
              <a:buFont typeface="Arial" panose="020B0604020202020204" pitchFamily="34" charset="0"/>
              <a:buChar char="•"/>
            </a:pPr>
            <a:r>
              <a:rPr lang="en-US" sz="1600" dirty="0"/>
              <a:t>In this case, the BREAK statement only exits the innermost loop in the WHILE statement.</a:t>
            </a:r>
          </a:p>
          <a:p>
            <a:endParaRPr lang="en-US" sz="1600" dirty="0"/>
          </a:p>
          <a:p>
            <a:pPr marL="285750" indent="-285750">
              <a:buFont typeface="Arial" panose="020B0604020202020204" pitchFamily="34" charset="0"/>
              <a:buChar char="•"/>
            </a:pPr>
            <a:r>
              <a:rPr lang="en-US" sz="1600" dirty="0"/>
              <a:t>Note that the BREAK statement can be used only inside the WHILE loop. The IF statement is often used with the BREAK statement but it is not required.</a:t>
            </a:r>
          </a:p>
        </p:txBody>
      </p:sp>
      <p:pic>
        <p:nvPicPr>
          <p:cNvPr id="3" name="Picture 2"/>
          <p:cNvPicPr>
            <a:picLocks noChangeAspect="1"/>
          </p:cNvPicPr>
          <p:nvPr/>
        </p:nvPicPr>
        <p:blipFill>
          <a:blip r:embed="rId2"/>
          <a:stretch>
            <a:fillRect/>
          </a:stretch>
        </p:blipFill>
        <p:spPr>
          <a:xfrm>
            <a:off x="3944732" y="791310"/>
            <a:ext cx="4767485" cy="749873"/>
          </a:xfrm>
          <a:prstGeom prst="rect">
            <a:avLst/>
          </a:prstGeom>
        </p:spPr>
      </p:pic>
    </p:spTree>
    <p:extLst>
      <p:ext uri="{BB962C8B-B14F-4D97-AF65-F5344CB8AC3E}">
        <p14:creationId xmlns:p14="http://schemas.microsoft.com/office/powerpoint/2010/main" val="3283868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38087" y="755116"/>
            <a:ext cx="4767485" cy="755970"/>
          </a:xfrm>
          <a:prstGeom prst="rect">
            <a:avLst/>
          </a:prstGeom>
        </p:spPr>
      </p:pic>
      <p:sp>
        <p:nvSpPr>
          <p:cNvPr id="3" name="TextBox 2"/>
          <p:cNvSpPr txBox="1"/>
          <p:nvPr/>
        </p:nvSpPr>
        <p:spPr>
          <a:xfrm>
            <a:off x="1046137" y="1511086"/>
            <a:ext cx="9849172" cy="4401424"/>
          </a:xfrm>
          <a:prstGeom prst="rect">
            <a:avLst/>
          </a:prstGeom>
          <a:noFill/>
        </p:spPr>
        <p:txBody>
          <a:bodyPr wrap="square" rtlCol="0">
            <a:spAutoFit/>
          </a:bodyPr>
          <a:lstStyle/>
          <a:p>
            <a:r>
              <a:rPr lang="en-US" sz="1400" dirty="0"/>
              <a:t>DECLARE @counter INT = 0;</a:t>
            </a:r>
          </a:p>
          <a:p>
            <a:r>
              <a:rPr lang="en-US" sz="1400" dirty="0" smtClean="0"/>
              <a:t>WHILE </a:t>
            </a:r>
            <a:r>
              <a:rPr lang="en-US" sz="1400" dirty="0"/>
              <a:t>@counter &lt;= 5</a:t>
            </a:r>
          </a:p>
          <a:p>
            <a:r>
              <a:rPr lang="en-US" sz="1400" dirty="0"/>
              <a:t>BEGIN</a:t>
            </a:r>
          </a:p>
          <a:p>
            <a:r>
              <a:rPr lang="en-US" sz="1400" dirty="0"/>
              <a:t>    SET @counter = @counter + 1;</a:t>
            </a:r>
          </a:p>
          <a:p>
            <a:r>
              <a:rPr lang="en-US" sz="1400" dirty="0"/>
              <a:t>    IF @counter = 4</a:t>
            </a:r>
          </a:p>
          <a:p>
            <a:r>
              <a:rPr lang="en-US" sz="1400" dirty="0"/>
              <a:t>        BREAK;</a:t>
            </a:r>
          </a:p>
          <a:p>
            <a:r>
              <a:rPr lang="en-US" sz="1400" dirty="0"/>
              <a:t>    PRINT @counter;</a:t>
            </a:r>
          </a:p>
          <a:p>
            <a:r>
              <a:rPr lang="en-US" sz="1400" dirty="0" smtClean="0"/>
              <a:t>END</a:t>
            </a:r>
          </a:p>
          <a:p>
            <a:endParaRPr lang="en-US" sz="1400" dirty="0"/>
          </a:p>
          <a:p>
            <a:r>
              <a:rPr lang="en-US" sz="1400" dirty="0"/>
              <a:t>Output:</a:t>
            </a:r>
          </a:p>
          <a:p>
            <a:r>
              <a:rPr lang="en-US" sz="1400" dirty="0" smtClean="0"/>
              <a:t>1</a:t>
            </a:r>
            <a:endParaRPr lang="en-US" sz="1400" dirty="0"/>
          </a:p>
          <a:p>
            <a:r>
              <a:rPr lang="en-US" sz="1400" dirty="0"/>
              <a:t>2</a:t>
            </a:r>
          </a:p>
          <a:p>
            <a:r>
              <a:rPr lang="en-US" sz="1400" dirty="0" smtClean="0"/>
              <a:t>3</a:t>
            </a:r>
          </a:p>
          <a:p>
            <a:endParaRPr lang="en-US" sz="1600" dirty="0" smtClean="0"/>
          </a:p>
          <a:p>
            <a:pPr marL="285750" indent="-285750">
              <a:buFont typeface="Arial" panose="020B0604020202020204" pitchFamily="34" charset="0"/>
              <a:buChar char="•"/>
            </a:pPr>
            <a:r>
              <a:rPr lang="en-US" sz="1600" dirty="0" smtClean="0"/>
              <a:t>We </a:t>
            </a:r>
            <a:r>
              <a:rPr lang="en-US" sz="1600" dirty="0"/>
              <a:t>used the WHILE statement to increases the @counter by one in each iteration and print out the @counter‘s value as long as the value of the @counter is less than or equal to five.</a:t>
            </a:r>
          </a:p>
          <a:p>
            <a:pPr marL="285750" indent="-285750">
              <a:buFont typeface="Arial" panose="020B0604020202020204" pitchFamily="34" charset="0"/>
              <a:buChar char="•"/>
            </a:pPr>
            <a:r>
              <a:rPr lang="en-US" sz="1600" dirty="0" smtClean="0"/>
              <a:t>Inside </a:t>
            </a:r>
            <a:r>
              <a:rPr lang="en-US" sz="1600" dirty="0"/>
              <a:t>the loop, we also checked if the value of @counter equals four, then we exited the loop. In the fourth iteration, the value of the counter reached 4, then the loop is terminated. Also, the PRINT statement after the BREAK statement was skipped.</a:t>
            </a:r>
          </a:p>
        </p:txBody>
      </p:sp>
    </p:spTree>
    <p:extLst>
      <p:ext uri="{BB962C8B-B14F-4D97-AF65-F5344CB8AC3E}">
        <p14:creationId xmlns:p14="http://schemas.microsoft.com/office/powerpoint/2010/main" val="1553023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3837" y="945396"/>
            <a:ext cx="4765729" cy="523220"/>
          </a:xfrm>
          <a:prstGeom prst="rect">
            <a:avLst/>
          </a:prstGeom>
          <a:noFill/>
        </p:spPr>
        <p:txBody>
          <a:bodyPr wrap="square" rtlCol="0">
            <a:spAutoFit/>
          </a:bodyPr>
          <a:lstStyle/>
          <a:p>
            <a:pPr algn="ctr"/>
            <a:r>
              <a:rPr lang="en-US" sz="2800" dirty="0"/>
              <a:t>SQL Server CONTINUE</a:t>
            </a:r>
          </a:p>
        </p:txBody>
      </p:sp>
      <p:sp>
        <p:nvSpPr>
          <p:cNvPr id="4" name="TextBox 3"/>
          <p:cNvSpPr txBox="1"/>
          <p:nvPr/>
        </p:nvSpPr>
        <p:spPr>
          <a:xfrm>
            <a:off x="1046136" y="1790054"/>
            <a:ext cx="987242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 The CONTINUE statement stops the current iteration of the loop and starts the new one.</a:t>
            </a:r>
            <a:endParaRPr lang="en-US" dirty="0" smtClean="0"/>
          </a:p>
          <a:p>
            <a:r>
              <a:rPr lang="en-US" dirty="0" smtClean="0"/>
              <a:t>   </a:t>
            </a:r>
          </a:p>
          <a:p>
            <a:r>
              <a:rPr lang="en-US" dirty="0"/>
              <a:t> </a:t>
            </a:r>
            <a:r>
              <a:rPr lang="en-US" dirty="0" smtClean="0"/>
              <a:t>   WHILE </a:t>
            </a:r>
            <a:r>
              <a:rPr lang="en-US" dirty="0" err="1"/>
              <a:t>Boolean_expression</a:t>
            </a:r>
            <a:endParaRPr lang="en-US" dirty="0"/>
          </a:p>
          <a:p>
            <a:r>
              <a:rPr lang="en-US" dirty="0" smtClean="0"/>
              <a:t>    BEGIN</a:t>
            </a:r>
          </a:p>
          <a:p>
            <a:r>
              <a:rPr lang="en-US" dirty="0" smtClean="0"/>
              <a:t>    </a:t>
            </a:r>
            <a:r>
              <a:rPr lang="en-US" dirty="0"/>
              <a:t>-- </a:t>
            </a:r>
            <a:r>
              <a:rPr lang="en-US" dirty="0" smtClean="0"/>
              <a:t>statements</a:t>
            </a:r>
          </a:p>
          <a:p>
            <a:r>
              <a:rPr lang="en-US" dirty="0" smtClean="0"/>
              <a:t>   </a:t>
            </a:r>
            <a:r>
              <a:rPr lang="en-US" dirty="0"/>
              <a:t>IF condition</a:t>
            </a:r>
          </a:p>
          <a:p>
            <a:r>
              <a:rPr lang="en-US" dirty="0"/>
              <a:t> </a:t>
            </a:r>
            <a:r>
              <a:rPr lang="en-US" dirty="0" smtClean="0"/>
              <a:t> CONTINUE</a:t>
            </a:r>
            <a:r>
              <a:rPr lang="en-US" dirty="0"/>
              <a:t>;</a:t>
            </a:r>
          </a:p>
          <a:p>
            <a:r>
              <a:rPr lang="en-US" dirty="0"/>
              <a:t>    -- code will be skipped if the condition is </a:t>
            </a:r>
            <a:r>
              <a:rPr lang="en-US" dirty="0" smtClean="0"/>
              <a:t>met</a:t>
            </a:r>
          </a:p>
          <a:p>
            <a:r>
              <a:rPr lang="en-US" dirty="0"/>
              <a:t> </a:t>
            </a:r>
            <a:r>
              <a:rPr lang="en-US" dirty="0" smtClean="0"/>
              <a:t> END</a:t>
            </a:r>
          </a:p>
          <a:p>
            <a:endParaRPr lang="en-US" dirty="0"/>
          </a:p>
          <a:p>
            <a:pPr marL="285750" indent="-285750">
              <a:buFont typeface="Arial" panose="020B0604020202020204" pitchFamily="34" charset="0"/>
              <a:buChar char="•"/>
            </a:pPr>
            <a:r>
              <a:rPr lang="en-US" dirty="0" smtClean="0"/>
              <a:t>The </a:t>
            </a:r>
            <a:r>
              <a:rPr lang="en-US" dirty="0"/>
              <a:t>current iteration of the loop is stopped once the condition evaluates to TRUE. The next iteration of the loop will continue until the </a:t>
            </a:r>
            <a:r>
              <a:rPr lang="en-US" dirty="0" err="1"/>
              <a:t>Boolean_expression</a:t>
            </a:r>
            <a:r>
              <a:rPr lang="en-US" dirty="0"/>
              <a:t> evaluates to FALSE.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Similar to the BREAK statement, the CONTINUE statement is often used in conjunction with an IF statement. Note that this is not mandatory though.</a:t>
            </a:r>
            <a:endParaRPr lang="en-US" dirty="0" smtClean="0"/>
          </a:p>
        </p:txBody>
      </p:sp>
    </p:spTree>
    <p:extLst>
      <p:ext uri="{BB962C8B-B14F-4D97-AF65-F5344CB8AC3E}">
        <p14:creationId xmlns:p14="http://schemas.microsoft.com/office/powerpoint/2010/main" val="178245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3837" y="945396"/>
            <a:ext cx="4765729" cy="523220"/>
          </a:xfrm>
          <a:prstGeom prst="rect">
            <a:avLst/>
          </a:prstGeom>
          <a:noFill/>
        </p:spPr>
        <p:txBody>
          <a:bodyPr wrap="square" rtlCol="0">
            <a:spAutoFit/>
          </a:bodyPr>
          <a:lstStyle/>
          <a:p>
            <a:pPr algn="ctr"/>
            <a:r>
              <a:rPr lang="en-US" sz="2800" dirty="0"/>
              <a:t>SQL Server CONTINUE</a:t>
            </a:r>
          </a:p>
        </p:txBody>
      </p:sp>
      <p:sp>
        <p:nvSpPr>
          <p:cNvPr id="4" name="TextBox 3"/>
          <p:cNvSpPr txBox="1"/>
          <p:nvPr/>
        </p:nvSpPr>
        <p:spPr>
          <a:xfrm>
            <a:off x="1046136" y="1790054"/>
            <a:ext cx="9872420" cy="3693319"/>
          </a:xfrm>
          <a:prstGeom prst="rect">
            <a:avLst/>
          </a:prstGeom>
          <a:noFill/>
        </p:spPr>
        <p:txBody>
          <a:bodyPr wrap="square" rtlCol="0">
            <a:spAutoFit/>
          </a:bodyPr>
          <a:lstStyle/>
          <a:p>
            <a:r>
              <a:rPr lang="en-US" sz="1200" dirty="0"/>
              <a:t>DECLARE @counter INT = 0;</a:t>
            </a:r>
          </a:p>
          <a:p>
            <a:r>
              <a:rPr lang="en-US" sz="1200" dirty="0" smtClean="0"/>
              <a:t>WHILE </a:t>
            </a:r>
            <a:r>
              <a:rPr lang="en-US" sz="1200" dirty="0"/>
              <a:t>@counter &lt; 5</a:t>
            </a:r>
          </a:p>
          <a:p>
            <a:r>
              <a:rPr lang="en-US" sz="1200" dirty="0"/>
              <a:t>BEGIN</a:t>
            </a:r>
          </a:p>
          <a:p>
            <a:r>
              <a:rPr lang="en-US" sz="1200" dirty="0"/>
              <a:t>    SET @counter = @counter + 1;</a:t>
            </a:r>
          </a:p>
          <a:p>
            <a:r>
              <a:rPr lang="en-US" sz="1200" dirty="0"/>
              <a:t>    IF @counter = 3</a:t>
            </a:r>
          </a:p>
          <a:p>
            <a:r>
              <a:rPr lang="en-US" sz="1200" dirty="0"/>
              <a:t>        CONTINUE;	</a:t>
            </a:r>
          </a:p>
          <a:p>
            <a:r>
              <a:rPr lang="en-US" sz="1200" dirty="0"/>
              <a:t>    PRINT @counter;</a:t>
            </a:r>
          </a:p>
          <a:p>
            <a:r>
              <a:rPr lang="en-US" sz="1200" dirty="0" smtClean="0"/>
              <a:t>END</a:t>
            </a:r>
          </a:p>
          <a:p>
            <a:endParaRPr lang="en-US" sz="1200" dirty="0"/>
          </a:p>
          <a:p>
            <a:r>
              <a:rPr lang="en-US" sz="1200" dirty="0" smtClean="0"/>
              <a:t>Output:</a:t>
            </a:r>
          </a:p>
          <a:p>
            <a:r>
              <a:rPr lang="en-US" sz="1200" dirty="0"/>
              <a:t>1 </a:t>
            </a:r>
          </a:p>
          <a:p>
            <a:r>
              <a:rPr lang="en-US" sz="1200" dirty="0"/>
              <a:t>2 </a:t>
            </a:r>
          </a:p>
          <a:p>
            <a:r>
              <a:rPr lang="en-US" sz="1200" dirty="0"/>
              <a:t>4 </a:t>
            </a:r>
          </a:p>
          <a:p>
            <a:r>
              <a:rPr lang="en-US" sz="1200" smtClean="0"/>
              <a:t>5</a:t>
            </a:r>
          </a:p>
          <a:p>
            <a:endParaRPr lang="en-US" sz="1200" dirty="0"/>
          </a:p>
          <a:p>
            <a:pPr marL="285750" indent="-285750">
              <a:buFont typeface="Arial" panose="020B0604020202020204" pitchFamily="34" charset="0"/>
              <a:buChar char="•"/>
            </a:pPr>
            <a:r>
              <a:rPr lang="en-US" dirty="0" smtClean="0"/>
              <a:t>We </a:t>
            </a:r>
            <a:r>
              <a:rPr lang="en-US" dirty="0"/>
              <a:t>increased the counter by one in each iteration. If the @counter was three, we skipped printing out the value using the CONTINUE statement. That’s why in the output, you do not see the number three is showing up.</a:t>
            </a:r>
            <a:endParaRPr lang="en-US" dirty="0" smtClean="0"/>
          </a:p>
        </p:txBody>
      </p:sp>
    </p:spTree>
    <p:extLst>
      <p:ext uri="{BB962C8B-B14F-4D97-AF65-F5344CB8AC3E}">
        <p14:creationId xmlns:p14="http://schemas.microsoft.com/office/powerpoint/2010/main" val="154407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23154" cy="1071393"/>
          </a:xfrm>
        </p:spPr>
        <p:txBody>
          <a:bodyPr>
            <a:noAutofit/>
          </a:bodyPr>
          <a:lstStyle/>
          <a:p>
            <a:r>
              <a:rPr lang="en-US" sz="3600" dirty="0"/>
              <a:t>Create temporary tables using SELECT INTO statement</a:t>
            </a:r>
          </a:p>
        </p:txBody>
      </p:sp>
      <p:sp>
        <p:nvSpPr>
          <p:cNvPr id="5" name="Rectangle 4"/>
          <p:cNvSpPr/>
          <p:nvPr/>
        </p:nvSpPr>
        <p:spPr>
          <a:xfrm>
            <a:off x="1549831" y="2758699"/>
            <a:ext cx="3773837" cy="2031325"/>
          </a:xfrm>
          <a:prstGeom prst="rect">
            <a:avLst/>
          </a:prstGeom>
        </p:spPr>
        <p:txBody>
          <a:bodyPr wrap="square">
            <a:spAutoFit/>
          </a:bodyPr>
          <a:lstStyle/>
          <a:p>
            <a:r>
              <a:rPr lang="en-US" dirty="0"/>
              <a:t>SELECT </a:t>
            </a:r>
          </a:p>
          <a:p>
            <a:r>
              <a:rPr lang="en-US" dirty="0"/>
              <a:t>    </a:t>
            </a:r>
            <a:r>
              <a:rPr lang="en-US" dirty="0" err="1"/>
              <a:t>select_list</a:t>
            </a:r>
            <a:endParaRPr lang="en-US" dirty="0"/>
          </a:p>
          <a:p>
            <a:r>
              <a:rPr lang="en-US" dirty="0"/>
              <a:t>INTO </a:t>
            </a:r>
          </a:p>
          <a:p>
            <a:r>
              <a:rPr lang="en-US" dirty="0"/>
              <a:t>    </a:t>
            </a:r>
            <a:r>
              <a:rPr lang="en-US" dirty="0" err="1"/>
              <a:t>temporary_table</a:t>
            </a:r>
            <a:endParaRPr lang="en-US" dirty="0"/>
          </a:p>
          <a:p>
            <a:r>
              <a:rPr lang="en-US" dirty="0"/>
              <a:t>FROM </a:t>
            </a:r>
          </a:p>
          <a:p>
            <a:r>
              <a:rPr lang="en-US" dirty="0"/>
              <a:t>    </a:t>
            </a:r>
            <a:r>
              <a:rPr lang="en-US" dirty="0" err="1"/>
              <a:t>table_name</a:t>
            </a:r>
            <a:endParaRPr lang="en-US" dirty="0"/>
          </a:p>
          <a:p>
            <a:r>
              <a:rPr lang="en-US" dirty="0"/>
              <a:t>....</a:t>
            </a:r>
          </a:p>
        </p:txBody>
      </p:sp>
      <p:sp>
        <p:nvSpPr>
          <p:cNvPr id="6" name="Rectangle 5"/>
          <p:cNvSpPr/>
          <p:nvPr/>
        </p:nvSpPr>
        <p:spPr>
          <a:xfrm>
            <a:off x="5935850" y="2758698"/>
            <a:ext cx="4982705" cy="2308324"/>
          </a:xfrm>
          <a:prstGeom prst="rect">
            <a:avLst/>
          </a:prstGeom>
        </p:spPr>
        <p:txBody>
          <a:bodyPr wrap="square">
            <a:spAutoFit/>
          </a:bodyPr>
          <a:lstStyle/>
          <a:p>
            <a:r>
              <a:rPr lang="en-US" dirty="0"/>
              <a:t>SELECT</a:t>
            </a:r>
          </a:p>
          <a:p>
            <a:r>
              <a:rPr lang="en-US" dirty="0"/>
              <a:t>    </a:t>
            </a:r>
            <a:r>
              <a:rPr lang="en-US" dirty="0" err="1"/>
              <a:t>product_name</a:t>
            </a:r>
            <a:r>
              <a:rPr lang="en-US" dirty="0"/>
              <a:t>,</a:t>
            </a:r>
          </a:p>
          <a:p>
            <a:r>
              <a:rPr lang="en-US" dirty="0"/>
              <a:t>    </a:t>
            </a:r>
            <a:r>
              <a:rPr lang="en-US" dirty="0" err="1"/>
              <a:t>list_price</a:t>
            </a:r>
            <a:endParaRPr lang="en-US" dirty="0"/>
          </a:p>
          <a:p>
            <a:r>
              <a:rPr lang="en-US" dirty="0"/>
              <a:t>INTO #</a:t>
            </a:r>
            <a:r>
              <a:rPr lang="en-US" dirty="0" err="1"/>
              <a:t>trek_products</a:t>
            </a:r>
            <a:r>
              <a:rPr lang="en-US" dirty="0"/>
              <a:t> --- temporary table</a:t>
            </a:r>
          </a:p>
          <a:p>
            <a:r>
              <a:rPr lang="en-US" dirty="0"/>
              <a:t>FROM</a:t>
            </a:r>
          </a:p>
          <a:p>
            <a:r>
              <a:rPr lang="en-US" dirty="0"/>
              <a:t>    </a:t>
            </a:r>
            <a:r>
              <a:rPr lang="en-US" dirty="0" err="1"/>
              <a:t>production.products</a:t>
            </a:r>
            <a:endParaRPr lang="en-US" dirty="0"/>
          </a:p>
          <a:p>
            <a:r>
              <a:rPr lang="en-US" dirty="0"/>
              <a:t>WHERE</a:t>
            </a:r>
          </a:p>
          <a:p>
            <a:r>
              <a:rPr lang="en-US" dirty="0"/>
              <a:t>    </a:t>
            </a:r>
            <a:r>
              <a:rPr lang="en-US" dirty="0" err="1"/>
              <a:t>brand_id</a:t>
            </a:r>
            <a:r>
              <a:rPr lang="en-US" dirty="0"/>
              <a:t> = 9;</a:t>
            </a:r>
          </a:p>
        </p:txBody>
      </p:sp>
    </p:spTree>
    <p:extLst>
      <p:ext uri="{BB962C8B-B14F-4D97-AF65-F5344CB8AC3E}">
        <p14:creationId xmlns:p14="http://schemas.microsoft.com/office/powerpoint/2010/main" val="241374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temporary tables using CREATE TABLE statement</a:t>
            </a:r>
          </a:p>
        </p:txBody>
      </p:sp>
      <p:sp>
        <p:nvSpPr>
          <p:cNvPr id="4" name="TextBox 3"/>
          <p:cNvSpPr txBox="1"/>
          <p:nvPr/>
        </p:nvSpPr>
        <p:spPr>
          <a:xfrm>
            <a:off x="1295402" y="2704454"/>
            <a:ext cx="4764435" cy="1200329"/>
          </a:xfrm>
          <a:prstGeom prst="rect">
            <a:avLst/>
          </a:prstGeom>
          <a:noFill/>
        </p:spPr>
        <p:txBody>
          <a:bodyPr wrap="square" rtlCol="0">
            <a:spAutoFit/>
          </a:bodyPr>
          <a:lstStyle/>
          <a:p>
            <a:r>
              <a:rPr lang="en-US" dirty="0"/>
              <a:t>CREATE TABLE #</a:t>
            </a:r>
            <a:r>
              <a:rPr lang="en-US" dirty="0" err="1"/>
              <a:t>haro_products</a:t>
            </a:r>
            <a:r>
              <a:rPr lang="en-US" dirty="0"/>
              <a:t> (</a:t>
            </a:r>
          </a:p>
          <a:p>
            <a:r>
              <a:rPr lang="en-US" dirty="0"/>
              <a:t>    </a:t>
            </a:r>
            <a:r>
              <a:rPr lang="en-US" dirty="0" err="1"/>
              <a:t>product_name</a:t>
            </a:r>
            <a:r>
              <a:rPr lang="en-US" dirty="0"/>
              <a:t> VARCHAR(MAX),</a:t>
            </a:r>
          </a:p>
          <a:p>
            <a:r>
              <a:rPr lang="en-US" dirty="0"/>
              <a:t>    </a:t>
            </a:r>
            <a:r>
              <a:rPr lang="en-US" dirty="0" err="1"/>
              <a:t>list_price</a:t>
            </a:r>
            <a:r>
              <a:rPr lang="en-US" dirty="0"/>
              <a:t> DEC(10,2)</a:t>
            </a:r>
          </a:p>
          <a:p>
            <a:r>
              <a:rPr lang="en-US" dirty="0"/>
              <a:t>);</a:t>
            </a:r>
          </a:p>
        </p:txBody>
      </p:sp>
      <p:sp>
        <p:nvSpPr>
          <p:cNvPr id="5" name="Rectangle 4"/>
          <p:cNvSpPr/>
          <p:nvPr/>
        </p:nvSpPr>
        <p:spPr>
          <a:xfrm>
            <a:off x="6362054" y="2704454"/>
            <a:ext cx="4534544" cy="2308324"/>
          </a:xfrm>
          <a:prstGeom prst="rect">
            <a:avLst/>
          </a:prstGeom>
        </p:spPr>
        <p:txBody>
          <a:bodyPr wrap="square">
            <a:spAutoFit/>
          </a:bodyPr>
          <a:lstStyle/>
          <a:p>
            <a:r>
              <a:rPr lang="en-US" dirty="0"/>
              <a:t>INSERT INTO #</a:t>
            </a:r>
            <a:r>
              <a:rPr lang="en-US" dirty="0" err="1"/>
              <a:t>haro_products</a:t>
            </a:r>
            <a:endParaRPr lang="en-US" dirty="0"/>
          </a:p>
          <a:p>
            <a:r>
              <a:rPr lang="en-US" dirty="0"/>
              <a:t>SELECT</a:t>
            </a:r>
          </a:p>
          <a:p>
            <a:r>
              <a:rPr lang="en-US" dirty="0"/>
              <a:t>    </a:t>
            </a:r>
            <a:r>
              <a:rPr lang="en-US" dirty="0" err="1"/>
              <a:t>product_name</a:t>
            </a:r>
            <a:r>
              <a:rPr lang="en-US" dirty="0"/>
              <a:t>,</a:t>
            </a:r>
          </a:p>
          <a:p>
            <a:r>
              <a:rPr lang="en-US" dirty="0"/>
              <a:t>    </a:t>
            </a:r>
            <a:r>
              <a:rPr lang="en-US" dirty="0" err="1"/>
              <a:t>list_price</a:t>
            </a:r>
            <a:endParaRPr lang="en-US" dirty="0"/>
          </a:p>
          <a:p>
            <a:r>
              <a:rPr lang="en-US" dirty="0"/>
              <a:t>FROM </a:t>
            </a:r>
          </a:p>
          <a:p>
            <a:r>
              <a:rPr lang="en-US" dirty="0"/>
              <a:t>    </a:t>
            </a:r>
            <a:r>
              <a:rPr lang="en-US" dirty="0" err="1"/>
              <a:t>production.products</a:t>
            </a:r>
            <a:endParaRPr lang="en-US" dirty="0"/>
          </a:p>
          <a:p>
            <a:r>
              <a:rPr lang="en-US" dirty="0"/>
              <a:t>WHERE</a:t>
            </a:r>
          </a:p>
          <a:p>
            <a:r>
              <a:rPr lang="en-US" dirty="0"/>
              <a:t>    </a:t>
            </a:r>
            <a:r>
              <a:rPr lang="en-US" dirty="0" err="1"/>
              <a:t>brand_id</a:t>
            </a:r>
            <a:r>
              <a:rPr lang="en-US" dirty="0"/>
              <a:t> = 2;</a:t>
            </a:r>
          </a:p>
        </p:txBody>
      </p:sp>
      <p:sp>
        <p:nvSpPr>
          <p:cNvPr id="6" name="Rectangle 5"/>
          <p:cNvSpPr/>
          <p:nvPr/>
        </p:nvSpPr>
        <p:spPr>
          <a:xfrm>
            <a:off x="1295402" y="4323238"/>
            <a:ext cx="4221995" cy="369332"/>
          </a:xfrm>
          <a:prstGeom prst="rect">
            <a:avLst/>
          </a:prstGeom>
        </p:spPr>
        <p:txBody>
          <a:bodyPr wrap="square">
            <a:spAutoFit/>
          </a:bodyPr>
          <a:lstStyle/>
          <a:p>
            <a:r>
              <a:rPr lang="en-US" dirty="0" smtClean="0"/>
              <a:t>SELECT  * FROM #</a:t>
            </a:r>
            <a:r>
              <a:rPr lang="en-US" dirty="0" err="1" smtClean="0"/>
              <a:t>haro_products</a:t>
            </a:r>
            <a:r>
              <a:rPr lang="en-US" dirty="0"/>
              <a:t>;</a:t>
            </a:r>
          </a:p>
        </p:txBody>
      </p:sp>
    </p:spTree>
    <p:extLst>
      <p:ext uri="{BB962C8B-B14F-4D97-AF65-F5344CB8AC3E}">
        <p14:creationId xmlns:p14="http://schemas.microsoft.com/office/powerpoint/2010/main" val="216385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TEMPORARY </a:t>
            </a:r>
            <a:r>
              <a:rPr lang="en-US" dirty="0"/>
              <a:t>TABLES</a:t>
            </a:r>
          </a:p>
        </p:txBody>
      </p:sp>
      <p:sp>
        <p:nvSpPr>
          <p:cNvPr id="3" name="TextBox 2"/>
          <p:cNvSpPr txBox="1"/>
          <p:nvPr/>
        </p:nvSpPr>
        <p:spPr>
          <a:xfrm>
            <a:off x="1188203" y="2495229"/>
            <a:ext cx="9708395" cy="923330"/>
          </a:xfrm>
          <a:prstGeom prst="rect">
            <a:avLst/>
          </a:prstGeom>
          <a:noFill/>
        </p:spPr>
        <p:txBody>
          <a:bodyPr wrap="square" rtlCol="0">
            <a:spAutoFit/>
          </a:bodyPr>
          <a:lstStyle/>
          <a:p>
            <a:pPr marL="285750" indent="-285750">
              <a:buFont typeface="Arial" panose="020B0604020202020204" pitchFamily="34" charset="0"/>
              <a:buChar char="•"/>
            </a:pPr>
            <a:r>
              <a:rPr lang="en-US" dirty="0"/>
              <a:t>Sometimes, you may want to create a temporary table that is accessible across connections. In this case, you can use global temporary tables</a:t>
            </a:r>
            <a:r>
              <a:rPr lang="en-US" dirty="0" smtClean="0"/>
              <a:t>.</a:t>
            </a:r>
            <a:endParaRPr lang="en-US" dirty="0"/>
          </a:p>
          <a:p>
            <a:pPr marL="285750" indent="-285750">
              <a:buFont typeface="Arial" panose="020B0604020202020204" pitchFamily="34" charset="0"/>
              <a:buChar char="•"/>
            </a:pPr>
            <a:r>
              <a:rPr lang="en-US" dirty="0"/>
              <a:t>Unlike a temporary table, the name of a global temporary table starts with a double hash symbol </a:t>
            </a:r>
            <a:r>
              <a:rPr lang="en-US" dirty="0" smtClean="0"/>
              <a:t>(##).</a:t>
            </a:r>
          </a:p>
        </p:txBody>
      </p:sp>
      <p:sp>
        <p:nvSpPr>
          <p:cNvPr id="5" name="Rectangle 4"/>
          <p:cNvSpPr/>
          <p:nvPr/>
        </p:nvSpPr>
        <p:spPr>
          <a:xfrm>
            <a:off x="1295402" y="3572359"/>
            <a:ext cx="3795791" cy="1077218"/>
          </a:xfrm>
          <a:prstGeom prst="rect">
            <a:avLst/>
          </a:prstGeom>
        </p:spPr>
        <p:txBody>
          <a:bodyPr wrap="square">
            <a:spAutoFit/>
          </a:bodyPr>
          <a:lstStyle/>
          <a:p>
            <a:r>
              <a:rPr lang="en-US" sz="1600" dirty="0"/>
              <a:t>CREATE TABLE ##</a:t>
            </a:r>
            <a:r>
              <a:rPr lang="en-US" sz="1600" dirty="0" err="1"/>
              <a:t>heller_products</a:t>
            </a:r>
            <a:r>
              <a:rPr lang="en-US" sz="1600" dirty="0"/>
              <a:t> (</a:t>
            </a:r>
          </a:p>
          <a:p>
            <a:r>
              <a:rPr lang="en-US" sz="1600" dirty="0"/>
              <a:t>    </a:t>
            </a:r>
            <a:r>
              <a:rPr lang="en-US" sz="1600" dirty="0" err="1"/>
              <a:t>product_name</a:t>
            </a:r>
            <a:r>
              <a:rPr lang="en-US" sz="1600" dirty="0"/>
              <a:t> VARCHAR(MAX),</a:t>
            </a:r>
          </a:p>
          <a:p>
            <a:r>
              <a:rPr lang="en-US" sz="1600" dirty="0"/>
              <a:t>    </a:t>
            </a:r>
            <a:r>
              <a:rPr lang="en-US" sz="1600" dirty="0" err="1"/>
              <a:t>list_price</a:t>
            </a:r>
            <a:r>
              <a:rPr lang="en-US" sz="1600" dirty="0"/>
              <a:t> DEC(10,2)</a:t>
            </a:r>
          </a:p>
          <a:p>
            <a:r>
              <a:rPr lang="en-US" sz="1600" dirty="0" smtClean="0"/>
              <a:t>);</a:t>
            </a:r>
          </a:p>
        </p:txBody>
      </p:sp>
      <p:sp>
        <p:nvSpPr>
          <p:cNvPr id="6" name="Rectangle 5"/>
          <p:cNvSpPr/>
          <p:nvPr/>
        </p:nvSpPr>
        <p:spPr>
          <a:xfrm>
            <a:off x="5974596" y="3277892"/>
            <a:ext cx="4922001" cy="2308324"/>
          </a:xfrm>
          <a:prstGeom prst="rect">
            <a:avLst/>
          </a:prstGeom>
        </p:spPr>
        <p:txBody>
          <a:bodyPr wrap="square">
            <a:spAutoFit/>
          </a:bodyPr>
          <a:lstStyle/>
          <a:p>
            <a:endParaRPr lang="en-US" sz="1600" dirty="0"/>
          </a:p>
          <a:p>
            <a:r>
              <a:rPr lang="en-US" sz="1600" dirty="0"/>
              <a:t>INSERT INTO ##</a:t>
            </a:r>
            <a:r>
              <a:rPr lang="en-US" sz="1600" dirty="0" err="1"/>
              <a:t>heller_products</a:t>
            </a:r>
            <a:endParaRPr lang="en-US" sz="1600" dirty="0"/>
          </a:p>
          <a:p>
            <a:r>
              <a:rPr lang="en-US" sz="1600" dirty="0"/>
              <a:t>SELECT</a:t>
            </a:r>
          </a:p>
          <a:p>
            <a:r>
              <a:rPr lang="en-US" sz="1600" dirty="0"/>
              <a:t>    </a:t>
            </a:r>
            <a:r>
              <a:rPr lang="en-US" sz="1600" dirty="0" err="1"/>
              <a:t>product_name</a:t>
            </a:r>
            <a:r>
              <a:rPr lang="en-US" sz="1600" dirty="0"/>
              <a:t>,</a:t>
            </a:r>
          </a:p>
          <a:p>
            <a:r>
              <a:rPr lang="en-US" sz="1600" dirty="0"/>
              <a:t>    </a:t>
            </a:r>
            <a:r>
              <a:rPr lang="en-US" sz="1600" dirty="0" err="1"/>
              <a:t>list_price</a:t>
            </a:r>
            <a:endParaRPr lang="en-US" sz="1600" dirty="0"/>
          </a:p>
          <a:p>
            <a:r>
              <a:rPr lang="en-US" sz="1600" dirty="0"/>
              <a:t>FROM </a:t>
            </a:r>
          </a:p>
          <a:p>
            <a:r>
              <a:rPr lang="en-US" sz="1600" dirty="0"/>
              <a:t>    </a:t>
            </a:r>
            <a:r>
              <a:rPr lang="en-US" sz="1600" dirty="0" err="1"/>
              <a:t>production.products</a:t>
            </a:r>
            <a:endParaRPr lang="en-US" sz="1600" dirty="0"/>
          </a:p>
          <a:p>
            <a:r>
              <a:rPr lang="en-US" sz="1600" dirty="0"/>
              <a:t>WHERE</a:t>
            </a:r>
          </a:p>
          <a:p>
            <a:r>
              <a:rPr lang="en-US" sz="1600" dirty="0"/>
              <a:t>    </a:t>
            </a:r>
            <a:r>
              <a:rPr lang="en-US" sz="1600" dirty="0" err="1"/>
              <a:t>brand_id</a:t>
            </a:r>
            <a:r>
              <a:rPr lang="en-US" sz="1600" dirty="0"/>
              <a:t> = 3;</a:t>
            </a:r>
          </a:p>
        </p:txBody>
      </p:sp>
    </p:spTree>
    <p:extLst>
      <p:ext uri="{BB962C8B-B14F-4D97-AF65-F5344CB8AC3E}">
        <p14:creationId xmlns:p14="http://schemas.microsoft.com/office/powerpoint/2010/main" val="389438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9091" y="1146875"/>
            <a:ext cx="9585701" cy="646331"/>
          </a:xfrm>
          <a:prstGeom prst="rect">
            <a:avLst/>
          </a:prstGeom>
          <a:noFill/>
        </p:spPr>
        <p:txBody>
          <a:bodyPr wrap="square" rtlCol="0">
            <a:spAutoFit/>
          </a:bodyPr>
          <a:lstStyle/>
          <a:p>
            <a:pPr algn="ctr"/>
            <a:r>
              <a:rPr lang="en-US" sz="3600" dirty="0" smtClean="0"/>
              <a:t>DROPPING TEMPORARY TABLES</a:t>
            </a:r>
            <a:endParaRPr lang="en-US" sz="3600" dirty="0"/>
          </a:p>
        </p:txBody>
      </p:sp>
      <p:sp>
        <p:nvSpPr>
          <p:cNvPr id="5" name="TextBox 4"/>
          <p:cNvSpPr txBox="1"/>
          <p:nvPr/>
        </p:nvSpPr>
        <p:spPr>
          <a:xfrm>
            <a:off x="1371600" y="2743200"/>
            <a:ext cx="9810427" cy="3139321"/>
          </a:xfrm>
          <a:prstGeom prst="rect">
            <a:avLst/>
          </a:prstGeom>
          <a:noFill/>
        </p:spPr>
        <p:txBody>
          <a:bodyPr wrap="square" rtlCol="0">
            <a:spAutoFit/>
          </a:bodyPr>
          <a:lstStyle/>
          <a:p>
            <a:r>
              <a:rPr lang="en-US" dirty="0"/>
              <a:t>Automatic removal</a:t>
            </a:r>
          </a:p>
          <a:p>
            <a:r>
              <a:rPr lang="en-US" dirty="0"/>
              <a:t>SQL Server drops a temporary table automatically when you close the connection that created it.</a:t>
            </a:r>
          </a:p>
          <a:p>
            <a:endParaRPr lang="en-US" dirty="0"/>
          </a:p>
          <a:p>
            <a:r>
              <a:rPr lang="en-US" dirty="0"/>
              <a:t>SQL Server drops a global temporary table once the connection that created it closed and the queries against this table from other connections completes.</a:t>
            </a:r>
          </a:p>
          <a:p>
            <a:endParaRPr lang="en-US" dirty="0"/>
          </a:p>
          <a:p>
            <a:r>
              <a:rPr lang="en-US" dirty="0"/>
              <a:t>Manual Deletion</a:t>
            </a:r>
          </a:p>
          <a:p>
            <a:r>
              <a:rPr lang="en-US" dirty="0"/>
              <a:t>From the connection in which the temporary table created, you can manually remove the temporary table by using the DROP TABLE statement</a:t>
            </a:r>
            <a:r>
              <a:rPr lang="en-US" dirty="0" smtClean="0"/>
              <a:t>:</a:t>
            </a:r>
          </a:p>
          <a:p>
            <a:endParaRPr lang="en-US" dirty="0" smtClean="0"/>
          </a:p>
          <a:p>
            <a:r>
              <a:rPr lang="en-US" b="1" dirty="0"/>
              <a:t>DROP</a:t>
            </a:r>
            <a:r>
              <a:rPr lang="en-US" dirty="0"/>
              <a:t> </a:t>
            </a:r>
            <a:r>
              <a:rPr lang="en-US" b="1" dirty="0"/>
              <a:t>TABLE</a:t>
            </a:r>
            <a:r>
              <a:rPr lang="en-US" dirty="0"/>
              <a:t> </a:t>
            </a:r>
            <a:r>
              <a:rPr lang="en-US" i="1" dirty="0"/>
              <a:t>##</a:t>
            </a:r>
            <a:r>
              <a:rPr lang="en-US" i="1" dirty="0" err="1"/>
              <a:t>table_name</a:t>
            </a:r>
            <a:r>
              <a:rPr lang="en-US" i="1" dirty="0"/>
              <a:t>;</a:t>
            </a:r>
            <a:endParaRPr lang="en-US" dirty="0"/>
          </a:p>
        </p:txBody>
      </p:sp>
    </p:spTree>
    <p:extLst>
      <p:ext uri="{BB962C8B-B14F-4D97-AF65-F5344CB8AC3E}">
        <p14:creationId xmlns:p14="http://schemas.microsoft.com/office/powerpoint/2010/main" val="302854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Stored Procedures</a:t>
            </a:r>
          </a:p>
        </p:txBody>
      </p:sp>
      <p:sp>
        <p:nvSpPr>
          <p:cNvPr id="3" name="TextBox 2"/>
          <p:cNvSpPr txBox="1"/>
          <p:nvPr/>
        </p:nvSpPr>
        <p:spPr>
          <a:xfrm>
            <a:off x="1472339" y="2743200"/>
            <a:ext cx="971743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SQL Server stored procedures are used to group one or more Transact-SQL statements into logical units. </a:t>
            </a:r>
            <a:endParaRPr lang="en-US" dirty="0" smtClean="0"/>
          </a:p>
          <a:p>
            <a:pPr marL="285750" indent="-285750">
              <a:buFont typeface="Arial" panose="020B0604020202020204" pitchFamily="34" charset="0"/>
              <a:buChar char="•"/>
            </a:pPr>
            <a:r>
              <a:rPr lang="en-US" dirty="0" smtClean="0"/>
              <a:t>The </a:t>
            </a:r>
            <a:r>
              <a:rPr lang="en-US" dirty="0"/>
              <a:t>stored procedure are stored as named objects in the SQL Server Database Server.</a:t>
            </a:r>
          </a:p>
          <a:p>
            <a:pPr marL="285750" indent="-285750">
              <a:buFont typeface="Arial" panose="020B0604020202020204" pitchFamily="34" charset="0"/>
              <a:buChar char="•"/>
            </a:pPr>
            <a:r>
              <a:rPr lang="en-US" dirty="0" smtClean="0"/>
              <a:t>When </a:t>
            </a:r>
            <a:r>
              <a:rPr lang="en-US" dirty="0"/>
              <a:t>you call a stored procedure for the first time, SQL Server creates an execution plan and stores it in the cache</a:t>
            </a:r>
            <a:r>
              <a:rPr lang="en-US" dirty="0" smtClean="0"/>
              <a:t>.</a:t>
            </a:r>
          </a:p>
          <a:p>
            <a:pPr marL="285750" indent="-285750">
              <a:buFont typeface="Arial" panose="020B0604020202020204" pitchFamily="34" charset="0"/>
              <a:buChar char="•"/>
            </a:pPr>
            <a:r>
              <a:rPr lang="en-US" dirty="0" smtClean="0"/>
              <a:t> </a:t>
            </a:r>
            <a:r>
              <a:rPr lang="en-US" dirty="0"/>
              <a:t>In the subsequent executions of the stored procedure, SQL Server reuses the plan so that the stored procedure can execute very fast with reliable performance.</a:t>
            </a:r>
          </a:p>
        </p:txBody>
      </p:sp>
    </p:spTree>
    <p:extLst>
      <p:ext uri="{BB962C8B-B14F-4D97-AF65-F5344CB8AC3E}">
        <p14:creationId xmlns:p14="http://schemas.microsoft.com/office/powerpoint/2010/main" val="10078216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3261</TotalTime>
  <Words>4022</Words>
  <Application>Microsoft Office PowerPoint</Application>
  <PresentationFormat>Widescreen</PresentationFormat>
  <Paragraphs>645</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-apple-system</vt:lpstr>
      <vt:lpstr>Arial</vt:lpstr>
      <vt:lpstr>Garamond</vt:lpstr>
      <vt:lpstr>Organic</vt:lpstr>
      <vt:lpstr>T-SQL Concepts II</vt:lpstr>
      <vt:lpstr>CONCEPTS</vt:lpstr>
      <vt:lpstr>TEMPORARY TABLES</vt:lpstr>
      <vt:lpstr>PowerPoint Presentation</vt:lpstr>
      <vt:lpstr>Create temporary tables using SELECT INTO statement</vt:lpstr>
      <vt:lpstr>Create temporary tables using CREATE TABLE statement</vt:lpstr>
      <vt:lpstr>GLOBAL TEMPORARY TABLES</vt:lpstr>
      <vt:lpstr>PowerPoint Presentation</vt:lpstr>
      <vt:lpstr>SQL Server Stored Procedures</vt:lpstr>
      <vt:lpstr>Creating a simple stored procedure </vt:lpstr>
      <vt:lpstr>PowerPoint Presentation</vt:lpstr>
      <vt:lpstr>Executing a stored procedure</vt:lpstr>
      <vt:lpstr>Modifying a stored procedure</vt:lpstr>
      <vt:lpstr>PowerPoint Presentation</vt:lpstr>
      <vt:lpstr>Deleting a stored procedure</vt:lpstr>
      <vt:lpstr>SQL Server Stored Procedure Parameters</vt:lpstr>
      <vt:lpstr>SQL Server Stored Procedure Parameters</vt:lpstr>
      <vt:lpstr>Creating a stored procedure with multiple parameters</vt:lpstr>
      <vt:lpstr>Using named parameters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Beacon Health Options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T-SQL Concepts</dc:title>
  <dc:creator>Uppalapati, Sruthi</dc:creator>
  <cp:lastModifiedBy>Uppalapati, Sruthi</cp:lastModifiedBy>
  <cp:revision>325</cp:revision>
  <dcterms:created xsi:type="dcterms:W3CDTF">2020-10-10T23:29:05Z</dcterms:created>
  <dcterms:modified xsi:type="dcterms:W3CDTF">2020-10-19T04:34:18Z</dcterms:modified>
</cp:coreProperties>
</file>