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58" r:id="rId4"/>
    <p:sldId id="257" r:id="rId5"/>
    <p:sldId id="280" r:id="rId6"/>
    <p:sldId id="281" r:id="rId7"/>
    <p:sldId id="271" r:id="rId8"/>
    <p:sldId id="274" r:id="rId9"/>
    <p:sldId id="282" r:id="rId10"/>
    <p:sldId id="259" r:id="rId11"/>
    <p:sldId id="272" r:id="rId12"/>
    <p:sldId id="261" r:id="rId13"/>
    <p:sldId id="283" r:id="rId14"/>
    <p:sldId id="284" r:id="rId15"/>
    <p:sldId id="286" r:id="rId16"/>
    <p:sldId id="287" r:id="rId17"/>
    <p:sldId id="293" r:id="rId18"/>
    <p:sldId id="290" r:id="rId19"/>
    <p:sldId id="294" r:id="rId20"/>
    <p:sldId id="289" r:id="rId21"/>
    <p:sldId id="291" r:id="rId22"/>
    <p:sldId id="292" r:id="rId23"/>
    <p:sldId id="295" r:id="rId24"/>
    <p:sldId id="296" r:id="rId25"/>
    <p:sldId id="297" r:id="rId26"/>
    <p:sldId id="298" r:id="rId27"/>
    <p:sldId id="301" r:id="rId28"/>
    <p:sldId id="299" r:id="rId29"/>
    <p:sldId id="302" r:id="rId30"/>
    <p:sldId id="300" r:id="rId31"/>
    <p:sldId id="30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9" autoAdjust="0"/>
    <p:restoredTop sz="94660"/>
  </p:normalViewPr>
  <p:slideViewPr>
    <p:cSldViewPr snapToGrid="0">
      <p:cViewPr varScale="1">
        <p:scale>
          <a:sx n="123" d="100"/>
          <a:sy n="123" d="100"/>
        </p:scale>
        <p:origin x="11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10/10/2020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qlservertutorial.net/sql-server-basics/sql-server-nul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sqlservertutorial.net/sql-server-basics/sql-server-left-join/" TargetMode="External"/><Relationship Id="rId2" Type="http://schemas.openxmlformats.org/officeDocument/2006/relationships/hyperlink" Target="https://www.sqlservertutorial.net/sql-server-basics/sql-server-inner-join/" TargetMode="External"/><Relationship Id="rId1" Type="http://schemas.openxmlformats.org/officeDocument/2006/relationships/slideLayout" Target="../slideLayouts/slideLayout2.xml"/><Relationship Id="rId6" Type="http://schemas.openxmlformats.org/officeDocument/2006/relationships/hyperlink" Target="https://www.sqlservertutorial.net/sql-server-basics/sql-server-cross-join/" TargetMode="External"/><Relationship Id="rId5" Type="http://schemas.openxmlformats.org/officeDocument/2006/relationships/hyperlink" Target="https://www.sqlservertutorial.net/sql-server-basics/sql-server-full-outer-join/" TargetMode="External"/><Relationship Id="rId4" Type="http://schemas.openxmlformats.org/officeDocument/2006/relationships/hyperlink" Target="https://www.sqlservertutorial.net/sql-server-basics/sql-server-right-joi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T-SQL Concepts</a:t>
            </a:r>
            <a:endParaRPr lang="en-US" dirty="0"/>
          </a:p>
        </p:txBody>
      </p:sp>
    </p:spTree>
    <p:extLst>
      <p:ext uri="{BB962C8B-B14F-4D97-AF65-F5344CB8AC3E}">
        <p14:creationId xmlns:p14="http://schemas.microsoft.com/office/powerpoint/2010/main" val="348797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1439095" y="3135994"/>
            <a:ext cx="3341911" cy="2781466"/>
          </a:xfrm>
          <a:prstGeom prst="rect">
            <a:avLst/>
          </a:prstGeom>
        </p:spPr>
      </p:pic>
      <p:sp>
        <p:nvSpPr>
          <p:cNvPr id="8" name="Title 1"/>
          <p:cNvSpPr>
            <a:spLocks noGrp="1"/>
          </p:cNvSpPr>
          <p:nvPr>
            <p:ph type="title"/>
          </p:nvPr>
        </p:nvSpPr>
        <p:spPr>
          <a:xfrm>
            <a:off x="1295402" y="982132"/>
            <a:ext cx="9494518" cy="1134051"/>
          </a:xfrm>
        </p:spPr>
        <p:txBody>
          <a:bodyPr>
            <a:normAutofit/>
          </a:bodyPr>
          <a:lstStyle/>
          <a:p>
            <a:r>
              <a:rPr lang="en-US" sz="4000" dirty="0"/>
              <a:t>HAVING Clause</a:t>
            </a:r>
          </a:p>
        </p:txBody>
      </p:sp>
      <p:sp>
        <p:nvSpPr>
          <p:cNvPr id="10" name="Rectangle 3"/>
          <p:cNvSpPr>
            <a:spLocks noChangeArrowheads="1"/>
          </p:cNvSpPr>
          <p:nvPr/>
        </p:nvSpPr>
        <p:spPr bwMode="auto">
          <a:xfrm>
            <a:off x="1439095" y="2531333"/>
            <a:ext cx="8880564" cy="428294"/>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onsolas" panose="020B0609020204030204" pitchFamily="49" charset="0"/>
              </a:rPr>
              <a:t>SELECT NAME, SUM(SALARY) FROM Employee GROUP BY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onsolas" panose="020B0609020204030204" pitchFamily="49" charset="0"/>
              </a:rPr>
              <a:t>HAVING SUM(SALARY)&gt;3000;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3"/>
          <a:stretch>
            <a:fillRect/>
          </a:stretch>
        </p:blipFill>
        <p:spPr>
          <a:xfrm>
            <a:off x="6138452" y="3698596"/>
            <a:ext cx="3726590" cy="828131"/>
          </a:xfrm>
          <a:prstGeom prst="rect">
            <a:avLst/>
          </a:prstGeom>
        </p:spPr>
      </p:pic>
    </p:spTree>
    <p:extLst>
      <p:ext uri="{BB962C8B-B14F-4D97-AF65-F5344CB8AC3E}">
        <p14:creationId xmlns:p14="http://schemas.microsoft.com/office/powerpoint/2010/main" val="1634179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097281"/>
            <a:ext cx="9601196" cy="979714"/>
          </a:xfrm>
        </p:spPr>
        <p:txBody>
          <a:bodyPr>
            <a:normAutofit/>
          </a:bodyPr>
          <a:lstStyle/>
          <a:p>
            <a:r>
              <a:rPr lang="en-US" sz="4000" dirty="0"/>
              <a:t>HAVING Clause</a:t>
            </a:r>
          </a:p>
        </p:txBody>
      </p:sp>
      <p:sp>
        <p:nvSpPr>
          <p:cNvPr id="3" name="Content Placeholder 2"/>
          <p:cNvSpPr>
            <a:spLocks noGrp="1"/>
          </p:cNvSpPr>
          <p:nvPr>
            <p:ph idx="1"/>
          </p:nvPr>
        </p:nvSpPr>
        <p:spPr/>
        <p:txBody>
          <a:bodyPr>
            <a:normAutofit fontScale="92500" lnSpcReduction="10000"/>
          </a:bodyPr>
          <a:lstStyle/>
          <a:p>
            <a:pPr fontAlgn="base"/>
            <a:r>
              <a:rPr lang="en-US" dirty="0" smtClean="0"/>
              <a:t>WHERE clause </a:t>
            </a:r>
            <a:r>
              <a:rPr lang="en-US" dirty="0"/>
              <a:t>is used to place conditions on </a:t>
            </a:r>
            <a:r>
              <a:rPr lang="en-US" dirty="0" smtClean="0"/>
              <a:t>columns. </a:t>
            </a:r>
            <a:r>
              <a:rPr lang="en-US" dirty="0" smtClean="0">
                <a:solidFill>
                  <a:schemeClr val="tx1"/>
                </a:solidFill>
              </a:rPr>
              <a:t>HAVING </a:t>
            </a:r>
            <a:r>
              <a:rPr lang="en-US" dirty="0">
                <a:solidFill>
                  <a:schemeClr val="tx1"/>
                </a:solidFill>
              </a:rPr>
              <a:t>clause </a:t>
            </a:r>
            <a:r>
              <a:rPr lang="en-US" dirty="0" smtClean="0"/>
              <a:t>is used to </a:t>
            </a:r>
            <a:r>
              <a:rPr lang="en-US" dirty="0"/>
              <a:t>place conditions to decide which group will be the part of final result-set. </a:t>
            </a:r>
            <a:endParaRPr lang="en-US" dirty="0" smtClean="0"/>
          </a:p>
          <a:p>
            <a:pPr fontAlgn="base"/>
            <a:r>
              <a:rPr lang="en-US" dirty="0" smtClean="0"/>
              <a:t>Also </a:t>
            </a:r>
            <a:r>
              <a:rPr lang="en-US" dirty="0"/>
              <a:t>we can not use the aggregate functions like SUM(), COUNT() etc. with WHERE clause. So we have to use HAVING clause if we want to use any of these functions in the conditions</a:t>
            </a:r>
            <a:r>
              <a:rPr lang="en-US" dirty="0" smtClean="0"/>
              <a:t>.</a:t>
            </a:r>
          </a:p>
          <a:p>
            <a:pPr fontAlgn="base"/>
            <a:r>
              <a:rPr lang="en-US" dirty="0">
                <a:latin typeface="+mj-lt"/>
              </a:rPr>
              <a:t>As you can see in the above output only one group out of the three groups appears in the result-set as it is the only group where sum of SALARY is greater than 3000. So we have used HAVING clause here to place this condition as the condition is required to be placed on groups not columns.</a:t>
            </a:r>
          </a:p>
          <a:p>
            <a:pPr fontAlgn="base"/>
            <a:endParaRPr lang="en-US" dirty="0" smtClean="0"/>
          </a:p>
          <a:p>
            <a:pPr fontAlgn="base"/>
            <a:endParaRPr lang="en-US" dirty="0"/>
          </a:p>
          <a:p>
            <a:endParaRPr lang="en-US" dirty="0"/>
          </a:p>
        </p:txBody>
      </p:sp>
    </p:spTree>
    <p:extLst>
      <p:ext uri="{BB962C8B-B14F-4D97-AF65-F5344CB8AC3E}">
        <p14:creationId xmlns:p14="http://schemas.microsoft.com/office/powerpoint/2010/main" val="3186890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BY</a:t>
            </a:r>
            <a:endParaRPr lang="en-US" dirty="0"/>
          </a:p>
        </p:txBody>
      </p:sp>
      <p:sp>
        <p:nvSpPr>
          <p:cNvPr id="4" name="Rectangle 1"/>
          <p:cNvSpPr>
            <a:spLocks noGrp="1" noChangeArrowheads="1"/>
          </p:cNvSpPr>
          <p:nvPr>
            <p:ph idx="1"/>
          </p:nvPr>
        </p:nvSpPr>
        <p:spPr bwMode="auto">
          <a:xfrm flipH="1">
            <a:off x="2975674" y="5187260"/>
            <a:ext cx="8539565" cy="33855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333333"/>
                </a:solidFill>
                <a:effectLst/>
                <a:latin typeface="+mn-lt"/>
                <a:cs typeface="Courier New" panose="02070309020205020404" pitchFamily="49" charset="0"/>
              </a:rPr>
              <a:t>SELECT</a:t>
            </a:r>
            <a:r>
              <a:rPr kumimoji="0" lang="en-US" altLang="en-US" sz="1600" b="0" i="0" u="none" strike="noStrike" cap="none" normalizeH="0" baseline="0" dirty="0" smtClean="0">
                <a:ln>
                  <a:noFill/>
                </a:ln>
                <a:solidFill>
                  <a:srgbClr val="333333"/>
                </a:solidFill>
                <a:effectLst/>
                <a:latin typeface="+mn-lt"/>
                <a:cs typeface="Courier New" panose="02070309020205020404" pitchFamily="49" charset="0"/>
              </a:rPr>
              <a:t> </a:t>
            </a:r>
            <a:r>
              <a:rPr kumimoji="0" lang="en-US" altLang="en-US" sz="1600" b="0" i="0" u="none" strike="noStrike" cap="none" normalizeH="0" baseline="0" dirty="0" err="1" smtClean="0">
                <a:ln>
                  <a:noFill/>
                </a:ln>
                <a:solidFill>
                  <a:srgbClr val="333333"/>
                </a:solidFill>
                <a:effectLst/>
                <a:latin typeface="+mn-lt"/>
                <a:cs typeface="Courier New" panose="02070309020205020404" pitchFamily="49" charset="0"/>
              </a:rPr>
              <a:t>select_list</a:t>
            </a:r>
            <a:r>
              <a:rPr kumimoji="0" lang="en-US" altLang="en-US" sz="1600" b="0" i="0" u="none" strike="noStrike" cap="none" normalizeH="0" baseline="0" dirty="0" smtClean="0">
                <a:ln>
                  <a:noFill/>
                </a:ln>
                <a:solidFill>
                  <a:srgbClr val="333333"/>
                </a:solidFill>
                <a:effectLst/>
                <a:latin typeface="+mn-lt"/>
                <a:cs typeface="Courier New" panose="02070309020205020404" pitchFamily="49" charset="0"/>
              </a:rPr>
              <a:t> </a:t>
            </a:r>
            <a:r>
              <a:rPr kumimoji="0" lang="en-US" altLang="en-US" sz="1600" b="1" i="0" u="none" strike="noStrike" cap="none" normalizeH="0" baseline="0" dirty="0" smtClean="0">
                <a:ln>
                  <a:noFill/>
                </a:ln>
                <a:solidFill>
                  <a:srgbClr val="333333"/>
                </a:solidFill>
                <a:effectLst/>
                <a:latin typeface="+mn-lt"/>
                <a:cs typeface="Courier New" panose="02070309020205020404" pitchFamily="49" charset="0"/>
              </a:rPr>
              <a:t>FROM</a:t>
            </a:r>
            <a:r>
              <a:rPr kumimoji="0" lang="en-US" altLang="en-US" sz="1600" b="0" i="0" u="none" strike="noStrike" cap="none" normalizeH="0" baseline="0" dirty="0" smtClean="0">
                <a:ln>
                  <a:noFill/>
                </a:ln>
                <a:solidFill>
                  <a:srgbClr val="333333"/>
                </a:solidFill>
                <a:effectLst/>
                <a:latin typeface="+mn-lt"/>
                <a:cs typeface="Courier New" panose="02070309020205020404" pitchFamily="49" charset="0"/>
              </a:rPr>
              <a:t> </a:t>
            </a:r>
            <a:r>
              <a:rPr kumimoji="0" lang="en-US" altLang="en-US" sz="1600" b="0" i="0" u="none" strike="noStrike" cap="none" normalizeH="0" baseline="0" dirty="0" err="1" smtClean="0">
                <a:ln>
                  <a:noFill/>
                </a:ln>
                <a:solidFill>
                  <a:srgbClr val="333333"/>
                </a:solidFill>
                <a:effectLst/>
                <a:latin typeface="+mn-lt"/>
                <a:cs typeface="Courier New" panose="02070309020205020404" pitchFamily="49" charset="0"/>
              </a:rPr>
              <a:t>table_name</a:t>
            </a:r>
            <a:r>
              <a:rPr lang="en-US" altLang="en-US" sz="1600" dirty="0">
                <a:solidFill>
                  <a:srgbClr val="333333"/>
                </a:solidFill>
                <a:latin typeface="+mn-lt"/>
                <a:cs typeface="Courier New" panose="02070309020205020404" pitchFamily="49" charset="0"/>
              </a:rPr>
              <a:t> </a:t>
            </a:r>
            <a:r>
              <a:rPr kumimoji="0" lang="en-US" altLang="en-US" sz="1600" b="1" i="0" u="none" strike="noStrike" cap="none" normalizeH="0" baseline="0" dirty="0" smtClean="0">
                <a:ln>
                  <a:noFill/>
                </a:ln>
                <a:solidFill>
                  <a:srgbClr val="333333"/>
                </a:solidFill>
                <a:effectLst/>
                <a:latin typeface="+mn-lt"/>
                <a:cs typeface="Courier New" panose="02070309020205020404" pitchFamily="49" charset="0"/>
              </a:rPr>
              <a:t>ORDER</a:t>
            </a:r>
            <a:r>
              <a:rPr kumimoji="0" lang="en-US" altLang="en-US" sz="1600" b="0" i="0" u="none" strike="noStrike" cap="none" normalizeH="0" baseline="0" dirty="0" smtClean="0">
                <a:ln>
                  <a:noFill/>
                </a:ln>
                <a:solidFill>
                  <a:srgbClr val="333333"/>
                </a:solidFill>
                <a:effectLst/>
                <a:latin typeface="+mn-lt"/>
                <a:cs typeface="Courier New" panose="02070309020205020404" pitchFamily="49" charset="0"/>
              </a:rPr>
              <a:t> </a:t>
            </a:r>
            <a:r>
              <a:rPr kumimoji="0" lang="en-US" altLang="en-US" sz="1600" b="1" i="0" u="none" strike="noStrike" cap="none" normalizeH="0" baseline="0" dirty="0" smtClean="0">
                <a:ln>
                  <a:noFill/>
                </a:ln>
                <a:solidFill>
                  <a:srgbClr val="333333"/>
                </a:solidFill>
                <a:effectLst/>
                <a:latin typeface="+mn-lt"/>
                <a:cs typeface="Courier New" panose="02070309020205020404" pitchFamily="49" charset="0"/>
              </a:rPr>
              <a:t>BY column/s</a:t>
            </a:r>
            <a:r>
              <a:rPr kumimoji="0" lang="en-US" altLang="en-US" sz="1600" b="0" i="0" u="none" strike="noStrike" cap="none" normalizeH="0" baseline="0" dirty="0" smtClean="0">
                <a:ln>
                  <a:noFill/>
                </a:ln>
                <a:solidFill>
                  <a:srgbClr val="333333"/>
                </a:solidFill>
                <a:effectLst/>
                <a:latin typeface="+mn-lt"/>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mn-lt"/>
              </a:rPr>
              <a:t>[ASC | DESC ]</a:t>
            </a:r>
            <a:endParaRPr kumimoji="0" lang="en-US" altLang="en-US" sz="1600" b="0" i="0" u="none" strike="noStrike" cap="none" normalizeH="0" baseline="0" dirty="0" smtClean="0">
              <a:ln>
                <a:noFill/>
              </a:ln>
              <a:solidFill>
                <a:schemeClr val="tx1"/>
              </a:solidFill>
              <a:effectLst/>
              <a:latin typeface="+mn-lt"/>
            </a:endParaRPr>
          </a:p>
        </p:txBody>
      </p:sp>
      <p:sp>
        <p:nvSpPr>
          <p:cNvPr id="5" name="Rectangle 4"/>
          <p:cNvSpPr/>
          <p:nvPr/>
        </p:nvSpPr>
        <p:spPr>
          <a:xfrm>
            <a:off x="1449092" y="2572719"/>
            <a:ext cx="8454325" cy="286232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0000"/>
                </a:solidFill>
                <a:latin typeface="+mj-lt"/>
              </a:rPr>
              <a:t>Firstly, specify </a:t>
            </a:r>
            <a:r>
              <a:rPr lang="en-US" dirty="0">
                <a:solidFill>
                  <a:srgbClr val="000000"/>
                </a:solidFill>
                <a:latin typeface="+mj-lt"/>
              </a:rPr>
              <a:t>a column name or an expression on which to sort the result set of the query. </a:t>
            </a:r>
          </a:p>
          <a:p>
            <a:pPr marL="285750" indent="-285750">
              <a:buFont typeface="Arial" panose="020B0604020202020204" pitchFamily="34" charset="0"/>
              <a:buChar char="•"/>
            </a:pPr>
            <a:r>
              <a:rPr lang="en-US" dirty="0" smtClean="0">
                <a:solidFill>
                  <a:srgbClr val="000000"/>
                </a:solidFill>
                <a:latin typeface="+mj-lt"/>
              </a:rPr>
              <a:t>If </a:t>
            </a:r>
            <a:r>
              <a:rPr lang="en-US" dirty="0">
                <a:solidFill>
                  <a:srgbClr val="000000"/>
                </a:solidFill>
                <a:latin typeface="+mj-lt"/>
              </a:rPr>
              <a:t>you specify multiple columns, the result set is sorted by the first column and then that sorted result set is sorted by the second column, and so </a:t>
            </a:r>
            <a:r>
              <a:rPr lang="en-US" dirty="0" smtClean="0">
                <a:solidFill>
                  <a:srgbClr val="000000"/>
                </a:solidFill>
                <a:latin typeface="+mj-lt"/>
              </a:rPr>
              <a:t>on.</a:t>
            </a:r>
          </a:p>
          <a:p>
            <a:pPr marL="285750" indent="-285750">
              <a:buFont typeface="Arial" panose="020B0604020202020204" pitchFamily="34" charset="0"/>
              <a:buChar char="•"/>
            </a:pPr>
            <a:r>
              <a:rPr lang="en-US" altLang="en-US" dirty="0" smtClean="0">
                <a:solidFill>
                  <a:srgbClr val="000000"/>
                </a:solidFill>
                <a:latin typeface="+mj-lt"/>
              </a:rPr>
              <a:t>ASC</a:t>
            </a:r>
            <a:r>
              <a:rPr lang="en-US" altLang="en-US" dirty="0">
                <a:solidFill>
                  <a:srgbClr val="000000"/>
                </a:solidFill>
                <a:latin typeface="+mj-lt"/>
              </a:rPr>
              <a:t> sorts the result from the lowest value to the highest </a:t>
            </a:r>
            <a:r>
              <a:rPr lang="en-US" altLang="en-US" dirty="0" smtClean="0">
                <a:solidFill>
                  <a:srgbClr val="000000"/>
                </a:solidFill>
                <a:latin typeface="+mj-lt"/>
              </a:rPr>
              <a:t>value.</a:t>
            </a:r>
          </a:p>
          <a:p>
            <a:pPr marL="285750" indent="-285750">
              <a:buFont typeface="Arial" panose="020B0604020202020204" pitchFamily="34" charset="0"/>
              <a:buChar char="•"/>
            </a:pPr>
            <a:r>
              <a:rPr lang="en-US" altLang="en-US" dirty="0">
                <a:solidFill>
                  <a:srgbClr val="000000"/>
                </a:solidFill>
                <a:latin typeface="+mj-lt"/>
              </a:rPr>
              <a:t>DESC</a:t>
            </a:r>
            <a:r>
              <a:rPr lang="en-US" altLang="en-US" dirty="0">
                <a:solidFill>
                  <a:srgbClr val="000000"/>
                </a:solidFill>
                <a:latin typeface="+mj-lt"/>
              </a:rPr>
              <a:t> </a:t>
            </a:r>
            <a:r>
              <a:rPr lang="en-US" altLang="en-US" dirty="0">
                <a:solidFill>
                  <a:srgbClr val="000000"/>
                </a:solidFill>
                <a:latin typeface="+mj-lt"/>
              </a:rPr>
              <a:t>sorts the result set from the highest value to the lowest </a:t>
            </a:r>
            <a:r>
              <a:rPr lang="en-US" altLang="en-US" dirty="0" smtClean="0">
                <a:solidFill>
                  <a:srgbClr val="000000"/>
                </a:solidFill>
                <a:latin typeface="+mj-lt"/>
              </a:rPr>
              <a:t>one.</a:t>
            </a:r>
            <a:endParaRPr lang="en-US" altLang="en-US" dirty="0" smtClean="0">
              <a:solidFill>
                <a:prstClr val="black"/>
              </a:solidFill>
              <a:latin typeface="+mj-lt"/>
            </a:endParaRPr>
          </a:p>
          <a:p>
            <a:pPr marL="285750" indent="-285750">
              <a:buFont typeface="Arial" panose="020B0604020202020204" pitchFamily="34" charset="0"/>
              <a:buChar char="•"/>
            </a:pPr>
            <a:r>
              <a:rPr lang="en-US" altLang="en-US" dirty="0" smtClean="0">
                <a:solidFill>
                  <a:srgbClr val="000000"/>
                </a:solidFill>
                <a:latin typeface="+mj-lt"/>
              </a:rPr>
              <a:t>If </a:t>
            </a:r>
            <a:r>
              <a:rPr lang="en-US" altLang="en-US" dirty="0">
                <a:solidFill>
                  <a:srgbClr val="000000"/>
                </a:solidFill>
                <a:latin typeface="+mj-lt"/>
              </a:rPr>
              <a:t>you don’t explicitly specify  ASC  or  DESC</a:t>
            </a:r>
            <a:r>
              <a:rPr lang="en-US" altLang="en-US" dirty="0" smtClean="0">
                <a:solidFill>
                  <a:srgbClr val="000000"/>
                </a:solidFill>
                <a:latin typeface="+mj-lt"/>
              </a:rPr>
              <a:t>, </a:t>
            </a:r>
            <a:r>
              <a:rPr lang="en-US" altLang="en-US" dirty="0">
                <a:solidFill>
                  <a:srgbClr val="000000"/>
                </a:solidFill>
                <a:latin typeface="+mj-lt"/>
              </a:rPr>
              <a:t>SQL SERVER uses</a:t>
            </a:r>
            <a:r>
              <a:rPr lang="en-US" altLang="en-US" dirty="0">
                <a:solidFill>
                  <a:srgbClr val="000000"/>
                </a:solidFill>
                <a:latin typeface="+mj-lt"/>
              </a:rPr>
              <a:t> </a:t>
            </a:r>
            <a:r>
              <a:rPr lang="en-US" altLang="en-US" dirty="0">
                <a:solidFill>
                  <a:srgbClr val="000000"/>
                </a:solidFill>
                <a:latin typeface="+mj-lt"/>
              </a:rPr>
              <a:t> ASC</a:t>
            </a:r>
            <a:r>
              <a:rPr lang="en-US" altLang="en-US" dirty="0" smtClean="0">
                <a:solidFill>
                  <a:srgbClr val="000000"/>
                </a:solidFill>
                <a:latin typeface="+mj-lt"/>
              </a:rPr>
              <a:t> </a:t>
            </a:r>
            <a:r>
              <a:rPr lang="en-US" altLang="en-US" dirty="0">
                <a:solidFill>
                  <a:srgbClr val="000000"/>
                </a:solidFill>
                <a:latin typeface="+mj-lt"/>
              </a:rPr>
              <a:t> as the default sort order. </a:t>
            </a:r>
            <a:endParaRPr lang="en-US" altLang="en-US" dirty="0" smtClean="0">
              <a:solidFill>
                <a:srgbClr val="000000"/>
              </a:solidFill>
              <a:latin typeface="+mj-lt"/>
            </a:endParaRPr>
          </a:p>
          <a:p>
            <a:pPr marL="285750" indent="-285750">
              <a:buFont typeface="Arial" panose="020B0604020202020204" pitchFamily="34" charset="0"/>
              <a:buChar char="•"/>
            </a:pPr>
            <a:r>
              <a:rPr lang="en-US" altLang="en-US" dirty="0" smtClean="0">
                <a:solidFill>
                  <a:srgbClr val="000000"/>
                </a:solidFill>
                <a:latin typeface="+mj-lt"/>
              </a:rPr>
              <a:t>Also</a:t>
            </a:r>
            <a:r>
              <a:rPr lang="en-US" altLang="en-US" dirty="0">
                <a:solidFill>
                  <a:srgbClr val="000000"/>
                </a:solidFill>
                <a:latin typeface="+mj-lt"/>
              </a:rPr>
              <a:t>, SQL Server treats </a:t>
            </a:r>
            <a:r>
              <a:rPr lang="en-US" altLang="en-US" dirty="0">
                <a:solidFill>
                  <a:srgbClr val="000000"/>
                </a:solidFill>
                <a:latin typeface="+mj-lt"/>
                <a:hlinkClick r:id="rId2"/>
              </a:rPr>
              <a:t>NULL</a:t>
            </a:r>
            <a:r>
              <a:rPr lang="en-US" altLang="en-US" dirty="0">
                <a:solidFill>
                  <a:srgbClr val="000000"/>
                </a:solidFill>
                <a:latin typeface="+mj-lt"/>
              </a:rPr>
              <a:t> as the lowest values.</a:t>
            </a:r>
            <a:endParaRPr lang="en-US" altLang="en-US" dirty="0">
              <a:solidFill>
                <a:prstClr val="black"/>
              </a:solidFill>
              <a:latin typeface="+mj-lt"/>
            </a:endParaRPr>
          </a:p>
          <a:p>
            <a:pPr marL="285750" indent="-285750">
              <a:buFont typeface="Arial" panose="020B0604020202020204" pitchFamily="34" charset="0"/>
              <a:buChar char="•"/>
            </a:pPr>
            <a:endParaRPr lang="en-US" dirty="0" smtClean="0">
              <a:solidFill>
                <a:srgbClr val="000000"/>
              </a:solidFill>
              <a:latin typeface="-apple-system"/>
            </a:endParaRPr>
          </a:p>
        </p:txBody>
      </p:sp>
    </p:spTree>
    <p:extLst>
      <p:ext uri="{BB962C8B-B14F-4D97-AF65-F5344CB8AC3E}">
        <p14:creationId xmlns:p14="http://schemas.microsoft.com/office/powerpoint/2010/main" val="2783919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0895" y="1828800"/>
            <a:ext cx="5656881" cy="369332"/>
          </a:xfrm>
          <a:prstGeom prst="rect">
            <a:avLst/>
          </a:prstGeom>
        </p:spPr>
        <p:txBody>
          <a:bodyPr wrap="square">
            <a:spAutoFit/>
          </a:bodyPr>
          <a:lstStyle/>
          <a:p>
            <a:r>
              <a:rPr lang="en-US" dirty="0">
                <a:solidFill>
                  <a:srgbClr val="262626"/>
                </a:solidFill>
                <a:latin typeface="-apple-system"/>
              </a:rPr>
              <a:t>Sort a result set by one column </a:t>
            </a:r>
            <a:r>
              <a:rPr lang="en-US" dirty="0" smtClean="0">
                <a:solidFill>
                  <a:srgbClr val="262626"/>
                </a:solidFill>
                <a:latin typeface="-apple-system"/>
              </a:rPr>
              <a:t>in </a:t>
            </a:r>
            <a:r>
              <a:rPr lang="en-US" dirty="0">
                <a:solidFill>
                  <a:srgbClr val="262626"/>
                </a:solidFill>
                <a:latin typeface="-apple-system"/>
              </a:rPr>
              <a:t>ascending order</a:t>
            </a:r>
            <a:endParaRPr lang="en-US" b="0" i="0" dirty="0">
              <a:solidFill>
                <a:srgbClr val="262626"/>
              </a:solidFill>
              <a:effectLst/>
              <a:latin typeface="-apple-system"/>
            </a:endParaRPr>
          </a:p>
        </p:txBody>
      </p:sp>
      <p:sp>
        <p:nvSpPr>
          <p:cNvPr id="3" name="Rectangle 2"/>
          <p:cNvSpPr/>
          <p:nvPr/>
        </p:nvSpPr>
        <p:spPr>
          <a:xfrm>
            <a:off x="960895" y="2820692"/>
            <a:ext cx="5106691" cy="830997"/>
          </a:xfrm>
          <a:prstGeom prst="rect">
            <a:avLst/>
          </a:prstGeom>
        </p:spPr>
        <p:txBody>
          <a:bodyPr wrap="square">
            <a:spAutoFit/>
          </a:bodyPr>
          <a:lstStyle/>
          <a:p>
            <a:r>
              <a:rPr lang="en-US" sz="1600" b="1" dirty="0">
                <a:solidFill>
                  <a:srgbClr val="333333"/>
                </a:solidFill>
                <a:latin typeface="Courier New" panose="02070309020205020404" pitchFamily="49" charset="0"/>
              </a:rPr>
              <a:t>SELECT</a:t>
            </a:r>
            <a:r>
              <a:rPr lang="en-US" sz="1600" dirty="0">
                <a:solidFill>
                  <a:srgbClr val="333333"/>
                </a:solidFill>
                <a:latin typeface="Courier New" panose="02070309020205020404" pitchFamily="49" charset="0"/>
              </a:rPr>
              <a:t> </a:t>
            </a:r>
            <a:r>
              <a:rPr lang="en-US" sz="1600" dirty="0" err="1">
                <a:solidFill>
                  <a:srgbClr val="333333"/>
                </a:solidFill>
                <a:latin typeface="Courier New" panose="02070309020205020404" pitchFamily="49" charset="0"/>
              </a:rPr>
              <a:t>first_name</a:t>
            </a:r>
            <a:r>
              <a:rPr lang="en-US" sz="1600" dirty="0">
                <a:solidFill>
                  <a:srgbClr val="333333"/>
                </a:solidFill>
                <a:latin typeface="Courier New" panose="02070309020205020404" pitchFamily="49" charset="0"/>
              </a:rPr>
              <a:t>, </a:t>
            </a:r>
            <a:r>
              <a:rPr lang="en-US" sz="1600" dirty="0" err="1">
                <a:solidFill>
                  <a:srgbClr val="333333"/>
                </a:solidFill>
                <a:latin typeface="Courier New" panose="02070309020205020404" pitchFamily="49" charset="0"/>
              </a:rPr>
              <a:t>last_name</a:t>
            </a:r>
            <a:r>
              <a:rPr lang="en-US" sz="1600" dirty="0">
                <a:solidFill>
                  <a:srgbClr val="333333"/>
                </a:solidFill>
                <a:latin typeface="Courier New" panose="02070309020205020404" pitchFamily="49" charset="0"/>
              </a:rPr>
              <a:t> </a:t>
            </a:r>
            <a:endParaRPr lang="en-US" sz="1600" dirty="0" smtClean="0">
              <a:solidFill>
                <a:srgbClr val="333333"/>
              </a:solidFill>
              <a:latin typeface="Courier New" panose="02070309020205020404" pitchFamily="49" charset="0"/>
            </a:endParaRPr>
          </a:p>
          <a:p>
            <a:r>
              <a:rPr lang="en-US" sz="1600" b="1" dirty="0" smtClean="0">
                <a:solidFill>
                  <a:srgbClr val="333333"/>
                </a:solidFill>
                <a:latin typeface="Courier New" panose="02070309020205020404" pitchFamily="49" charset="0"/>
              </a:rPr>
              <a:t>FROM</a:t>
            </a:r>
            <a:r>
              <a:rPr lang="en-US" sz="1600" dirty="0" smtClean="0">
                <a:solidFill>
                  <a:srgbClr val="333333"/>
                </a:solidFill>
                <a:latin typeface="Courier New" panose="02070309020205020404" pitchFamily="49" charset="0"/>
              </a:rPr>
              <a:t> </a:t>
            </a:r>
            <a:r>
              <a:rPr lang="en-US" sz="1600" dirty="0" err="1">
                <a:solidFill>
                  <a:srgbClr val="333333"/>
                </a:solidFill>
                <a:latin typeface="Courier New" panose="02070309020205020404" pitchFamily="49" charset="0"/>
              </a:rPr>
              <a:t>sales.customers</a:t>
            </a:r>
            <a:r>
              <a:rPr lang="en-US" sz="1600" dirty="0">
                <a:solidFill>
                  <a:srgbClr val="333333"/>
                </a:solidFill>
                <a:latin typeface="Courier New" panose="02070309020205020404" pitchFamily="49" charset="0"/>
              </a:rPr>
              <a:t> </a:t>
            </a:r>
            <a:endParaRPr lang="en-US" sz="1600" dirty="0" smtClean="0">
              <a:solidFill>
                <a:srgbClr val="333333"/>
              </a:solidFill>
              <a:latin typeface="Courier New" panose="02070309020205020404" pitchFamily="49" charset="0"/>
            </a:endParaRPr>
          </a:p>
          <a:p>
            <a:r>
              <a:rPr lang="en-US" sz="1600" b="1" dirty="0" smtClean="0">
                <a:solidFill>
                  <a:srgbClr val="333333"/>
                </a:solidFill>
                <a:latin typeface="Courier New" panose="02070309020205020404" pitchFamily="49" charset="0"/>
              </a:rPr>
              <a:t>ORDER</a:t>
            </a:r>
            <a:r>
              <a:rPr lang="en-US" sz="1600" dirty="0" smtClean="0">
                <a:solidFill>
                  <a:srgbClr val="333333"/>
                </a:solidFill>
                <a:latin typeface="Courier New" panose="02070309020205020404" pitchFamily="49" charset="0"/>
              </a:rPr>
              <a:t> </a:t>
            </a:r>
            <a:r>
              <a:rPr lang="en-US" sz="1600" b="1" dirty="0">
                <a:solidFill>
                  <a:srgbClr val="333333"/>
                </a:solidFill>
                <a:latin typeface="Courier New" panose="02070309020205020404" pitchFamily="49" charset="0"/>
              </a:rPr>
              <a:t>BY</a:t>
            </a:r>
            <a:r>
              <a:rPr lang="en-US" sz="1600" dirty="0">
                <a:solidFill>
                  <a:srgbClr val="333333"/>
                </a:solidFill>
                <a:latin typeface="Courier New" panose="02070309020205020404" pitchFamily="49" charset="0"/>
              </a:rPr>
              <a:t> </a:t>
            </a:r>
            <a:r>
              <a:rPr lang="en-US" sz="1600" dirty="0" err="1">
                <a:solidFill>
                  <a:srgbClr val="333333"/>
                </a:solidFill>
                <a:latin typeface="Courier New" panose="02070309020205020404" pitchFamily="49" charset="0"/>
              </a:rPr>
              <a:t>first_name</a:t>
            </a:r>
            <a:r>
              <a:rPr lang="en-US" sz="1600" dirty="0">
                <a:solidFill>
                  <a:srgbClr val="333333"/>
                </a:solidFill>
                <a:latin typeface="Courier New" panose="02070309020205020404" pitchFamily="49" charset="0"/>
              </a:rPr>
              <a:t>;</a:t>
            </a:r>
            <a:endParaRPr lang="en-US" sz="1600" dirty="0"/>
          </a:p>
        </p:txBody>
      </p:sp>
      <p:sp>
        <p:nvSpPr>
          <p:cNvPr id="4" name="Title 1"/>
          <p:cNvSpPr txBox="1">
            <a:spLocks/>
          </p:cNvSpPr>
          <p:nvPr/>
        </p:nvSpPr>
        <p:spPr>
          <a:xfrm>
            <a:off x="1518834" y="844658"/>
            <a:ext cx="9399722" cy="89115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smtClean="0"/>
              <a:t>ORDER BY</a:t>
            </a:r>
            <a:endParaRPr lang="en-US" sz="4000" dirty="0"/>
          </a:p>
        </p:txBody>
      </p:sp>
      <p:pic>
        <p:nvPicPr>
          <p:cNvPr id="5" name="Picture 4"/>
          <p:cNvPicPr>
            <a:picLocks noChangeAspect="1"/>
          </p:cNvPicPr>
          <p:nvPr/>
        </p:nvPicPr>
        <p:blipFill>
          <a:blip r:embed="rId2"/>
          <a:stretch>
            <a:fillRect/>
          </a:stretch>
        </p:blipFill>
        <p:spPr>
          <a:xfrm>
            <a:off x="1062683" y="4010751"/>
            <a:ext cx="2184212" cy="1781175"/>
          </a:xfrm>
          <a:prstGeom prst="rect">
            <a:avLst/>
          </a:prstGeom>
        </p:spPr>
      </p:pic>
      <p:sp>
        <p:nvSpPr>
          <p:cNvPr id="6" name="Rectangle 5"/>
          <p:cNvSpPr/>
          <p:nvPr/>
        </p:nvSpPr>
        <p:spPr>
          <a:xfrm>
            <a:off x="6857999" y="1828800"/>
            <a:ext cx="4393769" cy="369332"/>
          </a:xfrm>
          <a:prstGeom prst="rect">
            <a:avLst/>
          </a:prstGeom>
        </p:spPr>
        <p:txBody>
          <a:bodyPr wrap="square">
            <a:spAutoFit/>
          </a:bodyPr>
          <a:lstStyle/>
          <a:p>
            <a:r>
              <a:rPr lang="en-US" dirty="0">
                <a:solidFill>
                  <a:srgbClr val="262626"/>
                </a:solidFill>
                <a:latin typeface="-apple-system"/>
              </a:rPr>
              <a:t>Sort a result set by multiple columns</a:t>
            </a:r>
          </a:p>
        </p:txBody>
      </p:sp>
      <p:sp>
        <p:nvSpPr>
          <p:cNvPr id="7" name="Rectangle 6"/>
          <p:cNvSpPr/>
          <p:nvPr/>
        </p:nvSpPr>
        <p:spPr>
          <a:xfrm>
            <a:off x="7020732" y="2820692"/>
            <a:ext cx="4091553" cy="830997"/>
          </a:xfrm>
          <a:prstGeom prst="rect">
            <a:avLst/>
          </a:prstGeom>
        </p:spPr>
        <p:txBody>
          <a:bodyPr wrap="square">
            <a:spAutoFit/>
          </a:bodyPr>
          <a:lstStyle/>
          <a:p>
            <a:r>
              <a:rPr lang="en-US" sz="1600" b="1" dirty="0">
                <a:solidFill>
                  <a:srgbClr val="333333"/>
                </a:solidFill>
                <a:latin typeface="Courier New" panose="02070309020205020404" pitchFamily="49" charset="0"/>
              </a:rPr>
              <a:t>SELECT</a:t>
            </a:r>
            <a:r>
              <a:rPr lang="en-US" sz="1600" dirty="0">
                <a:solidFill>
                  <a:srgbClr val="333333"/>
                </a:solidFill>
                <a:latin typeface="Courier New" panose="02070309020205020404" pitchFamily="49" charset="0"/>
              </a:rPr>
              <a:t> city, </a:t>
            </a:r>
            <a:r>
              <a:rPr lang="en-US" sz="1600" dirty="0" err="1">
                <a:solidFill>
                  <a:srgbClr val="333333"/>
                </a:solidFill>
                <a:latin typeface="Courier New" panose="02070309020205020404" pitchFamily="49" charset="0"/>
              </a:rPr>
              <a:t>first_name</a:t>
            </a:r>
            <a:r>
              <a:rPr lang="en-US" sz="1600" dirty="0">
                <a:solidFill>
                  <a:srgbClr val="333333"/>
                </a:solidFill>
                <a:latin typeface="Courier New" panose="02070309020205020404" pitchFamily="49" charset="0"/>
              </a:rPr>
              <a:t>, </a:t>
            </a:r>
            <a:r>
              <a:rPr lang="en-US" sz="1600" dirty="0" err="1">
                <a:solidFill>
                  <a:srgbClr val="333333"/>
                </a:solidFill>
                <a:latin typeface="Courier New" panose="02070309020205020404" pitchFamily="49" charset="0"/>
              </a:rPr>
              <a:t>last_name</a:t>
            </a:r>
            <a:r>
              <a:rPr lang="en-US" sz="1600" dirty="0">
                <a:solidFill>
                  <a:srgbClr val="333333"/>
                </a:solidFill>
                <a:latin typeface="Courier New" panose="02070309020205020404" pitchFamily="49" charset="0"/>
              </a:rPr>
              <a:t> </a:t>
            </a:r>
            <a:r>
              <a:rPr lang="en-US" sz="1600" b="1" dirty="0">
                <a:solidFill>
                  <a:srgbClr val="333333"/>
                </a:solidFill>
                <a:latin typeface="Courier New" panose="02070309020205020404" pitchFamily="49" charset="0"/>
              </a:rPr>
              <a:t>FROM</a:t>
            </a:r>
            <a:r>
              <a:rPr lang="en-US" sz="1600" dirty="0">
                <a:solidFill>
                  <a:srgbClr val="333333"/>
                </a:solidFill>
                <a:latin typeface="Courier New" panose="02070309020205020404" pitchFamily="49" charset="0"/>
              </a:rPr>
              <a:t> </a:t>
            </a:r>
            <a:r>
              <a:rPr lang="en-US" sz="1600" dirty="0" err="1">
                <a:solidFill>
                  <a:srgbClr val="333333"/>
                </a:solidFill>
                <a:latin typeface="Courier New" panose="02070309020205020404" pitchFamily="49" charset="0"/>
              </a:rPr>
              <a:t>sales.customers</a:t>
            </a:r>
            <a:r>
              <a:rPr lang="en-US" sz="1600" dirty="0">
                <a:solidFill>
                  <a:srgbClr val="333333"/>
                </a:solidFill>
                <a:latin typeface="Courier New" panose="02070309020205020404" pitchFamily="49" charset="0"/>
              </a:rPr>
              <a:t> </a:t>
            </a:r>
            <a:endParaRPr lang="en-US" sz="1600" dirty="0" smtClean="0">
              <a:solidFill>
                <a:srgbClr val="333333"/>
              </a:solidFill>
              <a:latin typeface="Courier New" panose="02070309020205020404" pitchFamily="49" charset="0"/>
            </a:endParaRPr>
          </a:p>
          <a:p>
            <a:r>
              <a:rPr lang="en-US" sz="1600" b="1" dirty="0" smtClean="0">
                <a:solidFill>
                  <a:srgbClr val="333333"/>
                </a:solidFill>
                <a:latin typeface="Courier New" panose="02070309020205020404" pitchFamily="49" charset="0"/>
              </a:rPr>
              <a:t>ORDER</a:t>
            </a:r>
            <a:r>
              <a:rPr lang="en-US" sz="1600" dirty="0" smtClean="0">
                <a:solidFill>
                  <a:srgbClr val="333333"/>
                </a:solidFill>
                <a:latin typeface="Courier New" panose="02070309020205020404" pitchFamily="49" charset="0"/>
              </a:rPr>
              <a:t> </a:t>
            </a:r>
            <a:r>
              <a:rPr lang="en-US" sz="1600" b="1" dirty="0">
                <a:solidFill>
                  <a:srgbClr val="333333"/>
                </a:solidFill>
                <a:latin typeface="Courier New" panose="02070309020205020404" pitchFamily="49" charset="0"/>
              </a:rPr>
              <a:t>BY</a:t>
            </a:r>
            <a:r>
              <a:rPr lang="en-US" sz="1600" dirty="0">
                <a:solidFill>
                  <a:srgbClr val="333333"/>
                </a:solidFill>
                <a:latin typeface="Courier New" panose="02070309020205020404" pitchFamily="49" charset="0"/>
              </a:rPr>
              <a:t> city, </a:t>
            </a:r>
            <a:r>
              <a:rPr lang="en-US" sz="1600" dirty="0" err="1">
                <a:solidFill>
                  <a:srgbClr val="333333"/>
                </a:solidFill>
                <a:latin typeface="Courier New" panose="02070309020205020404" pitchFamily="49" charset="0"/>
              </a:rPr>
              <a:t>first_name</a:t>
            </a:r>
            <a:r>
              <a:rPr lang="en-US" sz="1600" dirty="0">
                <a:solidFill>
                  <a:srgbClr val="333333"/>
                </a:solidFill>
                <a:latin typeface="Courier New" panose="02070309020205020404" pitchFamily="49" charset="0"/>
              </a:rPr>
              <a:t>;</a:t>
            </a:r>
            <a:endParaRPr lang="en-US" sz="1600" dirty="0"/>
          </a:p>
        </p:txBody>
      </p:sp>
      <p:pic>
        <p:nvPicPr>
          <p:cNvPr id="8" name="Picture 7"/>
          <p:cNvPicPr>
            <a:picLocks noChangeAspect="1"/>
          </p:cNvPicPr>
          <p:nvPr/>
        </p:nvPicPr>
        <p:blipFill>
          <a:blip r:embed="rId3"/>
          <a:stretch>
            <a:fillRect/>
          </a:stretch>
        </p:blipFill>
        <p:spPr>
          <a:xfrm>
            <a:off x="7310034" y="3722337"/>
            <a:ext cx="2438400" cy="1924050"/>
          </a:xfrm>
          <a:prstGeom prst="rect">
            <a:avLst/>
          </a:prstGeom>
        </p:spPr>
      </p:pic>
    </p:spTree>
    <p:extLst>
      <p:ext uri="{BB962C8B-B14F-4D97-AF65-F5344CB8AC3E}">
        <p14:creationId xmlns:p14="http://schemas.microsoft.com/office/powerpoint/2010/main" val="3103572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18834" y="844658"/>
            <a:ext cx="9399722" cy="89115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smtClean="0"/>
              <a:t>ORDER BY</a:t>
            </a:r>
            <a:endParaRPr lang="en-US" sz="4000" dirty="0"/>
          </a:p>
        </p:txBody>
      </p:sp>
      <p:sp>
        <p:nvSpPr>
          <p:cNvPr id="3" name="Rectangle 2"/>
          <p:cNvSpPr/>
          <p:nvPr/>
        </p:nvSpPr>
        <p:spPr>
          <a:xfrm>
            <a:off x="976393" y="1790054"/>
            <a:ext cx="5951349" cy="369332"/>
          </a:xfrm>
          <a:prstGeom prst="rect">
            <a:avLst/>
          </a:prstGeom>
        </p:spPr>
        <p:txBody>
          <a:bodyPr wrap="square">
            <a:spAutoFit/>
          </a:bodyPr>
          <a:lstStyle/>
          <a:p>
            <a:r>
              <a:rPr lang="en-US" dirty="0">
                <a:solidFill>
                  <a:srgbClr val="262626"/>
                </a:solidFill>
                <a:latin typeface="-apple-system"/>
              </a:rPr>
              <a:t>Sort a result set by multiple columns and different orders</a:t>
            </a:r>
            <a:endParaRPr lang="en-US" b="0" i="0" dirty="0">
              <a:solidFill>
                <a:srgbClr val="262626"/>
              </a:solidFill>
              <a:effectLst/>
              <a:latin typeface="-apple-system"/>
            </a:endParaRPr>
          </a:p>
        </p:txBody>
      </p:sp>
      <p:sp>
        <p:nvSpPr>
          <p:cNvPr id="4" name="Rectangle 3"/>
          <p:cNvSpPr/>
          <p:nvPr/>
        </p:nvSpPr>
        <p:spPr>
          <a:xfrm>
            <a:off x="1092631" y="2386739"/>
            <a:ext cx="5052447" cy="923330"/>
          </a:xfrm>
          <a:prstGeom prst="rect">
            <a:avLst/>
          </a:prstGeom>
        </p:spPr>
        <p:txBody>
          <a:bodyPr wrap="square">
            <a:spAutoFit/>
          </a:bodyPr>
          <a:lstStyle/>
          <a:p>
            <a:r>
              <a:rPr lang="en-US" b="1" dirty="0">
                <a:solidFill>
                  <a:srgbClr val="333333"/>
                </a:solidFill>
                <a:latin typeface="Courier New" panose="02070309020205020404" pitchFamily="49" charset="0"/>
              </a:rPr>
              <a:t>SELECT</a:t>
            </a:r>
            <a:r>
              <a:rPr lang="en-US" dirty="0">
                <a:solidFill>
                  <a:srgbClr val="333333"/>
                </a:solidFill>
                <a:latin typeface="Courier New" panose="02070309020205020404" pitchFamily="49" charset="0"/>
              </a:rPr>
              <a:t> city, </a:t>
            </a:r>
            <a:r>
              <a:rPr lang="en-US" dirty="0" err="1">
                <a:solidFill>
                  <a:srgbClr val="333333"/>
                </a:solidFill>
                <a:latin typeface="Courier New" panose="02070309020205020404" pitchFamily="49" charset="0"/>
              </a:rPr>
              <a:t>first_name</a:t>
            </a:r>
            <a:r>
              <a:rPr lang="en-US" dirty="0">
                <a:solidFill>
                  <a:srgbClr val="333333"/>
                </a:solidFill>
                <a:latin typeface="Courier New" panose="02070309020205020404" pitchFamily="49" charset="0"/>
              </a:rPr>
              <a:t>, </a:t>
            </a:r>
            <a:r>
              <a:rPr lang="en-US" dirty="0" err="1">
                <a:solidFill>
                  <a:srgbClr val="333333"/>
                </a:solidFill>
                <a:latin typeface="Courier New" panose="02070309020205020404" pitchFamily="49" charset="0"/>
              </a:rPr>
              <a:t>last_name</a:t>
            </a:r>
            <a:r>
              <a:rPr lang="en-US" dirty="0">
                <a:solidFill>
                  <a:srgbClr val="333333"/>
                </a:solidFill>
                <a:latin typeface="Courier New" panose="02070309020205020404" pitchFamily="49" charset="0"/>
              </a:rPr>
              <a:t> </a:t>
            </a:r>
            <a:endParaRPr lang="en-US" dirty="0" smtClean="0">
              <a:solidFill>
                <a:srgbClr val="333333"/>
              </a:solidFill>
              <a:latin typeface="Courier New" panose="02070309020205020404" pitchFamily="49" charset="0"/>
            </a:endParaRPr>
          </a:p>
          <a:p>
            <a:r>
              <a:rPr lang="en-US" b="1" dirty="0" smtClean="0">
                <a:solidFill>
                  <a:srgbClr val="333333"/>
                </a:solidFill>
                <a:latin typeface="Courier New" panose="02070309020205020404" pitchFamily="49" charset="0"/>
              </a:rPr>
              <a:t>FROM</a:t>
            </a:r>
            <a:r>
              <a:rPr lang="en-US" dirty="0" smtClean="0">
                <a:solidFill>
                  <a:srgbClr val="333333"/>
                </a:solidFill>
                <a:latin typeface="Courier New" panose="02070309020205020404" pitchFamily="49" charset="0"/>
              </a:rPr>
              <a:t> </a:t>
            </a:r>
            <a:r>
              <a:rPr lang="en-US" dirty="0" err="1">
                <a:solidFill>
                  <a:srgbClr val="333333"/>
                </a:solidFill>
                <a:latin typeface="Courier New" panose="02070309020205020404" pitchFamily="49" charset="0"/>
              </a:rPr>
              <a:t>sales.customers</a:t>
            </a:r>
            <a:r>
              <a:rPr lang="en-US" dirty="0">
                <a:solidFill>
                  <a:srgbClr val="333333"/>
                </a:solidFill>
                <a:latin typeface="Courier New" panose="02070309020205020404" pitchFamily="49" charset="0"/>
              </a:rPr>
              <a:t> </a:t>
            </a:r>
            <a:endParaRPr lang="en-US" dirty="0" smtClean="0">
              <a:solidFill>
                <a:srgbClr val="333333"/>
              </a:solidFill>
              <a:latin typeface="Courier New" panose="02070309020205020404" pitchFamily="49" charset="0"/>
            </a:endParaRPr>
          </a:p>
          <a:p>
            <a:r>
              <a:rPr lang="en-US" b="1" dirty="0" smtClean="0">
                <a:solidFill>
                  <a:srgbClr val="333333"/>
                </a:solidFill>
                <a:latin typeface="Courier New" panose="02070309020205020404" pitchFamily="49" charset="0"/>
              </a:rPr>
              <a:t>ORDER</a:t>
            </a:r>
            <a:r>
              <a:rPr lang="en-US" dirty="0" smtClean="0">
                <a:solidFill>
                  <a:srgbClr val="333333"/>
                </a:solidFill>
                <a:latin typeface="Courier New" panose="02070309020205020404" pitchFamily="49" charset="0"/>
              </a:rPr>
              <a:t> </a:t>
            </a:r>
            <a:r>
              <a:rPr lang="en-US" b="1" dirty="0">
                <a:solidFill>
                  <a:srgbClr val="333333"/>
                </a:solidFill>
                <a:latin typeface="Courier New" panose="02070309020205020404" pitchFamily="49" charset="0"/>
              </a:rPr>
              <a:t>BY</a:t>
            </a:r>
            <a:r>
              <a:rPr lang="en-US" dirty="0">
                <a:solidFill>
                  <a:srgbClr val="333333"/>
                </a:solidFill>
                <a:latin typeface="Courier New" panose="02070309020205020404" pitchFamily="49" charset="0"/>
              </a:rPr>
              <a:t> city </a:t>
            </a:r>
            <a:r>
              <a:rPr lang="en-US" b="1" dirty="0">
                <a:solidFill>
                  <a:srgbClr val="333333"/>
                </a:solidFill>
                <a:latin typeface="Courier New" panose="02070309020205020404" pitchFamily="49" charset="0"/>
              </a:rPr>
              <a:t>DESC</a:t>
            </a:r>
            <a:r>
              <a:rPr lang="en-US" dirty="0">
                <a:solidFill>
                  <a:srgbClr val="333333"/>
                </a:solidFill>
                <a:latin typeface="Courier New" panose="02070309020205020404" pitchFamily="49" charset="0"/>
              </a:rPr>
              <a:t>, </a:t>
            </a:r>
            <a:r>
              <a:rPr lang="en-US" dirty="0" err="1">
                <a:solidFill>
                  <a:srgbClr val="333333"/>
                </a:solidFill>
                <a:latin typeface="Courier New" panose="02070309020205020404" pitchFamily="49" charset="0"/>
              </a:rPr>
              <a:t>first_name</a:t>
            </a:r>
            <a:r>
              <a:rPr lang="en-US" dirty="0">
                <a:solidFill>
                  <a:srgbClr val="333333"/>
                </a:solidFill>
                <a:latin typeface="Courier New" panose="02070309020205020404" pitchFamily="49" charset="0"/>
              </a:rPr>
              <a:t> </a:t>
            </a:r>
            <a:r>
              <a:rPr lang="en-US" b="1" dirty="0">
                <a:solidFill>
                  <a:srgbClr val="333333"/>
                </a:solidFill>
                <a:latin typeface="Courier New" panose="02070309020205020404" pitchFamily="49" charset="0"/>
              </a:rPr>
              <a:t>ASC</a:t>
            </a:r>
            <a:r>
              <a:rPr lang="en-US" dirty="0">
                <a:solidFill>
                  <a:srgbClr val="333333"/>
                </a:solidFill>
                <a:latin typeface="Courier New" panose="02070309020205020404" pitchFamily="49" charset="0"/>
              </a:rPr>
              <a:t>;</a:t>
            </a:r>
            <a:endParaRPr lang="en-US" dirty="0"/>
          </a:p>
        </p:txBody>
      </p:sp>
      <p:pic>
        <p:nvPicPr>
          <p:cNvPr id="5" name="Picture 4"/>
          <p:cNvPicPr>
            <a:picLocks noChangeAspect="1"/>
          </p:cNvPicPr>
          <p:nvPr/>
        </p:nvPicPr>
        <p:blipFill>
          <a:blip r:embed="rId2"/>
          <a:stretch>
            <a:fillRect/>
          </a:stretch>
        </p:blipFill>
        <p:spPr>
          <a:xfrm>
            <a:off x="1092631" y="3666237"/>
            <a:ext cx="3133725" cy="1819275"/>
          </a:xfrm>
          <a:prstGeom prst="rect">
            <a:avLst/>
          </a:prstGeom>
        </p:spPr>
      </p:pic>
      <p:sp>
        <p:nvSpPr>
          <p:cNvPr id="6" name="Rectangle 5"/>
          <p:cNvSpPr/>
          <p:nvPr/>
        </p:nvSpPr>
        <p:spPr>
          <a:xfrm>
            <a:off x="6989736" y="1735810"/>
            <a:ext cx="4378270" cy="646331"/>
          </a:xfrm>
          <a:prstGeom prst="rect">
            <a:avLst/>
          </a:prstGeom>
        </p:spPr>
        <p:txBody>
          <a:bodyPr wrap="square">
            <a:spAutoFit/>
          </a:bodyPr>
          <a:lstStyle/>
          <a:p>
            <a:r>
              <a:rPr lang="en-US" dirty="0">
                <a:solidFill>
                  <a:srgbClr val="262626"/>
                </a:solidFill>
                <a:latin typeface="-apple-system"/>
              </a:rPr>
              <a:t>Sort a result set by a column that is not in the select list</a:t>
            </a:r>
            <a:endParaRPr lang="en-US" b="0" i="0" dirty="0">
              <a:solidFill>
                <a:srgbClr val="262626"/>
              </a:solidFill>
              <a:effectLst/>
              <a:latin typeface="-apple-system"/>
            </a:endParaRPr>
          </a:p>
        </p:txBody>
      </p:sp>
      <p:sp>
        <p:nvSpPr>
          <p:cNvPr id="7" name="Rectangle 6"/>
          <p:cNvSpPr/>
          <p:nvPr/>
        </p:nvSpPr>
        <p:spPr>
          <a:xfrm>
            <a:off x="6989736" y="2440983"/>
            <a:ext cx="4378270" cy="923330"/>
          </a:xfrm>
          <a:prstGeom prst="rect">
            <a:avLst/>
          </a:prstGeom>
        </p:spPr>
        <p:txBody>
          <a:bodyPr wrap="square">
            <a:spAutoFit/>
          </a:bodyPr>
          <a:lstStyle/>
          <a:p>
            <a:r>
              <a:rPr lang="en-US" b="1" dirty="0">
                <a:solidFill>
                  <a:srgbClr val="333333"/>
                </a:solidFill>
                <a:latin typeface="Courier New" panose="02070309020205020404" pitchFamily="49" charset="0"/>
              </a:rPr>
              <a:t>SELECT</a:t>
            </a:r>
            <a:r>
              <a:rPr lang="en-US" dirty="0">
                <a:solidFill>
                  <a:srgbClr val="333333"/>
                </a:solidFill>
                <a:latin typeface="Courier New" panose="02070309020205020404" pitchFamily="49" charset="0"/>
              </a:rPr>
              <a:t> city, </a:t>
            </a:r>
            <a:r>
              <a:rPr lang="en-US" dirty="0" err="1">
                <a:solidFill>
                  <a:srgbClr val="333333"/>
                </a:solidFill>
                <a:latin typeface="Courier New" panose="02070309020205020404" pitchFamily="49" charset="0"/>
              </a:rPr>
              <a:t>first_name</a:t>
            </a:r>
            <a:r>
              <a:rPr lang="en-US" dirty="0">
                <a:solidFill>
                  <a:srgbClr val="333333"/>
                </a:solidFill>
                <a:latin typeface="Courier New" panose="02070309020205020404" pitchFamily="49" charset="0"/>
              </a:rPr>
              <a:t>, </a:t>
            </a:r>
            <a:r>
              <a:rPr lang="en-US" dirty="0" err="1">
                <a:solidFill>
                  <a:srgbClr val="333333"/>
                </a:solidFill>
                <a:latin typeface="Courier New" panose="02070309020205020404" pitchFamily="49" charset="0"/>
              </a:rPr>
              <a:t>last_name</a:t>
            </a:r>
            <a:r>
              <a:rPr lang="en-US" dirty="0">
                <a:solidFill>
                  <a:srgbClr val="333333"/>
                </a:solidFill>
                <a:latin typeface="Courier New" panose="02070309020205020404" pitchFamily="49" charset="0"/>
              </a:rPr>
              <a:t> </a:t>
            </a:r>
            <a:r>
              <a:rPr lang="en-US" b="1" dirty="0">
                <a:solidFill>
                  <a:srgbClr val="333333"/>
                </a:solidFill>
                <a:latin typeface="Courier New" panose="02070309020205020404" pitchFamily="49" charset="0"/>
              </a:rPr>
              <a:t>FROM</a:t>
            </a:r>
            <a:r>
              <a:rPr lang="en-US" dirty="0">
                <a:solidFill>
                  <a:srgbClr val="333333"/>
                </a:solidFill>
                <a:latin typeface="Courier New" panose="02070309020205020404" pitchFamily="49" charset="0"/>
              </a:rPr>
              <a:t> </a:t>
            </a:r>
            <a:r>
              <a:rPr lang="en-US" dirty="0" err="1">
                <a:solidFill>
                  <a:srgbClr val="333333"/>
                </a:solidFill>
                <a:latin typeface="Courier New" panose="02070309020205020404" pitchFamily="49" charset="0"/>
              </a:rPr>
              <a:t>sales.customers</a:t>
            </a:r>
            <a:r>
              <a:rPr lang="en-US" dirty="0">
                <a:solidFill>
                  <a:srgbClr val="333333"/>
                </a:solidFill>
                <a:latin typeface="Courier New" panose="02070309020205020404" pitchFamily="49" charset="0"/>
              </a:rPr>
              <a:t> </a:t>
            </a:r>
            <a:r>
              <a:rPr lang="en-US" b="1" dirty="0">
                <a:solidFill>
                  <a:srgbClr val="333333"/>
                </a:solidFill>
                <a:latin typeface="Courier New" panose="02070309020205020404" pitchFamily="49" charset="0"/>
              </a:rPr>
              <a:t>ORDER</a:t>
            </a:r>
            <a:r>
              <a:rPr lang="en-US" dirty="0">
                <a:solidFill>
                  <a:srgbClr val="333333"/>
                </a:solidFill>
                <a:latin typeface="Courier New" panose="02070309020205020404" pitchFamily="49" charset="0"/>
              </a:rPr>
              <a:t> </a:t>
            </a:r>
            <a:r>
              <a:rPr lang="en-US" b="1" dirty="0">
                <a:solidFill>
                  <a:srgbClr val="333333"/>
                </a:solidFill>
                <a:latin typeface="Courier New" panose="02070309020205020404" pitchFamily="49" charset="0"/>
              </a:rPr>
              <a:t>BY</a:t>
            </a:r>
            <a:r>
              <a:rPr lang="en-US" dirty="0">
                <a:solidFill>
                  <a:srgbClr val="333333"/>
                </a:solidFill>
                <a:latin typeface="Courier New" panose="02070309020205020404" pitchFamily="49" charset="0"/>
              </a:rPr>
              <a:t> state;</a:t>
            </a:r>
            <a:endParaRPr lang="en-US" dirty="0"/>
          </a:p>
        </p:txBody>
      </p:sp>
      <p:pic>
        <p:nvPicPr>
          <p:cNvPr id="8" name="Picture 7"/>
          <p:cNvPicPr>
            <a:picLocks noChangeAspect="1"/>
          </p:cNvPicPr>
          <p:nvPr/>
        </p:nvPicPr>
        <p:blipFill>
          <a:blip r:embed="rId3"/>
          <a:stretch>
            <a:fillRect/>
          </a:stretch>
        </p:blipFill>
        <p:spPr>
          <a:xfrm>
            <a:off x="7121471" y="3611993"/>
            <a:ext cx="3067050" cy="1676400"/>
          </a:xfrm>
          <a:prstGeom prst="rect">
            <a:avLst/>
          </a:prstGeom>
        </p:spPr>
      </p:pic>
    </p:spTree>
    <p:extLst>
      <p:ext uri="{BB962C8B-B14F-4D97-AF65-F5344CB8AC3E}">
        <p14:creationId xmlns:p14="http://schemas.microsoft.com/office/powerpoint/2010/main" val="1483522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18834" y="844658"/>
            <a:ext cx="9399722" cy="89115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smtClean="0"/>
              <a:t>ORDER BY</a:t>
            </a:r>
            <a:endParaRPr lang="en-US" sz="4000" dirty="0"/>
          </a:p>
        </p:txBody>
      </p:sp>
      <p:sp>
        <p:nvSpPr>
          <p:cNvPr id="3" name="Rectangle 2"/>
          <p:cNvSpPr/>
          <p:nvPr/>
        </p:nvSpPr>
        <p:spPr>
          <a:xfrm>
            <a:off x="1084881" y="1735809"/>
            <a:ext cx="7516677" cy="400110"/>
          </a:xfrm>
          <a:prstGeom prst="rect">
            <a:avLst/>
          </a:prstGeom>
        </p:spPr>
        <p:txBody>
          <a:bodyPr wrap="square">
            <a:spAutoFit/>
          </a:bodyPr>
          <a:lstStyle/>
          <a:p>
            <a:r>
              <a:rPr lang="en-US" sz="2000" dirty="0">
                <a:solidFill>
                  <a:srgbClr val="262626"/>
                </a:solidFill>
                <a:latin typeface="+mj-lt"/>
              </a:rPr>
              <a:t>Sort by ordinal positions of </a:t>
            </a:r>
            <a:r>
              <a:rPr lang="en-US" sz="2000" dirty="0" smtClean="0">
                <a:solidFill>
                  <a:srgbClr val="262626"/>
                </a:solidFill>
                <a:latin typeface="+mj-lt"/>
              </a:rPr>
              <a:t>columns:</a:t>
            </a:r>
            <a:endParaRPr lang="en-US" sz="2000" b="0" i="0" dirty="0">
              <a:solidFill>
                <a:srgbClr val="262626"/>
              </a:solidFill>
              <a:effectLst/>
              <a:latin typeface="+mj-lt"/>
            </a:endParaRPr>
          </a:p>
        </p:txBody>
      </p:sp>
      <p:sp>
        <p:nvSpPr>
          <p:cNvPr id="4" name="Rectangle 3"/>
          <p:cNvSpPr/>
          <p:nvPr/>
        </p:nvSpPr>
        <p:spPr>
          <a:xfrm>
            <a:off x="1084882" y="2286000"/>
            <a:ext cx="8059118" cy="1631216"/>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000000"/>
                </a:solidFill>
              </a:rPr>
              <a:t>SQL Server allows you to sort the result set based on the ordinal positions of columns that appear in the select list.</a:t>
            </a:r>
          </a:p>
          <a:p>
            <a:pPr marL="285750" indent="-285750">
              <a:buFont typeface="Arial" panose="020B0604020202020204" pitchFamily="34" charset="0"/>
              <a:buChar char="•"/>
            </a:pPr>
            <a:r>
              <a:rPr lang="en-US" sz="2000" dirty="0">
                <a:solidFill>
                  <a:srgbClr val="000000"/>
                </a:solidFill>
              </a:rPr>
              <a:t>The following statement sorts the customers by first name and last name. But instead of specifying the column names explicitly, it uses the ordinal positions of the </a:t>
            </a:r>
            <a:r>
              <a:rPr lang="en-US" sz="2000" dirty="0" smtClean="0">
                <a:solidFill>
                  <a:srgbClr val="000000"/>
                </a:solidFill>
              </a:rPr>
              <a:t>columns.</a:t>
            </a:r>
            <a:endParaRPr lang="en-US" sz="2000" b="0" i="0" dirty="0">
              <a:solidFill>
                <a:srgbClr val="000000"/>
              </a:solidFill>
              <a:effectLst/>
            </a:endParaRPr>
          </a:p>
        </p:txBody>
      </p:sp>
      <p:sp>
        <p:nvSpPr>
          <p:cNvPr id="5" name="Rectangle 4"/>
          <p:cNvSpPr/>
          <p:nvPr/>
        </p:nvSpPr>
        <p:spPr>
          <a:xfrm>
            <a:off x="1387098" y="4215540"/>
            <a:ext cx="7648414" cy="646331"/>
          </a:xfrm>
          <a:prstGeom prst="rect">
            <a:avLst/>
          </a:prstGeom>
        </p:spPr>
        <p:txBody>
          <a:bodyPr wrap="square">
            <a:spAutoFit/>
          </a:bodyPr>
          <a:lstStyle/>
          <a:p>
            <a:r>
              <a:rPr lang="en-US" b="1" dirty="0">
                <a:solidFill>
                  <a:srgbClr val="333333"/>
                </a:solidFill>
                <a:latin typeface="Courier New" panose="02070309020205020404" pitchFamily="49" charset="0"/>
              </a:rPr>
              <a:t>SELECT</a:t>
            </a:r>
            <a:r>
              <a:rPr lang="en-US" dirty="0">
                <a:solidFill>
                  <a:srgbClr val="333333"/>
                </a:solidFill>
                <a:latin typeface="Courier New" panose="02070309020205020404" pitchFamily="49" charset="0"/>
              </a:rPr>
              <a:t> </a:t>
            </a:r>
            <a:r>
              <a:rPr lang="en-US" dirty="0" err="1">
                <a:solidFill>
                  <a:srgbClr val="333333"/>
                </a:solidFill>
                <a:latin typeface="Courier New" panose="02070309020205020404" pitchFamily="49" charset="0"/>
              </a:rPr>
              <a:t>first_name</a:t>
            </a:r>
            <a:r>
              <a:rPr lang="en-US" dirty="0">
                <a:solidFill>
                  <a:srgbClr val="333333"/>
                </a:solidFill>
                <a:latin typeface="Courier New" panose="02070309020205020404" pitchFamily="49" charset="0"/>
              </a:rPr>
              <a:t>, </a:t>
            </a:r>
            <a:r>
              <a:rPr lang="en-US" dirty="0" err="1">
                <a:solidFill>
                  <a:srgbClr val="333333"/>
                </a:solidFill>
                <a:latin typeface="Courier New" panose="02070309020205020404" pitchFamily="49" charset="0"/>
              </a:rPr>
              <a:t>last_name</a:t>
            </a:r>
            <a:r>
              <a:rPr lang="en-US" dirty="0">
                <a:solidFill>
                  <a:srgbClr val="333333"/>
                </a:solidFill>
                <a:latin typeface="Courier New" panose="02070309020205020404" pitchFamily="49" charset="0"/>
              </a:rPr>
              <a:t> </a:t>
            </a:r>
            <a:endParaRPr lang="en-US" dirty="0" smtClean="0">
              <a:solidFill>
                <a:srgbClr val="333333"/>
              </a:solidFill>
              <a:latin typeface="Courier New" panose="02070309020205020404" pitchFamily="49" charset="0"/>
            </a:endParaRPr>
          </a:p>
          <a:p>
            <a:r>
              <a:rPr lang="en-US" b="1" dirty="0" smtClean="0">
                <a:solidFill>
                  <a:srgbClr val="333333"/>
                </a:solidFill>
                <a:latin typeface="Courier New" panose="02070309020205020404" pitchFamily="49" charset="0"/>
              </a:rPr>
              <a:t>FROM</a:t>
            </a:r>
            <a:r>
              <a:rPr lang="en-US" dirty="0" smtClean="0">
                <a:solidFill>
                  <a:srgbClr val="333333"/>
                </a:solidFill>
                <a:latin typeface="Courier New" panose="02070309020205020404" pitchFamily="49" charset="0"/>
              </a:rPr>
              <a:t> </a:t>
            </a:r>
            <a:r>
              <a:rPr lang="en-US" dirty="0" err="1">
                <a:solidFill>
                  <a:srgbClr val="333333"/>
                </a:solidFill>
                <a:latin typeface="Courier New" panose="02070309020205020404" pitchFamily="49" charset="0"/>
              </a:rPr>
              <a:t>sales.customers</a:t>
            </a:r>
            <a:r>
              <a:rPr lang="en-US" dirty="0">
                <a:solidFill>
                  <a:srgbClr val="333333"/>
                </a:solidFill>
                <a:latin typeface="Courier New" panose="02070309020205020404" pitchFamily="49" charset="0"/>
              </a:rPr>
              <a:t> </a:t>
            </a:r>
            <a:r>
              <a:rPr lang="en-US" b="1" dirty="0">
                <a:solidFill>
                  <a:srgbClr val="333333"/>
                </a:solidFill>
                <a:latin typeface="Courier New" panose="02070309020205020404" pitchFamily="49" charset="0"/>
              </a:rPr>
              <a:t>ORDER</a:t>
            </a:r>
            <a:r>
              <a:rPr lang="en-US" dirty="0">
                <a:solidFill>
                  <a:srgbClr val="333333"/>
                </a:solidFill>
                <a:latin typeface="Courier New" panose="02070309020205020404" pitchFamily="49" charset="0"/>
              </a:rPr>
              <a:t> </a:t>
            </a:r>
            <a:r>
              <a:rPr lang="en-US" b="1" dirty="0">
                <a:solidFill>
                  <a:srgbClr val="333333"/>
                </a:solidFill>
                <a:latin typeface="Courier New" panose="02070309020205020404" pitchFamily="49" charset="0"/>
              </a:rPr>
              <a:t>BY</a:t>
            </a:r>
            <a:r>
              <a:rPr lang="en-US" dirty="0">
                <a:solidFill>
                  <a:srgbClr val="333333"/>
                </a:solidFill>
                <a:latin typeface="Courier New" panose="02070309020205020404" pitchFamily="49" charset="0"/>
              </a:rPr>
              <a:t> </a:t>
            </a:r>
            <a:r>
              <a:rPr lang="en-US" dirty="0">
                <a:solidFill>
                  <a:srgbClr val="008080"/>
                </a:solidFill>
                <a:latin typeface="Courier New" panose="02070309020205020404" pitchFamily="49" charset="0"/>
              </a:rPr>
              <a:t>1</a:t>
            </a:r>
            <a:r>
              <a:rPr lang="en-US" dirty="0">
                <a:solidFill>
                  <a:srgbClr val="333333"/>
                </a:solidFill>
                <a:latin typeface="Courier New" panose="02070309020205020404" pitchFamily="49" charset="0"/>
              </a:rPr>
              <a:t>, </a:t>
            </a:r>
            <a:r>
              <a:rPr lang="en-US" dirty="0">
                <a:solidFill>
                  <a:srgbClr val="008080"/>
                </a:solidFill>
                <a:latin typeface="Courier New" panose="02070309020205020404" pitchFamily="49" charset="0"/>
              </a:rPr>
              <a:t>2</a:t>
            </a:r>
            <a:r>
              <a:rPr lang="en-US" dirty="0">
                <a:solidFill>
                  <a:srgbClr val="333333"/>
                </a:solidFill>
                <a:latin typeface="Courier New" panose="02070309020205020404" pitchFamily="49" charset="0"/>
              </a:rPr>
              <a:t>;</a:t>
            </a:r>
            <a:endParaRPr lang="en-US" dirty="0"/>
          </a:p>
        </p:txBody>
      </p:sp>
    </p:spTree>
    <p:extLst>
      <p:ext uri="{BB962C8B-B14F-4D97-AF65-F5344CB8AC3E}">
        <p14:creationId xmlns:p14="http://schemas.microsoft.com/office/powerpoint/2010/main" val="653695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138499"/>
            <a:ext cx="65" cy="276999"/>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1208868" y="2032196"/>
            <a:ext cx="9975783" cy="2769989"/>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en-US" dirty="0">
                <a:solidFill>
                  <a:srgbClr val="000000"/>
                </a:solidFill>
                <a:latin typeface="-apple-system"/>
              </a:rPr>
              <a:t>Using the ordinal positions of columns in the </a:t>
            </a:r>
            <a:r>
              <a:rPr lang="en-US" altLang="en-US" sz="1000" dirty="0">
                <a:solidFill>
                  <a:srgbClr val="000000"/>
                </a:solidFill>
                <a:latin typeface="Courier New" panose="02070309020205020404" pitchFamily="49" charset="0"/>
                <a:cs typeface="Courier New" panose="02070309020205020404" pitchFamily="49" charset="0"/>
              </a:rPr>
              <a:t>ORDER BY</a:t>
            </a:r>
            <a:r>
              <a:rPr lang="en-US" altLang="en-US" sz="1100" dirty="0">
                <a:solidFill>
                  <a:srgbClr val="000000"/>
                </a:solidFill>
                <a:latin typeface="-apple-system"/>
              </a:rPr>
              <a:t> </a:t>
            </a:r>
            <a:r>
              <a:rPr lang="en-US" altLang="en-US" dirty="0">
                <a:solidFill>
                  <a:srgbClr val="000000"/>
                </a:solidFill>
                <a:latin typeface="-apple-system"/>
              </a:rPr>
              <a:t>clause is considered as bad programming </a:t>
            </a:r>
          </a:p>
          <a:p>
            <a:pPr lvl="0" defTabSz="914400"/>
            <a:r>
              <a:rPr lang="en-US" altLang="en-US" dirty="0">
                <a:solidFill>
                  <a:srgbClr val="000000"/>
                </a:solidFill>
                <a:latin typeface="-apple-system"/>
              </a:rPr>
              <a:t>practice for a couple of reasons.</a:t>
            </a:r>
            <a:r>
              <a:rPr lang="en-US" altLang="en-US" dirty="0">
                <a:solidFill>
                  <a:prstClr val="black"/>
                </a:solidFill>
                <a:latin typeface="Garamond" panose="02020404030301010803"/>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000000"/>
                </a:solidFill>
                <a:effectLst/>
                <a:latin typeface="-apple-system"/>
              </a:rPr>
              <a:t>First, the columns in a table don’t have ordinal positions and need to be referenced by name.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000000"/>
                </a:solidFill>
                <a:effectLst/>
                <a:latin typeface="-apple-system"/>
              </a:rPr>
              <a:t>Second, when you modify the select list, you may forget to make the corresponding changes in the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ORDER BY</a:t>
            </a:r>
            <a:r>
              <a:rPr kumimoji="0" lang="en-US" altLang="en-US" sz="1100" b="0" i="0" u="none" strike="noStrike" cap="none" normalizeH="0" baseline="0" dirty="0" smtClean="0">
                <a:ln>
                  <a:noFill/>
                </a:ln>
                <a:solidFill>
                  <a:srgbClr val="000000"/>
                </a:solidFill>
                <a:effectLst/>
                <a:latin typeface="-apple-system"/>
              </a:rPr>
              <a:t> </a:t>
            </a:r>
            <a:r>
              <a:rPr kumimoji="0" lang="en-US" altLang="en-US" sz="1800" b="0" i="0" u="none" strike="noStrike" cap="none" normalizeH="0" baseline="0" dirty="0" smtClean="0">
                <a:ln>
                  <a:noFill/>
                </a:ln>
                <a:solidFill>
                  <a:srgbClr val="000000"/>
                </a:solidFill>
                <a:effectLst/>
                <a:latin typeface="-apple-system"/>
              </a:rPr>
              <a:t>clause.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pple-system"/>
              </a:rPr>
              <a:t>Therefore, it is a good practice to always specify the column names explicitly in the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ORDER BY</a:t>
            </a:r>
            <a:r>
              <a:rPr kumimoji="0" lang="en-US" altLang="en-US" sz="1100" b="0" i="0" u="none" strike="noStrike" cap="none" normalizeH="0" baseline="0" dirty="0" smtClean="0">
                <a:ln>
                  <a:noFill/>
                </a:ln>
                <a:solidFill>
                  <a:srgbClr val="000000"/>
                </a:solidFill>
                <a:effectLst/>
                <a:latin typeface="-apple-system"/>
              </a:rPr>
              <a:t> </a:t>
            </a:r>
            <a:r>
              <a:rPr kumimoji="0" lang="en-US" altLang="en-US" sz="1800" b="0" i="0" u="none" strike="noStrike" cap="none" normalizeH="0" baseline="0" dirty="0" smtClean="0">
                <a:ln>
                  <a:noFill/>
                </a:ln>
                <a:solidFill>
                  <a:srgbClr val="000000"/>
                </a:solidFill>
                <a:effectLst/>
                <a:latin typeface="-apple-system"/>
              </a:rPr>
              <a:t>clause.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154624" y="666428"/>
            <a:ext cx="10030027" cy="1144802"/>
          </a:xfrm>
          <a:prstGeom prst="rect">
            <a:avLst/>
          </a:prstGeom>
        </p:spPr>
      </p:pic>
    </p:spTree>
    <p:extLst>
      <p:ext uri="{BB962C8B-B14F-4D97-AF65-F5344CB8AC3E}">
        <p14:creationId xmlns:p14="http://schemas.microsoft.com/office/powerpoint/2010/main" val="2162456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50930"/>
            <a:ext cx="9601197" cy="1239863"/>
          </a:xfrm>
        </p:spPr>
        <p:txBody>
          <a:bodyPr/>
          <a:lstStyle/>
          <a:p>
            <a:r>
              <a:rPr lang="en-US" dirty="0" smtClean="0"/>
              <a:t>CTE In SQL Server</a:t>
            </a:r>
            <a:endParaRPr lang="en-US" dirty="0"/>
          </a:p>
        </p:txBody>
      </p:sp>
      <p:sp>
        <p:nvSpPr>
          <p:cNvPr id="3" name="Content Placeholder 2"/>
          <p:cNvSpPr>
            <a:spLocks noGrp="1"/>
          </p:cNvSpPr>
          <p:nvPr>
            <p:ph idx="1"/>
          </p:nvPr>
        </p:nvSpPr>
        <p:spPr/>
        <p:txBody>
          <a:bodyPr/>
          <a:lstStyle/>
          <a:p>
            <a:r>
              <a:rPr lang="en-US" dirty="0" smtClean="0"/>
              <a:t>CTE </a:t>
            </a:r>
            <a:r>
              <a:rPr lang="en-US" dirty="0"/>
              <a:t>is a temporary result set and typically it may be a result of complex sub-query. </a:t>
            </a:r>
            <a:endParaRPr lang="en-US" dirty="0" smtClean="0"/>
          </a:p>
          <a:p>
            <a:r>
              <a:rPr lang="en-US" dirty="0" smtClean="0"/>
              <a:t>Unlike </a:t>
            </a:r>
            <a:r>
              <a:rPr lang="en-US" dirty="0"/>
              <a:t>the temporary table, its life is limited to the current query. It is defined by using WITH </a:t>
            </a:r>
            <a:r>
              <a:rPr lang="en-US" dirty="0" smtClean="0"/>
              <a:t>statement.</a:t>
            </a:r>
          </a:p>
          <a:p>
            <a:r>
              <a:rPr lang="en-US" dirty="0"/>
              <a:t>A Common Table Expression, also called as CTE in short form, is a temporary named result set that you can reference within a SELECT, INSERT, UPDATE, or DELETE statement.</a:t>
            </a:r>
            <a:endParaRPr lang="en-US" dirty="0"/>
          </a:p>
        </p:txBody>
      </p:sp>
    </p:spTree>
    <p:extLst>
      <p:ext uri="{BB962C8B-B14F-4D97-AF65-F5344CB8AC3E}">
        <p14:creationId xmlns:p14="http://schemas.microsoft.com/office/powerpoint/2010/main" val="2829425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6392" y="1714935"/>
            <a:ext cx="10236631" cy="3693319"/>
          </a:xfrm>
          <a:prstGeom prst="rect">
            <a:avLst/>
          </a:prstGeom>
        </p:spPr>
        <p:txBody>
          <a:bodyPr wrap="square">
            <a:spAutoFit/>
          </a:bodyPr>
          <a:lstStyle/>
          <a:p>
            <a:r>
              <a:rPr lang="en-US" dirty="0"/>
              <a:t>How to write a clean CTE Query:</a:t>
            </a:r>
          </a:p>
          <a:p>
            <a:endParaRPr lang="en-US" dirty="0"/>
          </a:p>
          <a:p>
            <a:r>
              <a:rPr lang="en-US" dirty="0"/>
              <a:t>Here are some basic guidelines that need to be followed to write a good CTE Query.</a:t>
            </a:r>
          </a:p>
          <a:p>
            <a:endParaRPr lang="en-US" dirty="0"/>
          </a:p>
          <a:p>
            <a:r>
              <a:rPr lang="en-US" dirty="0" smtClean="0"/>
              <a:t>1.A </a:t>
            </a:r>
            <a:r>
              <a:rPr lang="en-US" dirty="0"/>
              <a:t>CTE must be followed by a single SELECT, INSERT, UPDATE, or DELETE statement that references some or all the CTE columns.</a:t>
            </a:r>
          </a:p>
          <a:p>
            <a:r>
              <a:rPr lang="en-US" dirty="0" smtClean="0"/>
              <a:t>2.Multiple </a:t>
            </a:r>
            <a:r>
              <a:rPr lang="en-US" dirty="0"/>
              <a:t>CTE query definitions can be defined in a non recursive CTE.</a:t>
            </a:r>
          </a:p>
          <a:p>
            <a:r>
              <a:rPr lang="en-US" dirty="0" smtClean="0"/>
              <a:t>3.A </a:t>
            </a:r>
            <a:r>
              <a:rPr lang="en-US" dirty="0"/>
              <a:t>CTE can reference itself and previously defined CTEs in the same WITH clause</a:t>
            </a:r>
          </a:p>
          <a:p>
            <a:r>
              <a:rPr lang="en-US" dirty="0" smtClean="0"/>
              <a:t>4.We </a:t>
            </a:r>
            <a:r>
              <a:rPr lang="en-US" dirty="0"/>
              <a:t>can use only one With Clause in a CTE</a:t>
            </a:r>
          </a:p>
          <a:p>
            <a:r>
              <a:rPr lang="en-US" dirty="0" smtClean="0"/>
              <a:t>5.ORDER </a:t>
            </a:r>
            <a:r>
              <a:rPr lang="en-US" dirty="0"/>
              <a:t>BY, INTO, COMPUTE or COMPUTE BY, OPTION, FOR XML cannot be used in non-recursive CTE query definition</a:t>
            </a:r>
          </a:p>
          <a:p>
            <a:r>
              <a:rPr lang="en-US" dirty="0"/>
              <a:t>6</a:t>
            </a:r>
            <a:r>
              <a:rPr lang="en-US" dirty="0" smtClean="0"/>
              <a:t>.SELECT </a:t>
            </a:r>
            <a:r>
              <a:rPr lang="en-US" dirty="0"/>
              <a:t>DISTINCT, GROUP BY, HAVING, Scalar aggregation, TOP, LEFT, RIGHT, OUTER JOIN (INNER JOIN is allowed) subqueries cannot be used in a recursive CTE query definition.</a:t>
            </a:r>
          </a:p>
        </p:txBody>
      </p:sp>
      <p:pic>
        <p:nvPicPr>
          <p:cNvPr id="3" name="Picture 2"/>
          <p:cNvPicPr>
            <a:picLocks noChangeAspect="1"/>
          </p:cNvPicPr>
          <p:nvPr/>
        </p:nvPicPr>
        <p:blipFill>
          <a:blip r:embed="rId2"/>
          <a:stretch>
            <a:fillRect/>
          </a:stretch>
        </p:blipFill>
        <p:spPr>
          <a:xfrm>
            <a:off x="2267048" y="617559"/>
            <a:ext cx="8169348" cy="1097375"/>
          </a:xfrm>
          <a:prstGeom prst="rect">
            <a:avLst/>
          </a:prstGeom>
        </p:spPr>
      </p:pic>
    </p:spTree>
    <p:extLst>
      <p:ext uri="{BB962C8B-B14F-4D97-AF65-F5344CB8AC3E}">
        <p14:creationId xmlns:p14="http://schemas.microsoft.com/office/powerpoint/2010/main" val="2167681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0383557"/>
              </p:ext>
            </p:extLst>
          </p:nvPr>
        </p:nvGraphicFramePr>
        <p:xfrm>
          <a:off x="798164" y="806945"/>
          <a:ext cx="9996406" cy="5090160"/>
        </p:xfrm>
        <a:graphic>
          <a:graphicData uri="http://schemas.openxmlformats.org/drawingml/2006/table">
            <a:tbl>
              <a:tblPr/>
              <a:tblGrid>
                <a:gridCol w="9996406">
                  <a:extLst>
                    <a:ext uri="{9D8B030D-6E8A-4147-A177-3AD203B41FA5}">
                      <a16:colId xmlns:a16="http://schemas.microsoft.com/office/drawing/2014/main" val="669826165"/>
                    </a:ext>
                  </a:extLst>
                </a:gridCol>
              </a:tblGrid>
              <a:tr h="4618495">
                <a:tc>
                  <a:txBody>
                    <a:bodyPr/>
                    <a:lstStyle/>
                    <a:p>
                      <a:pPr algn="l" fontAlgn="base" latinLnBrk="1"/>
                      <a:r>
                        <a:rPr lang="en-US" sz="2000" b="0" dirty="0">
                          <a:solidFill>
                            <a:srgbClr val="008080"/>
                          </a:solidFill>
                          <a:effectLst/>
                          <a:latin typeface="+mn-lt"/>
                        </a:rPr>
                        <a:t/>
                      </a:r>
                      <a:br>
                        <a:rPr lang="en-US" sz="2000" b="0" dirty="0">
                          <a:solidFill>
                            <a:srgbClr val="008080"/>
                          </a:solidFill>
                          <a:effectLst/>
                          <a:latin typeface="+mn-lt"/>
                        </a:rPr>
                      </a:br>
                      <a:r>
                        <a:rPr lang="en-US" sz="2000" b="1" dirty="0" smtClean="0">
                          <a:solidFill>
                            <a:srgbClr val="000000"/>
                          </a:solidFill>
                          <a:effectLst/>
                          <a:latin typeface="+mn-lt"/>
                        </a:rPr>
                        <a:t>CTE Syntax:</a:t>
                      </a:r>
                    </a:p>
                    <a:p>
                      <a:pPr algn="l" fontAlgn="base" latinLnBrk="1"/>
                      <a:endParaRPr lang="en-US" sz="2000" b="0" dirty="0" smtClean="0">
                        <a:solidFill>
                          <a:srgbClr val="000000"/>
                        </a:solidFill>
                        <a:effectLst/>
                        <a:latin typeface="+mn-lt"/>
                      </a:endParaRPr>
                    </a:p>
                    <a:p>
                      <a:pPr algn="l" fontAlgn="base" latinLnBrk="1"/>
                      <a:r>
                        <a:rPr lang="en-US" sz="2000" b="0" dirty="0" smtClean="0">
                          <a:solidFill>
                            <a:srgbClr val="000000"/>
                          </a:solidFill>
                          <a:effectLst/>
                          <a:latin typeface="+mn-lt"/>
                        </a:rPr>
                        <a:t>The CTE query starts with a “With” and is followed by the Expression Name. We will be using this expression name in our select query to display the result of our CTE Query and be writing our </a:t>
                      </a:r>
                    </a:p>
                    <a:p>
                      <a:pPr algn="l" fontAlgn="base" latinLnBrk="1"/>
                      <a:r>
                        <a:rPr lang="en-US" sz="2000" b="0" dirty="0" smtClean="0">
                          <a:solidFill>
                            <a:srgbClr val="000000"/>
                          </a:solidFill>
                          <a:effectLst/>
                          <a:latin typeface="+mn-lt"/>
                        </a:rPr>
                        <a:t>CTE query definition.</a:t>
                      </a:r>
                    </a:p>
                    <a:p>
                      <a:pPr algn="l" fontAlgn="base" latinLnBrk="1"/>
                      <a:r>
                        <a:rPr lang="en-US" sz="2000" b="0" dirty="0" smtClean="0">
                          <a:solidFill>
                            <a:srgbClr val="000000"/>
                          </a:solidFill>
                          <a:effectLst/>
                          <a:latin typeface="+mn-lt"/>
                        </a:rPr>
                        <a:t> </a:t>
                      </a:r>
                    </a:p>
                    <a:p>
                      <a:pPr algn="l" fontAlgn="base" latinLnBrk="1"/>
                      <a:r>
                        <a:rPr lang="en-US" sz="2000" b="0" dirty="0" smtClean="0">
                          <a:solidFill>
                            <a:srgbClr val="000000"/>
                          </a:solidFill>
                          <a:effectLst/>
                          <a:latin typeface="+mn-lt"/>
                        </a:rPr>
                        <a:t>WITH </a:t>
                      </a:r>
                      <a:r>
                        <a:rPr lang="en-US" sz="2000" b="0" dirty="0" err="1" smtClean="0">
                          <a:solidFill>
                            <a:srgbClr val="000000"/>
                          </a:solidFill>
                          <a:effectLst/>
                          <a:latin typeface="+mn-lt"/>
                        </a:rPr>
                        <a:t>expression_name</a:t>
                      </a:r>
                      <a:r>
                        <a:rPr lang="en-US" sz="2000" b="0" dirty="0" smtClean="0">
                          <a:solidFill>
                            <a:srgbClr val="000000"/>
                          </a:solidFill>
                          <a:effectLst/>
                          <a:latin typeface="+mn-lt"/>
                        </a:rPr>
                        <a:t> [ ( </a:t>
                      </a:r>
                      <a:r>
                        <a:rPr lang="en-US" sz="2000" b="0" dirty="0" err="1" smtClean="0">
                          <a:solidFill>
                            <a:srgbClr val="000000"/>
                          </a:solidFill>
                          <a:effectLst/>
                          <a:latin typeface="+mn-lt"/>
                        </a:rPr>
                        <a:t>column_name</a:t>
                      </a:r>
                      <a:r>
                        <a:rPr lang="en-US" sz="2000" b="0" dirty="0" smtClean="0">
                          <a:solidFill>
                            <a:srgbClr val="000000"/>
                          </a:solidFill>
                          <a:effectLst/>
                          <a:latin typeface="+mn-lt"/>
                        </a:rPr>
                        <a:t> [,...n] ) ] </a:t>
                      </a:r>
                    </a:p>
                    <a:p>
                      <a:pPr algn="l" fontAlgn="base" latinLnBrk="1"/>
                      <a:r>
                        <a:rPr lang="en-US" sz="2000" b="0" dirty="0" smtClean="0">
                          <a:solidFill>
                            <a:srgbClr val="000000"/>
                          </a:solidFill>
                          <a:effectLst/>
                          <a:latin typeface="+mn-lt"/>
                        </a:rPr>
                        <a:t>AS </a:t>
                      </a:r>
                    </a:p>
                    <a:p>
                      <a:pPr algn="l" fontAlgn="base" latinLnBrk="1"/>
                      <a:r>
                        <a:rPr lang="en-US" sz="2000" b="0" dirty="0" smtClean="0">
                          <a:solidFill>
                            <a:srgbClr val="000000"/>
                          </a:solidFill>
                          <a:effectLst/>
                          <a:latin typeface="+mn-lt"/>
                        </a:rPr>
                        <a:t>( </a:t>
                      </a:r>
                      <a:r>
                        <a:rPr lang="en-US" sz="2000" b="0" dirty="0" err="1" smtClean="0">
                          <a:solidFill>
                            <a:srgbClr val="000000"/>
                          </a:solidFill>
                          <a:effectLst/>
                          <a:latin typeface="+mn-lt"/>
                        </a:rPr>
                        <a:t>CTE_query_definition</a:t>
                      </a:r>
                      <a:r>
                        <a:rPr lang="en-US" sz="2000" b="0" dirty="0" smtClean="0">
                          <a:solidFill>
                            <a:srgbClr val="000000"/>
                          </a:solidFill>
                          <a:effectLst/>
                          <a:latin typeface="+mn-lt"/>
                        </a:rPr>
                        <a:t> )</a:t>
                      </a:r>
                      <a:endParaRPr lang="en-US" sz="2000" b="0" dirty="0">
                        <a:solidFill>
                          <a:srgbClr val="000000"/>
                        </a:solidFill>
                        <a:effectLst/>
                        <a:latin typeface="+mn-lt"/>
                      </a:endParaRPr>
                    </a:p>
                    <a:p>
                      <a:pPr marL="0" algn="l" defTabSz="457200" rtl="0" eaLnBrk="1" fontAlgn="base" latinLnBrk="1" hangingPunct="1"/>
                      <a:r>
                        <a:rPr lang="en-US" b="0" dirty="0">
                          <a:solidFill>
                            <a:srgbClr val="000000"/>
                          </a:solidFill>
                          <a:effectLst/>
                          <a:latin typeface="inherit"/>
                        </a:rPr>
                        <a:t> </a:t>
                      </a:r>
                      <a:endParaRPr lang="en-US" sz="2000" b="1" kern="1200" dirty="0" smtClean="0">
                        <a:solidFill>
                          <a:srgbClr val="000000"/>
                        </a:solidFill>
                        <a:effectLst/>
                        <a:latin typeface="+mn-lt"/>
                        <a:ea typeface="+mn-ea"/>
                        <a:cs typeface="+mn-cs"/>
                      </a:endParaRPr>
                    </a:p>
                    <a:p>
                      <a:pPr marL="0" algn="l" defTabSz="457200" rtl="0" eaLnBrk="1" fontAlgn="base" latinLnBrk="1" hangingPunct="1"/>
                      <a:r>
                        <a:rPr lang="en-US" sz="2000" b="1" kern="1200" dirty="0" smtClean="0">
                          <a:solidFill>
                            <a:srgbClr val="000000"/>
                          </a:solidFill>
                          <a:effectLst/>
                          <a:latin typeface="+mn-lt"/>
                          <a:ea typeface="+mn-ea"/>
                          <a:cs typeface="+mn-cs"/>
                        </a:rPr>
                        <a:t>To view the CTE result we use a Select query with the CTE expression name:</a:t>
                      </a:r>
                    </a:p>
                    <a:p>
                      <a:pPr marL="0" algn="l" defTabSz="457200" rtl="0" eaLnBrk="1" fontAlgn="base" latinLnBrk="1" hangingPunct="1"/>
                      <a:endParaRPr lang="en-US" sz="1800" b="0" kern="1200" dirty="0" smtClean="0">
                        <a:solidFill>
                          <a:srgbClr val="000000"/>
                        </a:solidFill>
                        <a:effectLst/>
                        <a:latin typeface="+mn-lt"/>
                        <a:ea typeface="+mn-ea"/>
                        <a:cs typeface="+mn-cs"/>
                      </a:endParaRPr>
                    </a:p>
                    <a:p>
                      <a:pPr marL="0" algn="l" defTabSz="457200" rtl="0" eaLnBrk="1" fontAlgn="base" latinLnBrk="1" hangingPunct="1"/>
                      <a:r>
                        <a:rPr lang="en-US" sz="1800" b="0" kern="1200" dirty="0" smtClean="0">
                          <a:solidFill>
                            <a:srgbClr val="000000"/>
                          </a:solidFill>
                          <a:effectLst/>
                          <a:latin typeface="+mn-lt"/>
                          <a:ea typeface="+mn-ea"/>
                          <a:cs typeface="+mn-cs"/>
                        </a:rPr>
                        <a:t>Select [Column1,Column2,Column3 …..] from </a:t>
                      </a:r>
                      <a:r>
                        <a:rPr lang="en-US" sz="1800" b="0" kern="1200" dirty="0" err="1" smtClean="0">
                          <a:solidFill>
                            <a:srgbClr val="000000"/>
                          </a:solidFill>
                          <a:effectLst/>
                          <a:latin typeface="+mn-lt"/>
                          <a:ea typeface="+mn-ea"/>
                          <a:cs typeface="+mn-cs"/>
                        </a:rPr>
                        <a:t>expression_name</a:t>
                      </a:r>
                      <a:endParaRPr lang="en-US" sz="1800" b="0" kern="1200" dirty="0" smtClean="0">
                        <a:solidFill>
                          <a:srgbClr val="000000"/>
                        </a:solidFill>
                        <a:effectLst/>
                        <a:latin typeface="+mn-lt"/>
                        <a:ea typeface="+mn-ea"/>
                        <a:cs typeface="+mn-cs"/>
                      </a:endParaRPr>
                    </a:p>
                    <a:p>
                      <a:pPr algn="l" fontAlgn="base" latinLnBrk="1"/>
                      <a:r>
                        <a:rPr lang="en-US" sz="1800" b="0" dirty="0" smtClean="0">
                          <a:solidFill>
                            <a:srgbClr val="000000"/>
                          </a:solidFill>
                          <a:effectLst/>
                          <a:latin typeface="+mn-lt"/>
                        </a:rPr>
                        <a:t>                                               or</a:t>
                      </a:r>
                    </a:p>
                    <a:p>
                      <a:pPr algn="l" fontAlgn="base" latinLnBrk="1"/>
                      <a:r>
                        <a:rPr lang="en-US" sz="1800" b="0" dirty="0" smtClean="0">
                          <a:solidFill>
                            <a:srgbClr val="000000"/>
                          </a:solidFill>
                          <a:effectLst/>
                          <a:latin typeface="+mn-lt"/>
                        </a:rPr>
                        <a:t>Select * from </a:t>
                      </a:r>
                      <a:r>
                        <a:rPr lang="en-US" sz="1800" b="0" dirty="0" err="1" smtClean="0">
                          <a:solidFill>
                            <a:srgbClr val="000000"/>
                          </a:solidFill>
                          <a:effectLst/>
                          <a:latin typeface="+mn-lt"/>
                        </a:rPr>
                        <a:t>expression_name</a:t>
                      </a:r>
                      <a:endParaRPr lang="en-US" sz="1800" b="0" dirty="0" smtClean="0">
                        <a:solidFill>
                          <a:srgbClr val="000000"/>
                        </a:solidFill>
                        <a:effectLst/>
                        <a:latin typeface="+mn-lt"/>
                      </a:endParaRPr>
                    </a:p>
                    <a:p>
                      <a:pPr algn="l" fontAlgn="base" latinLnBrk="1"/>
                      <a:endParaRPr lang="en-US" b="0" dirty="0">
                        <a:solidFill>
                          <a:srgbClr val="000000"/>
                        </a:solidFill>
                        <a:effectLst/>
                        <a:latin typeface="inherit"/>
                      </a:endParaRPr>
                    </a:p>
                  </a:txBody>
                  <a:tcPr>
                    <a:lnL>
                      <a:noFill/>
                    </a:lnL>
                    <a:lnR>
                      <a:noFill/>
                    </a:lnR>
                    <a:lnT>
                      <a:noFill/>
                    </a:lnT>
                    <a:lnB>
                      <a:noFill/>
                    </a:lnB>
                  </a:tcPr>
                </a:tc>
                <a:extLst>
                  <a:ext uri="{0D108BD9-81ED-4DB2-BD59-A6C34878D82A}">
                    <a16:rowId xmlns:a16="http://schemas.microsoft.com/office/drawing/2014/main" val="2018775990"/>
                  </a:ext>
                </a:extLst>
              </a:tr>
            </a:tbl>
          </a:graphicData>
        </a:graphic>
      </p:graphicFrame>
    </p:spTree>
    <p:extLst>
      <p:ext uri="{BB962C8B-B14F-4D97-AF65-F5344CB8AC3E}">
        <p14:creationId xmlns:p14="http://schemas.microsoft.com/office/powerpoint/2010/main" val="390673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p:txBody>
          <a:bodyPr/>
          <a:lstStyle/>
          <a:p>
            <a:r>
              <a:rPr lang="en-US" dirty="0" smtClean="0"/>
              <a:t>GROUP BY</a:t>
            </a:r>
          </a:p>
          <a:p>
            <a:r>
              <a:rPr lang="en-US" dirty="0" smtClean="0"/>
              <a:t>HAVING</a:t>
            </a:r>
          </a:p>
          <a:p>
            <a:r>
              <a:rPr lang="en-US" dirty="0" smtClean="0"/>
              <a:t>ORDER BY</a:t>
            </a:r>
          </a:p>
          <a:p>
            <a:r>
              <a:rPr lang="en-US" dirty="0" smtClean="0"/>
              <a:t>COMMON TABLE EXPRESSION</a:t>
            </a:r>
          </a:p>
          <a:p>
            <a:r>
              <a:rPr lang="en-US" dirty="0" smtClean="0"/>
              <a:t>JOINS</a:t>
            </a:r>
            <a:endParaRPr lang="en-US" dirty="0"/>
          </a:p>
        </p:txBody>
      </p:sp>
    </p:spTree>
    <p:extLst>
      <p:ext uri="{BB962C8B-B14F-4D97-AF65-F5344CB8AC3E}">
        <p14:creationId xmlns:p14="http://schemas.microsoft.com/office/powerpoint/2010/main" val="1240149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1409" y="1905634"/>
            <a:ext cx="5021452" cy="1815882"/>
          </a:xfrm>
          <a:prstGeom prst="rect">
            <a:avLst/>
          </a:prstGeom>
        </p:spPr>
        <p:txBody>
          <a:bodyPr wrap="square">
            <a:spAutoFit/>
          </a:bodyPr>
          <a:lstStyle/>
          <a:p>
            <a:pPr fontAlgn="base" latinLnBrk="1"/>
            <a:r>
              <a:rPr lang="en-US" sz="1400" dirty="0">
                <a:solidFill>
                  <a:srgbClr val="333333"/>
                </a:solidFill>
                <a:latin typeface="+mj-lt"/>
              </a:rPr>
              <a:t>;</a:t>
            </a:r>
            <a:r>
              <a:rPr lang="en-US" sz="1400" dirty="0">
                <a:solidFill>
                  <a:srgbClr val="FF00FF"/>
                </a:solidFill>
                <a:latin typeface="+mj-lt"/>
              </a:rPr>
              <a:t>WITH </a:t>
            </a:r>
            <a:r>
              <a:rPr lang="en-US" sz="1400" dirty="0" err="1">
                <a:solidFill>
                  <a:srgbClr val="FF00FF"/>
                </a:solidFill>
                <a:latin typeface="+mj-lt"/>
              </a:rPr>
              <a:t>itemCTE</a:t>
            </a:r>
            <a:r>
              <a:rPr lang="en-US" sz="1400" dirty="0">
                <a:solidFill>
                  <a:srgbClr val="006FE0"/>
                </a:solidFill>
                <a:latin typeface="+mj-lt"/>
              </a:rPr>
              <a:t> </a:t>
            </a:r>
            <a:r>
              <a:rPr lang="en-US" sz="1400" dirty="0">
                <a:solidFill>
                  <a:srgbClr val="333333"/>
                </a:solidFill>
                <a:latin typeface="+mj-lt"/>
              </a:rPr>
              <a:t>(</a:t>
            </a:r>
            <a:r>
              <a:rPr lang="en-US" sz="1400" dirty="0" err="1">
                <a:solidFill>
                  <a:srgbClr val="002D7A"/>
                </a:solidFill>
                <a:latin typeface="+mj-lt"/>
              </a:rPr>
              <a:t>Item_ID</a:t>
            </a:r>
            <a:r>
              <a:rPr lang="en-US" sz="1400" dirty="0">
                <a:solidFill>
                  <a:srgbClr val="333333"/>
                </a:solidFill>
                <a:latin typeface="+mj-lt"/>
              </a:rPr>
              <a:t>,</a:t>
            </a:r>
            <a:r>
              <a:rPr lang="en-US" sz="1400" dirty="0">
                <a:solidFill>
                  <a:srgbClr val="006FE0"/>
                </a:solidFill>
                <a:latin typeface="+mj-lt"/>
              </a:rPr>
              <a:t> </a:t>
            </a:r>
            <a:r>
              <a:rPr lang="en-US" sz="1400" dirty="0" err="1">
                <a:solidFill>
                  <a:srgbClr val="002D7A"/>
                </a:solidFill>
                <a:latin typeface="+mj-lt"/>
              </a:rPr>
              <a:t>Item_Name</a:t>
            </a:r>
            <a:r>
              <a:rPr lang="en-US" sz="1400" dirty="0">
                <a:solidFill>
                  <a:srgbClr val="333333"/>
                </a:solidFill>
                <a:latin typeface="+mj-lt"/>
              </a:rPr>
              <a:t>,</a:t>
            </a:r>
            <a:r>
              <a:rPr lang="en-US" sz="1400" dirty="0">
                <a:solidFill>
                  <a:srgbClr val="006FE0"/>
                </a:solidFill>
                <a:latin typeface="+mj-lt"/>
              </a:rPr>
              <a:t> </a:t>
            </a:r>
            <a:r>
              <a:rPr lang="en-US" sz="1400" dirty="0" err="1">
                <a:solidFill>
                  <a:srgbClr val="002D7A"/>
                </a:solidFill>
                <a:latin typeface="+mj-lt"/>
              </a:rPr>
              <a:t>Item_Price</a:t>
            </a:r>
            <a:r>
              <a:rPr lang="en-US" sz="1400" dirty="0" err="1">
                <a:solidFill>
                  <a:srgbClr val="333333"/>
                </a:solidFill>
                <a:latin typeface="+mj-lt"/>
              </a:rPr>
              <a:t>,</a:t>
            </a:r>
            <a:r>
              <a:rPr lang="en-US" sz="1400" dirty="0" err="1">
                <a:solidFill>
                  <a:srgbClr val="002D7A"/>
                </a:solidFill>
                <a:latin typeface="+mj-lt"/>
              </a:rPr>
              <a:t>SalesYear</a:t>
            </a:r>
            <a:r>
              <a:rPr lang="en-US" sz="1400" dirty="0">
                <a:solidFill>
                  <a:srgbClr val="333333"/>
                </a:solidFill>
                <a:latin typeface="+mj-lt"/>
              </a:rPr>
              <a:t>)</a:t>
            </a:r>
            <a:endParaRPr lang="en-US" sz="1400" dirty="0">
              <a:solidFill>
                <a:srgbClr val="000000"/>
              </a:solidFill>
              <a:latin typeface="+mj-lt"/>
            </a:endParaRPr>
          </a:p>
          <a:p>
            <a:pPr fontAlgn="base" latinLnBrk="1"/>
            <a:r>
              <a:rPr lang="en-US" sz="1400" dirty="0">
                <a:solidFill>
                  <a:srgbClr val="800080"/>
                </a:solidFill>
                <a:latin typeface="+mj-lt"/>
              </a:rPr>
              <a:t>AS</a:t>
            </a:r>
            <a:endParaRPr lang="en-US" sz="1400" dirty="0">
              <a:solidFill>
                <a:srgbClr val="000000"/>
              </a:solidFill>
              <a:latin typeface="+mj-lt"/>
            </a:endParaRPr>
          </a:p>
          <a:p>
            <a:pPr fontAlgn="base" latinLnBrk="1"/>
            <a:r>
              <a:rPr lang="en-US" sz="1400" dirty="0">
                <a:solidFill>
                  <a:srgbClr val="333333"/>
                </a:solidFill>
                <a:latin typeface="+mj-lt"/>
              </a:rPr>
              <a:t>(</a:t>
            </a:r>
            <a:endParaRPr lang="en-US" sz="1400" dirty="0">
              <a:solidFill>
                <a:srgbClr val="000000"/>
              </a:solidFill>
              <a:latin typeface="+mj-lt"/>
            </a:endParaRPr>
          </a:p>
          <a:p>
            <a:pPr fontAlgn="base" latinLnBrk="1"/>
            <a:r>
              <a:rPr lang="en-US" sz="1400" dirty="0">
                <a:solidFill>
                  <a:srgbClr val="006FE0"/>
                </a:solidFill>
                <a:latin typeface="+mj-lt"/>
              </a:rPr>
              <a:t>  </a:t>
            </a:r>
            <a:r>
              <a:rPr lang="en-US" sz="1400" dirty="0">
                <a:solidFill>
                  <a:srgbClr val="FF00FF"/>
                </a:solidFill>
                <a:latin typeface="+mj-lt"/>
              </a:rPr>
              <a:t>SELECT </a:t>
            </a:r>
            <a:r>
              <a:rPr lang="en-US" sz="1400" dirty="0" err="1">
                <a:solidFill>
                  <a:srgbClr val="002D7A"/>
                </a:solidFill>
                <a:latin typeface="+mj-lt"/>
              </a:rPr>
              <a:t>Item_ID</a:t>
            </a:r>
            <a:r>
              <a:rPr lang="en-US" sz="1400" dirty="0">
                <a:solidFill>
                  <a:srgbClr val="333333"/>
                </a:solidFill>
                <a:latin typeface="+mj-lt"/>
              </a:rPr>
              <a:t>,</a:t>
            </a:r>
            <a:r>
              <a:rPr lang="en-US" sz="1400" dirty="0">
                <a:solidFill>
                  <a:srgbClr val="006FE0"/>
                </a:solidFill>
                <a:latin typeface="+mj-lt"/>
              </a:rPr>
              <a:t> </a:t>
            </a:r>
            <a:r>
              <a:rPr lang="en-US" sz="1400" dirty="0" err="1">
                <a:solidFill>
                  <a:srgbClr val="002D7A"/>
                </a:solidFill>
                <a:latin typeface="+mj-lt"/>
              </a:rPr>
              <a:t>Item_Name</a:t>
            </a:r>
            <a:r>
              <a:rPr lang="en-US" sz="1400" dirty="0">
                <a:solidFill>
                  <a:srgbClr val="333333"/>
                </a:solidFill>
                <a:latin typeface="+mj-lt"/>
              </a:rPr>
              <a:t>,</a:t>
            </a:r>
            <a:r>
              <a:rPr lang="en-US" sz="1400" dirty="0">
                <a:solidFill>
                  <a:srgbClr val="006FE0"/>
                </a:solidFill>
                <a:latin typeface="+mj-lt"/>
              </a:rPr>
              <a:t> </a:t>
            </a:r>
            <a:r>
              <a:rPr lang="en-US" sz="1400" dirty="0" err="1">
                <a:solidFill>
                  <a:srgbClr val="002D7A"/>
                </a:solidFill>
                <a:latin typeface="+mj-lt"/>
              </a:rPr>
              <a:t>Item</a:t>
            </a:r>
            <a:r>
              <a:rPr lang="en-US" sz="1400" dirty="0" err="1">
                <a:solidFill>
                  <a:srgbClr val="333333"/>
                </a:solidFill>
                <a:latin typeface="+mj-lt"/>
              </a:rPr>
              <a:t>_</a:t>
            </a:r>
            <a:r>
              <a:rPr lang="en-US" sz="1400" dirty="0" err="1">
                <a:solidFill>
                  <a:srgbClr val="000000"/>
                </a:solidFill>
                <a:latin typeface="+mj-lt"/>
              </a:rPr>
              <a:t>Price</a:t>
            </a:r>
            <a:r>
              <a:rPr lang="en-US" sz="1400" dirty="0">
                <a:solidFill>
                  <a:srgbClr val="006FE0"/>
                </a:solidFill>
                <a:latin typeface="+mj-lt"/>
              </a:rPr>
              <a:t> </a:t>
            </a:r>
            <a:r>
              <a:rPr lang="en-US" sz="1400" dirty="0">
                <a:solidFill>
                  <a:srgbClr val="333333"/>
                </a:solidFill>
                <a:latin typeface="+mj-lt"/>
              </a:rPr>
              <a:t>,</a:t>
            </a:r>
            <a:r>
              <a:rPr lang="en-US" sz="1400" dirty="0">
                <a:solidFill>
                  <a:srgbClr val="FF00FF"/>
                </a:solidFill>
                <a:latin typeface="+mj-lt"/>
              </a:rPr>
              <a:t>YEAR</a:t>
            </a:r>
            <a:r>
              <a:rPr lang="en-US" sz="1400" dirty="0">
                <a:solidFill>
                  <a:srgbClr val="333333"/>
                </a:solidFill>
                <a:latin typeface="+mj-lt"/>
              </a:rPr>
              <a:t>(</a:t>
            </a:r>
            <a:r>
              <a:rPr lang="en-US" sz="1400" dirty="0">
                <a:solidFill>
                  <a:srgbClr val="002D7A"/>
                </a:solidFill>
                <a:latin typeface="+mj-lt"/>
              </a:rPr>
              <a:t>Date</a:t>
            </a:r>
            <a:r>
              <a:rPr lang="en-US" sz="1400" dirty="0">
                <a:solidFill>
                  <a:srgbClr val="333333"/>
                </a:solidFill>
                <a:latin typeface="+mj-lt"/>
              </a:rPr>
              <a:t>)</a:t>
            </a:r>
            <a:r>
              <a:rPr lang="en-US" sz="1400" dirty="0">
                <a:solidFill>
                  <a:srgbClr val="006FE0"/>
                </a:solidFill>
                <a:latin typeface="+mj-lt"/>
              </a:rPr>
              <a:t> </a:t>
            </a:r>
            <a:r>
              <a:rPr lang="en-US" sz="1400" dirty="0" err="1">
                <a:solidFill>
                  <a:srgbClr val="FF00FF"/>
                </a:solidFill>
                <a:latin typeface="+mj-lt"/>
              </a:rPr>
              <a:t>SalesYear</a:t>
            </a:r>
            <a:endParaRPr lang="en-US" sz="1400" dirty="0">
              <a:solidFill>
                <a:srgbClr val="000000"/>
              </a:solidFill>
              <a:latin typeface="+mj-lt"/>
            </a:endParaRPr>
          </a:p>
          <a:p>
            <a:pPr fontAlgn="base" latinLnBrk="1"/>
            <a:r>
              <a:rPr lang="en-US" sz="1400" dirty="0">
                <a:solidFill>
                  <a:srgbClr val="FF00FF"/>
                </a:solidFill>
                <a:latin typeface="+mj-lt"/>
              </a:rPr>
              <a:t>  FROM </a:t>
            </a:r>
            <a:r>
              <a:rPr lang="en-US" sz="1400" dirty="0" err="1">
                <a:solidFill>
                  <a:srgbClr val="008080"/>
                </a:solidFill>
                <a:latin typeface="+mj-lt"/>
              </a:rPr>
              <a:t>ItemDetails</a:t>
            </a:r>
            <a:r>
              <a:rPr lang="en-US" sz="1400" dirty="0">
                <a:solidFill>
                  <a:srgbClr val="006FE0"/>
                </a:solidFill>
                <a:latin typeface="+mj-lt"/>
              </a:rPr>
              <a:t>   </a:t>
            </a:r>
            <a:endParaRPr lang="en-US" sz="1400" dirty="0">
              <a:solidFill>
                <a:srgbClr val="000000"/>
              </a:solidFill>
              <a:latin typeface="+mj-lt"/>
            </a:endParaRPr>
          </a:p>
          <a:p>
            <a:pPr fontAlgn="base" latinLnBrk="1"/>
            <a:r>
              <a:rPr lang="en-US" sz="1400" dirty="0">
                <a:solidFill>
                  <a:srgbClr val="333333"/>
                </a:solidFill>
                <a:latin typeface="+mj-lt"/>
              </a:rPr>
              <a:t>)</a:t>
            </a:r>
            <a:endParaRPr lang="en-US" sz="1400" dirty="0">
              <a:solidFill>
                <a:srgbClr val="000000"/>
              </a:solidFill>
              <a:latin typeface="+mj-lt"/>
            </a:endParaRPr>
          </a:p>
          <a:p>
            <a:pPr fontAlgn="base" latinLnBrk="1"/>
            <a:r>
              <a:rPr lang="en-US" sz="1400" dirty="0">
                <a:solidFill>
                  <a:srgbClr val="000000"/>
                </a:solidFill>
                <a:latin typeface="+mj-lt"/>
              </a:rPr>
              <a:t> </a:t>
            </a:r>
          </a:p>
          <a:p>
            <a:pPr fontAlgn="base" latinLnBrk="1"/>
            <a:r>
              <a:rPr lang="en-US" sz="1400" dirty="0">
                <a:solidFill>
                  <a:srgbClr val="FF00FF"/>
                </a:solidFill>
                <a:latin typeface="+mj-lt"/>
              </a:rPr>
              <a:t>Select *</a:t>
            </a:r>
            <a:r>
              <a:rPr lang="en-US" sz="1400" dirty="0">
                <a:solidFill>
                  <a:srgbClr val="006FE0"/>
                </a:solidFill>
                <a:latin typeface="+mj-lt"/>
              </a:rPr>
              <a:t> </a:t>
            </a:r>
            <a:r>
              <a:rPr lang="en-US" sz="1400" dirty="0">
                <a:solidFill>
                  <a:srgbClr val="FF00FF"/>
                </a:solidFill>
                <a:latin typeface="+mj-lt"/>
              </a:rPr>
              <a:t>from </a:t>
            </a:r>
            <a:r>
              <a:rPr lang="en-US" sz="1400" dirty="0" err="1">
                <a:solidFill>
                  <a:srgbClr val="008080"/>
                </a:solidFill>
                <a:latin typeface="+mj-lt"/>
              </a:rPr>
              <a:t>itemCTE</a:t>
            </a:r>
            <a:endParaRPr lang="en-US" sz="1400" b="0" i="0" dirty="0">
              <a:solidFill>
                <a:srgbClr val="000000"/>
              </a:solidFill>
              <a:effectLst/>
              <a:latin typeface="+mj-lt"/>
            </a:endParaRPr>
          </a:p>
        </p:txBody>
      </p:sp>
      <p:pic>
        <p:nvPicPr>
          <p:cNvPr id="3" name="Picture 2"/>
          <p:cNvPicPr>
            <a:picLocks noChangeAspect="1"/>
          </p:cNvPicPr>
          <p:nvPr/>
        </p:nvPicPr>
        <p:blipFill>
          <a:blip r:embed="rId2"/>
          <a:stretch>
            <a:fillRect/>
          </a:stretch>
        </p:blipFill>
        <p:spPr>
          <a:xfrm>
            <a:off x="2084521" y="632338"/>
            <a:ext cx="8167607" cy="1100084"/>
          </a:xfrm>
          <a:prstGeom prst="rect">
            <a:avLst/>
          </a:prstGeom>
        </p:spPr>
      </p:pic>
      <p:sp>
        <p:nvSpPr>
          <p:cNvPr id="4" name="Rectangle 3"/>
          <p:cNvSpPr/>
          <p:nvPr/>
        </p:nvSpPr>
        <p:spPr>
          <a:xfrm>
            <a:off x="5935851" y="1673818"/>
            <a:ext cx="5594888" cy="3970318"/>
          </a:xfrm>
          <a:prstGeom prst="rect">
            <a:avLst/>
          </a:prstGeom>
        </p:spPr>
        <p:txBody>
          <a:bodyPr wrap="square">
            <a:spAutoFit/>
          </a:bodyPr>
          <a:lstStyle/>
          <a:p>
            <a:pPr fontAlgn="base" latinLnBrk="1"/>
            <a:endParaRPr lang="en-US" sz="1400" dirty="0">
              <a:latin typeface="+mj-lt"/>
            </a:endParaRPr>
          </a:p>
          <a:p>
            <a:pPr fontAlgn="base" latinLnBrk="1"/>
            <a:r>
              <a:rPr lang="en-US" sz="1400" dirty="0">
                <a:latin typeface="+mj-lt"/>
              </a:rPr>
              <a:t>;WITH </a:t>
            </a:r>
            <a:r>
              <a:rPr lang="en-US" sz="1400" dirty="0" err="1">
                <a:latin typeface="+mj-lt"/>
              </a:rPr>
              <a:t>itemCTE</a:t>
            </a:r>
            <a:r>
              <a:rPr lang="en-US" sz="1400" dirty="0">
                <a:latin typeface="+mj-lt"/>
              </a:rPr>
              <a:t> (</a:t>
            </a:r>
            <a:r>
              <a:rPr lang="en-US" sz="1400" dirty="0" err="1">
                <a:latin typeface="+mj-lt"/>
              </a:rPr>
              <a:t>Item_ID</a:t>
            </a:r>
            <a:r>
              <a:rPr lang="en-US" sz="1400" dirty="0">
                <a:latin typeface="+mj-lt"/>
              </a:rPr>
              <a:t>, </a:t>
            </a:r>
            <a:r>
              <a:rPr lang="en-US" sz="1400" dirty="0" err="1">
                <a:latin typeface="+mj-lt"/>
              </a:rPr>
              <a:t>Item_Name</a:t>
            </a:r>
            <a:r>
              <a:rPr lang="en-US" sz="1400" dirty="0">
                <a:latin typeface="+mj-lt"/>
              </a:rPr>
              <a:t>, </a:t>
            </a:r>
            <a:r>
              <a:rPr lang="en-US" sz="1400" dirty="0" err="1">
                <a:latin typeface="+mj-lt"/>
              </a:rPr>
              <a:t>Item_Price,MarketRate,SalesYear</a:t>
            </a:r>
            <a:r>
              <a:rPr lang="en-US" sz="1400" dirty="0">
                <a:latin typeface="+mj-lt"/>
              </a:rPr>
              <a:t>)</a:t>
            </a:r>
          </a:p>
          <a:p>
            <a:pPr fontAlgn="base" latinLnBrk="1"/>
            <a:r>
              <a:rPr lang="en-US" sz="1400" dirty="0">
                <a:latin typeface="+mj-lt"/>
              </a:rPr>
              <a:t>AS</a:t>
            </a:r>
          </a:p>
          <a:p>
            <a:pPr fontAlgn="base" latinLnBrk="1"/>
            <a:r>
              <a:rPr lang="en-US" sz="1400" dirty="0">
                <a:latin typeface="+mj-lt"/>
              </a:rPr>
              <a:t>(</a:t>
            </a:r>
          </a:p>
          <a:p>
            <a:pPr fontAlgn="base" latinLnBrk="1"/>
            <a:r>
              <a:rPr lang="en-US" sz="1400" dirty="0">
                <a:latin typeface="+mj-lt"/>
              </a:rPr>
              <a:t>    </a:t>
            </a:r>
            <a:endParaRPr lang="en-US" sz="1400" dirty="0" smtClean="0">
              <a:latin typeface="+mj-lt"/>
            </a:endParaRPr>
          </a:p>
          <a:p>
            <a:pPr fontAlgn="base" latinLnBrk="1"/>
            <a:r>
              <a:rPr lang="en-US" sz="1400" dirty="0" smtClean="0">
                <a:latin typeface="+mj-lt"/>
              </a:rPr>
              <a:t>SELECT </a:t>
            </a:r>
            <a:r>
              <a:rPr lang="en-US" sz="1400" dirty="0" err="1">
                <a:latin typeface="+mj-lt"/>
              </a:rPr>
              <a:t>Item_ID</a:t>
            </a:r>
            <a:r>
              <a:rPr lang="en-US" sz="1400" dirty="0">
                <a:latin typeface="+mj-lt"/>
              </a:rPr>
              <a:t>, </a:t>
            </a:r>
            <a:r>
              <a:rPr lang="en-US" sz="1400" dirty="0" err="1">
                <a:latin typeface="+mj-lt"/>
              </a:rPr>
              <a:t>Item_Name</a:t>
            </a:r>
            <a:r>
              <a:rPr lang="en-US" sz="1400" dirty="0">
                <a:latin typeface="+mj-lt"/>
              </a:rPr>
              <a:t>, </a:t>
            </a:r>
            <a:r>
              <a:rPr lang="en-US" sz="1400" dirty="0" err="1">
                <a:latin typeface="+mj-lt"/>
              </a:rPr>
              <a:t>Item_Price</a:t>
            </a:r>
            <a:r>
              <a:rPr lang="en-US" sz="1400" dirty="0">
                <a:latin typeface="+mj-lt"/>
              </a:rPr>
              <a:t> ,'Present Price' as </a:t>
            </a:r>
            <a:r>
              <a:rPr lang="en-US" sz="1400" dirty="0" err="1">
                <a:latin typeface="+mj-lt"/>
              </a:rPr>
              <a:t>MarketRate</a:t>
            </a:r>
            <a:r>
              <a:rPr lang="en-US" sz="1400" dirty="0" smtClean="0">
                <a:latin typeface="+mj-lt"/>
              </a:rPr>
              <a:t>,  YEAR(Date</a:t>
            </a:r>
            <a:r>
              <a:rPr lang="en-US" sz="1400" dirty="0">
                <a:latin typeface="+mj-lt"/>
              </a:rPr>
              <a:t>) as </a:t>
            </a:r>
            <a:r>
              <a:rPr lang="en-US" sz="1400" dirty="0" err="1">
                <a:latin typeface="+mj-lt"/>
              </a:rPr>
              <a:t>SalesYear</a:t>
            </a:r>
            <a:r>
              <a:rPr lang="en-US" sz="1400" dirty="0">
                <a:latin typeface="+mj-lt"/>
              </a:rPr>
              <a:t> </a:t>
            </a:r>
            <a:r>
              <a:rPr lang="en-US" sz="1400" dirty="0" smtClean="0">
                <a:latin typeface="+mj-lt"/>
              </a:rPr>
              <a:t>FROM </a:t>
            </a:r>
            <a:r>
              <a:rPr lang="en-US" sz="1400" dirty="0" err="1">
                <a:latin typeface="+mj-lt"/>
              </a:rPr>
              <a:t>ItemDetails</a:t>
            </a:r>
            <a:r>
              <a:rPr lang="en-US" sz="1400" dirty="0">
                <a:latin typeface="+mj-lt"/>
              </a:rPr>
              <a:t>  </a:t>
            </a:r>
            <a:endParaRPr lang="en-US" sz="1400" dirty="0" smtClean="0">
              <a:latin typeface="+mj-lt"/>
            </a:endParaRPr>
          </a:p>
          <a:p>
            <a:pPr fontAlgn="base" latinLnBrk="1"/>
            <a:endParaRPr lang="en-US" sz="1400" dirty="0">
              <a:latin typeface="+mj-lt"/>
            </a:endParaRPr>
          </a:p>
          <a:p>
            <a:pPr fontAlgn="base" latinLnBrk="1"/>
            <a:r>
              <a:rPr lang="en-US" sz="1400" dirty="0" smtClean="0">
                <a:latin typeface="+mj-lt"/>
              </a:rPr>
              <a:t>UNION ALL</a:t>
            </a:r>
          </a:p>
          <a:p>
            <a:pPr fontAlgn="base" latinLnBrk="1"/>
            <a:endParaRPr lang="en-US" sz="1400" dirty="0" smtClean="0">
              <a:latin typeface="+mj-lt"/>
            </a:endParaRPr>
          </a:p>
          <a:p>
            <a:pPr fontAlgn="base" latinLnBrk="1"/>
            <a:r>
              <a:rPr lang="en-US" sz="1400" dirty="0" smtClean="0">
                <a:latin typeface="+mj-lt"/>
              </a:rPr>
              <a:t>SELECT </a:t>
            </a:r>
            <a:r>
              <a:rPr lang="en-US" sz="1400" dirty="0" err="1">
                <a:latin typeface="+mj-lt"/>
              </a:rPr>
              <a:t>Item_ID</a:t>
            </a:r>
            <a:r>
              <a:rPr lang="en-US" sz="1400" dirty="0">
                <a:latin typeface="+mj-lt"/>
              </a:rPr>
              <a:t> as </a:t>
            </a:r>
            <a:r>
              <a:rPr lang="en-US" sz="1400" dirty="0" err="1">
                <a:latin typeface="+mj-lt"/>
              </a:rPr>
              <a:t>Item_ID</a:t>
            </a:r>
            <a:r>
              <a:rPr lang="en-US" sz="1400" dirty="0">
                <a:latin typeface="+mj-lt"/>
              </a:rPr>
              <a:t>, </a:t>
            </a:r>
            <a:r>
              <a:rPr lang="en-US" sz="1400" dirty="0" err="1">
                <a:latin typeface="+mj-lt"/>
              </a:rPr>
              <a:t>Item_Name</a:t>
            </a:r>
            <a:r>
              <a:rPr lang="en-US" sz="1400" dirty="0">
                <a:latin typeface="+mj-lt"/>
              </a:rPr>
              <a:t>,</a:t>
            </a:r>
          </a:p>
          <a:p>
            <a:pPr fontAlgn="base" latinLnBrk="1"/>
            <a:r>
              <a:rPr lang="en-US" sz="1400" dirty="0" smtClean="0">
                <a:latin typeface="+mj-lt"/>
              </a:rPr>
              <a:t>(</a:t>
            </a:r>
            <a:r>
              <a:rPr lang="en-US" sz="1400" dirty="0" err="1">
                <a:latin typeface="+mj-lt"/>
              </a:rPr>
              <a:t>Item_Price</a:t>
            </a:r>
            <a:r>
              <a:rPr lang="en-US" sz="1400" dirty="0">
                <a:latin typeface="+mj-lt"/>
              </a:rPr>
              <a:t> + (</a:t>
            </a:r>
            <a:r>
              <a:rPr lang="en-US" sz="1400" dirty="0" err="1">
                <a:latin typeface="+mj-lt"/>
              </a:rPr>
              <a:t>Item_Price</a:t>
            </a:r>
            <a:r>
              <a:rPr lang="en-US" sz="1400" dirty="0">
                <a:latin typeface="+mj-lt"/>
              </a:rPr>
              <a:t> *10 )/100) as </a:t>
            </a:r>
            <a:r>
              <a:rPr lang="en-US" sz="1400" dirty="0" err="1">
                <a:latin typeface="+mj-lt"/>
              </a:rPr>
              <a:t>Item_Price</a:t>
            </a:r>
            <a:r>
              <a:rPr lang="en-US" sz="1400" dirty="0">
                <a:latin typeface="+mj-lt"/>
              </a:rPr>
              <a:t>,</a:t>
            </a:r>
          </a:p>
          <a:p>
            <a:pPr fontAlgn="base" latinLnBrk="1"/>
            <a:r>
              <a:rPr lang="en-US" sz="1400" dirty="0" smtClean="0">
                <a:latin typeface="+mj-lt"/>
              </a:rPr>
              <a:t>'Future </a:t>
            </a:r>
            <a:r>
              <a:rPr lang="en-US" sz="1400" dirty="0">
                <a:latin typeface="+mj-lt"/>
              </a:rPr>
              <a:t>Price' as </a:t>
            </a:r>
            <a:r>
              <a:rPr lang="en-US" sz="1400" dirty="0" err="1">
                <a:latin typeface="+mj-lt"/>
              </a:rPr>
              <a:t>MarketRate</a:t>
            </a:r>
            <a:r>
              <a:rPr lang="en-US" sz="1400" dirty="0">
                <a:latin typeface="+mj-lt"/>
              </a:rPr>
              <a:t>,  YEAR(</a:t>
            </a:r>
            <a:r>
              <a:rPr lang="en-US" sz="1400" dirty="0" err="1">
                <a:latin typeface="+mj-lt"/>
              </a:rPr>
              <a:t>dateadd</a:t>
            </a:r>
            <a:r>
              <a:rPr lang="en-US" sz="1400" dirty="0">
                <a:latin typeface="+mj-lt"/>
              </a:rPr>
              <a:t>(YEAR, 1, Date))  as </a:t>
            </a:r>
            <a:r>
              <a:rPr lang="en-US" sz="1400" dirty="0" err="1">
                <a:latin typeface="+mj-lt"/>
              </a:rPr>
              <a:t>SalesYear</a:t>
            </a:r>
            <a:endParaRPr lang="en-US" sz="1400" dirty="0">
              <a:latin typeface="+mj-lt"/>
            </a:endParaRPr>
          </a:p>
          <a:p>
            <a:pPr fontAlgn="base" latinLnBrk="1"/>
            <a:r>
              <a:rPr lang="en-US" sz="1400" dirty="0">
                <a:latin typeface="+mj-lt"/>
              </a:rPr>
              <a:t> </a:t>
            </a:r>
            <a:r>
              <a:rPr lang="en-US" sz="1400" dirty="0" smtClean="0">
                <a:latin typeface="+mj-lt"/>
              </a:rPr>
              <a:t>FROM </a:t>
            </a:r>
            <a:r>
              <a:rPr lang="en-US" sz="1400" dirty="0" err="1">
                <a:latin typeface="+mj-lt"/>
              </a:rPr>
              <a:t>ItemDetails</a:t>
            </a:r>
            <a:endParaRPr lang="en-US" sz="1400" dirty="0">
              <a:latin typeface="+mj-lt"/>
            </a:endParaRPr>
          </a:p>
          <a:p>
            <a:pPr fontAlgn="base" latinLnBrk="1"/>
            <a:r>
              <a:rPr lang="en-US" sz="1400" dirty="0">
                <a:latin typeface="+mj-lt"/>
              </a:rPr>
              <a:t>    </a:t>
            </a:r>
          </a:p>
          <a:p>
            <a:pPr fontAlgn="base" latinLnBrk="1"/>
            <a:r>
              <a:rPr lang="en-US" sz="1400" dirty="0">
                <a:latin typeface="+mj-lt"/>
              </a:rPr>
              <a:t>) </a:t>
            </a:r>
          </a:p>
          <a:p>
            <a:pPr fontAlgn="base" latinLnBrk="1"/>
            <a:r>
              <a:rPr lang="en-US" sz="1400" dirty="0">
                <a:latin typeface="+mj-lt"/>
              </a:rPr>
              <a:t>SELECT * from </a:t>
            </a:r>
            <a:r>
              <a:rPr lang="en-US" sz="1400" dirty="0" err="1">
                <a:latin typeface="+mj-lt"/>
              </a:rPr>
              <a:t>itemCTE</a:t>
            </a:r>
            <a:r>
              <a:rPr lang="en-US" sz="1400" dirty="0">
                <a:latin typeface="+mj-lt"/>
              </a:rPr>
              <a:t> Order by </a:t>
            </a:r>
            <a:r>
              <a:rPr lang="en-US" sz="1400" dirty="0" err="1">
                <a:latin typeface="+mj-lt"/>
              </a:rPr>
              <a:t>Item_Name,SalesYear</a:t>
            </a:r>
            <a:endParaRPr lang="en-US" sz="1400" dirty="0">
              <a:latin typeface="+mj-lt"/>
            </a:endParaRPr>
          </a:p>
          <a:p>
            <a:r>
              <a:rPr lang="en-US" sz="1400" dirty="0"/>
              <a:t> </a:t>
            </a:r>
          </a:p>
        </p:txBody>
      </p:sp>
      <p:sp>
        <p:nvSpPr>
          <p:cNvPr id="5" name="Rectangle 4"/>
          <p:cNvSpPr/>
          <p:nvPr/>
        </p:nvSpPr>
        <p:spPr>
          <a:xfrm>
            <a:off x="906652" y="4060556"/>
            <a:ext cx="4626244" cy="1477328"/>
          </a:xfrm>
          <a:prstGeom prst="rect">
            <a:avLst/>
          </a:prstGeom>
        </p:spPr>
        <p:txBody>
          <a:bodyPr wrap="square">
            <a:spAutoFit/>
          </a:bodyPr>
          <a:lstStyle/>
          <a:p>
            <a:r>
              <a:rPr lang="en-US" dirty="0">
                <a:solidFill>
                  <a:srgbClr val="FF0000"/>
                </a:solidFill>
              </a:rPr>
              <a:t>The first scenario is to display each Item Price </a:t>
            </a:r>
            <a:endParaRPr lang="en-US" dirty="0" smtClean="0">
              <a:solidFill>
                <a:srgbClr val="FF0000"/>
              </a:solidFill>
            </a:endParaRPr>
          </a:p>
          <a:p>
            <a:r>
              <a:rPr lang="en-US" dirty="0" smtClean="0">
                <a:solidFill>
                  <a:srgbClr val="FF0000"/>
                </a:solidFill>
              </a:rPr>
              <a:t>of </a:t>
            </a:r>
            <a:r>
              <a:rPr lang="en-US" dirty="0">
                <a:solidFill>
                  <a:srgbClr val="FF0000"/>
                </a:solidFill>
              </a:rPr>
              <a:t>current Year</a:t>
            </a:r>
            <a:r>
              <a:rPr lang="en-US" dirty="0" smtClean="0">
                <a:solidFill>
                  <a:srgbClr val="FF0000"/>
                </a:solidFill>
              </a:rPr>
              <a:t>.</a:t>
            </a:r>
          </a:p>
          <a:p>
            <a:endParaRPr lang="en-US" dirty="0">
              <a:solidFill>
                <a:srgbClr val="FF0000"/>
              </a:solidFill>
            </a:endParaRPr>
          </a:p>
          <a:p>
            <a:r>
              <a:rPr lang="en-US" dirty="0">
                <a:solidFill>
                  <a:srgbClr val="FF0000"/>
                </a:solidFill>
              </a:rPr>
              <a:t>The second scenario is to increment 10% </a:t>
            </a:r>
            <a:r>
              <a:rPr lang="en-US" dirty="0" smtClean="0">
                <a:solidFill>
                  <a:srgbClr val="FF0000"/>
                </a:solidFill>
              </a:rPr>
              <a:t>to</a:t>
            </a:r>
          </a:p>
          <a:p>
            <a:r>
              <a:rPr lang="en-US" dirty="0" smtClean="0">
                <a:solidFill>
                  <a:srgbClr val="FF0000"/>
                </a:solidFill>
              </a:rPr>
              <a:t> </a:t>
            </a:r>
            <a:r>
              <a:rPr lang="en-US" dirty="0">
                <a:solidFill>
                  <a:srgbClr val="FF0000"/>
                </a:solidFill>
              </a:rPr>
              <a:t>each Item Price for next year.</a:t>
            </a:r>
          </a:p>
        </p:txBody>
      </p:sp>
    </p:spTree>
    <p:extLst>
      <p:ext uri="{BB962C8B-B14F-4D97-AF65-F5344CB8AC3E}">
        <p14:creationId xmlns:p14="http://schemas.microsoft.com/office/powerpoint/2010/main" val="2410682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9159" y="689675"/>
            <a:ext cx="10492353" cy="523220"/>
          </a:xfrm>
          <a:prstGeom prst="rect">
            <a:avLst/>
          </a:prstGeom>
        </p:spPr>
        <p:txBody>
          <a:bodyPr wrap="square">
            <a:spAutoFit/>
          </a:bodyPr>
          <a:lstStyle/>
          <a:p>
            <a:r>
              <a:rPr lang="en-US" sz="2800" dirty="0" smtClean="0"/>
              <a:t>a. Simple </a:t>
            </a:r>
            <a:r>
              <a:rPr lang="en-US" sz="2800" dirty="0"/>
              <a:t>SQL Server CTE </a:t>
            </a:r>
            <a:r>
              <a:rPr lang="en-US" sz="2800" dirty="0" smtClean="0"/>
              <a:t>example:</a:t>
            </a:r>
            <a:endParaRPr lang="en-US" sz="2800" dirty="0"/>
          </a:p>
        </p:txBody>
      </p:sp>
      <p:sp>
        <p:nvSpPr>
          <p:cNvPr id="3" name="Rectangle 2"/>
          <p:cNvSpPr/>
          <p:nvPr/>
        </p:nvSpPr>
        <p:spPr>
          <a:xfrm>
            <a:off x="929898" y="1394847"/>
            <a:ext cx="7539926" cy="646331"/>
          </a:xfrm>
          <a:prstGeom prst="rect">
            <a:avLst/>
          </a:prstGeom>
        </p:spPr>
        <p:txBody>
          <a:bodyPr wrap="square">
            <a:spAutoFit/>
          </a:bodyPr>
          <a:lstStyle/>
          <a:p>
            <a:r>
              <a:rPr lang="en-US" dirty="0"/>
              <a:t>This query uses a CTE to return the sales amounts by sales staffs in 2018</a:t>
            </a:r>
            <a:r>
              <a:rPr lang="en-US" dirty="0" smtClean="0"/>
              <a:t>:</a:t>
            </a:r>
          </a:p>
          <a:p>
            <a:endParaRPr lang="en-US" dirty="0"/>
          </a:p>
        </p:txBody>
      </p:sp>
      <p:sp>
        <p:nvSpPr>
          <p:cNvPr id="4" name="Rectangle 3"/>
          <p:cNvSpPr/>
          <p:nvPr/>
        </p:nvSpPr>
        <p:spPr>
          <a:xfrm>
            <a:off x="829160" y="2041177"/>
            <a:ext cx="5393410" cy="3970318"/>
          </a:xfrm>
          <a:prstGeom prst="rect">
            <a:avLst/>
          </a:prstGeom>
        </p:spPr>
        <p:txBody>
          <a:bodyPr wrap="square">
            <a:spAutoFit/>
          </a:bodyPr>
          <a:lstStyle/>
          <a:p>
            <a:r>
              <a:rPr lang="en-US" dirty="0"/>
              <a:t>WITH </a:t>
            </a:r>
            <a:r>
              <a:rPr lang="en-US" dirty="0" err="1"/>
              <a:t>cte_sales_amounts</a:t>
            </a:r>
            <a:r>
              <a:rPr lang="en-US" dirty="0"/>
              <a:t> (staff, sales, year) AS (</a:t>
            </a:r>
          </a:p>
          <a:p>
            <a:r>
              <a:rPr lang="en-US" dirty="0"/>
              <a:t>    SELECT    </a:t>
            </a:r>
          </a:p>
          <a:p>
            <a:r>
              <a:rPr lang="en-US" dirty="0"/>
              <a:t>        </a:t>
            </a:r>
            <a:r>
              <a:rPr lang="en-US" dirty="0" err="1"/>
              <a:t>first_name</a:t>
            </a:r>
            <a:r>
              <a:rPr lang="en-US" dirty="0"/>
              <a:t> + ' ' + </a:t>
            </a:r>
            <a:r>
              <a:rPr lang="en-US" dirty="0" err="1"/>
              <a:t>last_name</a:t>
            </a:r>
            <a:r>
              <a:rPr lang="en-US" dirty="0"/>
              <a:t>, </a:t>
            </a:r>
          </a:p>
          <a:p>
            <a:r>
              <a:rPr lang="en-US" dirty="0"/>
              <a:t>        SUM(quantity * </a:t>
            </a:r>
            <a:r>
              <a:rPr lang="en-US" dirty="0" err="1"/>
              <a:t>list_price</a:t>
            </a:r>
            <a:r>
              <a:rPr lang="en-US" dirty="0"/>
              <a:t> * (1 - discount)),</a:t>
            </a:r>
          </a:p>
          <a:p>
            <a:r>
              <a:rPr lang="en-US" dirty="0"/>
              <a:t>        YEAR(</a:t>
            </a:r>
            <a:r>
              <a:rPr lang="en-US" dirty="0" err="1"/>
              <a:t>order_date</a:t>
            </a:r>
            <a:r>
              <a:rPr lang="en-US" dirty="0"/>
              <a:t>)</a:t>
            </a:r>
          </a:p>
          <a:p>
            <a:r>
              <a:rPr lang="en-US" dirty="0"/>
              <a:t>    FROM    </a:t>
            </a:r>
          </a:p>
          <a:p>
            <a:r>
              <a:rPr lang="en-US" dirty="0"/>
              <a:t>        </a:t>
            </a:r>
            <a:r>
              <a:rPr lang="en-US" dirty="0" err="1"/>
              <a:t>sales.orders</a:t>
            </a:r>
            <a:r>
              <a:rPr lang="en-US" dirty="0"/>
              <a:t> o</a:t>
            </a:r>
          </a:p>
          <a:p>
            <a:r>
              <a:rPr lang="en-US" dirty="0"/>
              <a:t>    INNER JOIN </a:t>
            </a:r>
            <a:r>
              <a:rPr lang="en-US" dirty="0" err="1"/>
              <a:t>sales.order_items</a:t>
            </a:r>
            <a:r>
              <a:rPr lang="en-US" dirty="0"/>
              <a:t> </a:t>
            </a:r>
            <a:r>
              <a:rPr lang="en-US" dirty="0" err="1"/>
              <a:t>i</a:t>
            </a:r>
            <a:r>
              <a:rPr lang="en-US" dirty="0"/>
              <a:t> ON </a:t>
            </a:r>
            <a:r>
              <a:rPr lang="en-US" dirty="0" err="1"/>
              <a:t>i.order_id</a:t>
            </a:r>
            <a:r>
              <a:rPr lang="en-US" dirty="0"/>
              <a:t> = </a:t>
            </a:r>
            <a:r>
              <a:rPr lang="en-US" dirty="0" err="1"/>
              <a:t>o.order_id</a:t>
            </a:r>
            <a:endParaRPr lang="en-US" dirty="0"/>
          </a:p>
          <a:p>
            <a:r>
              <a:rPr lang="en-US" dirty="0"/>
              <a:t>    INNER JOIN </a:t>
            </a:r>
            <a:r>
              <a:rPr lang="en-US" dirty="0" err="1"/>
              <a:t>sales.staffs</a:t>
            </a:r>
            <a:r>
              <a:rPr lang="en-US" dirty="0"/>
              <a:t> s ON </a:t>
            </a:r>
            <a:r>
              <a:rPr lang="en-US" dirty="0" err="1"/>
              <a:t>s.staff_id</a:t>
            </a:r>
            <a:r>
              <a:rPr lang="en-US" dirty="0"/>
              <a:t> = </a:t>
            </a:r>
            <a:r>
              <a:rPr lang="en-US" dirty="0" err="1"/>
              <a:t>o.staff_id</a:t>
            </a:r>
            <a:endParaRPr lang="en-US" dirty="0"/>
          </a:p>
          <a:p>
            <a:r>
              <a:rPr lang="en-US" dirty="0"/>
              <a:t>    GROUP BY </a:t>
            </a:r>
          </a:p>
          <a:p>
            <a:r>
              <a:rPr lang="en-US" dirty="0"/>
              <a:t>        </a:t>
            </a:r>
            <a:r>
              <a:rPr lang="en-US" dirty="0" err="1"/>
              <a:t>first_name</a:t>
            </a:r>
            <a:r>
              <a:rPr lang="en-US" dirty="0"/>
              <a:t> + ' ' + </a:t>
            </a:r>
            <a:r>
              <a:rPr lang="en-US" dirty="0" err="1"/>
              <a:t>last_name</a:t>
            </a:r>
            <a:r>
              <a:rPr lang="en-US" dirty="0"/>
              <a:t>,</a:t>
            </a:r>
          </a:p>
          <a:p>
            <a:r>
              <a:rPr lang="en-US" dirty="0"/>
              <a:t>        year(</a:t>
            </a:r>
            <a:r>
              <a:rPr lang="en-US" dirty="0" err="1"/>
              <a:t>order_date</a:t>
            </a:r>
            <a:r>
              <a:rPr lang="en-US" dirty="0"/>
              <a:t>)</a:t>
            </a:r>
          </a:p>
          <a:p>
            <a:r>
              <a:rPr lang="en-US" dirty="0" smtClean="0"/>
              <a:t>)</a:t>
            </a:r>
            <a:endParaRPr lang="en-US" dirty="0"/>
          </a:p>
        </p:txBody>
      </p:sp>
      <p:sp>
        <p:nvSpPr>
          <p:cNvPr id="5" name="Rectangle 4"/>
          <p:cNvSpPr/>
          <p:nvPr/>
        </p:nvSpPr>
        <p:spPr>
          <a:xfrm>
            <a:off x="6625524" y="1976034"/>
            <a:ext cx="4362773" cy="923330"/>
          </a:xfrm>
          <a:prstGeom prst="rect">
            <a:avLst/>
          </a:prstGeom>
        </p:spPr>
        <p:txBody>
          <a:bodyPr wrap="square">
            <a:spAutoFit/>
          </a:bodyPr>
          <a:lstStyle/>
          <a:p>
            <a:r>
              <a:rPr lang="en-US" dirty="0" smtClean="0"/>
              <a:t>SELECT staff</a:t>
            </a:r>
            <a:r>
              <a:rPr lang="en-US" dirty="0"/>
              <a:t>, </a:t>
            </a:r>
            <a:r>
              <a:rPr lang="en-US" dirty="0" smtClean="0"/>
              <a:t>sales</a:t>
            </a:r>
            <a:endParaRPr lang="en-US" dirty="0"/>
          </a:p>
          <a:p>
            <a:r>
              <a:rPr lang="en-US" dirty="0" smtClean="0"/>
              <a:t>FROM </a:t>
            </a:r>
            <a:r>
              <a:rPr lang="en-US" dirty="0" err="1"/>
              <a:t>cte_sales_amounts</a:t>
            </a:r>
            <a:endParaRPr lang="en-US" dirty="0"/>
          </a:p>
          <a:p>
            <a:r>
              <a:rPr lang="en-US" dirty="0" smtClean="0"/>
              <a:t>WHERE year </a:t>
            </a:r>
            <a:r>
              <a:rPr lang="en-US" dirty="0"/>
              <a:t>= 2018;</a:t>
            </a:r>
          </a:p>
        </p:txBody>
      </p:sp>
      <p:pic>
        <p:nvPicPr>
          <p:cNvPr id="6" name="Picture 5"/>
          <p:cNvPicPr>
            <a:picLocks noChangeAspect="1"/>
          </p:cNvPicPr>
          <p:nvPr/>
        </p:nvPicPr>
        <p:blipFill>
          <a:blip r:embed="rId2"/>
          <a:stretch>
            <a:fillRect/>
          </a:stretch>
        </p:blipFill>
        <p:spPr>
          <a:xfrm>
            <a:off x="6763210" y="3521183"/>
            <a:ext cx="3630204" cy="1771489"/>
          </a:xfrm>
          <a:prstGeom prst="rect">
            <a:avLst/>
          </a:prstGeom>
        </p:spPr>
      </p:pic>
    </p:spTree>
    <p:extLst>
      <p:ext uri="{BB962C8B-B14F-4D97-AF65-F5344CB8AC3E}">
        <p14:creationId xmlns:p14="http://schemas.microsoft.com/office/powerpoint/2010/main" val="2142066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60156" y="712924"/>
            <a:ext cx="9841424" cy="461665"/>
          </a:xfrm>
          <a:prstGeom prst="rect">
            <a:avLst/>
          </a:prstGeom>
        </p:spPr>
        <p:txBody>
          <a:bodyPr wrap="square">
            <a:spAutoFit/>
          </a:bodyPr>
          <a:lstStyle/>
          <a:p>
            <a:r>
              <a:rPr lang="en-US" sz="2400" dirty="0" smtClean="0"/>
              <a:t>b. Using </a:t>
            </a:r>
            <a:r>
              <a:rPr lang="en-US" sz="2400" dirty="0"/>
              <a:t>a common table expression to make report averages based on </a:t>
            </a:r>
            <a:r>
              <a:rPr lang="en-US" sz="2400" dirty="0" smtClean="0"/>
              <a:t>counts:</a:t>
            </a:r>
            <a:endParaRPr lang="en-US" sz="2400" dirty="0"/>
          </a:p>
        </p:txBody>
      </p:sp>
      <p:sp>
        <p:nvSpPr>
          <p:cNvPr id="4" name="Rectangle 3"/>
          <p:cNvSpPr/>
          <p:nvPr/>
        </p:nvSpPr>
        <p:spPr>
          <a:xfrm>
            <a:off x="937646" y="1255363"/>
            <a:ext cx="10011907" cy="369332"/>
          </a:xfrm>
          <a:prstGeom prst="rect">
            <a:avLst/>
          </a:prstGeom>
        </p:spPr>
        <p:txBody>
          <a:bodyPr wrap="square">
            <a:spAutoFit/>
          </a:bodyPr>
          <a:lstStyle/>
          <a:p>
            <a:r>
              <a:rPr lang="en-US" dirty="0"/>
              <a:t>This example uses the CTE to return the average number of sales orders in 2018 for all sales staffs.</a:t>
            </a:r>
          </a:p>
        </p:txBody>
      </p:sp>
      <p:sp>
        <p:nvSpPr>
          <p:cNvPr id="5" name="Rectangle 4"/>
          <p:cNvSpPr/>
          <p:nvPr/>
        </p:nvSpPr>
        <p:spPr>
          <a:xfrm>
            <a:off x="1084880" y="1960535"/>
            <a:ext cx="3719595" cy="3046988"/>
          </a:xfrm>
          <a:prstGeom prst="rect">
            <a:avLst/>
          </a:prstGeom>
        </p:spPr>
        <p:txBody>
          <a:bodyPr wrap="square">
            <a:spAutoFit/>
          </a:bodyPr>
          <a:lstStyle/>
          <a:p>
            <a:r>
              <a:rPr lang="en-US" sz="1600" dirty="0"/>
              <a:t>WITH </a:t>
            </a:r>
            <a:r>
              <a:rPr lang="en-US" sz="1600" dirty="0" err="1"/>
              <a:t>cte_sales</a:t>
            </a:r>
            <a:r>
              <a:rPr lang="en-US" sz="1600" dirty="0"/>
              <a:t> AS (</a:t>
            </a:r>
          </a:p>
          <a:p>
            <a:r>
              <a:rPr lang="en-US" sz="1600" dirty="0"/>
              <a:t>    SELECT </a:t>
            </a:r>
          </a:p>
          <a:p>
            <a:r>
              <a:rPr lang="en-US" sz="1600" dirty="0"/>
              <a:t>        </a:t>
            </a:r>
            <a:r>
              <a:rPr lang="en-US" sz="1600" dirty="0" err="1"/>
              <a:t>staff_id</a:t>
            </a:r>
            <a:r>
              <a:rPr lang="en-US" sz="1600" dirty="0"/>
              <a:t>, </a:t>
            </a:r>
          </a:p>
          <a:p>
            <a:r>
              <a:rPr lang="en-US" sz="1600" dirty="0"/>
              <a:t>        COUNT(*) </a:t>
            </a:r>
            <a:r>
              <a:rPr lang="en-US" sz="1600" dirty="0" err="1"/>
              <a:t>order_count</a:t>
            </a:r>
            <a:r>
              <a:rPr lang="en-US" sz="1600" dirty="0"/>
              <a:t>  </a:t>
            </a:r>
          </a:p>
          <a:p>
            <a:r>
              <a:rPr lang="en-US" sz="1600" dirty="0"/>
              <a:t>    FROM</a:t>
            </a:r>
          </a:p>
          <a:p>
            <a:r>
              <a:rPr lang="en-US" sz="1600" dirty="0"/>
              <a:t>        </a:t>
            </a:r>
            <a:r>
              <a:rPr lang="en-US" sz="1600" dirty="0" err="1"/>
              <a:t>sales.orders</a:t>
            </a:r>
            <a:endParaRPr lang="en-US" sz="1600" dirty="0"/>
          </a:p>
          <a:p>
            <a:r>
              <a:rPr lang="en-US" sz="1600" dirty="0"/>
              <a:t>    WHERE </a:t>
            </a:r>
          </a:p>
          <a:p>
            <a:r>
              <a:rPr lang="en-US" sz="1600" dirty="0"/>
              <a:t>        YEAR(</a:t>
            </a:r>
            <a:r>
              <a:rPr lang="en-US" sz="1600" dirty="0" err="1"/>
              <a:t>order_date</a:t>
            </a:r>
            <a:r>
              <a:rPr lang="en-US" sz="1600" dirty="0"/>
              <a:t>) = 2018</a:t>
            </a:r>
          </a:p>
          <a:p>
            <a:r>
              <a:rPr lang="en-US" sz="1600" dirty="0"/>
              <a:t>    GROUP BY</a:t>
            </a:r>
          </a:p>
          <a:p>
            <a:r>
              <a:rPr lang="en-US" sz="1600" dirty="0"/>
              <a:t>        </a:t>
            </a:r>
            <a:r>
              <a:rPr lang="en-US" sz="1600" dirty="0" err="1"/>
              <a:t>staff_id</a:t>
            </a:r>
            <a:endParaRPr lang="en-US" sz="1600" dirty="0"/>
          </a:p>
          <a:p>
            <a:endParaRPr lang="en-US" sz="1600" dirty="0"/>
          </a:p>
          <a:p>
            <a:r>
              <a:rPr lang="en-US" sz="1600" dirty="0"/>
              <a:t>)</a:t>
            </a:r>
          </a:p>
        </p:txBody>
      </p:sp>
      <p:sp>
        <p:nvSpPr>
          <p:cNvPr id="6" name="Rectangle 5"/>
          <p:cNvSpPr/>
          <p:nvPr/>
        </p:nvSpPr>
        <p:spPr>
          <a:xfrm>
            <a:off x="5207430" y="1960536"/>
            <a:ext cx="5912604" cy="584775"/>
          </a:xfrm>
          <a:prstGeom prst="rect">
            <a:avLst/>
          </a:prstGeom>
        </p:spPr>
        <p:txBody>
          <a:bodyPr wrap="square">
            <a:spAutoFit/>
          </a:bodyPr>
          <a:lstStyle/>
          <a:p>
            <a:r>
              <a:rPr lang="en-US" sz="1600" dirty="0" smtClean="0"/>
              <a:t>SELECT AVG(</a:t>
            </a:r>
            <a:r>
              <a:rPr lang="en-US" sz="1600" dirty="0" err="1" smtClean="0"/>
              <a:t>order_count</a:t>
            </a:r>
            <a:r>
              <a:rPr lang="en-US" sz="1600" dirty="0"/>
              <a:t>) </a:t>
            </a:r>
            <a:r>
              <a:rPr lang="en-US" sz="1600" dirty="0" err="1"/>
              <a:t>average_orders_by_staff</a:t>
            </a:r>
            <a:endParaRPr lang="en-US" sz="1600" dirty="0"/>
          </a:p>
          <a:p>
            <a:r>
              <a:rPr lang="en-US" sz="1600" dirty="0"/>
              <a:t>FROM </a:t>
            </a:r>
            <a:r>
              <a:rPr lang="en-US" sz="1600" dirty="0" err="1" smtClean="0"/>
              <a:t>cte_sales</a:t>
            </a:r>
            <a:r>
              <a:rPr lang="en-US" sz="1600" dirty="0"/>
              <a:t>;</a:t>
            </a:r>
          </a:p>
        </p:txBody>
      </p:sp>
      <p:sp>
        <p:nvSpPr>
          <p:cNvPr id="7" name="Rectangle 6"/>
          <p:cNvSpPr/>
          <p:nvPr/>
        </p:nvSpPr>
        <p:spPr>
          <a:xfrm>
            <a:off x="5292671" y="3115160"/>
            <a:ext cx="6439545" cy="1362184"/>
          </a:xfrm>
          <a:prstGeom prst="rect">
            <a:avLst/>
          </a:prstGeom>
        </p:spPr>
        <p:txBody>
          <a:bodyPr wrap="square">
            <a:spAutoFit/>
          </a:bodyPr>
          <a:lstStyle/>
          <a:p>
            <a:r>
              <a:rPr lang="en-US" sz="1600" dirty="0" err="1"/>
              <a:t>average_orders_by_staff</a:t>
            </a:r>
            <a:endParaRPr lang="en-US" sz="1600" dirty="0"/>
          </a:p>
          <a:p>
            <a:r>
              <a:rPr lang="en-US" sz="1600" dirty="0"/>
              <a:t>-----------------------</a:t>
            </a:r>
          </a:p>
          <a:p>
            <a:r>
              <a:rPr lang="en-US" sz="1600" dirty="0"/>
              <a:t>48</a:t>
            </a:r>
          </a:p>
          <a:p>
            <a:endParaRPr lang="en-US" sz="1600" dirty="0"/>
          </a:p>
          <a:p>
            <a:r>
              <a:rPr lang="en-US" sz="1600" dirty="0"/>
              <a:t>(1 row affected)</a:t>
            </a:r>
          </a:p>
        </p:txBody>
      </p:sp>
    </p:spTree>
    <p:extLst>
      <p:ext uri="{BB962C8B-B14F-4D97-AF65-F5344CB8AC3E}">
        <p14:creationId xmlns:p14="http://schemas.microsoft.com/office/powerpoint/2010/main" val="1372245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2149" y="743919"/>
            <a:ext cx="9918915" cy="369332"/>
          </a:xfrm>
          <a:prstGeom prst="rect">
            <a:avLst/>
          </a:prstGeom>
          <a:noFill/>
        </p:spPr>
        <p:txBody>
          <a:bodyPr wrap="square" rtlCol="0">
            <a:spAutoFit/>
          </a:bodyPr>
          <a:lstStyle/>
          <a:p>
            <a:r>
              <a:rPr lang="en-US" dirty="0" smtClean="0"/>
              <a:t>c. Using </a:t>
            </a:r>
            <a:r>
              <a:rPr lang="en-US" dirty="0"/>
              <a:t>multiple SQL Server CTE in a single query </a:t>
            </a:r>
            <a:r>
              <a:rPr lang="en-US" dirty="0" smtClean="0"/>
              <a:t>example:</a:t>
            </a:r>
            <a:endParaRPr lang="en-US" dirty="0"/>
          </a:p>
        </p:txBody>
      </p:sp>
      <p:sp>
        <p:nvSpPr>
          <p:cNvPr id="4" name="Rectangle 3"/>
          <p:cNvSpPr/>
          <p:nvPr/>
        </p:nvSpPr>
        <p:spPr>
          <a:xfrm>
            <a:off x="922149" y="1177872"/>
            <a:ext cx="10546597" cy="646331"/>
          </a:xfrm>
          <a:prstGeom prst="rect">
            <a:avLst/>
          </a:prstGeom>
        </p:spPr>
        <p:txBody>
          <a:bodyPr wrap="square">
            <a:spAutoFit/>
          </a:bodyPr>
          <a:lstStyle/>
          <a:p>
            <a:r>
              <a:rPr lang="en-US" dirty="0"/>
              <a:t>The following example uses two CTE </a:t>
            </a:r>
            <a:r>
              <a:rPr lang="en-US" dirty="0" err="1"/>
              <a:t>cte_category_counts</a:t>
            </a:r>
            <a:r>
              <a:rPr lang="en-US" dirty="0"/>
              <a:t> and </a:t>
            </a:r>
            <a:r>
              <a:rPr lang="en-US" dirty="0" err="1"/>
              <a:t>cte_category_sales</a:t>
            </a:r>
            <a:r>
              <a:rPr lang="en-US" dirty="0"/>
              <a:t> to return the number of the products and sales for each product category. The outer query joins two CTEs using the </a:t>
            </a:r>
            <a:r>
              <a:rPr lang="en-US" dirty="0" err="1"/>
              <a:t>category_id</a:t>
            </a:r>
            <a:r>
              <a:rPr lang="en-US" dirty="0"/>
              <a:t> column.</a:t>
            </a:r>
          </a:p>
        </p:txBody>
      </p:sp>
      <p:sp>
        <p:nvSpPr>
          <p:cNvPr id="5" name="Rectangle 4"/>
          <p:cNvSpPr/>
          <p:nvPr/>
        </p:nvSpPr>
        <p:spPr>
          <a:xfrm>
            <a:off x="1038387" y="1999282"/>
            <a:ext cx="3355382" cy="3970318"/>
          </a:xfrm>
          <a:prstGeom prst="rect">
            <a:avLst/>
          </a:prstGeom>
        </p:spPr>
        <p:txBody>
          <a:bodyPr wrap="square">
            <a:spAutoFit/>
          </a:bodyPr>
          <a:lstStyle/>
          <a:p>
            <a:r>
              <a:rPr lang="en-US" sz="1400" dirty="0"/>
              <a:t>WITH </a:t>
            </a:r>
            <a:r>
              <a:rPr lang="en-US" sz="1400" dirty="0" err="1"/>
              <a:t>cte_category_counts</a:t>
            </a:r>
            <a:r>
              <a:rPr lang="en-US" sz="1400" dirty="0"/>
              <a:t> (</a:t>
            </a:r>
          </a:p>
          <a:p>
            <a:r>
              <a:rPr lang="en-US" sz="1400" dirty="0"/>
              <a:t>    </a:t>
            </a:r>
            <a:r>
              <a:rPr lang="en-US" sz="1400" dirty="0" err="1"/>
              <a:t>category_id</a:t>
            </a:r>
            <a:r>
              <a:rPr lang="en-US" sz="1400" dirty="0"/>
              <a:t>, </a:t>
            </a:r>
          </a:p>
          <a:p>
            <a:r>
              <a:rPr lang="en-US" sz="1400" dirty="0"/>
              <a:t>    </a:t>
            </a:r>
            <a:r>
              <a:rPr lang="en-US" sz="1400" dirty="0" err="1"/>
              <a:t>category_name</a:t>
            </a:r>
            <a:r>
              <a:rPr lang="en-US" sz="1400" dirty="0"/>
              <a:t>, </a:t>
            </a:r>
          </a:p>
          <a:p>
            <a:r>
              <a:rPr lang="en-US" sz="1400" dirty="0"/>
              <a:t>    </a:t>
            </a:r>
            <a:r>
              <a:rPr lang="en-US" sz="1400" dirty="0" err="1"/>
              <a:t>product_count</a:t>
            </a:r>
            <a:endParaRPr lang="en-US" sz="1400" dirty="0"/>
          </a:p>
          <a:p>
            <a:r>
              <a:rPr lang="en-US" sz="1400" dirty="0"/>
              <a:t>)</a:t>
            </a:r>
          </a:p>
          <a:p>
            <a:r>
              <a:rPr lang="en-US" sz="1400" dirty="0"/>
              <a:t>AS (</a:t>
            </a:r>
          </a:p>
          <a:p>
            <a:r>
              <a:rPr lang="en-US" sz="1400" dirty="0"/>
              <a:t>    SELECT </a:t>
            </a:r>
          </a:p>
          <a:p>
            <a:r>
              <a:rPr lang="en-US" sz="1400" dirty="0"/>
              <a:t>        </a:t>
            </a:r>
            <a:r>
              <a:rPr lang="en-US" sz="1400" dirty="0" err="1"/>
              <a:t>c.category_id</a:t>
            </a:r>
            <a:r>
              <a:rPr lang="en-US" sz="1400" dirty="0"/>
              <a:t>, </a:t>
            </a:r>
          </a:p>
          <a:p>
            <a:r>
              <a:rPr lang="en-US" sz="1400" dirty="0"/>
              <a:t>        </a:t>
            </a:r>
            <a:r>
              <a:rPr lang="en-US" sz="1400" dirty="0" err="1"/>
              <a:t>c.category_name</a:t>
            </a:r>
            <a:r>
              <a:rPr lang="en-US" sz="1400" dirty="0"/>
              <a:t>, </a:t>
            </a:r>
          </a:p>
          <a:p>
            <a:r>
              <a:rPr lang="en-US" sz="1400" dirty="0"/>
              <a:t>        COUNT(</a:t>
            </a:r>
            <a:r>
              <a:rPr lang="en-US" sz="1400" dirty="0" err="1"/>
              <a:t>p.product_id</a:t>
            </a:r>
            <a:r>
              <a:rPr lang="en-US" sz="1400" dirty="0"/>
              <a:t>)</a:t>
            </a:r>
          </a:p>
          <a:p>
            <a:r>
              <a:rPr lang="en-US" sz="1400" dirty="0"/>
              <a:t>    FROM </a:t>
            </a:r>
          </a:p>
          <a:p>
            <a:r>
              <a:rPr lang="en-US" sz="1400" dirty="0"/>
              <a:t>        </a:t>
            </a:r>
            <a:r>
              <a:rPr lang="en-US" sz="1400" dirty="0" err="1"/>
              <a:t>production.products</a:t>
            </a:r>
            <a:r>
              <a:rPr lang="en-US" sz="1400" dirty="0"/>
              <a:t> p</a:t>
            </a:r>
          </a:p>
          <a:p>
            <a:r>
              <a:rPr lang="en-US" sz="1400" dirty="0"/>
              <a:t>        INNER JOIN </a:t>
            </a:r>
            <a:r>
              <a:rPr lang="en-US" sz="1400" dirty="0" err="1"/>
              <a:t>production.categories</a:t>
            </a:r>
            <a:r>
              <a:rPr lang="en-US" sz="1400" dirty="0"/>
              <a:t> c </a:t>
            </a:r>
          </a:p>
          <a:p>
            <a:r>
              <a:rPr lang="en-US" sz="1400" dirty="0"/>
              <a:t>            ON </a:t>
            </a:r>
            <a:r>
              <a:rPr lang="en-US" sz="1400" dirty="0" err="1"/>
              <a:t>c.category_id</a:t>
            </a:r>
            <a:r>
              <a:rPr lang="en-US" sz="1400" dirty="0"/>
              <a:t> = </a:t>
            </a:r>
            <a:r>
              <a:rPr lang="en-US" sz="1400" dirty="0" err="1"/>
              <a:t>p.category_id</a:t>
            </a:r>
            <a:endParaRPr lang="en-US" sz="1400" dirty="0"/>
          </a:p>
          <a:p>
            <a:r>
              <a:rPr lang="en-US" sz="1400" dirty="0"/>
              <a:t>    GROUP BY </a:t>
            </a:r>
          </a:p>
          <a:p>
            <a:r>
              <a:rPr lang="en-US" sz="1400" dirty="0"/>
              <a:t>        </a:t>
            </a:r>
            <a:r>
              <a:rPr lang="en-US" sz="1400" dirty="0" err="1"/>
              <a:t>c.category_id</a:t>
            </a:r>
            <a:r>
              <a:rPr lang="en-US" sz="1400" dirty="0"/>
              <a:t>, </a:t>
            </a:r>
          </a:p>
          <a:p>
            <a:r>
              <a:rPr lang="en-US" sz="1400" dirty="0"/>
              <a:t>        </a:t>
            </a:r>
            <a:r>
              <a:rPr lang="en-US" sz="1400" dirty="0" err="1"/>
              <a:t>c.category_name</a:t>
            </a:r>
            <a:endParaRPr lang="en-US" sz="1400" dirty="0"/>
          </a:p>
          <a:p>
            <a:r>
              <a:rPr lang="en-US" sz="1400" dirty="0"/>
              <a:t>),</a:t>
            </a:r>
          </a:p>
        </p:txBody>
      </p:sp>
      <p:sp>
        <p:nvSpPr>
          <p:cNvPr id="6" name="Rectangle 5"/>
          <p:cNvSpPr/>
          <p:nvPr/>
        </p:nvSpPr>
        <p:spPr>
          <a:xfrm>
            <a:off x="4502258" y="1999281"/>
            <a:ext cx="3611105" cy="3323987"/>
          </a:xfrm>
          <a:prstGeom prst="rect">
            <a:avLst/>
          </a:prstGeom>
        </p:spPr>
        <p:txBody>
          <a:bodyPr wrap="square">
            <a:spAutoFit/>
          </a:bodyPr>
          <a:lstStyle/>
          <a:p>
            <a:r>
              <a:rPr lang="en-US" sz="1400" dirty="0" err="1"/>
              <a:t>cte_category_sales</a:t>
            </a:r>
            <a:r>
              <a:rPr lang="en-US" sz="1400" dirty="0"/>
              <a:t>(</a:t>
            </a:r>
            <a:r>
              <a:rPr lang="en-US" sz="1400" dirty="0" err="1"/>
              <a:t>category_id</a:t>
            </a:r>
            <a:r>
              <a:rPr lang="en-US" sz="1400" dirty="0"/>
              <a:t>, sales) AS (</a:t>
            </a:r>
          </a:p>
          <a:p>
            <a:r>
              <a:rPr lang="en-US" sz="1400" dirty="0"/>
              <a:t>    SELECT    </a:t>
            </a:r>
          </a:p>
          <a:p>
            <a:r>
              <a:rPr lang="en-US" sz="1400" dirty="0"/>
              <a:t>        </a:t>
            </a:r>
            <a:r>
              <a:rPr lang="en-US" sz="1400" dirty="0" err="1"/>
              <a:t>p.category_id</a:t>
            </a:r>
            <a:r>
              <a:rPr lang="en-US" sz="1400" dirty="0"/>
              <a:t>, </a:t>
            </a:r>
          </a:p>
          <a:p>
            <a:r>
              <a:rPr lang="en-US" sz="1400" dirty="0"/>
              <a:t>        SUM(</a:t>
            </a:r>
            <a:r>
              <a:rPr lang="en-US" sz="1400" dirty="0" err="1"/>
              <a:t>i.quantity</a:t>
            </a:r>
            <a:r>
              <a:rPr lang="en-US" sz="1400" dirty="0"/>
              <a:t> * </a:t>
            </a:r>
            <a:r>
              <a:rPr lang="en-US" sz="1400" dirty="0" err="1"/>
              <a:t>i.list_price</a:t>
            </a:r>
            <a:r>
              <a:rPr lang="en-US" sz="1400" dirty="0"/>
              <a:t> * (1 - </a:t>
            </a:r>
            <a:r>
              <a:rPr lang="en-US" sz="1400" dirty="0" err="1"/>
              <a:t>i.discount</a:t>
            </a:r>
            <a:r>
              <a:rPr lang="en-US" sz="1400" dirty="0"/>
              <a:t>))</a:t>
            </a:r>
          </a:p>
          <a:p>
            <a:r>
              <a:rPr lang="en-US" sz="1400" dirty="0"/>
              <a:t>    FROM    </a:t>
            </a:r>
          </a:p>
          <a:p>
            <a:r>
              <a:rPr lang="en-US" sz="1400" dirty="0"/>
              <a:t>        </a:t>
            </a:r>
            <a:r>
              <a:rPr lang="en-US" sz="1400" dirty="0" err="1"/>
              <a:t>sales.order_items</a:t>
            </a:r>
            <a:r>
              <a:rPr lang="en-US" sz="1400" dirty="0"/>
              <a:t> </a:t>
            </a:r>
            <a:r>
              <a:rPr lang="en-US" sz="1400" dirty="0" err="1"/>
              <a:t>i</a:t>
            </a:r>
            <a:endParaRPr lang="en-US" sz="1400" dirty="0"/>
          </a:p>
          <a:p>
            <a:r>
              <a:rPr lang="en-US" sz="1400" dirty="0"/>
              <a:t>        INNER JOIN </a:t>
            </a:r>
            <a:r>
              <a:rPr lang="en-US" sz="1400" dirty="0" err="1"/>
              <a:t>production.products</a:t>
            </a:r>
            <a:r>
              <a:rPr lang="en-US" sz="1400" dirty="0"/>
              <a:t> p </a:t>
            </a:r>
          </a:p>
          <a:p>
            <a:r>
              <a:rPr lang="en-US" sz="1400" dirty="0"/>
              <a:t>            ON </a:t>
            </a:r>
            <a:r>
              <a:rPr lang="en-US" sz="1400" dirty="0" err="1"/>
              <a:t>p.product_id</a:t>
            </a:r>
            <a:r>
              <a:rPr lang="en-US" sz="1400" dirty="0"/>
              <a:t> = </a:t>
            </a:r>
            <a:r>
              <a:rPr lang="en-US" sz="1400" dirty="0" err="1"/>
              <a:t>i.product_id</a:t>
            </a:r>
            <a:endParaRPr lang="en-US" sz="1400" dirty="0"/>
          </a:p>
          <a:p>
            <a:r>
              <a:rPr lang="en-US" sz="1400" dirty="0"/>
              <a:t>        INNER JOIN </a:t>
            </a:r>
            <a:r>
              <a:rPr lang="en-US" sz="1400" dirty="0" err="1"/>
              <a:t>sales.orders</a:t>
            </a:r>
            <a:r>
              <a:rPr lang="en-US" sz="1400" dirty="0"/>
              <a:t> o </a:t>
            </a:r>
          </a:p>
          <a:p>
            <a:r>
              <a:rPr lang="en-US" sz="1400" dirty="0"/>
              <a:t>            ON </a:t>
            </a:r>
            <a:r>
              <a:rPr lang="en-US" sz="1400" dirty="0" err="1"/>
              <a:t>o.order_id</a:t>
            </a:r>
            <a:r>
              <a:rPr lang="en-US" sz="1400" dirty="0"/>
              <a:t> = </a:t>
            </a:r>
            <a:r>
              <a:rPr lang="en-US" sz="1400" dirty="0" err="1"/>
              <a:t>i.order_id</a:t>
            </a:r>
            <a:endParaRPr lang="en-US" sz="1400" dirty="0"/>
          </a:p>
          <a:p>
            <a:r>
              <a:rPr lang="en-US" sz="1400" dirty="0"/>
              <a:t>    WHERE </a:t>
            </a:r>
            <a:r>
              <a:rPr lang="en-US" sz="1400" dirty="0" err="1"/>
              <a:t>order_status</a:t>
            </a:r>
            <a:r>
              <a:rPr lang="en-US" sz="1400" dirty="0"/>
              <a:t> = 4 -- completed</a:t>
            </a:r>
          </a:p>
          <a:p>
            <a:r>
              <a:rPr lang="en-US" sz="1400" dirty="0"/>
              <a:t>    GROUP BY </a:t>
            </a:r>
          </a:p>
          <a:p>
            <a:r>
              <a:rPr lang="en-US" sz="1400" dirty="0"/>
              <a:t>        </a:t>
            </a:r>
            <a:r>
              <a:rPr lang="en-US" sz="1400" dirty="0" err="1"/>
              <a:t>p.category_id</a:t>
            </a:r>
            <a:endParaRPr lang="en-US" sz="1400" dirty="0"/>
          </a:p>
          <a:p>
            <a:r>
              <a:rPr lang="en-US" sz="1400" dirty="0"/>
              <a:t>) </a:t>
            </a:r>
          </a:p>
        </p:txBody>
      </p:sp>
      <p:sp>
        <p:nvSpPr>
          <p:cNvPr id="7" name="Rectangle 6"/>
          <p:cNvSpPr/>
          <p:nvPr/>
        </p:nvSpPr>
        <p:spPr>
          <a:xfrm>
            <a:off x="8221853" y="1712563"/>
            <a:ext cx="3246894" cy="2739211"/>
          </a:xfrm>
          <a:prstGeom prst="rect">
            <a:avLst/>
          </a:prstGeom>
        </p:spPr>
        <p:txBody>
          <a:bodyPr wrap="square">
            <a:spAutoFit/>
          </a:bodyPr>
          <a:lstStyle/>
          <a:p>
            <a:endParaRPr lang="en-US" dirty="0"/>
          </a:p>
          <a:p>
            <a:r>
              <a:rPr lang="en-US" sz="1400" dirty="0"/>
              <a:t>SELECT </a:t>
            </a:r>
          </a:p>
          <a:p>
            <a:r>
              <a:rPr lang="en-US" sz="1400" dirty="0"/>
              <a:t>    </a:t>
            </a:r>
            <a:r>
              <a:rPr lang="en-US" sz="1400" dirty="0" err="1"/>
              <a:t>c.category_id</a:t>
            </a:r>
            <a:r>
              <a:rPr lang="en-US" sz="1400" dirty="0"/>
              <a:t>, </a:t>
            </a:r>
          </a:p>
          <a:p>
            <a:r>
              <a:rPr lang="en-US" sz="1400" dirty="0"/>
              <a:t>    </a:t>
            </a:r>
            <a:r>
              <a:rPr lang="en-US" sz="1400" dirty="0" err="1"/>
              <a:t>c.category_name</a:t>
            </a:r>
            <a:r>
              <a:rPr lang="en-US" sz="1400" dirty="0"/>
              <a:t>, </a:t>
            </a:r>
          </a:p>
          <a:p>
            <a:r>
              <a:rPr lang="en-US" sz="1400" dirty="0"/>
              <a:t>    </a:t>
            </a:r>
            <a:r>
              <a:rPr lang="en-US" sz="1400" dirty="0" err="1"/>
              <a:t>c.product_count</a:t>
            </a:r>
            <a:r>
              <a:rPr lang="en-US" sz="1400" dirty="0"/>
              <a:t>, </a:t>
            </a:r>
          </a:p>
          <a:p>
            <a:r>
              <a:rPr lang="en-US" sz="1400" dirty="0"/>
              <a:t>    </a:t>
            </a:r>
            <a:r>
              <a:rPr lang="en-US" sz="1400" dirty="0" err="1"/>
              <a:t>s.sales</a:t>
            </a:r>
            <a:endParaRPr lang="en-US" sz="1400" dirty="0"/>
          </a:p>
          <a:p>
            <a:r>
              <a:rPr lang="en-US" sz="1400" dirty="0"/>
              <a:t>FROM</a:t>
            </a:r>
          </a:p>
          <a:p>
            <a:r>
              <a:rPr lang="en-US" sz="1400" dirty="0"/>
              <a:t>    </a:t>
            </a:r>
            <a:r>
              <a:rPr lang="en-US" sz="1400" dirty="0" err="1"/>
              <a:t>cte_category_counts</a:t>
            </a:r>
            <a:r>
              <a:rPr lang="en-US" sz="1400" dirty="0"/>
              <a:t> c</a:t>
            </a:r>
          </a:p>
          <a:p>
            <a:r>
              <a:rPr lang="en-US" sz="1400" dirty="0"/>
              <a:t>    INNER JOIN </a:t>
            </a:r>
            <a:r>
              <a:rPr lang="en-US" sz="1400" dirty="0" err="1"/>
              <a:t>cte_category_sales</a:t>
            </a:r>
            <a:r>
              <a:rPr lang="en-US" sz="1400" dirty="0"/>
              <a:t> s </a:t>
            </a:r>
          </a:p>
          <a:p>
            <a:r>
              <a:rPr lang="en-US" sz="1400" dirty="0"/>
              <a:t>        ON </a:t>
            </a:r>
            <a:r>
              <a:rPr lang="en-US" sz="1400" dirty="0" err="1"/>
              <a:t>s.category_id</a:t>
            </a:r>
            <a:r>
              <a:rPr lang="en-US" sz="1400" dirty="0"/>
              <a:t> = </a:t>
            </a:r>
            <a:r>
              <a:rPr lang="en-US" sz="1400" dirty="0" err="1"/>
              <a:t>c.category_id</a:t>
            </a:r>
            <a:endParaRPr lang="en-US" sz="1400" dirty="0"/>
          </a:p>
          <a:p>
            <a:r>
              <a:rPr lang="en-US" sz="1400" dirty="0"/>
              <a:t>ORDER BY </a:t>
            </a:r>
          </a:p>
          <a:p>
            <a:r>
              <a:rPr lang="en-US" sz="1400" dirty="0"/>
              <a:t>    </a:t>
            </a:r>
            <a:r>
              <a:rPr lang="en-US" sz="1400" dirty="0" err="1"/>
              <a:t>c.category_name</a:t>
            </a:r>
            <a:r>
              <a:rPr lang="en-US" sz="1400" dirty="0"/>
              <a:t>;</a:t>
            </a:r>
          </a:p>
        </p:txBody>
      </p:sp>
      <p:pic>
        <p:nvPicPr>
          <p:cNvPr id="8" name="Picture 7"/>
          <p:cNvPicPr>
            <a:picLocks noChangeAspect="1"/>
          </p:cNvPicPr>
          <p:nvPr/>
        </p:nvPicPr>
        <p:blipFill>
          <a:blip r:embed="rId2"/>
          <a:stretch>
            <a:fillRect/>
          </a:stretch>
        </p:blipFill>
        <p:spPr>
          <a:xfrm>
            <a:off x="7947401" y="4626852"/>
            <a:ext cx="3581400" cy="971550"/>
          </a:xfrm>
          <a:prstGeom prst="rect">
            <a:avLst/>
          </a:prstGeom>
        </p:spPr>
      </p:pic>
    </p:spTree>
    <p:extLst>
      <p:ext uri="{BB962C8B-B14F-4D97-AF65-F5344CB8AC3E}">
        <p14:creationId xmlns:p14="http://schemas.microsoft.com/office/powerpoint/2010/main" val="3561949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5" cy="885414"/>
          </a:xfrm>
        </p:spPr>
        <p:txBody>
          <a:bodyPr/>
          <a:lstStyle/>
          <a:p>
            <a:r>
              <a:rPr lang="en-US" dirty="0" smtClean="0"/>
              <a:t>SQL SERVER JOINS</a:t>
            </a:r>
            <a:endParaRPr lang="en-US" dirty="0"/>
          </a:p>
        </p:txBody>
      </p:sp>
      <p:sp>
        <p:nvSpPr>
          <p:cNvPr id="3" name="Content Placeholder 2"/>
          <p:cNvSpPr>
            <a:spLocks noGrp="1"/>
          </p:cNvSpPr>
          <p:nvPr>
            <p:ph idx="1"/>
          </p:nvPr>
        </p:nvSpPr>
        <p:spPr/>
        <p:txBody>
          <a:bodyPr/>
          <a:lstStyle/>
          <a:p>
            <a:r>
              <a:rPr lang="en-US" dirty="0"/>
              <a:t>In a relational database, data is distributed in multiple logical tables. </a:t>
            </a:r>
            <a:endParaRPr lang="en-US" dirty="0" smtClean="0"/>
          </a:p>
          <a:p>
            <a:r>
              <a:rPr lang="en-US" dirty="0" smtClean="0"/>
              <a:t>To </a:t>
            </a:r>
            <a:r>
              <a:rPr lang="en-US" dirty="0"/>
              <a:t>get a complete meaningful set of data, you need to query data from these tables by using joins. </a:t>
            </a:r>
            <a:endParaRPr lang="en-US" dirty="0" smtClean="0"/>
          </a:p>
          <a:p>
            <a:r>
              <a:rPr lang="en-US" dirty="0" smtClean="0"/>
              <a:t>SQL </a:t>
            </a:r>
            <a:r>
              <a:rPr lang="en-US" dirty="0"/>
              <a:t>Server supports many kinds of joins including </a:t>
            </a:r>
            <a:r>
              <a:rPr lang="en-US" dirty="0">
                <a:hlinkClick r:id="rId2"/>
              </a:rPr>
              <a:t>inner join</a:t>
            </a:r>
            <a:r>
              <a:rPr lang="en-US" dirty="0"/>
              <a:t>, </a:t>
            </a:r>
            <a:r>
              <a:rPr lang="en-US" dirty="0">
                <a:hlinkClick r:id="rId3"/>
              </a:rPr>
              <a:t>left join</a:t>
            </a:r>
            <a:r>
              <a:rPr lang="en-US" dirty="0"/>
              <a:t>, </a:t>
            </a:r>
            <a:r>
              <a:rPr lang="en-US" dirty="0">
                <a:hlinkClick r:id="rId4"/>
              </a:rPr>
              <a:t>right join</a:t>
            </a:r>
            <a:r>
              <a:rPr lang="en-US" dirty="0"/>
              <a:t>, </a:t>
            </a:r>
            <a:r>
              <a:rPr lang="en-US" u="sng" dirty="0">
                <a:hlinkClick r:id="rId5"/>
              </a:rPr>
              <a:t>full outer join</a:t>
            </a:r>
            <a:r>
              <a:rPr lang="en-US" dirty="0"/>
              <a:t>, and </a:t>
            </a:r>
            <a:r>
              <a:rPr lang="en-US" dirty="0">
                <a:hlinkClick r:id="rId6"/>
              </a:rPr>
              <a:t>cross join</a:t>
            </a:r>
            <a:r>
              <a:rPr lang="en-US" dirty="0"/>
              <a:t>. </a:t>
            </a:r>
            <a:endParaRPr lang="en-US" dirty="0" smtClean="0"/>
          </a:p>
          <a:p>
            <a:r>
              <a:rPr lang="en-US" dirty="0" smtClean="0"/>
              <a:t>Each </a:t>
            </a:r>
            <a:r>
              <a:rPr lang="en-US" dirty="0"/>
              <a:t>join type specifies how SQL Server uses data from one table to select rows in another table.</a:t>
            </a:r>
            <a:endParaRPr lang="en-US" dirty="0"/>
          </a:p>
        </p:txBody>
      </p:sp>
    </p:spTree>
    <p:extLst>
      <p:ext uri="{BB962C8B-B14F-4D97-AF65-F5344CB8AC3E}">
        <p14:creationId xmlns:p14="http://schemas.microsoft.com/office/powerpoint/2010/main" val="473070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91554" y="883404"/>
            <a:ext cx="4657240" cy="707886"/>
          </a:xfrm>
          <a:prstGeom prst="rect">
            <a:avLst/>
          </a:prstGeom>
          <a:noFill/>
        </p:spPr>
        <p:txBody>
          <a:bodyPr wrap="square" rtlCol="0">
            <a:spAutoFit/>
          </a:bodyPr>
          <a:lstStyle/>
          <a:p>
            <a:r>
              <a:rPr lang="en-US" sz="4000" dirty="0" smtClean="0"/>
              <a:t>INNER JOIN</a:t>
            </a:r>
            <a:endParaRPr lang="en-US" sz="4000" dirty="0"/>
          </a:p>
        </p:txBody>
      </p:sp>
      <p:sp>
        <p:nvSpPr>
          <p:cNvPr id="5" name="Rectangle 4"/>
          <p:cNvSpPr/>
          <p:nvPr/>
        </p:nvSpPr>
        <p:spPr>
          <a:xfrm>
            <a:off x="929898" y="1666069"/>
            <a:ext cx="10593092" cy="369332"/>
          </a:xfrm>
          <a:prstGeom prst="rect">
            <a:avLst/>
          </a:prstGeom>
        </p:spPr>
        <p:txBody>
          <a:bodyPr wrap="square">
            <a:spAutoFit/>
          </a:bodyPr>
          <a:lstStyle/>
          <a:p>
            <a:r>
              <a:rPr lang="en-US" dirty="0"/>
              <a:t>Inner join produces a data set that includes rows from the left table which have matching rows from the right table.</a:t>
            </a:r>
          </a:p>
        </p:txBody>
      </p:sp>
      <p:pic>
        <p:nvPicPr>
          <p:cNvPr id="6" name="Picture 5"/>
          <p:cNvPicPr>
            <a:picLocks noChangeAspect="1"/>
          </p:cNvPicPr>
          <p:nvPr/>
        </p:nvPicPr>
        <p:blipFill>
          <a:blip r:embed="rId2"/>
          <a:stretch>
            <a:fillRect/>
          </a:stretch>
        </p:blipFill>
        <p:spPr>
          <a:xfrm>
            <a:off x="984144" y="2293749"/>
            <a:ext cx="1729686" cy="1345311"/>
          </a:xfrm>
          <a:prstGeom prst="rect">
            <a:avLst/>
          </a:prstGeom>
        </p:spPr>
      </p:pic>
      <p:pic>
        <p:nvPicPr>
          <p:cNvPr id="7" name="Picture 6"/>
          <p:cNvPicPr>
            <a:picLocks noChangeAspect="1"/>
          </p:cNvPicPr>
          <p:nvPr/>
        </p:nvPicPr>
        <p:blipFill>
          <a:blip r:embed="rId3"/>
          <a:stretch>
            <a:fillRect/>
          </a:stretch>
        </p:blipFill>
        <p:spPr>
          <a:xfrm>
            <a:off x="2971639" y="2700296"/>
            <a:ext cx="3533775" cy="923925"/>
          </a:xfrm>
          <a:prstGeom prst="rect">
            <a:avLst/>
          </a:prstGeom>
        </p:spPr>
      </p:pic>
      <p:pic>
        <p:nvPicPr>
          <p:cNvPr id="8" name="Picture 7"/>
          <p:cNvPicPr>
            <a:picLocks noChangeAspect="1"/>
          </p:cNvPicPr>
          <p:nvPr/>
        </p:nvPicPr>
        <p:blipFill>
          <a:blip r:embed="rId4"/>
          <a:stretch>
            <a:fillRect/>
          </a:stretch>
        </p:blipFill>
        <p:spPr>
          <a:xfrm>
            <a:off x="6818366" y="2700296"/>
            <a:ext cx="4429125" cy="942975"/>
          </a:xfrm>
          <a:prstGeom prst="rect">
            <a:avLst/>
          </a:prstGeom>
        </p:spPr>
      </p:pic>
      <p:sp>
        <p:nvSpPr>
          <p:cNvPr id="9" name="TextBox 8"/>
          <p:cNvSpPr txBox="1"/>
          <p:nvPr/>
        </p:nvSpPr>
        <p:spPr>
          <a:xfrm>
            <a:off x="3967485" y="2256185"/>
            <a:ext cx="1542082" cy="369332"/>
          </a:xfrm>
          <a:prstGeom prst="rect">
            <a:avLst/>
          </a:prstGeom>
          <a:noFill/>
        </p:spPr>
        <p:txBody>
          <a:bodyPr wrap="square" rtlCol="0">
            <a:spAutoFit/>
          </a:bodyPr>
          <a:lstStyle/>
          <a:p>
            <a:r>
              <a:rPr lang="en-US" dirty="0" smtClean="0"/>
              <a:t>EMPLOYEE</a:t>
            </a:r>
            <a:endParaRPr lang="en-US" dirty="0"/>
          </a:p>
        </p:txBody>
      </p:sp>
      <p:sp>
        <p:nvSpPr>
          <p:cNvPr id="11" name="TextBox 10"/>
          <p:cNvSpPr txBox="1"/>
          <p:nvPr/>
        </p:nvSpPr>
        <p:spPr>
          <a:xfrm>
            <a:off x="8304507" y="2225188"/>
            <a:ext cx="1642821" cy="369332"/>
          </a:xfrm>
          <a:prstGeom prst="rect">
            <a:avLst/>
          </a:prstGeom>
          <a:noFill/>
        </p:spPr>
        <p:txBody>
          <a:bodyPr wrap="square" rtlCol="0">
            <a:spAutoFit/>
          </a:bodyPr>
          <a:lstStyle/>
          <a:p>
            <a:r>
              <a:rPr lang="en-US" dirty="0" smtClean="0"/>
              <a:t>MANAGER</a:t>
            </a:r>
            <a:endParaRPr lang="en-US" dirty="0"/>
          </a:p>
        </p:txBody>
      </p:sp>
      <p:sp>
        <p:nvSpPr>
          <p:cNvPr id="12" name="Rectangle 11"/>
          <p:cNvSpPr/>
          <p:nvPr/>
        </p:nvSpPr>
        <p:spPr>
          <a:xfrm>
            <a:off x="984144" y="4171040"/>
            <a:ext cx="3045415" cy="1323439"/>
          </a:xfrm>
          <a:prstGeom prst="rect">
            <a:avLst/>
          </a:prstGeom>
        </p:spPr>
        <p:txBody>
          <a:bodyPr wrap="square">
            <a:spAutoFit/>
          </a:bodyPr>
          <a:lstStyle/>
          <a:p>
            <a:endParaRPr lang="en-US" sz="1600" dirty="0"/>
          </a:p>
          <a:p>
            <a:r>
              <a:rPr lang="en-US" sz="1600" dirty="0"/>
              <a:t>Select * from #</a:t>
            </a:r>
            <a:r>
              <a:rPr lang="en-US" sz="1600" dirty="0" err="1"/>
              <a:t>EmployeeTable</a:t>
            </a:r>
            <a:r>
              <a:rPr lang="en-US" sz="1600" dirty="0"/>
              <a:t> e inner join</a:t>
            </a:r>
          </a:p>
          <a:p>
            <a:r>
              <a:rPr lang="en-US" sz="1600" dirty="0"/>
              <a:t>#</a:t>
            </a:r>
            <a:r>
              <a:rPr lang="en-US" sz="1600" dirty="0" err="1"/>
              <a:t>ManagerTable</a:t>
            </a:r>
            <a:r>
              <a:rPr lang="en-US" sz="1600" dirty="0"/>
              <a:t> m on </a:t>
            </a:r>
            <a:r>
              <a:rPr lang="en-US" sz="1600" dirty="0" err="1"/>
              <a:t>e.EmployeeID</a:t>
            </a:r>
            <a:r>
              <a:rPr lang="en-US" sz="1600" dirty="0"/>
              <a:t>=</a:t>
            </a:r>
            <a:r>
              <a:rPr lang="en-US" sz="1600" dirty="0" err="1"/>
              <a:t>m.EmployeeID</a:t>
            </a:r>
            <a:endParaRPr lang="en-US" sz="1600" dirty="0"/>
          </a:p>
        </p:txBody>
      </p:sp>
      <p:pic>
        <p:nvPicPr>
          <p:cNvPr id="14" name="Picture 13"/>
          <p:cNvPicPr>
            <a:picLocks noChangeAspect="1"/>
          </p:cNvPicPr>
          <p:nvPr/>
        </p:nvPicPr>
        <p:blipFill>
          <a:blip r:embed="rId5"/>
          <a:stretch>
            <a:fillRect/>
          </a:stretch>
        </p:blipFill>
        <p:spPr>
          <a:xfrm>
            <a:off x="4254285" y="4501935"/>
            <a:ext cx="7304625" cy="876300"/>
          </a:xfrm>
          <a:prstGeom prst="rect">
            <a:avLst/>
          </a:prstGeom>
        </p:spPr>
      </p:pic>
    </p:spTree>
    <p:extLst>
      <p:ext uri="{BB962C8B-B14F-4D97-AF65-F5344CB8AC3E}">
        <p14:creationId xmlns:p14="http://schemas.microsoft.com/office/powerpoint/2010/main" val="3839967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91554" y="883404"/>
            <a:ext cx="4657240" cy="707886"/>
          </a:xfrm>
          <a:prstGeom prst="rect">
            <a:avLst/>
          </a:prstGeom>
          <a:noFill/>
        </p:spPr>
        <p:txBody>
          <a:bodyPr wrap="square" rtlCol="0">
            <a:spAutoFit/>
          </a:bodyPr>
          <a:lstStyle/>
          <a:p>
            <a:r>
              <a:rPr lang="en-US" sz="4000" dirty="0" smtClean="0"/>
              <a:t>LEFT JOIN</a:t>
            </a:r>
            <a:endParaRPr lang="en-US" sz="4000" dirty="0"/>
          </a:p>
        </p:txBody>
      </p:sp>
      <p:sp>
        <p:nvSpPr>
          <p:cNvPr id="5" name="Rectangle 4"/>
          <p:cNvSpPr/>
          <p:nvPr/>
        </p:nvSpPr>
        <p:spPr>
          <a:xfrm>
            <a:off x="929898" y="1666069"/>
            <a:ext cx="10593092" cy="1200329"/>
          </a:xfrm>
          <a:prstGeom prst="rect">
            <a:avLst/>
          </a:prstGeom>
        </p:spPr>
        <p:txBody>
          <a:bodyPr wrap="square">
            <a:spAutoFit/>
          </a:bodyPr>
          <a:lstStyle/>
          <a:p>
            <a:pPr marL="285750" indent="-285750">
              <a:buFont typeface="Arial" panose="020B0604020202020204" pitchFamily="34" charset="0"/>
              <a:buChar char="•"/>
            </a:pPr>
            <a:r>
              <a:rPr lang="en-US" dirty="0"/>
              <a:t>Left join selects data starting from the left table and matching rows in the right table. </a:t>
            </a:r>
            <a:endParaRPr lang="en-US" dirty="0" smtClean="0"/>
          </a:p>
          <a:p>
            <a:pPr marL="285750" indent="-285750">
              <a:buFont typeface="Arial" panose="020B0604020202020204" pitchFamily="34" charset="0"/>
              <a:buChar char="•"/>
            </a:pPr>
            <a:r>
              <a:rPr lang="en-US" dirty="0" smtClean="0"/>
              <a:t>The </a:t>
            </a:r>
            <a:r>
              <a:rPr lang="en-US" dirty="0"/>
              <a:t>left join returns all rows from the left table and the matching rows from the right table</a:t>
            </a:r>
            <a:r>
              <a:rPr lang="en-US" dirty="0" smtClean="0"/>
              <a:t>.</a:t>
            </a:r>
          </a:p>
          <a:p>
            <a:pPr marL="285750" indent="-285750">
              <a:buFont typeface="Arial" panose="020B0604020202020204" pitchFamily="34" charset="0"/>
              <a:buChar char="•"/>
            </a:pPr>
            <a:r>
              <a:rPr lang="en-US" dirty="0" smtClean="0"/>
              <a:t>If </a:t>
            </a:r>
            <a:r>
              <a:rPr lang="en-US" dirty="0"/>
              <a:t>a row in the left table does not have a matching row in the right table, the columns of the right table will have nulls.</a:t>
            </a:r>
          </a:p>
        </p:txBody>
      </p:sp>
      <p:pic>
        <p:nvPicPr>
          <p:cNvPr id="7" name="Picture 6"/>
          <p:cNvPicPr>
            <a:picLocks noChangeAspect="1"/>
          </p:cNvPicPr>
          <p:nvPr/>
        </p:nvPicPr>
        <p:blipFill>
          <a:blip r:embed="rId2"/>
          <a:stretch>
            <a:fillRect/>
          </a:stretch>
        </p:blipFill>
        <p:spPr>
          <a:xfrm>
            <a:off x="3005499" y="3437937"/>
            <a:ext cx="3533775" cy="923925"/>
          </a:xfrm>
          <a:prstGeom prst="rect">
            <a:avLst/>
          </a:prstGeom>
        </p:spPr>
      </p:pic>
      <p:pic>
        <p:nvPicPr>
          <p:cNvPr id="8" name="Picture 7"/>
          <p:cNvPicPr>
            <a:picLocks noChangeAspect="1"/>
          </p:cNvPicPr>
          <p:nvPr/>
        </p:nvPicPr>
        <p:blipFill>
          <a:blip r:embed="rId3"/>
          <a:stretch>
            <a:fillRect/>
          </a:stretch>
        </p:blipFill>
        <p:spPr>
          <a:xfrm>
            <a:off x="6911353" y="3474389"/>
            <a:ext cx="4429125" cy="942975"/>
          </a:xfrm>
          <a:prstGeom prst="rect">
            <a:avLst/>
          </a:prstGeom>
        </p:spPr>
      </p:pic>
      <p:sp>
        <p:nvSpPr>
          <p:cNvPr id="9" name="TextBox 8"/>
          <p:cNvSpPr txBox="1"/>
          <p:nvPr/>
        </p:nvSpPr>
        <p:spPr>
          <a:xfrm>
            <a:off x="3982014" y="2970258"/>
            <a:ext cx="1580747" cy="369332"/>
          </a:xfrm>
          <a:prstGeom prst="rect">
            <a:avLst/>
          </a:prstGeom>
          <a:noFill/>
        </p:spPr>
        <p:txBody>
          <a:bodyPr wrap="square" rtlCol="0">
            <a:spAutoFit/>
          </a:bodyPr>
          <a:lstStyle/>
          <a:p>
            <a:r>
              <a:rPr lang="en-US" dirty="0" smtClean="0"/>
              <a:t>EMPLOYEE</a:t>
            </a:r>
            <a:endParaRPr lang="en-US" dirty="0"/>
          </a:p>
        </p:txBody>
      </p:sp>
      <p:sp>
        <p:nvSpPr>
          <p:cNvPr id="11" name="TextBox 10"/>
          <p:cNvSpPr txBox="1"/>
          <p:nvPr/>
        </p:nvSpPr>
        <p:spPr>
          <a:xfrm>
            <a:off x="8321296" y="2970258"/>
            <a:ext cx="1609240" cy="369332"/>
          </a:xfrm>
          <a:prstGeom prst="rect">
            <a:avLst/>
          </a:prstGeom>
          <a:noFill/>
        </p:spPr>
        <p:txBody>
          <a:bodyPr wrap="square" rtlCol="0">
            <a:spAutoFit/>
          </a:bodyPr>
          <a:lstStyle/>
          <a:p>
            <a:r>
              <a:rPr lang="en-US" dirty="0" smtClean="0"/>
              <a:t>MANAGER</a:t>
            </a:r>
            <a:endParaRPr lang="en-US" dirty="0"/>
          </a:p>
        </p:txBody>
      </p:sp>
      <p:sp>
        <p:nvSpPr>
          <p:cNvPr id="12" name="Rectangle 11"/>
          <p:cNvSpPr/>
          <p:nvPr/>
        </p:nvSpPr>
        <p:spPr>
          <a:xfrm>
            <a:off x="1092631" y="4541002"/>
            <a:ext cx="2998923" cy="1569660"/>
          </a:xfrm>
          <a:prstGeom prst="rect">
            <a:avLst/>
          </a:prstGeom>
        </p:spPr>
        <p:txBody>
          <a:bodyPr wrap="square">
            <a:spAutoFit/>
          </a:bodyPr>
          <a:lstStyle/>
          <a:p>
            <a:endParaRPr lang="en-US" sz="1600" dirty="0"/>
          </a:p>
          <a:p>
            <a:endParaRPr lang="en-US" sz="1600" dirty="0"/>
          </a:p>
          <a:p>
            <a:r>
              <a:rPr lang="en-US" sz="1600" dirty="0"/>
              <a:t>Select * from #</a:t>
            </a:r>
            <a:r>
              <a:rPr lang="en-US" sz="1600" dirty="0" err="1"/>
              <a:t>EmployeeTable</a:t>
            </a:r>
            <a:r>
              <a:rPr lang="en-US" sz="1600" dirty="0"/>
              <a:t> e left join</a:t>
            </a:r>
          </a:p>
          <a:p>
            <a:r>
              <a:rPr lang="en-US" sz="1600" dirty="0"/>
              <a:t>#</a:t>
            </a:r>
            <a:r>
              <a:rPr lang="en-US" sz="1600" dirty="0" err="1"/>
              <a:t>ManagerTable</a:t>
            </a:r>
            <a:r>
              <a:rPr lang="en-US" sz="1600" dirty="0"/>
              <a:t> m on </a:t>
            </a:r>
            <a:r>
              <a:rPr lang="en-US" sz="1600" dirty="0" err="1"/>
              <a:t>e.EmployeeID</a:t>
            </a:r>
            <a:r>
              <a:rPr lang="en-US" sz="1600" dirty="0"/>
              <a:t>=</a:t>
            </a:r>
            <a:r>
              <a:rPr lang="en-US" sz="1600" dirty="0" err="1"/>
              <a:t>m.EmployeeID</a:t>
            </a:r>
            <a:endParaRPr lang="en-US" sz="1600" dirty="0"/>
          </a:p>
        </p:txBody>
      </p:sp>
      <p:pic>
        <p:nvPicPr>
          <p:cNvPr id="3" name="Picture 2"/>
          <p:cNvPicPr>
            <a:picLocks noChangeAspect="1"/>
          </p:cNvPicPr>
          <p:nvPr/>
        </p:nvPicPr>
        <p:blipFill>
          <a:blip r:embed="rId4"/>
          <a:stretch>
            <a:fillRect/>
          </a:stretch>
        </p:blipFill>
        <p:spPr>
          <a:xfrm>
            <a:off x="720510" y="3087479"/>
            <a:ext cx="2066925" cy="1571625"/>
          </a:xfrm>
          <a:prstGeom prst="rect">
            <a:avLst/>
          </a:prstGeom>
        </p:spPr>
      </p:pic>
      <p:pic>
        <p:nvPicPr>
          <p:cNvPr id="10" name="Picture 9"/>
          <p:cNvPicPr>
            <a:picLocks noChangeAspect="1"/>
          </p:cNvPicPr>
          <p:nvPr/>
        </p:nvPicPr>
        <p:blipFill>
          <a:blip r:embed="rId5"/>
          <a:stretch>
            <a:fillRect/>
          </a:stretch>
        </p:blipFill>
        <p:spPr>
          <a:xfrm>
            <a:off x="4182121" y="5025355"/>
            <a:ext cx="7340869" cy="914400"/>
          </a:xfrm>
          <a:prstGeom prst="rect">
            <a:avLst/>
          </a:prstGeom>
        </p:spPr>
      </p:pic>
    </p:spTree>
    <p:extLst>
      <p:ext uri="{BB962C8B-B14F-4D97-AF65-F5344CB8AC3E}">
        <p14:creationId xmlns:p14="http://schemas.microsoft.com/office/powerpoint/2010/main" val="178007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91553" y="883404"/>
            <a:ext cx="6176073" cy="707886"/>
          </a:xfrm>
          <a:prstGeom prst="rect">
            <a:avLst/>
          </a:prstGeom>
          <a:noFill/>
        </p:spPr>
        <p:txBody>
          <a:bodyPr wrap="square" rtlCol="0">
            <a:spAutoFit/>
          </a:bodyPr>
          <a:lstStyle/>
          <a:p>
            <a:r>
              <a:rPr lang="en-US" sz="4000" dirty="0" smtClean="0"/>
              <a:t>ROWS IN LEFT TABLE</a:t>
            </a:r>
            <a:endParaRPr lang="en-US" sz="4000" dirty="0"/>
          </a:p>
        </p:txBody>
      </p:sp>
      <p:sp>
        <p:nvSpPr>
          <p:cNvPr id="5" name="Rectangle 4"/>
          <p:cNvSpPr/>
          <p:nvPr/>
        </p:nvSpPr>
        <p:spPr>
          <a:xfrm>
            <a:off x="929898" y="1666069"/>
            <a:ext cx="10593092" cy="646331"/>
          </a:xfrm>
          <a:prstGeom prst="rect">
            <a:avLst/>
          </a:prstGeom>
        </p:spPr>
        <p:txBody>
          <a:bodyPr wrap="square">
            <a:spAutoFit/>
          </a:bodyPr>
          <a:lstStyle/>
          <a:p>
            <a:pPr marL="285750" indent="-285750">
              <a:buFont typeface="Arial" panose="020B0604020202020204" pitchFamily="34" charset="0"/>
              <a:buChar char="•"/>
            </a:pPr>
            <a:r>
              <a:rPr lang="en-US" dirty="0"/>
              <a:t>To get the rows that available only in the left table but not in the right table, you add a WHERE clause to the </a:t>
            </a:r>
            <a:r>
              <a:rPr lang="en-US" dirty="0" smtClean="0"/>
              <a:t>query.</a:t>
            </a:r>
            <a:endParaRPr lang="en-US" dirty="0"/>
          </a:p>
        </p:txBody>
      </p:sp>
      <p:pic>
        <p:nvPicPr>
          <p:cNvPr id="7" name="Picture 6"/>
          <p:cNvPicPr>
            <a:picLocks noChangeAspect="1"/>
          </p:cNvPicPr>
          <p:nvPr/>
        </p:nvPicPr>
        <p:blipFill>
          <a:blip r:embed="rId2"/>
          <a:stretch>
            <a:fillRect/>
          </a:stretch>
        </p:blipFill>
        <p:spPr>
          <a:xfrm>
            <a:off x="3005499" y="3437937"/>
            <a:ext cx="3533775" cy="923925"/>
          </a:xfrm>
          <a:prstGeom prst="rect">
            <a:avLst/>
          </a:prstGeom>
        </p:spPr>
      </p:pic>
      <p:pic>
        <p:nvPicPr>
          <p:cNvPr id="8" name="Picture 7"/>
          <p:cNvPicPr>
            <a:picLocks noChangeAspect="1"/>
          </p:cNvPicPr>
          <p:nvPr/>
        </p:nvPicPr>
        <p:blipFill>
          <a:blip r:embed="rId3"/>
          <a:stretch>
            <a:fillRect/>
          </a:stretch>
        </p:blipFill>
        <p:spPr>
          <a:xfrm>
            <a:off x="6911353" y="3474389"/>
            <a:ext cx="4429125" cy="942975"/>
          </a:xfrm>
          <a:prstGeom prst="rect">
            <a:avLst/>
          </a:prstGeom>
        </p:spPr>
      </p:pic>
      <p:sp>
        <p:nvSpPr>
          <p:cNvPr id="9" name="TextBox 8"/>
          <p:cNvSpPr txBox="1"/>
          <p:nvPr/>
        </p:nvSpPr>
        <p:spPr>
          <a:xfrm>
            <a:off x="3959818" y="2920391"/>
            <a:ext cx="1602944" cy="369332"/>
          </a:xfrm>
          <a:prstGeom prst="rect">
            <a:avLst/>
          </a:prstGeom>
          <a:noFill/>
        </p:spPr>
        <p:txBody>
          <a:bodyPr wrap="square" rtlCol="0">
            <a:spAutoFit/>
          </a:bodyPr>
          <a:lstStyle/>
          <a:p>
            <a:r>
              <a:rPr lang="en-US" dirty="0" smtClean="0"/>
              <a:t>EMPLOYEE</a:t>
            </a:r>
            <a:endParaRPr lang="en-US" dirty="0"/>
          </a:p>
        </p:txBody>
      </p:sp>
      <p:sp>
        <p:nvSpPr>
          <p:cNvPr id="11" name="TextBox 10"/>
          <p:cNvSpPr txBox="1"/>
          <p:nvPr/>
        </p:nvSpPr>
        <p:spPr>
          <a:xfrm>
            <a:off x="8291593" y="2866398"/>
            <a:ext cx="1638943" cy="369332"/>
          </a:xfrm>
          <a:prstGeom prst="rect">
            <a:avLst/>
          </a:prstGeom>
          <a:noFill/>
        </p:spPr>
        <p:txBody>
          <a:bodyPr wrap="square" rtlCol="0">
            <a:spAutoFit/>
          </a:bodyPr>
          <a:lstStyle/>
          <a:p>
            <a:r>
              <a:rPr lang="en-US" dirty="0" smtClean="0"/>
              <a:t>MANAGER</a:t>
            </a:r>
            <a:endParaRPr lang="en-US" dirty="0"/>
          </a:p>
        </p:txBody>
      </p:sp>
      <p:sp>
        <p:nvSpPr>
          <p:cNvPr id="12" name="Rectangle 11"/>
          <p:cNvSpPr/>
          <p:nvPr/>
        </p:nvSpPr>
        <p:spPr>
          <a:xfrm>
            <a:off x="809278" y="4701979"/>
            <a:ext cx="3282275" cy="1446550"/>
          </a:xfrm>
          <a:prstGeom prst="rect">
            <a:avLst/>
          </a:prstGeom>
        </p:spPr>
        <p:txBody>
          <a:bodyPr wrap="square">
            <a:spAutoFit/>
          </a:bodyPr>
          <a:lstStyle/>
          <a:p>
            <a:endParaRPr lang="en-US" sz="1600" dirty="0"/>
          </a:p>
          <a:p>
            <a:r>
              <a:rPr lang="en-US" dirty="0"/>
              <a:t>Select * from #</a:t>
            </a:r>
            <a:r>
              <a:rPr lang="en-US" dirty="0" err="1"/>
              <a:t>EmployeeTable</a:t>
            </a:r>
            <a:r>
              <a:rPr lang="en-US" dirty="0"/>
              <a:t> e left  </a:t>
            </a:r>
            <a:r>
              <a:rPr lang="en-US" dirty="0" smtClean="0"/>
              <a:t>join #</a:t>
            </a:r>
            <a:r>
              <a:rPr lang="en-US" dirty="0" err="1" smtClean="0"/>
              <a:t>ManagerTable</a:t>
            </a:r>
            <a:r>
              <a:rPr lang="en-US" dirty="0" smtClean="0"/>
              <a:t> </a:t>
            </a:r>
            <a:r>
              <a:rPr lang="en-US" dirty="0"/>
              <a:t>m on </a:t>
            </a:r>
            <a:r>
              <a:rPr lang="en-US" dirty="0" err="1"/>
              <a:t>e.EmployeeID</a:t>
            </a:r>
            <a:r>
              <a:rPr lang="en-US" dirty="0"/>
              <a:t>=</a:t>
            </a:r>
            <a:r>
              <a:rPr lang="en-US" dirty="0" err="1"/>
              <a:t>m.EmployeeID</a:t>
            </a:r>
            <a:endParaRPr lang="en-US" dirty="0"/>
          </a:p>
          <a:p>
            <a:r>
              <a:rPr lang="en-US" dirty="0"/>
              <a:t>where </a:t>
            </a:r>
            <a:r>
              <a:rPr lang="en-US" dirty="0" err="1"/>
              <a:t>m.EmployeeID</a:t>
            </a:r>
            <a:r>
              <a:rPr lang="en-US" dirty="0"/>
              <a:t> is NULL</a:t>
            </a:r>
          </a:p>
        </p:txBody>
      </p:sp>
      <p:pic>
        <p:nvPicPr>
          <p:cNvPr id="2" name="Picture 1"/>
          <p:cNvPicPr>
            <a:picLocks noChangeAspect="1"/>
          </p:cNvPicPr>
          <p:nvPr/>
        </p:nvPicPr>
        <p:blipFill>
          <a:blip r:embed="rId4"/>
          <a:stretch>
            <a:fillRect/>
          </a:stretch>
        </p:blipFill>
        <p:spPr>
          <a:xfrm>
            <a:off x="809279" y="2970258"/>
            <a:ext cx="2196219" cy="1390517"/>
          </a:xfrm>
          <a:prstGeom prst="rect">
            <a:avLst/>
          </a:prstGeom>
        </p:spPr>
      </p:pic>
      <p:pic>
        <p:nvPicPr>
          <p:cNvPr id="6" name="Picture 5"/>
          <p:cNvPicPr>
            <a:picLocks noChangeAspect="1"/>
          </p:cNvPicPr>
          <p:nvPr/>
        </p:nvPicPr>
        <p:blipFill>
          <a:blip r:embed="rId5"/>
          <a:stretch>
            <a:fillRect/>
          </a:stretch>
        </p:blipFill>
        <p:spPr>
          <a:xfrm>
            <a:off x="3959818" y="5171021"/>
            <a:ext cx="7667625" cy="495300"/>
          </a:xfrm>
          <a:prstGeom prst="rect">
            <a:avLst/>
          </a:prstGeom>
        </p:spPr>
      </p:pic>
    </p:spTree>
    <p:extLst>
      <p:ext uri="{BB962C8B-B14F-4D97-AF65-F5344CB8AC3E}">
        <p14:creationId xmlns:p14="http://schemas.microsoft.com/office/powerpoint/2010/main" val="2977166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91554" y="883404"/>
            <a:ext cx="4657240" cy="707886"/>
          </a:xfrm>
          <a:prstGeom prst="rect">
            <a:avLst/>
          </a:prstGeom>
          <a:noFill/>
        </p:spPr>
        <p:txBody>
          <a:bodyPr wrap="square" rtlCol="0">
            <a:spAutoFit/>
          </a:bodyPr>
          <a:lstStyle/>
          <a:p>
            <a:r>
              <a:rPr lang="en-US" sz="4000" dirty="0" smtClean="0"/>
              <a:t>RIGHT JOIN</a:t>
            </a:r>
            <a:endParaRPr lang="en-US" sz="4000" dirty="0"/>
          </a:p>
        </p:txBody>
      </p:sp>
      <p:sp>
        <p:nvSpPr>
          <p:cNvPr id="5" name="Rectangle 4"/>
          <p:cNvSpPr/>
          <p:nvPr/>
        </p:nvSpPr>
        <p:spPr>
          <a:xfrm>
            <a:off x="929898" y="1666069"/>
            <a:ext cx="10593092" cy="1200329"/>
          </a:xfrm>
          <a:prstGeom prst="rect">
            <a:avLst/>
          </a:prstGeom>
        </p:spPr>
        <p:txBody>
          <a:bodyPr wrap="square">
            <a:spAutoFit/>
          </a:bodyPr>
          <a:lstStyle/>
          <a:p>
            <a:pPr marL="285750" indent="-285750">
              <a:buFont typeface="Arial" panose="020B0604020202020204" pitchFamily="34" charset="0"/>
              <a:buChar char="•"/>
            </a:pPr>
            <a:r>
              <a:rPr lang="en-US" dirty="0"/>
              <a:t>The right join returns a result set that contains all rows from the right table and the matching rows in the left table. </a:t>
            </a:r>
            <a:endParaRPr lang="en-US" dirty="0" smtClean="0"/>
          </a:p>
          <a:p>
            <a:pPr marL="285750" indent="-285750">
              <a:buFont typeface="Arial" panose="020B0604020202020204" pitchFamily="34" charset="0"/>
              <a:buChar char="•"/>
            </a:pPr>
            <a:r>
              <a:rPr lang="en-US" dirty="0" smtClean="0"/>
              <a:t>If </a:t>
            </a:r>
            <a:r>
              <a:rPr lang="en-US" dirty="0"/>
              <a:t>a row in the right table that does not have a matching row in the left table, all columns in the left table will contain nulls.</a:t>
            </a:r>
            <a:endParaRPr lang="en-US" dirty="0"/>
          </a:p>
        </p:txBody>
      </p:sp>
      <p:pic>
        <p:nvPicPr>
          <p:cNvPr id="7" name="Picture 6"/>
          <p:cNvPicPr>
            <a:picLocks noChangeAspect="1"/>
          </p:cNvPicPr>
          <p:nvPr/>
        </p:nvPicPr>
        <p:blipFill>
          <a:blip r:embed="rId2"/>
          <a:stretch>
            <a:fillRect/>
          </a:stretch>
        </p:blipFill>
        <p:spPr>
          <a:xfrm>
            <a:off x="3005499" y="3437937"/>
            <a:ext cx="3533775" cy="923925"/>
          </a:xfrm>
          <a:prstGeom prst="rect">
            <a:avLst/>
          </a:prstGeom>
        </p:spPr>
      </p:pic>
      <p:pic>
        <p:nvPicPr>
          <p:cNvPr id="8" name="Picture 7"/>
          <p:cNvPicPr>
            <a:picLocks noChangeAspect="1"/>
          </p:cNvPicPr>
          <p:nvPr/>
        </p:nvPicPr>
        <p:blipFill>
          <a:blip r:embed="rId3"/>
          <a:stretch>
            <a:fillRect/>
          </a:stretch>
        </p:blipFill>
        <p:spPr>
          <a:xfrm>
            <a:off x="6911353" y="3474389"/>
            <a:ext cx="4429125" cy="942975"/>
          </a:xfrm>
          <a:prstGeom prst="rect">
            <a:avLst/>
          </a:prstGeom>
        </p:spPr>
      </p:pic>
      <p:sp>
        <p:nvSpPr>
          <p:cNvPr id="9" name="TextBox 8"/>
          <p:cNvSpPr txBox="1"/>
          <p:nvPr/>
        </p:nvSpPr>
        <p:spPr>
          <a:xfrm>
            <a:off x="3982014" y="2970258"/>
            <a:ext cx="1580747" cy="369332"/>
          </a:xfrm>
          <a:prstGeom prst="rect">
            <a:avLst/>
          </a:prstGeom>
          <a:noFill/>
        </p:spPr>
        <p:txBody>
          <a:bodyPr wrap="square" rtlCol="0">
            <a:spAutoFit/>
          </a:bodyPr>
          <a:lstStyle/>
          <a:p>
            <a:r>
              <a:rPr lang="en-US" dirty="0" smtClean="0"/>
              <a:t>EMPLOYEE</a:t>
            </a:r>
            <a:endParaRPr lang="en-US" dirty="0"/>
          </a:p>
        </p:txBody>
      </p:sp>
      <p:sp>
        <p:nvSpPr>
          <p:cNvPr id="11" name="TextBox 10"/>
          <p:cNvSpPr txBox="1"/>
          <p:nvPr/>
        </p:nvSpPr>
        <p:spPr>
          <a:xfrm>
            <a:off x="8321296" y="2970258"/>
            <a:ext cx="1609240" cy="369332"/>
          </a:xfrm>
          <a:prstGeom prst="rect">
            <a:avLst/>
          </a:prstGeom>
          <a:noFill/>
        </p:spPr>
        <p:txBody>
          <a:bodyPr wrap="square" rtlCol="0">
            <a:spAutoFit/>
          </a:bodyPr>
          <a:lstStyle/>
          <a:p>
            <a:r>
              <a:rPr lang="en-US" dirty="0" smtClean="0"/>
              <a:t>MANAGER</a:t>
            </a:r>
            <a:endParaRPr lang="en-US" dirty="0"/>
          </a:p>
        </p:txBody>
      </p:sp>
      <p:sp>
        <p:nvSpPr>
          <p:cNvPr id="12" name="Rectangle 11"/>
          <p:cNvSpPr/>
          <p:nvPr/>
        </p:nvSpPr>
        <p:spPr>
          <a:xfrm>
            <a:off x="929899" y="4933400"/>
            <a:ext cx="3161656" cy="1077218"/>
          </a:xfrm>
          <a:prstGeom prst="rect">
            <a:avLst/>
          </a:prstGeom>
        </p:spPr>
        <p:txBody>
          <a:bodyPr wrap="square">
            <a:spAutoFit/>
          </a:bodyPr>
          <a:lstStyle/>
          <a:p>
            <a:r>
              <a:rPr lang="en-US" sz="1600" dirty="0" smtClean="0"/>
              <a:t>Select </a:t>
            </a:r>
            <a:r>
              <a:rPr lang="en-US" sz="1600" dirty="0"/>
              <a:t>* from #</a:t>
            </a:r>
            <a:r>
              <a:rPr lang="en-US" sz="1600" dirty="0" err="1"/>
              <a:t>EmployeeTable</a:t>
            </a:r>
            <a:r>
              <a:rPr lang="en-US" sz="1600" dirty="0"/>
              <a:t> e right join</a:t>
            </a:r>
          </a:p>
          <a:p>
            <a:r>
              <a:rPr lang="en-US" sz="1600" dirty="0"/>
              <a:t>#</a:t>
            </a:r>
            <a:r>
              <a:rPr lang="en-US" sz="1600" dirty="0" err="1"/>
              <a:t>ManagerTable</a:t>
            </a:r>
            <a:r>
              <a:rPr lang="en-US" sz="1600" dirty="0"/>
              <a:t> m on </a:t>
            </a:r>
            <a:r>
              <a:rPr lang="en-US" sz="1600" dirty="0" err="1"/>
              <a:t>e.EmployeeID</a:t>
            </a:r>
            <a:r>
              <a:rPr lang="en-US" sz="1600" dirty="0"/>
              <a:t>=</a:t>
            </a:r>
            <a:r>
              <a:rPr lang="en-US" sz="1600" dirty="0" err="1"/>
              <a:t>m.EmployeeID</a:t>
            </a:r>
            <a:endParaRPr lang="en-US" sz="1600" dirty="0"/>
          </a:p>
        </p:txBody>
      </p:sp>
      <p:pic>
        <p:nvPicPr>
          <p:cNvPr id="2" name="Picture 1"/>
          <p:cNvPicPr>
            <a:picLocks noChangeAspect="1"/>
          </p:cNvPicPr>
          <p:nvPr/>
        </p:nvPicPr>
        <p:blipFill>
          <a:blip r:embed="rId4"/>
          <a:stretch>
            <a:fillRect/>
          </a:stretch>
        </p:blipFill>
        <p:spPr>
          <a:xfrm>
            <a:off x="3931565" y="4920670"/>
            <a:ext cx="7591425" cy="923925"/>
          </a:xfrm>
          <a:prstGeom prst="rect">
            <a:avLst/>
          </a:prstGeom>
        </p:spPr>
      </p:pic>
      <p:pic>
        <p:nvPicPr>
          <p:cNvPr id="6" name="Picture 5"/>
          <p:cNvPicPr>
            <a:picLocks noChangeAspect="1"/>
          </p:cNvPicPr>
          <p:nvPr/>
        </p:nvPicPr>
        <p:blipFill>
          <a:blip r:embed="rId5"/>
          <a:stretch>
            <a:fillRect/>
          </a:stretch>
        </p:blipFill>
        <p:spPr>
          <a:xfrm>
            <a:off x="842236" y="3076006"/>
            <a:ext cx="2076450" cy="1571625"/>
          </a:xfrm>
          <a:prstGeom prst="rect">
            <a:avLst/>
          </a:prstGeom>
        </p:spPr>
      </p:pic>
    </p:spTree>
    <p:extLst>
      <p:ext uri="{BB962C8B-B14F-4D97-AF65-F5344CB8AC3E}">
        <p14:creationId xmlns:p14="http://schemas.microsoft.com/office/powerpoint/2010/main" val="4178678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91553" y="883404"/>
            <a:ext cx="6176073" cy="707886"/>
          </a:xfrm>
          <a:prstGeom prst="rect">
            <a:avLst/>
          </a:prstGeom>
          <a:noFill/>
        </p:spPr>
        <p:txBody>
          <a:bodyPr wrap="square" rtlCol="0">
            <a:spAutoFit/>
          </a:bodyPr>
          <a:lstStyle/>
          <a:p>
            <a:r>
              <a:rPr lang="en-US" sz="4000" dirty="0" smtClean="0"/>
              <a:t>ROWS IN RIGHT TABLE</a:t>
            </a:r>
            <a:endParaRPr lang="en-US" sz="4000" dirty="0"/>
          </a:p>
        </p:txBody>
      </p:sp>
      <p:sp>
        <p:nvSpPr>
          <p:cNvPr id="5" name="Rectangle 4"/>
          <p:cNvSpPr/>
          <p:nvPr/>
        </p:nvSpPr>
        <p:spPr>
          <a:xfrm>
            <a:off x="929898" y="1666069"/>
            <a:ext cx="10593092" cy="369332"/>
          </a:xfrm>
          <a:prstGeom prst="rect">
            <a:avLst/>
          </a:prstGeom>
        </p:spPr>
        <p:txBody>
          <a:bodyPr wrap="square">
            <a:spAutoFit/>
          </a:bodyPr>
          <a:lstStyle/>
          <a:p>
            <a:pPr marL="285750" indent="-285750">
              <a:buFont typeface="Arial" panose="020B0604020202020204" pitchFamily="34" charset="0"/>
              <a:buChar char="•"/>
            </a:pPr>
            <a:r>
              <a:rPr lang="en-US" dirty="0" smtClean="0"/>
              <a:t>You </a:t>
            </a:r>
            <a:r>
              <a:rPr lang="en-US" dirty="0"/>
              <a:t>can get rows that are available only in the right table by adding a WHERE clause to the </a:t>
            </a:r>
            <a:r>
              <a:rPr lang="en-US" dirty="0" smtClean="0"/>
              <a:t>query.</a:t>
            </a:r>
            <a:endParaRPr lang="en-US" dirty="0"/>
          </a:p>
        </p:txBody>
      </p:sp>
      <p:pic>
        <p:nvPicPr>
          <p:cNvPr id="7" name="Picture 6"/>
          <p:cNvPicPr>
            <a:picLocks noChangeAspect="1"/>
          </p:cNvPicPr>
          <p:nvPr/>
        </p:nvPicPr>
        <p:blipFill>
          <a:blip r:embed="rId2"/>
          <a:stretch>
            <a:fillRect/>
          </a:stretch>
        </p:blipFill>
        <p:spPr>
          <a:xfrm>
            <a:off x="3051326" y="3101680"/>
            <a:ext cx="3533775" cy="923925"/>
          </a:xfrm>
          <a:prstGeom prst="rect">
            <a:avLst/>
          </a:prstGeom>
        </p:spPr>
      </p:pic>
      <p:pic>
        <p:nvPicPr>
          <p:cNvPr id="8" name="Picture 7"/>
          <p:cNvPicPr>
            <a:picLocks noChangeAspect="1"/>
          </p:cNvPicPr>
          <p:nvPr/>
        </p:nvPicPr>
        <p:blipFill>
          <a:blip r:embed="rId3"/>
          <a:stretch>
            <a:fillRect/>
          </a:stretch>
        </p:blipFill>
        <p:spPr>
          <a:xfrm>
            <a:off x="6911351" y="3092156"/>
            <a:ext cx="4429125" cy="942975"/>
          </a:xfrm>
          <a:prstGeom prst="rect">
            <a:avLst/>
          </a:prstGeom>
        </p:spPr>
      </p:pic>
      <p:sp>
        <p:nvSpPr>
          <p:cNvPr id="9" name="TextBox 8"/>
          <p:cNvSpPr txBox="1"/>
          <p:nvPr/>
        </p:nvSpPr>
        <p:spPr>
          <a:xfrm>
            <a:off x="4016742" y="2512386"/>
            <a:ext cx="1602944" cy="369332"/>
          </a:xfrm>
          <a:prstGeom prst="rect">
            <a:avLst/>
          </a:prstGeom>
          <a:noFill/>
        </p:spPr>
        <p:txBody>
          <a:bodyPr wrap="square" rtlCol="0">
            <a:spAutoFit/>
          </a:bodyPr>
          <a:lstStyle/>
          <a:p>
            <a:r>
              <a:rPr lang="en-US" dirty="0" smtClean="0"/>
              <a:t>EMPLOYEE</a:t>
            </a:r>
            <a:endParaRPr lang="en-US" dirty="0"/>
          </a:p>
        </p:txBody>
      </p:sp>
      <p:sp>
        <p:nvSpPr>
          <p:cNvPr id="11" name="TextBox 10"/>
          <p:cNvSpPr txBox="1"/>
          <p:nvPr/>
        </p:nvSpPr>
        <p:spPr>
          <a:xfrm>
            <a:off x="8306443" y="2424384"/>
            <a:ext cx="1638943" cy="369332"/>
          </a:xfrm>
          <a:prstGeom prst="rect">
            <a:avLst/>
          </a:prstGeom>
          <a:noFill/>
        </p:spPr>
        <p:txBody>
          <a:bodyPr wrap="square" rtlCol="0">
            <a:spAutoFit/>
          </a:bodyPr>
          <a:lstStyle/>
          <a:p>
            <a:r>
              <a:rPr lang="en-US" dirty="0" smtClean="0"/>
              <a:t>MANAGER</a:t>
            </a:r>
            <a:endParaRPr lang="en-US" dirty="0"/>
          </a:p>
        </p:txBody>
      </p:sp>
      <p:sp>
        <p:nvSpPr>
          <p:cNvPr id="12" name="Rectangle 11"/>
          <p:cNvSpPr/>
          <p:nvPr/>
        </p:nvSpPr>
        <p:spPr>
          <a:xfrm>
            <a:off x="712922" y="4692259"/>
            <a:ext cx="3246896" cy="2000548"/>
          </a:xfrm>
          <a:prstGeom prst="rect">
            <a:avLst/>
          </a:prstGeom>
        </p:spPr>
        <p:txBody>
          <a:bodyPr wrap="square">
            <a:spAutoFit/>
          </a:bodyPr>
          <a:lstStyle/>
          <a:p>
            <a:r>
              <a:rPr lang="en-US" dirty="0" smtClean="0"/>
              <a:t>Select </a:t>
            </a:r>
            <a:r>
              <a:rPr lang="en-US" dirty="0"/>
              <a:t>* from #</a:t>
            </a:r>
            <a:r>
              <a:rPr lang="en-US" dirty="0" err="1"/>
              <a:t>EmployeeTable</a:t>
            </a:r>
            <a:r>
              <a:rPr lang="en-US" dirty="0"/>
              <a:t> e right  join</a:t>
            </a:r>
          </a:p>
          <a:p>
            <a:r>
              <a:rPr lang="en-US" dirty="0"/>
              <a:t>#</a:t>
            </a:r>
            <a:r>
              <a:rPr lang="en-US" dirty="0" err="1"/>
              <a:t>ManagerTable</a:t>
            </a:r>
            <a:r>
              <a:rPr lang="en-US" dirty="0"/>
              <a:t> m on </a:t>
            </a:r>
            <a:r>
              <a:rPr lang="en-US" dirty="0" err="1"/>
              <a:t>e.EmployeeID</a:t>
            </a:r>
            <a:r>
              <a:rPr lang="en-US" dirty="0"/>
              <a:t>=</a:t>
            </a:r>
            <a:r>
              <a:rPr lang="en-US" dirty="0" err="1"/>
              <a:t>m.EmployeeID</a:t>
            </a:r>
            <a:endParaRPr lang="en-US" dirty="0"/>
          </a:p>
          <a:p>
            <a:r>
              <a:rPr lang="en-US" dirty="0"/>
              <a:t>where </a:t>
            </a:r>
            <a:r>
              <a:rPr lang="en-US" dirty="0" err="1"/>
              <a:t>e.EmployeeID</a:t>
            </a:r>
            <a:r>
              <a:rPr lang="en-US" dirty="0"/>
              <a:t> is NULL</a:t>
            </a:r>
          </a:p>
          <a:p>
            <a:endParaRPr lang="en-US" dirty="0"/>
          </a:p>
          <a:p>
            <a:endParaRPr lang="en-US" sz="1600" dirty="0"/>
          </a:p>
        </p:txBody>
      </p:sp>
      <p:pic>
        <p:nvPicPr>
          <p:cNvPr id="3" name="Picture 2"/>
          <p:cNvPicPr>
            <a:picLocks noChangeAspect="1"/>
          </p:cNvPicPr>
          <p:nvPr/>
        </p:nvPicPr>
        <p:blipFill>
          <a:blip r:embed="rId4"/>
          <a:stretch>
            <a:fillRect/>
          </a:stretch>
        </p:blipFill>
        <p:spPr>
          <a:xfrm>
            <a:off x="809278" y="2614369"/>
            <a:ext cx="2138502" cy="1838325"/>
          </a:xfrm>
          <a:prstGeom prst="rect">
            <a:avLst/>
          </a:prstGeom>
        </p:spPr>
      </p:pic>
      <p:pic>
        <p:nvPicPr>
          <p:cNvPr id="10" name="Picture 9"/>
          <p:cNvPicPr>
            <a:picLocks noChangeAspect="1"/>
          </p:cNvPicPr>
          <p:nvPr/>
        </p:nvPicPr>
        <p:blipFill>
          <a:blip r:embed="rId5"/>
          <a:stretch>
            <a:fillRect/>
          </a:stretch>
        </p:blipFill>
        <p:spPr>
          <a:xfrm>
            <a:off x="3817345" y="5088772"/>
            <a:ext cx="7610475" cy="400050"/>
          </a:xfrm>
          <a:prstGeom prst="rect">
            <a:avLst/>
          </a:prstGeom>
        </p:spPr>
      </p:pic>
    </p:spTree>
    <p:extLst>
      <p:ext uri="{BB962C8B-B14F-4D97-AF65-F5344CB8AC3E}">
        <p14:creationId xmlns:p14="http://schemas.microsoft.com/office/powerpoint/2010/main" val="981913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a:t>
            </a:r>
          </a:p>
        </p:txBody>
      </p:sp>
      <p:sp>
        <p:nvSpPr>
          <p:cNvPr id="3" name="Content Placeholder 2"/>
          <p:cNvSpPr>
            <a:spLocks noGrp="1"/>
          </p:cNvSpPr>
          <p:nvPr>
            <p:ph idx="1"/>
          </p:nvPr>
        </p:nvSpPr>
        <p:spPr>
          <a:xfrm>
            <a:off x="1410789" y="2808514"/>
            <a:ext cx="9485808" cy="3067354"/>
          </a:xfrm>
        </p:spPr>
        <p:txBody>
          <a:bodyPr>
            <a:normAutofit/>
          </a:bodyPr>
          <a:lstStyle/>
          <a:p>
            <a:r>
              <a:rPr lang="en-US" dirty="0" smtClean="0">
                <a:latin typeface="+mj-lt"/>
                <a:cs typeface="Arial" panose="020B0604020202020204" pitchFamily="34" charset="0"/>
              </a:rPr>
              <a:t>The </a:t>
            </a:r>
            <a:r>
              <a:rPr lang="en-US" dirty="0">
                <a:latin typeface="+mj-lt"/>
                <a:cs typeface="Arial" panose="020B0604020202020204" pitchFamily="34" charset="0"/>
              </a:rPr>
              <a:t>GROUP BY statement groups rows that have the same values into summary rows, like "find the number of customers in each country".</a:t>
            </a:r>
          </a:p>
          <a:p>
            <a:r>
              <a:rPr lang="en-US" dirty="0">
                <a:latin typeface="+mj-lt"/>
                <a:cs typeface="Arial" panose="020B0604020202020204" pitchFamily="34" charset="0"/>
              </a:rPr>
              <a:t>The GROUP BY statement is often used with aggregate functions (COUNT, MAX, MIN, SUM, AVG) to group the result-set by one or more columns.</a:t>
            </a:r>
          </a:p>
        </p:txBody>
      </p:sp>
    </p:spTree>
    <p:extLst>
      <p:ext uri="{BB962C8B-B14F-4D97-AF65-F5344CB8AC3E}">
        <p14:creationId xmlns:p14="http://schemas.microsoft.com/office/powerpoint/2010/main" val="4102392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91554" y="883404"/>
            <a:ext cx="4657240" cy="707886"/>
          </a:xfrm>
          <a:prstGeom prst="rect">
            <a:avLst/>
          </a:prstGeom>
          <a:noFill/>
        </p:spPr>
        <p:txBody>
          <a:bodyPr wrap="square" rtlCol="0">
            <a:spAutoFit/>
          </a:bodyPr>
          <a:lstStyle/>
          <a:p>
            <a:r>
              <a:rPr lang="en-US" sz="4000" dirty="0" smtClean="0"/>
              <a:t>FULL JOIN</a:t>
            </a:r>
            <a:endParaRPr lang="en-US" sz="4000" dirty="0"/>
          </a:p>
        </p:txBody>
      </p:sp>
      <p:sp>
        <p:nvSpPr>
          <p:cNvPr id="5" name="Rectangle 4"/>
          <p:cNvSpPr/>
          <p:nvPr/>
        </p:nvSpPr>
        <p:spPr>
          <a:xfrm>
            <a:off x="929898" y="1666069"/>
            <a:ext cx="10593092" cy="923330"/>
          </a:xfrm>
          <a:prstGeom prst="rect">
            <a:avLst/>
          </a:prstGeom>
        </p:spPr>
        <p:txBody>
          <a:bodyPr wrap="square">
            <a:spAutoFit/>
          </a:bodyPr>
          <a:lstStyle/>
          <a:p>
            <a:pPr marL="285750" indent="-285750">
              <a:buFont typeface="Arial" panose="020B0604020202020204" pitchFamily="34" charset="0"/>
              <a:buChar char="•"/>
            </a:pPr>
            <a:r>
              <a:rPr lang="en-US" dirty="0"/>
              <a:t>The full outer join or full join returns a result set that contains all rows from both left and right tables, with the matching rows from both sides where available. </a:t>
            </a:r>
            <a:endParaRPr lang="en-US" dirty="0" smtClean="0"/>
          </a:p>
          <a:p>
            <a:pPr marL="285750" indent="-285750">
              <a:buFont typeface="Arial" panose="020B0604020202020204" pitchFamily="34" charset="0"/>
              <a:buChar char="•"/>
            </a:pPr>
            <a:r>
              <a:rPr lang="en-US" dirty="0" smtClean="0"/>
              <a:t>In </a:t>
            </a:r>
            <a:r>
              <a:rPr lang="en-US" dirty="0"/>
              <a:t>case there is no match, the missing side will have NULL values.</a:t>
            </a:r>
          </a:p>
        </p:txBody>
      </p:sp>
      <p:pic>
        <p:nvPicPr>
          <p:cNvPr id="7" name="Picture 6"/>
          <p:cNvPicPr>
            <a:picLocks noChangeAspect="1"/>
          </p:cNvPicPr>
          <p:nvPr/>
        </p:nvPicPr>
        <p:blipFill>
          <a:blip r:embed="rId2"/>
          <a:stretch>
            <a:fillRect/>
          </a:stretch>
        </p:blipFill>
        <p:spPr>
          <a:xfrm>
            <a:off x="3005499" y="3437937"/>
            <a:ext cx="3533775" cy="923925"/>
          </a:xfrm>
          <a:prstGeom prst="rect">
            <a:avLst/>
          </a:prstGeom>
        </p:spPr>
      </p:pic>
      <p:pic>
        <p:nvPicPr>
          <p:cNvPr id="8" name="Picture 7"/>
          <p:cNvPicPr>
            <a:picLocks noChangeAspect="1"/>
          </p:cNvPicPr>
          <p:nvPr/>
        </p:nvPicPr>
        <p:blipFill>
          <a:blip r:embed="rId3"/>
          <a:stretch>
            <a:fillRect/>
          </a:stretch>
        </p:blipFill>
        <p:spPr>
          <a:xfrm>
            <a:off x="6911353" y="3474389"/>
            <a:ext cx="4429125" cy="942975"/>
          </a:xfrm>
          <a:prstGeom prst="rect">
            <a:avLst/>
          </a:prstGeom>
        </p:spPr>
      </p:pic>
      <p:sp>
        <p:nvSpPr>
          <p:cNvPr id="9" name="TextBox 8"/>
          <p:cNvSpPr txBox="1"/>
          <p:nvPr/>
        </p:nvSpPr>
        <p:spPr>
          <a:xfrm>
            <a:off x="3982014" y="2970258"/>
            <a:ext cx="1580747" cy="369332"/>
          </a:xfrm>
          <a:prstGeom prst="rect">
            <a:avLst/>
          </a:prstGeom>
          <a:noFill/>
        </p:spPr>
        <p:txBody>
          <a:bodyPr wrap="square" rtlCol="0">
            <a:spAutoFit/>
          </a:bodyPr>
          <a:lstStyle/>
          <a:p>
            <a:r>
              <a:rPr lang="en-US" dirty="0" smtClean="0"/>
              <a:t>EMPLOYEE</a:t>
            </a:r>
            <a:endParaRPr lang="en-US" dirty="0"/>
          </a:p>
        </p:txBody>
      </p:sp>
      <p:sp>
        <p:nvSpPr>
          <p:cNvPr id="11" name="TextBox 10"/>
          <p:cNvSpPr txBox="1"/>
          <p:nvPr/>
        </p:nvSpPr>
        <p:spPr>
          <a:xfrm>
            <a:off x="8321296" y="2970258"/>
            <a:ext cx="1609240" cy="369332"/>
          </a:xfrm>
          <a:prstGeom prst="rect">
            <a:avLst/>
          </a:prstGeom>
          <a:noFill/>
        </p:spPr>
        <p:txBody>
          <a:bodyPr wrap="square" rtlCol="0">
            <a:spAutoFit/>
          </a:bodyPr>
          <a:lstStyle/>
          <a:p>
            <a:r>
              <a:rPr lang="en-US" dirty="0" smtClean="0"/>
              <a:t>MANAGER</a:t>
            </a:r>
            <a:endParaRPr lang="en-US" dirty="0"/>
          </a:p>
        </p:txBody>
      </p:sp>
      <p:sp>
        <p:nvSpPr>
          <p:cNvPr id="12" name="Rectangle 11"/>
          <p:cNvSpPr/>
          <p:nvPr/>
        </p:nvSpPr>
        <p:spPr>
          <a:xfrm>
            <a:off x="929898" y="4621180"/>
            <a:ext cx="2882685" cy="1323439"/>
          </a:xfrm>
          <a:prstGeom prst="rect">
            <a:avLst/>
          </a:prstGeom>
        </p:spPr>
        <p:txBody>
          <a:bodyPr wrap="square">
            <a:spAutoFit/>
          </a:bodyPr>
          <a:lstStyle/>
          <a:p>
            <a:endParaRPr lang="en-US" sz="1600" dirty="0"/>
          </a:p>
          <a:p>
            <a:r>
              <a:rPr lang="en-US" sz="1600" dirty="0"/>
              <a:t>Select * from #</a:t>
            </a:r>
            <a:r>
              <a:rPr lang="en-US" sz="1600" dirty="0" err="1"/>
              <a:t>EmployeeTable</a:t>
            </a:r>
            <a:r>
              <a:rPr lang="en-US" sz="1600" dirty="0"/>
              <a:t> e full  join</a:t>
            </a:r>
          </a:p>
          <a:p>
            <a:r>
              <a:rPr lang="en-US" sz="1600" dirty="0"/>
              <a:t>#</a:t>
            </a:r>
            <a:r>
              <a:rPr lang="en-US" sz="1600" dirty="0" err="1"/>
              <a:t>ManagerTable</a:t>
            </a:r>
            <a:r>
              <a:rPr lang="en-US" sz="1600" dirty="0"/>
              <a:t> m on </a:t>
            </a:r>
            <a:r>
              <a:rPr lang="en-US" sz="1600" dirty="0" err="1"/>
              <a:t>e.EmployeeID</a:t>
            </a:r>
            <a:r>
              <a:rPr lang="en-US" sz="1600" dirty="0"/>
              <a:t>=</a:t>
            </a:r>
            <a:r>
              <a:rPr lang="en-US" sz="1600" dirty="0" err="1"/>
              <a:t>m.EmployeeID</a:t>
            </a:r>
            <a:endParaRPr lang="en-US" sz="1600" dirty="0"/>
          </a:p>
        </p:txBody>
      </p:sp>
      <p:pic>
        <p:nvPicPr>
          <p:cNvPr id="3" name="Picture 2"/>
          <p:cNvPicPr>
            <a:picLocks noChangeAspect="1"/>
          </p:cNvPicPr>
          <p:nvPr/>
        </p:nvPicPr>
        <p:blipFill>
          <a:blip r:embed="rId4"/>
          <a:stretch>
            <a:fillRect/>
          </a:stretch>
        </p:blipFill>
        <p:spPr>
          <a:xfrm>
            <a:off x="786174" y="2970258"/>
            <a:ext cx="2219325" cy="1552575"/>
          </a:xfrm>
          <a:prstGeom prst="rect">
            <a:avLst/>
          </a:prstGeom>
        </p:spPr>
      </p:pic>
      <p:pic>
        <p:nvPicPr>
          <p:cNvPr id="10" name="Picture 9"/>
          <p:cNvPicPr>
            <a:picLocks noChangeAspect="1"/>
          </p:cNvPicPr>
          <p:nvPr/>
        </p:nvPicPr>
        <p:blipFill>
          <a:blip r:embed="rId5"/>
          <a:stretch>
            <a:fillRect/>
          </a:stretch>
        </p:blipFill>
        <p:spPr>
          <a:xfrm>
            <a:off x="3745262" y="4745141"/>
            <a:ext cx="7677150" cy="1114425"/>
          </a:xfrm>
          <a:prstGeom prst="rect">
            <a:avLst/>
          </a:prstGeom>
        </p:spPr>
      </p:pic>
    </p:spTree>
    <p:extLst>
      <p:ext uri="{BB962C8B-B14F-4D97-AF65-F5344CB8AC3E}">
        <p14:creationId xmlns:p14="http://schemas.microsoft.com/office/powerpoint/2010/main" val="4275876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5363" y="883404"/>
            <a:ext cx="9601200" cy="707886"/>
          </a:xfrm>
          <a:prstGeom prst="rect">
            <a:avLst/>
          </a:prstGeom>
          <a:noFill/>
        </p:spPr>
        <p:txBody>
          <a:bodyPr wrap="square" rtlCol="0">
            <a:spAutoFit/>
          </a:bodyPr>
          <a:lstStyle/>
          <a:p>
            <a:r>
              <a:rPr lang="en-US" sz="4000" dirty="0" smtClean="0"/>
              <a:t>UNMATCHING ROWS IN BOTH TABLES</a:t>
            </a:r>
            <a:endParaRPr lang="en-US" sz="4000" dirty="0"/>
          </a:p>
        </p:txBody>
      </p:sp>
      <p:sp>
        <p:nvSpPr>
          <p:cNvPr id="5" name="Rectangle 4"/>
          <p:cNvSpPr/>
          <p:nvPr/>
        </p:nvSpPr>
        <p:spPr>
          <a:xfrm>
            <a:off x="929898" y="1666069"/>
            <a:ext cx="10593092" cy="369332"/>
          </a:xfrm>
          <a:prstGeom prst="rect">
            <a:avLst/>
          </a:prstGeom>
        </p:spPr>
        <p:txBody>
          <a:bodyPr wrap="square">
            <a:spAutoFit/>
          </a:bodyPr>
          <a:lstStyle/>
          <a:p>
            <a:pPr marL="285750" indent="-285750">
              <a:buFont typeface="Arial" panose="020B0604020202020204" pitchFamily="34" charset="0"/>
              <a:buChar char="•"/>
            </a:pPr>
            <a:r>
              <a:rPr lang="en-US" dirty="0" smtClean="0"/>
              <a:t>You </a:t>
            </a:r>
            <a:r>
              <a:rPr lang="en-US" dirty="0"/>
              <a:t>exclude rows that are common to both tables by adding a WHERE clause </a:t>
            </a:r>
            <a:r>
              <a:rPr lang="en-US" dirty="0" smtClean="0"/>
              <a:t>in the query.</a:t>
            </a:r>
            <a:endParaRPr lang="en-US" dirty="0"/>
          </a:p>
        </p:txBody>
      </p:sp>
      <p:pic>
        <p:nvPicPr>
          <p:cNvPr id="7" name="Picture 6"/>
          <p:cNvPicPr>
            <a:picLocks noChangeAspect="1"/>
          </p:cNvPicPr>
          <p:nvPr/>
        </p:nvPicPr>
        <p:blipFill>
          <a:blip r:embed="rId2"/>
          <a:stretch>
            <a:fillRect/>
          </a:stretch>
        </p:blipFill>
        <p:spPr>
          <a:xfrm>
            <a:off x="3051326" y="3101680"/>
            <a:ext cx="3533775" cy="923925"/>
          </a:xfrm>
          <a:prstGeom prst="rect">
            <a:avLst/>
          </a:prstGeom>
        </p:spPr>
      </p:pic>
      <p:pic>
        <p:nvPicPr>
          <p:cNvPr id="8" name="Picture 7"/>
          <p:cNvPicPr>
            <a:picLocks noChangeAspect="1"/>
          </p:cNvPicPr>
          <p:nvPr/>
        </p:nvPicPr>
        <p:blipFill>
          <a:blip r:embed="rId3"/>
          <a:stretch>
            <a:fillRect/>
          </a:stretch>
        </p:blipFill>
        <p:spPr>
          <a:xfrm>
            <a:off x="6911351" y="3092156"/>
            <a:ext cx="4429125" cy="942975"/>
          </a:xfrm>
          <a:prstGeom prst="rect">
            <a:avLst/>
          </a:prstGeom>
        </p:spPr>
      </p:pic>
      <p:sp>
        <p:nvSpPr>
          <p:cNvPr id="9" name="TextBox 8"/>
          <p:cNvSpPr txBox="1"/>
          <p:nvPr/>
        </p:nvSpPr>
        <p:spPr>
          <a:xfrm>
            <a:off x="4016742" y="2512386"/>
            <a:ext cx="1602944" cy="369332"/>
          </a:xfrm>
          <a:prstGeom prst="rect">
            <a:avLst/>
          </a:prstGeom>
          <a:noFill/>
        </p:spPr>
        <p:txBody>
          <a:bodyPr wrap="square" rtlCol="0">
            <a:spAutoFit/>
          </a:bodyPr>
          <a:lstStyle/>
          <a:p>
            <a:r>
              <a:rPr lang="en-US" dirty="0" smtClean="0"/>
              <a:t>EMPLOYEE</a:t>
            </a:r>
            <a:endParaRPr lang="en-US" dirty="0"/>
          </a:p>
        </p:txBody>
      </p:sp>
      <p:sp>
        <p:nvSpPr>
          <p:cNvPr id="11" name="TextBox 10"/>
          <p:cNvSpPr txBox="1"/>
          <p:nvPr/>
        </p:nvSpPr>
        <p:spPr>
          <a:xfrm>
            <a:off x="8306443" y="2424384"/>
            <a:ext cx="1638943" cy="369332"/>
          </a:xfrm>
          <a:prstGeom prst="rect">
            <a:avLst/>
          </a:prstGeom>
          <a:noFill/>
        </p:spPr>
        <p:txBody>
          <a:bodyPr wrap="square" rtlCol="0">
            <a:spAutoFit/>
          </a:bodyPr>
          <a:lstStyle/>
          <a:p>
            <a:r>
              <a:rPr lang="en-US" dirty="0" smtClean="0"/>
              <a:t>MANAGER</a:t>
            </a:r>
            <a:endParaRPr lang="en-US" dirty="0"/>
          </a:p>
        </p:txBody>
      </p:sp>
      <p:sp>
        <p:nvSpPr>
          <p:cNvPr id="12" name="Rectangle 11"/>
          <p:cNvSpPr/>
          <p:nvPr/>
        </p:nvSpPr>
        <p:spPr>
          <a:xfrm>
            <a:off x="588936" y="4602997"/>
            <a:ext cx="3228410" cy="2000548"/>
          </a:xfrm>
          <a:prstGeom prst="rect">
            <a:avLst/>
          </a:prstGeom>
        </p:spPr>
        <p:txBody>
          <a:bodyPr wrap="square">
            <a:spAutoFit/>
          </a:bodyPr>
          <a:lstStyle/>
          <a:p>
            <a:r>
              <a:rPr lang="en-US" dirty="0" smtClean="0"/>
              <a:t>Select </a:t>
            </a:r>
            <a:r>
              <a:rPr lang="en-US" dirty="0"/>
              <a:t>* from #</a:t>
            </a:r>
            <a:r>
              <a:rPr lang="en-US" dirty="0" err="1"/>
              <a:t>EmployeeTable</a:t>
            </a:r>
            <a:r>
              <a:rPr lang="en-US" dirty="0"/>
              <a:t> e full  </a:t>
            </a:r>
            <a:r>
              <a:rPr lang="en-US" dirty="0" smtClean="0"/>
              <a:t>join #</a:t>
            </a:r>
            <a:r>
              <a:rPr lang="en-US" dirty="0" err="1" smtClean="0"/>
              <a:t>ManagerTable</a:t>
            </a:r>
            <a:r>
              <a:rPr lang="en-US" dirty="0" smtClean="0"/>
              <a:t> </a:t>
            </a:r>
            <a:r>
              <a:rPr lang="en-US" dirty="0"/>
              <a:t>m on </a:t>
            </a:r>
            <a:r>
              <a:rPr lang="en-US" dirty="0" err="1"/>
              <a:t>e.EmployeeID</a:t>
            </a:r>
            <a:r>
              <a:rPr lang="en-US" dirty="0"/>
              <a:t>=</a:t>
            </a:r>
            <a:r>
              <a:rPr lang="en-US" dirty="0" err="1"/>
              <a:t>m.EmployeeID</a:t>
            </a:r>
            <a:endParaRPr lang="en-US" dirty="0"/>
          </a:p>
          <a:p>
            <a:r>
              <a:rPr lang="en-US" dirty="0"/>
              <a:t>where </a:t>
            </a:r>
            <a:r>
              <a:rPr lang="en-US" dirty="0" err="1"/>
              <a:t>e.EmployeeID</a:t>
            </a:r>
            <a:r>
              <a:rPr lang="en-US" dirty="0"/>
              <a:t> is NULL or </a:t>
            </a:r>
            <a:r>
              <a:rPr lang="en-US" dirty="0" err="1"/>
              <a:t>m.EmployeeID</a:t>
            </a:r>
            <a:r>
              <a:rPr lang="en-US" dirty="0"/>
              <a:t> is NULL</a:t>
            </a:r>
          </a:p>
          <a:p>
            <a:endParaRPr lang="en-US" dirty="0"/>
          </a:p>
          <a:p>
            <a:endParaRPr lang="en-US" sz="1600" dirty="0"/>
          </a:p>
        </p:txBody>
      </p:sp>
      <p:pic>
        <p:nvPicPr>
          <p:cNvPr id="6" name="Picture 5"/>
          <p:cNvPicPr>
            <a:picLocks noChangeAspect="1"/>
          </p:cNvPicPr>
          <p:nvPr/>
        </p:nvPicPr>
        <p:blipFill>
          <a:blip r:embed="rId4"/>
          <a:stretch>
            <a:fillRect/>
          </a:stretch>
        </p:blipFill>
        <p:spPr>
          <a:xfrm>
            <a:off x="745372" y="2609050"/>
            <a:ext cx="2533650" cy="1543050"/>
          </a:xfrm>
          <a:prstGeom prst="rect">
            <a:avLst/>
          </a:prstGeom>
        </p:spPr>
      </p:pic>
      <p:pic>
        <p:nvPicPr>
          <p:cNvPr id="13" name="Picture 12"/>
          <p:cNvPicPr>
            <a:picLocks noChangeAspect="1"/>
          </p:cNvPicPr>
          <p:nvPr/>
        </p:nvPicPr>
        <p:blipFill>
          <a:blip r:embed="rId5"/>
          <a:stretch>
            <a:fillRect/>
          </a:stretch>
        </p:blipFill>
        <p:spPr>
          <a:xfrm>
            <a:off x="3817346" y="4791847"/>
            <a:ext cx="7658100" cy="619125"/>
          </a:xfrm>
          <a:prstGeom prst="rect">
            <a:avLst/>
          </a:prstGeom>
        </p:spPr>
      </p:pic>
    </p:spTree>
    <p:extLst>
      <p:ext uri="{BB962C8B-B14F-4D97-AF65-F5344CB8AC3E}">
        <p14:creationId xmlns:p14="http://schemas.microsoft.com/office/powerpoint/2010/main" val="252995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8968738" cy="1212427"/>
          </a:xfrm>
        </p:spPr>
        <p:txBody>
          <a:bodyPr/>
          <a:lstStyle/>
          <a:p>
            <a:r>
              <a:rPr lang="en-US" dirty="0" smtClean="0"/>
              <a:t>GROUP BY</a:t>
            </a:r>
            <a:endParaRPr lang="en-US" dirty="0"/>
          </a:p>
        </p:txBody>
      </p:sp>
      <p:sp>
        <p:nvSpPr>
          <p:cNvPr id="3" name="Content Placeholder 2"/>
          <p:cNvSpPr>
            <a:spLocks noGrp="1"/>
          </p:cNvSpPr>
          <p:nvPr>
            <p:ph idx="1"/>
          </p:nvPr>
        </p:nvSpPr>
        <p:spPr>
          <a:xfrm>
            <a:off x="1295401" y="2720340"/>
            <a:ext cx="9425939" cy="3155528"/>
          </a:xfrm>
        </p:spPr>
        <p:txBody>
          <a:bodyPr/>
          <a:lstStyle/>
          <a:p>
            <a:pPr fontAlgn="base"/>
            <a:r>
              <a:rPr lang="en-US" dirty="0">
                <a:latin typeface="+mj-lt"/>
                <a:cs typeface="Arial" panose="020B0604020202020204" pitchFamily="34" charset="0"/>
              </a:rPr>
              <a:t>GROUP BY clause is used with the SELECT statement.</a:t>
            </a:r>
          </a:p>
          <a:p>
            <a:pPr fontAlgn="base"/>
            <a:r>
              <a:rPr lang="en-US" dirty="0">
                <a:latin typeface="+mj-lt"/>
                <a:cs typeface="Arial" panose="020B0604020202020204" pitchFamily="34" charset="0"/>
              </a:rPr>
              <a:t>In the query, GROUP BY clause is placed after the WHERE clause.</a:t>
            </a:r>
          </a:p>
          <a:p>
            <a:pPr fontAlgn="base"/>
            <a:r>
              <a:rPr lang="en-US" dirty="0">
                <a:latin typeface="+mj-lt"/>
                <a:cs typeface="Arial" panose="020B0604020202020204" pitchFamily="34" charset="0"/>
              </a:rPr>
              <a:t>In the query, GROUP BY clause is placed before ORDER BY clause if used any.</a:t>
            </a:r>
          </a:p>
          <a:p>
            <a:endParaRPr lang="en-US" dirty="0"/>
          </a:p>
        </p:txBody>
      </p:sp>
    </p:spTree>
    <p:extLst>
      <p:ext uri="{BB962C8B-B14F-4D97-AF65-F5344CB8AC3E}">
        <p14:creationId xmlns:p14="http://schemas.microsoft.com/office/powerpoint/2010/main" val="3293774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5402" y="2785825"/>
            <a:ext cx="3472541" cy="2765889"/>
          </a:xfrm>
          <a:prstGeom prst="rect">
            <a:avLst/>
          </a:prstGeom>
        </p:spPr>
      </p:pic>
      <p:sp>
        <p:nvSpPr>
          <p:cNvPr id="3" name="Title 1"/>
          <p:cNvSpPr txBox="1">
            <a:spLocks/>
          </p:cNvSpPr>
          <p:nvPr/>
        </p:nvSpPr>
        <p:spPr>
          <a:xfrm>
            <a:off x="1295402" y="982132"/>
            <a:ext cx="8968738" cy="121242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GROUP BY SINGLE COLUMN</a:t>
            </a:r>
            <a:endParaRPr lang="en-US" dirty="0"/>
          </a:p>
        </p:txBody>
      </p:sp>
      <p:sp>
        <p:nvSpPr>
          <p:cNvPr id="4" name="Rectangle 1"/>
          <p:cNvSpPr>
            <a:spLocks noChangeArrowheads="1"/>
          </p:cNvSpPr>
          <p:nvPr/>
        </p:nvSpPr>
        <p:spPr bwMode="auto">
          <a:xfrm>
            <a:off x="1295402" y="2222365"/>
            <a:ext cx="9089569" cy="259017"/>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onsolas" panose="020B0609020204030204" pitchFamily="49" charset="0"/>
              </a:rPr>
              <a:t>SELECT NAME, SUM(SALARY) FROM Employee GROUP BY NAME;</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6310662" y="2785825"/>
            <a:ext cx="3837417" cy="2661385"/>
          </a:xfrm>
          <a:prstGeom prst="rect">
            <a:avLst/>
          </a:prstGeom>
        </p:spPr>
      </p:pic>
    </p:spTree>
    <p:extLst>
      <p:ext uri="{BB962C8B-B14F-4D97-AF65-F5344CB8AC3E}">
        <p14:creationId xmlns:p14="http://schemas.microsoft.com/office/powerpoint/2010/main" val="4125145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95401" y="982133"/>
            <a:ext cx="9089569" cy="1003422"/>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GROUP BY SINGLE COLUMN</a:t>
            </a:r>
            <a:endParaRPr lang="en-US" dirty="0"/>
          </a:p>
        </p:txBody>
      </p:sp>
      <p:sp>
        <p:nvSpPr>
          <p:cNvPr id="3" name="TextBox 2"/>
          <p:cNvSpPr txBox="1"/>
          <p:nvPr/>
        </p:nvSpPr>
        <p:spPr>
          <a:xfrm>
            <a:off x="1188720" y="2207623"/>
            <a:ext cx="9862457" cy="2585323"/>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latin typeface="+mj-lt"/>
                <a:cs typeface="Arial" panose="020B0604020202020204" pitchFamily="34" charset="0"/>
              </a:rPr>
              <a:t>Group </a:t>
            </a:r>
            <a:r>
              <a:rPr lang="en-US" sz="2400" dirty="0">
                <a:latin typeface="+mj-lt"/>
                <a:cs typeface="Arial" panose="020B0604020202020204" pitchFamily="34" charset="0"/>
              </a:rPr>
              <a:t>By single column means, to place all the rows with same value of only that particular column in one group</a:t>
            </a:r>
            <a:r>
              <a:rPr lang="en-US" sz="2400" dirty="0" smtClean="0">
                <a:latin typeface="+mj-lt"/>
                <a:cs typeface="Arial" panose="020B0604020202020204" pitchFamily="34" charset="0"/>
              </a:rPr>
              <a:t>.</a:t>
            </a:r>
          </a:p>
          <a:p>
            <a:pPr marL="342900" indent="-342900" algn="just">
              <a:buFont typeface="Arial" panose="020B0604020202020204" pitchFamily="34" charset="0"/>
              <a:buChar char="•"/>
            </a:pPr>
            <a:endParaRPr lang="en-US" sz="2400" dirty="0">
              <a:latin typeface="+mj-lt"/>
              <a:cs typeface="Arial" panose="020B0604020202020204" pitchFamily="34" charset="0"/>
            </a:endParaRPr>
          </a:p>
          <a:p>
            <a:pPr marL="342900" indent="-342900" algn="just">
              <a:buFont typeface="Arial" panose="020B0604020202020204" pitchFamily="34" charset="0"/>
              <a:buChar char="•"/>
            </a:pPr>
            <a:r>
              <a:rPr lang="en-US" sz="2400" dirty="0">
                <a:latin typeface="+mj-lt"/>
                <a:cs typeface="Arial" panose="020B0604020202020204" pitchFamily="34" charset="0"/>
              </a:rPr>
              <a:t>T</a:t>
            </a:r>
            <a:r>
              <a:rPr lang="en-US" sz="2400" dirty="0" smtClean="0">
                <a:latin typeface="+mj-lt"/>
                <a:cs typeface="Arial" panose="020B0604020202020204" pitchFamily="34" charset="0"/>
              </a:rPr>
              <a:t>he </a:t>
            </a:r>
            <a:r>
              <a:rPr lang="en-US" sz="2400" dirty="0">
                <a:latin typeface="+mj-lt"/>
                <a:cs typeface="Arial" panose="020B0604020202020204" pitchFamily="34" charset="0"/>
              </a:rPr>
              <a:t>rows with duplicate NAMEs are grouped under same NAME and their corresponding SALARY is the sum of the SALARY of duplicate rows. The SUM() function of SQL is used here to calculate the sum.</a:t>
            </a:r>
            <a:endParaRPr lang="en-US" sz="2400" dirty="0" smtClean="0">
              <a:latin typeface="+mj-lt"/>
              <a:cs typeface="Arial" panose="020B0604020202020204" pitchFamily="34" charset="0"/>
            </a:endParaRPr>
          </a:p>
          <a:p>
            <a:endParaRPr lang="en-US" dirty="0"/>
          </a:p>
        </p:txBody>
      </p:sp>
    </p:spTree>
    <p:extLst>
      <p:ext uri="{BB962C8B-B14F-4D97-AF65-F5344CB8AC3E}">
        <p14:creationId xmlns:p14="http://schemas.microsoft.com/office/powerpoint/2010/main" val="323188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1197" cy="1042611"/>
          </a:xfrm>
        </p:spPr>
        <p:txBody>
          <a:bodyPr/>
          <a:lstStyle/>
          <a:p>
            <a:r>
              <a:rPr lang="en-US" dirty="0"/>
              <a:t>GROUP BY MULTIPLE COLUMN</a:t>
            </a:r>
          </a:p>
        </p:txBody>
      </p:sp>
      <p:pic>
        <p:nvPicPr>
          <p:cNvPr id="4" name="Content Placeholder 3"/>
          <p:cNvPicPr>
            <a:picLocks noGrp="1" noChangeAspect="1"/>
          </p:cNvPicPr>
          <p:nvPr>
            <p:ph idx="1"/>
          </p:nvPr>
        </p:nvPicPr>
        <p:blipFill>
          <a:blip r:embed="rId2"/>
          <a:stretch>
            <a:fillRect/>
          </a:stretch>
        </p:blipFill>
        <p:spPr>
          <a:xfrm>
            <a:off x="1819411" y="3640455"/>
            <a:ext cx="3774593" cy="2172515"/>
          </a:xfrm>
          <a:prstGeom prst="rect">
            <a:avLst/>
          </a:prstGeom>
        </p:spPr>
      </p:pic>
      <p:pic>
        <p:nvPicPr>
          <p:cNvPr id="5" name="Picture 4"/>
          <p:cNvPicPr>
            <a:picLocks noChangeAspect="1"/>
          </p:cNvPicPr>
          <p:nvPr/>
        </p:nvPicPr>
        <p:blipFill>
          <a:blip r:embed="rId3"/>
          <a:stretch>
            <a:fillRect/>
          </a:stretch>
        </p:blipFill>
        <p:spPr>
          <a:xfrm>
            <a:off x="1681162" y="2516641"/>
            <a:ext cx="8795250" cy="967762"/>
          </a:xfrm>
          <a:prstGeom prst="rect">
            <a:avLst/>
          </a:prstGeom>
        </p:spPr>
      </p:pic>
      <p:pic>
        <p:nvPicPr>
          <p:cNvPr id="6" name="Picture 5"/>
          <p:cNvPicPr>
            <a:picLocks noChangeAspect="1"/>
          </p:cNvPicPr>
          <p:nvPr/>
        </p:nvPicPr>
        <p:blipFill>
          <a:blip r:embed="rId4"/>
          <a:stretch>
            <a:fillRect/>
          </a:stretch>
        </p:blipFill>
        <p:spPr>
          <a:xfrm>
            <a:off x="6646721" y="3871799"/>
            <a:ext cx="3829691" cy="1235779"/>
          </a:xfrm>
          <a:prstGeom prst="rect">
            <a:avLst/>
          </a:prstGeom>
        </p:spPr>
      </p:pic>
    </p:spTree>
    <p:extLst>
      <p:ext uri="{BB962C8B-B14F-4D97-AF65-F5344CB8AC3E}">
        <p14:creationId xmlns:p14="http://schemas.microsoft.com/office/powerpoint/2010/main" val="306517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GROUP BY </a:t>
            </a:r>
            <a:r>
              <a:rPr lang="en-US" dirty="0" smtClean="0"/>
              <a:t>MULTIPLE COLUMN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latin typeface="+mj-lt"/>
                <a:cs typeface="Arial" panose="020B0604020202020204" pitchFamily="34" charset="0"/>
              </a:rPr>
              <a:t>Group by multiple column is say for example, </a:t>
            </a:r>
            <a:r>
              <a:rPr lang="en-US" b="1" dirty="0">
                <a:latin typeface="+mj-lt"/>
                <a:cs typeface="Arial" panose="020B0604020202020204" pitchFamily="34" charset="0"/>
              </a:rPr>
              <a:t>GROUP BY column1, column2</a:t>
            </a:r>
            <a:r>
              <a:rPr lang="en-US" dirty="0">
                <a:latin typeface="+mj-lt"/>
                <a:cs typeface="Arial" panose="020B0604020202020204" pitchFamily="34" charset="0"/>
              </a:rPr>
              <a:t>. This means to place all the rows with same values of both the columns </a:t>
            </a:r>
            <a:r>
              <a:rPr lang="en-US" b="1" dirty="0">
                <a:latin typeface="+mj-lt"/>
                <a:cs typeface="Arial" panose="020B0604020202020204" pitchFamily="34" charset="0"/>
              </a:rPr>
              <a:t>column1</a:t>
            </a:r>
            <a:r>
              <a:rPr lang="en-US" dirty="0">
                <a:latin typeface="+mj-lt"/>
                <a:cs typeface="Arial" panose="020B0604020202020204" pitchFamily="34" charset="0"/>
              </a:rPr>
              <a:t> and </a:t>
            </a:r>
            <a:r>
              <a:rPr lang="en-US" b="1" dirty="0">
                <a:latin typeface="+mj-lt"/>
                <a:cs typeface="Arial" panose="020B0604020202020204" pitchFamily="34" charset="0"/>
              </a:rPr>
              <a:t>column2</a:t>
            </a:r>
            <a:r>
              <a:rPr lang="en-US" dirty="0">
                <a:latin typeface="+mj-lt"/>
                <a:cs typeface="Arial" panose="020B0604020202020204" pitchFamily="34" charset="0"/>
              </a:rPr>
              <a:t> in one group</a:t>
            </a:r>
            <a:r>
              <a:rPr lang="en-US" dirty="0" smtClean="0">
                <a:latin typeface="+mj-lt"/>
                <a:cs typeface="Arial" panose="020B0604020202020204" pitchFamily="34" charset="0"/>
              </a:rPr>
              <a:t>.</a:t>
            </a:r>
          </a:p>
          <a:p>
            <a:r>
              <a:rPr lang="en-US" dirty="0"/>
              <a:t>As you can see in the above output the students with both same SUBJECT and YEAR are placed in same group. And those whose only SUBJECT is same but not YEAR belongs to different groups. So here we have grouped the table according to two columns or more than one column.</a:t>
            </a:r>
            <a:endParaRPr lang="en-US" dirty="0">
              <a:latin typeface="+mj-lt"/>
              <a:cs typeface="Arial" panose="020B0604020202020204" pitchFamily="34" charset="0"/>
            </a:endParaRPr>
          </a:p>
        </p:txBody>
      </p:sp>
    </p:spTree>
    <p:extLst>
      <p:ext uri="{BB962C8B-B14F-4D97-AF65-F5344CB8AC3E}">
        <p14:creationId xmlns:p14="http://schemas.microsoft.com/office/powerpoint/2010/main" val="2499772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95402" y="2481943"/>
            <a:ext cx="9899467" cy="3477875"/>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000" dirty="0">
                <a:latin typeface="+mj-lt"/>
              </a:rPr>
              <a:t>SELECT column1, </a:t>
            </a:r>
            <a:r>
              <a:rPr lang="en-US" altLang="en-US" sz="2000" dirty="0" err="1">
                <a:latin typeface="+mj-lt"/>
              </a:rPr>
              <a:t>function_name</a:t>
            </a:r>
            <a:r>
              <a:rPr lang="en-US" altLang="en-US" sz="2000" dirty="0">
                <a:latin typeface="+mj-lt"/>
              </a:rPr>
              <a:t>(column2</a:t>
            </a:r>
            <a:r>
              <a:rPr lang="en-US" altLang="en-US" sz="2000" dirty="0" smtClean="0">
                <a:latin typeface="+mj-lt"/>
              </a:rPr>
              <a:t>)</a:t>
            </a:r>
          </a:p>
          <a:p>
            <a:pPr lvl="0" defTabSz="914400" eaLnBrk="0" fontAlgn="base" hangingPunct="0">
              <a:spcBef>
                <a:spcPct val="0"/>
              </a:spcBef>
              <a:spcAft>
                <a:spcPct val="0"/>
              </a:spcAft>
            </a:pPr>
            <a:r>
              <a:rPr lang="en-US" altLang="en-US" sz="2000" dirty="0" smtClean="0">
                <a:latin typeface="+mj-lt"/>
              </a:rPr>
              <a:t>FROM </a:t>
            </a:r>
            <a:r>
              <a:rPr lang="en-US" altLang="en-US" sz="2000" dirty="0" err="1">
                <a:latin typeface="+mj-lt"/>
              </a:rPr>
              <a:t>table_name</a:t>
            </a:r>
            <a:r>
              <a:rPr lang="en-US" altLang="en-US" sz="2000" dirty="0">
                <a:latin typeface="+mj-lt"/>
              </a:rPr>
              <a:t> </a:t>
            </a:r>
            <a:endParaRPr lang="en-US" altLang="en-US" sz="2000" dirty="0" smtClean="0">
              <a:latin typeface="+mj-lt"/>
            </a:endParaRPr>
          </a:p>
          <a:p>
            <a:pPr lvl="0" defTabSz="914400" eaLnBrk="0" fontAlgn="base" hangingPunct="0">
              <a:spcBef>
                <a:spcPct val="0"/>
              </a:spcBef>
              <a:spcAft>
                <a:spcPct val="0"/>
              </a:spcAft>
            </a:pPr>
            <a:r>
              <a:rPr lang="en-US" altLang="en-US" sz="2000" dirty="0" smtClean="0">
                <a:latin typeface="+mj-lt"/>
              </a:rPr>
              <a:t>WHERE condition</a:t>
            </a:r>
          </a:p>
          <a:p>
            <a:pPr lvl="0" defTabSz="914400" eaLnBrk="0" fontAlgn="base" hangingPunct="0">
              <a:spcBef>
                <a:spcPct val="0"/>
              </a:spcBef>
              <a:spcAft>
                <a:spcPct val="0"/>
              </a:spcAft>
            </a:pPr>
            <a:r>
              <a:rPr lang="en-US" altLang="en-US" sz="2000" dirty="0" smtClean="0">
                <a:latin typeface="+mj-lt"/>
              </a:rPr>
              <a:t>GROUP </a:t>
            </a:r>
            <a:r>
              <a:rPr lang="en-US" altLang="en-US" sz="2000" dirty="0">
                <a:latin typeface="+mj-lt"/>
              </a:rPr>
              <a:t>BY column1, column2 </a:t>
            </a:r>
            <a:endParaRPr lang="en-US" altLang="en-US" sz="2000" dirty="0" smtClean="0">
              <a:latin typeface="+mj-lt"/>
            </a:endParaRPr>
          </a:p>
          <a:p>
            <a:pPr lvl="0" defTabSz="914400" eaLnBrk="0" fontAlgn="base" hangingPunct="0">
              <a:spcBef>
                <a:spcPct val="0"/>
              </a:spcBef>
              <a:spcAft>
                <a:spcPct val="0"/>
              </a:spcAft>
            </a:pPr>
            <a:r>
              <a:rPr lang="en-US" altLang="en-US" sz="2000" dirty="0" smtClean="0">
                <a:latin typeface="+mj-lt"/>
              </a:rPr>
              <a:t>HAVING </a:t>
            </a:r>
            <a:r>
              <a:rPr lang="en-US" altLang="en-US" sz="2000" dirty="0">
                <a:latin typeface="+mj-lt"/>
              </a:rPr>
              <a:t>condition </a:t>
            </a:r>
            <a:endParaRPr lang="en-US" altLang="en-US" sz="2000" dirty="0" smtClean="0">
              <a:latin typeface="+mj-lt"/>
            </a:endParaRPr>
          </a:p>
          <a:p>
            <a:pPr lvl="0" defTabSz="914400" eaLnBrk="0" fontAlgn="base" hangingPunct="0">
              <a:spcBef>
                <a:spcPct val="0"/>
              </a:spcBef>
              <a:spcAft>
                <a:spcPct val="0"/>
              </a:spcAft>
            </a:pPr>
            <a:r>
              <a:rPr lang="en-US" altLang="en-US" sz="2000" dirty="0" smtClean="0">
                <a:latin typeface="+mj-lt"/>
              </a:rPr>
              <a:t>ORDER </a:t>
            </a:r>
            <a:r>
              <a:rPr lang="en-US" altLang="en-US" sz="2000" dirty="0">
                <a:latin typeface="+mj-lt"/>
              </a:rPr>
              <a:t>BY column1, column2; </a:t>
            </a:r>
            <a:endParaRPr lang="en-US" altLang="en-US" sz="2000" dirty="0" smtClean="0">
              <a:latin typeface="+mj-lt"/>
            </a:endParaRPr>
          </a:p>
          <a:p>
            <a:pPr lvl="0" defTabSz="914400" eaLnBrk="0" fontAlgn="base" hangingPunct="0">
              <a:spcBef>
                <a:spcPct val="0"/>
              </a:spcBef>
              <a:spcAft>
                <a:spcPct val="0"/>
              </a:spcAft>
            </a:pPr>
            <a:endParaRPr lang="en-US" altLang="en-US" sz="2000" b="1" dirty="0" smtClean="0">
              <a:latin typeface="+mj-lt"/>
            </a:endParaRPr>
          </a:p>
          <a:p>
            <a:pPr lvl="0" defTabSz="914400" eaLnBrk="0" fontAlgn="base" hangingPunct="0">
              <a:spcBef>
                <a:spcPct val="0"/>
              </a:spcBef>
              <a:spcAft>
                <a:spcPct val="0"/>
              </a:spcAft>
            </a:pPr>
            <a:endParaRPr lang="en-US" altLang="en-US" sz="2000" b="1" dirty="0">
              <a:latin typeface="+mj-lt"/>
            </a:endParaRPr>
          </a:p>
          <a:p>
            <a:pPr lvl="0" defTabSz="914400" eaLnBrk="0" fontAlgn="base" hangingPunct="0">
              <a:spcBef>
                <a:spcPct val="0"/>
              </a:spcBef>
              <a:spcAft>
                <a:spcPct val="0"/>
              </a:spcAft>
            </a:pPr>
            <a:r>
              <a:rPr lang="en-US" altLang="en-US" sz="2000" b="1" dirty="0" err="1" smtClean="0">
                <a:latin typeface="+mj-lt"/>
              </a:rPr>
              <a:t>function_name</a:t>
            </a:r>
            <a:r>
              <a:rPr lang="en-US" altLang="en-US" sz="2000" dirty="0">
                <a:latin typeface="+mj-lt"/>
              </a:rPr>
              <a:t>: Name of the function used for example, SUM() , AVG(). </a:t>
            </a:r>
            <a:endParaRPr lang="en-US" altLang="en-US" sz="2000" dirty="0" smtClean="0">
              <a:latin typeface="+mj-lt"/>
            </a:endParaRPr>
          </a:p>
          <a:p>
            <a:pPr lvl="0" defTabSz="914400" eaLnBrk="0" fontAlgn="base" hangingPunct="0">
              <a:spcBef>
                <a:spcPct val="0"/>
              </a:spcBef>
              <a:spcAft>
                <a:spcPct val="0"/>
              </a:spcAft>
            </a:pPr>
            <a:r>
              <a:rPr lang="en-US" altLang="en-US" sz="2000" b="1" dirty="0" err="1" smtClean="0">
                <a:latin typeface="+mj-lt"/>
              </a:rPr>
              <a:t>table_name</a:t>
            </a:r>
            <a:r>
              <a:rPr lang="en-US" altLang="en-US" sz="2000" dirty="0">
                <a:latin typeface="+mj-lt"/>
              </a:rPr>
              <a:t>: Name of the table. </a:t>
            </a:r>
            <a:endParaRPr lang="en-US" altLang="en-US" sz="2000" dirty="0" smtClean="0">
              <a:latin typeface="+mj-lt"/>
            </a:endParaRPr>
          </a:p>
          <a:p>
            <a:pPr lvl="0" defTabSz="914400" eaLnBrk="0" fontAlgn="base" hangingPunct="0">
              <a:spcBef>
                <a:spcPct val="0"/>
              </a:spcBef>
              <a:spcAft>
                <a:spcPct val="0"/>
              </a:spcAft>
            </a:pPr>
            <a:r>
              <a:rPr lang="en-US" altLang="en-US" sz="2000" b="1" dirty="0" smtClean="0">
                <a:latin typeface="+mj-lt"/>
              </a:rPr>
              <a:t>condition</a:t>
            </a:r>
            <a:r>
              <a:rPr lang="en-US" altLang="en-US" sz="2000" dirty="0">
                <a:latin typeface="+mj-lt"/>
              </a:rPr>
              <a:t>: Condition used. </a:t>
            </a:r>
          </a:p>
        </p:txBody>
      </p:sp>
      <p:sp>
        <p:nvSpPr>
          <p:cNvPr id="6" name="Title 1"/>
          <p:cNvSpPr txBox="1">
            <a:spLocks/>
          </p:cNvSpPr>
          <p:nvPr/>
        </p:nvSpPr>
        <p:spPr>
          <a:xfrm>
            <a:off x="1295402" y="1097281"/>
            <a:ext cx="9601196" cy="979714"/>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smtClean="0"/>
              <a:t>HAVING CLAUSE SYNTAX</a:t>
            </a:r>
            <a:endParaRPr lang="en-US" sz="4000" dirty="0"/>
          </a:p>
        </p:txBody>
      </p:sp>
    </p:spTree>
    <p:extLst>
      <p:ext uri="{BB962C8B-B14F-4D97-AF65-F5344CB8AC3E}">
        <p14:creationId xmlns:p14="http://schemas.microsoft.com/office/powerpoint/2010/main" val="27495909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1725</TotalTime>
  <Words>2212</Words>
  <Application>Microsoft Office PowerPoint</Application>
  <PresentationFormat>Widescreen</PresentationFormat>
  <Paragraphs>282</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-apple-system</vt:lpstr>
      <vt:lpstr>Arial</vt:lpstr>
      <vt:lpstr>Consolas</vt:lpstr>
      <vt:lpstr>Courier New</vt:lpstr>
      <vt:lpstr>Garamond</vt:lpstr>
      <vt:lpstr>inherit</vt:lpstr>
      <vt:lpstr>Organic</vt:lpstr>
      <vt:lpstr>T-SQL Concepts</vt:lpstr>
      <vt:lpstr>CONCEPTS</vt:lpstr>
      <vt:lpstr>GROUP BY</vt:lpstr>
      <vt:lpstr>GROUP BY</vt:lpstr>
      <vt:lpstr>PowerPoint Presentation</vt:lpstr>
      <vt:lpstr>PowerPoint Presentation</vt:lpstr>
      <vt:lpstr>GROUP BY MULTIPLE COLUMN</vt:lpstr>
      <vt:lpstr>GROUP BY MULTIPLE COLUMN </vt:lpstr>
      <vt:lpstr>PowerPoint Presentation</vt:lpstr>
      <vt:lpstr>HAVING Clause</vt:lpstr>
      <vt:lpstr>HAVING Clause</vt:lpstr>
      <vt:lpstr>ORDER BY</vt:lpstr>
      <vt:lpstr>PowerPoint Presentation</vt:lpstr>
      <vt:lpstr>PowerPoint Presentation</vt:lpstr>
      <vt:lpstr>PowerPoint Presentation</vt:lpstr>
      <vt:lpstr>PowerPoint Presentation</vt:lpstr>
      <vt:lpstr>CTE In SQL Server</vt:lpstr>
      <vt:lpstr>PowerPoint Presentation</vt:lpstr>
      <vt:lpstr>PowerPoint Presentation</vt:lpstr>
      <vt:lpstr>PowerPoint Presentation</vt:lpstr>
      <vt:lpstr>PowerPoint Presentation</vt:lpstr>
      <vt:lpstr>PowerPoint Presentation</vt:lpstr>
      <vt:lpstr>PowerPoint Presentation</vt:lpstr>
      <vt:lpstr>SQL SERVER JOINS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Beacon Health Options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T-SQL Concepts</dc:title>
  <dc:creator>Uppalapati, Sruthi</dc:creator>
  <cp:lastModifiedBy>Uppalapati, Sruthi</cp:lastModifiedBy>
  <cp:revision>171</cp:revision>
  <dcterms:created xsi:type="dcterms:W3CDTF">2020-10-10T23:29:05Z</dcterms:created>
  <dcterms:modified xsi:type="dcterms:W3CDTF">2020-10-12T04:14:17Z</dcterms:modified>
</cp:coreProperties>
</file>