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CF2B8-ACE9-4CC4-82FD-8DD7624DD00C}" type="doc">
      <dgm:prSet loTypeId="urn:microsoft.com/office/officeart/2009/layout/CircleArrowProcess" loCatId="process" qsTypeId="urn:microsoft.com/office/officeart/2005/8/quickstyle/simple2" qsCatId="simple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779AF5DD-E346-4CAC-8274-7E399303FE84}">
      <dgm:prSet custT="1"/>
      <dgm:spPr/>
      <dgm:t>
        <a:bodyPr/>
        <a:lstStyle/>
        <a:p>
          <a:r>
            <a:rPr lang="en-US" sz="14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Understanding Obsessive-Compulsive Disorder (OCD): A Comprehensive Analysis of Demographics, Clinical Profiles, and Treatment Approaches</a:t>
          </a:r>
          <a:endParaRPr lang="en-GB" sz="1400" b="1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E9B1ECA2-07A2-4E64-A201-7C53344CF875}" type="parTrans" cxnId="{78FE5FD2-74BB-43E1-B94C-F97C9CB14CEC}">
      <dgm:prSet/>
      <dgm:spPr/>
      <dgm:t>
        <a:bodyPr/>
        <a:lstStyle/>
        <a:p>
          <a:endParaRPr lang="en-GB"/>
        </a:p>
      </dgm:t>
    </dgm:pt>
    <dgm:pt modelId="{DC77F328-7136-47D4-B8B5-2EF06CA176C3}" type="sibTrans" cxnId="{78FE5FD2-74BB-43E1-B94C-F97C9CB14CEC}">
      <dgm:prSet/>
      <dgm:spPr/>
      <dgm:t>
        <a:bodyPr/>
        <a:lstStyle/>
        <a:p>
          <a:endParaRPr lang="en-GB"/>
        </a:p>
      </dgm:t>
    </dgm:pt>
    <dgm:pt modelId="{96FD29FE-9EC5-4FE4-A0CF-A022ED8C19F8}" type="pres">
      <dgm:prSet presAssocID="{F9CCF2B8-ACE9-4CC4-82FD-8DD7624DD00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3FF36BF-3BAD-4E20-A3F9-24BF473E8DE8}" type="pres">
      <dgm:prSet presAssocID="{779AF5DD-E346-4CAC-8274-7E399303FE84}" presName="Accent1" presStyleCnt="0"/>
      <dgm:spPr/>
    </dgm:pt>
    <dgm:pt modelId="{B8BCD3D4-CBDA-40E3-9E31-158F46A20D2B}" type="pres">
      <dgm:prSet presAssocID="{779AF5DD-E346-4CAC-8274-7E399303FE84}" presName="Accent" presStyleLbl="node1" presStyleIdx="0" presStyleCnt="1" custScaleX="149090" custScaleY="143355" custLinFactNeighborX="-743" custLinFactNeighborY="-371"/>
      <dgm:spPr/>
    </dgm:pt>
    <dgm:pt modelId="{8D487A3A-404F-45D2-ABDA-D560EF70D5D4}" type="pres">
      <dgm:prSet presAssocID="{779AF5DD-E346-4CAC-8274-7E399303FE84}" presName="Parent1" presStyleLbl="revTx" presStyleIdx="0" presStyleCnt="1" custScaleX="132744" custScaleY="288624">
        <dgm:presLayoutVars>
          <dgm:chMax val="1"/>
          <dgm:chPref val="1"/>
          <dgm:bulletEnabled val="1"/>
        </dgm:presLayoutVars>
      </dgm:prSet>
      <dgm:spPr/>
    </dgm:pt>
  </dgm:ptLst>
  <dgm:cxnLst>
    <dgm:cxn modelId="{7A14377D-FD46-48E4-9900-07A3AA71ECC7}" type="presOf" srcId="{779AF5DD-E346-4CAC-8274-7E399303FE84}" destId="{8D487A3A-404F-45D2-ABDA-D560EF70D5D4}" srcOrd="0" destOrd="0" presId="urn:microsoft.com/office/officeart/2009/layout/CircleArrowProcess"/>
    <dgm:cxn modelId="{510337A2-E80D-4C0C-A612-966577E08910}" type="presOf" srcId="{F9CCF2B8-ACE9-4CC4-82FD-8DD7624DD00C}" destId="{96FD29FE-9EC5-4FE4-A0CF-A022ED8C19F8}" srcOrd="0" destOrd="0" presId="urn:microsoft.com/office/officeart/2009/layout/CircleArrowProcess"/>
    <dgm:cxn modelId="{78FE5FD2-74BB-43E1-B94C-F97C9CB14CEC}" srcId="{F9CCF2B8-ACE9-4CC4-82FD-8DD7624DD00C}" destId="{779AF5DD-E346-4CAC-8274-7E399303FE84}" srcOrd="0" destOrd="0" parTransId="{E9B1ECA2-07A2-4E64-A201-7C53344CF875}" sibTransId="{DC77F328-7136-47D4-B8B5-2EF06CA176C3}"/>
    <dgm:cxn modelId="{47392C2E-E3CD-4212-B258-FEA01100A079}" type="presParOf" srcId="{96FD29FE-9EC5-4FE4-A0CF-A022ED8C19F8}" destId="{13FF36BF-3BAD-4E20-A3F9-24BF473E8DE8}" srcOrd="0" destOrd="0" presId="urn:microsoft.com/office/officeart/2009/layout/CircleArrowProcess"/>
    <dgm:cxn modelId="{E0E18046-C7B7-487F-8595-B3F8FFD9A477}" type="presParOf" srcId="{13FF36BF-3BAD-4E20-A3F9-24BF473E8DE8}" destId="{B8BCD3D4-CBDA-40E3-9E31-158F46A20D2B}" srcOrd="0" destOrd="0" presId="urn:microsoft.com/office/officeart/2009/layout/CircleArrowProcess"/>
    <dgm:cxn modelId="{7B6ED74A-8C78-4C5C-BCE6-83F3147A4DD1}" type="presParOf" srcId="{96FD29FE-9EC5-4FE4-A0CF-A022ED8C19F8}" destId="{8D487A3A-404F-45D2-ABDA-D560EF70D5D4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A26043-3DDB-447A-907D-9503F1433759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C6289C-5DAB-4CBA-9832-EF428F922CB3}">
      <dgm:prSet custT="1"/>
      <dgm:spPr/>
      <dgm:t>
        <a:bodyPr/>
        <a:lstStyle/>
        <a:p>
          <a:r>
            <a:rPr lang="en-GB" sz="1400" b="1" i="0" dirty="0">
              <a:solidFill>
                <a:schemeClr val="tx1"/>
              </a:solidFill>
            </a:rPr>
            <a:t>Demographic Analysis</a:t>
          </a:r>
          <a:r>
            <a:rPr lang="en-GB" sz="1200" b="0" i="0" dirty="0"/>
            <a:t>: Explore the demographic characteristics of the sample population including age distribution, gender representation, ethnicity, marital status, and education level.</a:t>
          </a:r>
          <a:endParaRPr lang="en-US" sz="1200" dirty="0"/>
        </a:p>
      </dgm:t>
    </dgm:pt>
    <dgm:pt modelId="{43564C0B-2328-4DFE-8CD2-9A540DD8A79D}" type="parTrans" cxnId="{3223E4AC-5134-46ED-A3DF-AB90DE96FB67}">
      <dgm:prSet/>
      <dgm:spPr/>
      <dgm:t>
        <a:bodyPr/>
        <a:lstStyle/>
        <a:p>
          <a:endParaRPr lang="en-US"/>
        </a:p>
      </dgm:t>
    </dgm:pt>
    <dgm:pt modelId="{ECD35B44-8EE6-4465-B43E-0AD12E2E51B1}" type="sibTrans" cxnId="{3223E4AC-5134-46ED-A3DF-AB90DE96FB67}">
      <dgm:prSet/>
      <dgm:spPr/>
      <dgm:t>
        <a:bodyPr/>
        <a:lstStyle/>
        <a:p>
          <a:endParaRPr lang="en-US"/>
        </a:p>
      </dgm:t>
    </dgm:pt>
    <dgm:pt modelId="{1D849806-C844-4A51-91F3-5044B543B9B8}">
      <dgm:prSet custT="1"/>
      <dgm:spPr/>
      <dgm:t>
        <a:bodyPr/>
        <a:lstStyle/>
        <a:p>
          <a:r>
            <a:rPr lang="en-GB" sz="1400" b="1" i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Clinical Profile Examination</a:t>
          </a:r>
          <a:r>
            <a:rPr lang="en-GB" sz="1200" b="0" i="0" kern="1200" dirty="0"/>
            <a:t>: Analyze clinical information such as the date of OCD diagnosis, duration of symptoms, previous psychiatric diagnoses, and co-occurring mental health conditions (e.g., depression, anxiety).</a:t>
          </a:r>
          <a:endParaRPr lang="en-US" sz="1200" kern="1200" dirty="0"/>
        </a:p>
      </dgm:t>
    </dgm:pt>
    <dgm:pt modelId="{611E93BC-7D00-4BBB-A17A-0C61944DE997}" type="parTrans" cxnId="{95F51E6D-4DCE-40AC-86BA-B924E98AFBE2}">
      <dgm:prSet/>
      <dgm:spPr/>
      <dgm:t>
        <a:bodyPr/>
        <a:lstStyle/>
        <a:p>
          <a:endParaRPr lang="en-US"/>
        </a:p>
      </dgm:t>
    </dgm:pt>
    <dgm:pt modelId="{8761F1F6-976B-4973-8283-4612AC6AA747}" type="sibTrans" cxnId="{95F51E6D-4DCE-40AC-86BA-B924E98AFBE2}">
      <dgm:prSet/>
      <dgm:spPr/>
      <dgm:t>
        <a:bodyPr/>
        <a:lstStyle/>
        <a:p>
          <a:endParaRPr lang="en-US"/>
        </a:p>
      </dgm:t>
    </dgm:pt>
    <dgm:pt modelId="{B804E5BD-7C8A-4EC9-935B-0B4625F8C173}">
      <dgm:prSet custT="1"/>
      <dgm:spPr/>
      <dgm:t>
        <a:bodyPr/>
        <a:lstStyle/>
        <a:p>
          <a:r>
            <a:rPr lang="en-GB" sz="1400" b="1" i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Symptom Analysis</a:t>
          </a:r>
          <a:r>
            <a:rPr lang="en-GB" sz="1200" b="0" i="0" kern="1200" dirty="0"/>
            <a:t>: Investigate the specific nature of OCD symptoms, categorizing them into obsession and compulsion types, and assess the severity using Yale-Brown Obsessive-Compulsive Scale (Y-BOCS) scores.</a:t>
          </a:r>
          <a:endParaRPr lang="en-US" sz="1200" kern="1200" dirty="0"/>
        </a:p>
      </dgm:t>
    </dgm:pt>
    <dgm:pt modelId="{A76848BF-A580-4989-AF5B-A26729ACD969}" type="parTrans" cxnId="{ADA721A1-CEFA-4AC4-9B7A-F393A18BFF5E}">
      <dgm:prSet/>
      <dgm:spPr/>
      <dgm:t>
        <a:bodyPr/>
        <a:lstStyle/>
        <a:p>
          <a:endParaRPr lang="en-US"/>
        </a:p>
      </dgm:t>
    </dgm:pt>
    <dgm:pt modelId="{35FFF429-E326-43AE-A5D6-339FECCD6973}" type="sibTrans" cxnId="{ADA721A1-CEFA-4AC4-9B7A-F393A18BFF5E}">
      <dgm:prSet/>
      <dgm:spPr/>
      <dgm:t>
        <a:bodyPr/>
        <a:lstStyle/>
        <a:p>
          <a:endParaRPr lang="en-US"/>
        </a:p>
      </dgm:t>
    </dgm:pt>
    <dgm:pt modelId="{E5260389-95B8-4F38-ABE5-074CC9192620}">
      <dgm:prSet custT="1"/>
      <dgm:spPr/>
      <dgm:t>
        <a:bodyPr/>
        <a:lstStyle/>
        <a:p>
          <a:r>
            <a:rPr lang="en-GB" sz="1400" b="1" i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Treatment Approach Evaluation</a:t>
          </a:r>
          <a:r>
            <a:rPr lang="en-GB" sz="1200" b="0" i="0" kern="1200" dirty="0"/>
            <a:t>: Examine the medications prescribed to patients, identifying common medications and their frequencies. Investigate any trends in treatment approaches based on demographic or clinical factors.</a:t>
          </a:r>
          <a:endParaRPr lang="en-US" sz="1200" kern="1200" dirty="0"/>
        </a:p>
      </dgm:t>
    </dgm:pt>
    <dgm:pt modelId="{7CC6E8FE-F23F-45A8-983B-A94406741D5B}" type="parTrans" cxnId="{1326F6F1-F864-4F60-A855-04442855D0D4}">
      <dgm:prSet/>
      <dgm:spPr/>
      <dgm:t>
        <a:bodyPr/>
        <a:lstStyle/>
        <a:p>
          <a:endParaRPr lang="en-US"/>
        </a:p>
      </dgm:t>
    </dgm:pt>
    <dgm:pt modelId="{21AE2888-3AEA-44E9-921E-A10F50EA57FD}" type="sibTrans" cxnId="{1326F6F1-F864-4F60-A855-04442855D0D4}">
      <dgm:prSet/>
      <dgm:spPr/>
      <dgm:t>
        <a:bodyPr/>
        <a:lstStyle/>
        <a:p>
          <a:endParaRPr lang="en-US"/>
        </a:p>
      </dgm:t>
    </dgm:pt>
    <dgm:pt modelId="{F5F43B56-6F70-4CD3-8CEC-3F5161A993D8}">
      <dgm:prSet custT="1"/>
      <dgm:spPr/>
      <dgm:t>
        <a:bodyPr/>
        <a:lstStyle/>
        <a:p>
          <a:r>
            <a:rPr lang="en-GB" sz="1400" b="1" i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Family History Exploration</a:t>
          </a:r>
          <a:r>
            <a:rPr lang="en-GB" sz="1200" b="0" i="0" kern="1200" dirty="0"/>
            <a:t>: Analyze the presence of family history of OCD among patients and explore its association with demographic and clinical variables.</a:t>
          </a:r>
          <a:endParaRPr lang="en-US" sz="1200" kern="1200" dirty="0"/>
        </a:p>
      </dgm:t>
    </dgm:pt>
    <dgm:pt modelId="{CA31B6D8-A9B7-4CF4-BBCF-369863176DAA}" type="parTrans" cxnId="{04E6FDE0-E332-4BCE-B721-8F2905E37A23}">
      <dgm:prSet/>
      <dgm:spPr/>
      <dgm:t>
        <a:bodyPr/>
        <a:lstStyle/>
        <a:p>
          <a:endParaRPr lang="en-US"/>
        </a:p>
      </dgm:t>
    </dgm:pt>
    <dgm:pt modelId="{9F185F37-1B89-4867-AFD6-C18E9009C88F}" type="sibTrans" cxnId="{04E6FDE0-E332-4BCE-B721-8F2905E37A23}">
      <dgm:prSet/>
      <dgm:spPr/>
      <dgm:t>
        <a:bodyPr/>
        <a:lstStyle/>
        <a:p>
          <a:endParaRPr lang="en-US"/>
        </a:p>
      </dgm:t>
    </dgm:pt>
    <dgm:pt modelId="{5256C187-4ABE-47EE-B6DF-7A1DCF2F8AD3}">
      <dgm:prSet custT="1"/>
      <dgm:spPr/>
      <dgm:t>
        <a:bodyPr/>
        <a:lstStyle/>
        <a:p>
          <a:r>
            <a:rPr lang="en-GB" sz="1400" b="1" i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Visualization and Reporting</a:t>
          </a:r>
          <a:r>
            <a:rPr lang="en-GB" sz="1200" b="0" i="0" kern="1200" dirty="0"/>
            <a:t>: Utilize Power BI to create interactive visualizations and dashboards to present key findings effectively, enabling stakeholders to gain insights into the complex interplay of demographic, clinical, and treatment-related factors in OCD.</a:t>
          </a:r>
          <a:endParaRPr lang="en-US" sz="1200" kern="1200" dirty="0"/>
        </a:p>
      </dgm:t>
    </dgm:pt>
    <dgm:pt modelId="{FE0AB7D5-A282-48C9-AE21-9B1B96E18497}" type="parTrans" cxnId="{097FA7A9-FC9F-40D4-AAF6-A8A9C9F39C77}">
      <dgm:prSet/>
      <dgm:spPr/>
      <dgm:t>
        <a:bodyPr/>
        <a:lstStyle/>
        <a:p>
          <a:endParaRPr lang="en-US"/>
        </a:p>
      </dgm:t>
    </dgm:pt>
    <dgm:pt modelId="{7D1C9498-025C-41A3-AF5D-CB76E97D65E2}" type="sibTrans" cxnId="{097FA7A9-FC9F-40D4-AAF6-A8A9C9F39C77}">
      <dgm:prSet/>
      <dgm:spPr/>
      <dgm:t>
        <a:bodyPr/>
        <a:lstStyle/>
        <a:p>
          <a:endParaRPr lang="en-US"/>
        </a:p>
      </dgm:t>
    </dgm:pt>
    <dgm:pt modelId="{DF752506-9641-4ADC-A5C1-D1881B870520}" type="pres">
      <dgm:prSet presAssocID="{8BA26043-3DDB-447A-907D-9503F1433759}" presName="Name0" presStyleCnt="0">
        <dgm:presLayoutVars>
          <dgm:dir/>
          <dgm:resizeHandles val="exact"/>
        </dgm:presLayoutVars>
      </dgm:prSet>
      <dgm:spPr/>
    </dgm:pt>
    <dgm:pt modelId="{DD84E263-BC92-4548-8756-8AEDBF00D86D}" type="pres">
      <dgm:prSet presAssocID="{80C6289C-5DAB-4CBA-9832-EF428F922CB3}" presName="node" presStyleLbl="node1" presStyleIdx="0" presStyleCnt="6">
        <dgm:presLayoutVars>
          <dgm:bulletEnabled val="1"/>
        </dgm:presLayoutVars>
      </dgm:prSet>
      <dgm:spPr/>
    </dgm:pt>
    <dgm:pt modelId="{088A844E-31F8-4F96-A2E8-9A8F398FF770}" type="pres">
      <dgm:prSet presAssocID="{ECD35B44-8EE6-4465-B43E-0AD12E2E51B1}" presName="sibTrans" presStyleLbl="sibTrans1D1" presStyleIdx="0" presStyleCnt="5"/>
      <dgm:spPr/>
    </dgm:pt>
    <dgm:pt modelId="{CE0C08EB-FB2B-4B5A-A801-458D17202149}" type="pres">
      <dgm:prSet presAssocID="{ECD35B44-8EE6-4465-B43E-0AD12E2E51B1}" presName="connectorText" presStyleLbl="sibTrans1D1" presStyleIdx="0" presStyleCnt="5"/>
      <dgm:spPr/>
    </dgm:pt>
    <dgm:pt modelId="{BC208302-A409-4123-B6FB-A4A7E4E38A74}" type="pres">
      <dgm:prSet presAssocID="{1D849806-C844-4A51-91F3-5044B543B9B8}" presName="node" presStyleLbl="node1" presStyleIdx="1" presStyleCnt="6">
        <dgm:presLayoutVars>
          <dgm:bulletEnabled val="1"/>
        </dgm:presLayoutVars>
      </dgm:prSet>
      <dgm:spPr/>
    </dgm:pt>
    <dgm:pt modelId="{BC7E4EF2-FCD5-440A-AE24-9B6C6E342E12}" type="pres">
      <dgm:prSet presAssocID="{8761F1F6-976B-4973-8283-4612AC6AA747}" presName="sibTrans" presStyleLbl="sibTrans1D1" presStyleIdx="1" presStyleCnt="5"/>
      <dgm:spPr/>
    </dgm:pt>
    <dgm:pt modelId="{8F9AFB00-84C3-44A8-878B-909FBE8B8591}" type="pres">
      <dgm:prSet presAssocID="{8761F1F6-976B-4973-8283-4612AC6AA747}" presName="connectorText" presStyleLbl="sibTrans1D1" presStyleIdx="1" presStyleCnt="5"/>
      <dgm:spPr/>
    </dgm:pt>
    <dgm:pt modelId="{689257FF-CD5F-449C-B3EA-59B87634ADC9}" type="pres">
      <dgm:prSet presAssocID="{B804E5BD-7C8A-4EC9-935B-0B4625F8C173}" presName="node" presStyleLbl="node1" presStyleIdx="2" presStyleCnt="6">
        <dgm:presLayoutVars>
          <dgm:bulletEnabled val="1"/>
        </dgm:presLayoutVars>
      </dgm:prSet>
      <dgm:spPr/>
    </dgm:pt>
    <dgm:pt modelId="{09A60AD7-22FE-4F11-BCC4-311F5FDA443D}" type="pres">
      <dgm:prSet presAssocID="{35FFF429-E326-43AE-A5D6-339FECCD6973}" presName="sibTrans" presStyleLbl="sibTrans1D1" presStyleIdx="2" presStyleCnt="5"/>
      <dgm:spPr/>
    </dgm:pt>
    <dgm:pt modelId="{6542314E-D46E-4D5E-B78A-5ED7A7060471}" type="pres">
      <dgm:prSet presAssocID="{35FFF429-E326-43AE-A5D6-339FECCD6973}" presName="connectorText" presStyleLbl="sibTrans1D1" presStyleIdx="2" presStyleCnt="5"/>
      <dgm:spPr/>
    </dgm:pt>
    <dgm:pt modelId="{C518F7BB-1559-4C20-AF65-4B61AFE12D1F}" type="pres">
      <dgm:prSet presAssocID="{E5260389-95B8-4F38-ABE5-074CC9192620}" presName="node" presStyleLbl="node1" presStyleIdx="3" presStyleCnt="6">
        <dgm:presLayoutVars>
          <dgm:bulletEnabled val="1"/>
        </dgm:presLayoutVars>
      </dgm:prSet>
      <dgm:spPr/>
    </dgm:pt>
    <dgm:pt modelId="{8F103079-51FB-4BCA-B25B-302D23431D96}" type="pres">
      <dgm:prSet presAssocID="{21AE2888-3AEA-44E9-921E-A10F50EA57FD}" presName="sibTrans" presStyleLbl="sibTrans1D1" presStyleIdx="3" presStyleCnt="5"/>
      <dgm:spPr/>
    </dgm:pt>
    <dgm:pt modelId="{B7222934-D3D3-484D-98FD-BDD8C7981F92}" type="pres">
      <dgm:prSet presAssocID="{21AE2888-3AEA-44E9-921E-A10F50EA57FD}" presName="connectorText" presStyleLbl="sibTrans1D1" presStyleIdx="3" presStyleCnt="5"/>
      <dgm:spPr/>
    </dgm:pt>
    <dgm:pt modelId="{681CBE04-9DD9-4597-B836-3610B6FD320A}" type="pres">
      <dgm:prSet presAssocID="{F5F43B56-6F70-4CD3-8CEC-3F5161A993D8}" presName="node" presStyleLbl="node1" presStyleIdx="4" presStyleCnt="6">
        <dgm:presLayoutVars>
          <dgm:bulletEnabled val="1"/>
        </dgm:presLayoutVars>
      </dgm:prSet>
      <dgm:spPr/>
    </dgm:pt>
    <dgm:pt modelId="{A7811E5C-74EB-4795-8DA0-D9675818A2C0}" type="pres">
      <dgm:prSet presAssocID="{9F185F37-1B89-4867-AFD6-C18E9009C88F}" presName="sibTrans" presStyleLbl="sibTrans1D1" presStyleIdx="4" presStyleCnt="5"/>
      <dgm:spPr/>
    </dgm:pt>
    <dgm:pt modelId="{F4566761-8EEF-4447-A8C9-699E68479CCA}" type="pres">
      <dgm:prSet presAssocID="{9F185F37-1B89-4867-AFD6-C18E9009C88F}" presName="connectorText" presStyleLbl="sibTrans1D1" presStyleIdx="4" presStyleCnt="5"/>
      <dgm:spPr/>
    </dgm:pt>
    <dgm:pt modelId="{1813872A-A3A7-4F1D-8B8E-7415635D0837}" type="pres">
      <dgm:prSet presAssocID="{5256C187-4ABE-47EE-B6DF-7A1DCF2F8AD3}" presName="node" presStyleLbl="node1" presStyleIdx="5" presStyleCnt="6">
        <dgm:presLayoutVars>
          <dgm:bulletEnabled val="1"/>
        </dgm:presLayoutVars>
      </dgm:prSet>
      <dgm:spPr/>
    </dgm:pt>
  </dgm:ptLst>
  <dgm:cxnLst>
    <dgm:cxn modelId="{D5D3D800-9275-42E4-92AC-71FAF35FD3FA}" type="presOf" srcId="{8761F1F6-976B-4973-8283-4612AC6AA747}" destId="{BC7E4EF2-FCD5-440A-AE24-9B6C6E342E12}" srcOrd="0" destOrd="0" presId="urn:microsoft.com/office/officeart/2016/7/layout/RepeatingBendingProcessNew"/>
    <dgm:cxn modelId="{DF1B6903-F015-407C-BC59-FF70B8B8D693}" type="presOf" srcId="{21AE2888-3AEA-44E9-921E-A10F50EA57FD}" destId="{B7222934-D3D3-484D-98FD-BDD8C7981F92}" srcOrd="1" destOrd="0" presId="urn:microsoft.com/office/officeart/2016/7/layout/RepeatingBendingProcessNew"/>
    <dgm:cxn modelId="{F7763B0D-E41B-4826-BBD2-195DC2E3ED18}" type="presOf" srcId="{1D849806-C844-4A51-91F3-5044B543B9B8}" destId="{BC208302-A409-4123-B6FB-A4A7E4E38A74}" srcOrd="0" destOrd="0" presId="urn:microsoft.com/office/officeart/2016/7/layout/RepeatingBendingProcessNew"/>
    <dgm:cxn modelId="{769DF01E-AF82-4E23-AA8E-07D770743E85}" type="presOf" srcId="{ECD35B44-8EE6-4465-B43E-0AD12E2E51B1}" destId="{088A844E-31F8-4F96-A2E8-9A8F398FF770}" srcOrd="0" destOrd="0" presId="urn:microsoft.com/office/officeart/2016/7/layout/RepeatingBendingProcessNew"/>
    <dgm:cxn modelId="{7EE02423-9998-44B0-9B9B-2654916DCBF4}" type="presOf" srcId="{5256C187-4ABE-47EE-B6DF-7A1DCF2F8AD3}" destId="{1813872A-A3A7-4F1D-8B8E-7415635D0837}" srcOrd="0" destOrd="0" presId="urn:microsoft.com/office/officeart/2016/7/layout/RepeatingBendingProcessNew"/>
    <dgm:cxn modelId="{D1D1E43A-557A-4EF8-B60A-50B4D8A499FE}" type="presOf" srcId="{F5F43B56-6F70-4CD3-8CEC-3F5161A993D8}" destId="{681CBE04-9DD9-4597-B836-3610B6FD320A}" srcOrd="0" destOrd="0" presId="urn:microsoft.com/office/officeart/2016/7/layout/RepeatingBendingProcessNew"/>
    <dgm:cxn modelId="{EC254664-8389-4B87-9497-77A34EA452D6}" type="presOf" srcId="{B804E5BD-7C8A-4EC9-935B-0B4625F8C173}" destId="{689257FF-CD5F-449C-B3EA-59B87634ADC9}" srcOrd="0" destOrd="0" presId="urn:microsoft.com/office/officeart/2016/7/layout/RepeatingBendingProcessNew"/>
    <dgm:cxn modelId="{5723D966-A818-45B3-9048-63E2519338A1}" type="presOf" srcId="{35FFF429-E326-43AE-A5D6-339FECCD6973}" destId="{6542314E-D46E-4D5E-B78A-5ED7A7060471}" srcOrd="1" destOrd="0" presId="urn:microsoft.com/office/officeart/2016/7/layout/RepeatingBendingProcessNew"/>
    <dgm:cxn modelId="{4A902947-9597-444F-802F-152DB17ABD28}" type="presOf" srcId="{9F185F37-1B89-4867-AFD6-C18E9009C88F}" destId="{A7811E5C-74EB-4795-8DA0-D9675818A2C0}" srcOrd="0" destOrd="0" presId="urn:microsoft.com/office/officeart/2016/7/layout/RepeatingBendingProcessNew"/>
    <dgm:cxn modelId="{95F51E6D-4DCE-40AC-86BA-B924E98AFBE2}" srcId="{8BA26043-3DDB-447A-907D-9503F1433759}" destId="{1D849806-C844-4A51-91F3-5044B543B9B8}" srcOrd="1" destOrd="0" parTransId="{611E93BC-7D00-4BBB-A17A-0C61944DE997}" sibTransId="{8761F1F6-976B-4973-8283-4612AC6AA747}"/>
    <dgm:cxn modelId="{70B9AD56-DB10-483C-B5BE-C11BD573FA0C}" type="presOf" srcId="{E5260389-95B8-4F38-ABE5-074CC9192620}" destId="{C518F7BB-1559-4C20-AF65-4B61AFE12D1F}" srcOrd="0" destOrd="0" presId="urn:microsoft.com/office/officeart/2016/7/layout/RepeatingBendingProcessNew"/>
    <dgm:cxn modelId="{EA3AA978-83FE-414A-97D3-2E0630B020A9}" type="presOf" srcId="{9F185F37-1B89-4867-AFD6-C18E9009C88F}" destId="{F4566761-8EEF-4447-A8C9-699E68479CCA}" srcOrd="1" destOrd="0" presId="urn:microsoft.com/office/officeart/2016/7/layout/RepeatingBendingProcessNew"/>
    <dgm:cxn modelId="{73BBC67C-DA3E-45C1-99CD-8BEC9AAE7729}" type="presOf" srcId="{80C6289C-5DAB-4CBA-9832-EF428F922CB3}" destId="{DD84E263-BC92-4548-8756-8AEDBF00D86D}" srcOrd="0" destOrd="0" presId="urn:microsoft.com/office/officeart/2016/7/layout/RepeatingBendingProcessNew"/>
    <dgm:cxn modelId="{2B140995-1C8D-48F7-8331-E1B787036827}" type="presOf" srcId="{ECD35B44-8EE6-4465-B43E-0AD12E2E51B1}" destId="{CE0C08EB-FB2B-4B5A-A801-458D17202149}" srcOrd="1" destOrd="0" presId="urn:microsoft.com/office/officeart/2016/7/layout/RepeatingBendingProcessNew"/>
    <dgm:cxn modelId="{ADA721A1-CEFA-4AC4-9B7A-F393A18BFF5E}" srcId="{8BA26043-3DDB-447A-907D-9503F1433759}" destId="{B804E5BD-7C8A-4EC9-935B-0B4625F8C173}" srcOrd="2" destOrd="0" parTransId="{A76848BF-A580-4989-AF5B-A26729ACD969}" sibTransId="{35FFF429-E326-43AE-A5D6-339FECCD6973}"/>
    <dgm:cxn modelId="{097FA7A9-FC9F-40D4-AAF6-A8A9C9F39C77}" srcId="{8BA26043-3DDB-447A-907D-9503F1433759}" destId="{5256C187-4ABE-47EE-B6DF-7A1DCF2F8AD3}" srcOrd="5" destOrd="0" parTransId="{FE0AB7D5-A282-48C9-AE21-9B1B96E18497}" sibTransId="{7D1C9498-025C-41A3-AF5D-CB76E97D65E2}"/>
    <dgm:cxn modelId="{3223E4AC-5134-46ED-A3DF-AB90DE96FB67}" srcId="{8BA26043-3DDB-447A-907D-9503F1433759}" destId="{80C6289C-5DAB-4CBA-9832-EF428F922CB3}" srcOrd="0" destOrd="0" parTransId="{43564C0B-2328-4DFE-8CD2-9A540DD8A79D}" sibTransId="{ECD35B44-8EE6-4465-B43E-0AD12E2E51B1}"/>
    <dgm:cxn modelId="{9CCEB9D1-D045-47B3-B0F4-5321220FF553}" type="presOf" srcId="{8761F1F6-976B-4973-8283-4612AC6AA747}" destId="{8F9AFB00-84C3-44A8-878B-909FBE8B8591}" srcOrd="1" destOrd="0" presId="urn:microsoft.com/office/officeart/2016/7/layout/RepeatingBendingProcessNew"/>
    <dgm:cxn modelId="{04E6FDE0-E332-4BCE-B721-8F2905E37A23}" srcId="{8BA26043-3DDB-447A-907D-9503F1433759}" destId="{F5F43B56-6F70-4CD3-8CEC-3F5161A993D8}" srcOrd="4" destOrd="0" parTransId="{CA31B6D8-A9B7-4CF4-BBCF-369863176DAA}" sibTransId="{9F185F37-1B89-4867-AFD6-C18E9009C88F}"/>
    <dgm:cxn modelId="{41364DE5-1EBB-4F79-A391-BC07FDB34567}" type="presOf" srcId="{8BA26043-3DDB-447A-907D-9503F1433759}" destId="{DF752506-9641-4ADC-A5C1-D1881B870520}" srcOrd="0" destOrd="0" presId="urn:microsoft.com/office/officeart/2016/7/layout/RepeatingBendingProcessNew"/>
    <dgm:cxn modelId="{1326F6F1-F864-4F60-A855-04442855D0D4}" srcId="{8BA26043-3DDB-447A-907D-9503F1433759}" destId="{E5260389-95B8-4F38-ABE5-074CC9192620}" srcOrd="3" destOrd="0" parTransId="{7CC6E8FE-F23F-45A8-983B-A94406741D5B}" sibTransId="{21AE2888-3AEA-44E9-921E-A10F50EA57FD}"/>
    <dgm:cxn modelId="{82EA01F5-5AF5-4745-B0F5-A21AA06DBC9F}" type="presOf" srcId="{21AE2888-3AEA-44E9-921E-A10F50EA57FD}" destId="{8F103079-51FB-4BCA-B25B-302D23431D96}" srcOrd="0" destOrd="0" presId="urn:microsoft.com/office/officeart/2016/7/layout/RepeatingBendingProcessNew"/>
    <dgm:cxn modelId="{7F7581FB-CA25-4A1D-AFFB-B36CFF2E587E}" type="presOf" srcId="{35FFF429-E326-43AE-A5D6-339FECCD6973}" destId="{09A60AD7-22FE-4F11-BCC4-311F5FDA443D}" srcOrd="0" destOrd="0" presId="urn:microsoft.com/office/officeart/2016/7/layout/RepeatingBendingProcessNew"/>
    <dgm:cxn modelId="{5BE9BB6A-B7CE-4498-802B-ECF738201702}" type="presParOf" srcId="{DF752506-9641-4ADC-A5C1-D1881B870520}" destId="{DD84E263-BC92-4548-8756-8AEDBF00D86D}" srcOrd="0" destOrd="0" presId="urn:microsoft.com/office/officeart/2016/7/layout/RepeatingBendingProcessNew"/>
    <dgm:cxn modelId="{D67519FA-6720-4D91-8775-20FE819444E9}" type="presParOf" srcId="{DF752506-9641-4ADC-A5C1-D1881B870520}" destId="{088A844E-31F8-4F96-A2E8-9A8F398FF770}" srcOrd="1" destOrd="0" presId="urn:microsoft.com/office/officeart/2016/7/layout/RepeatingBendingProcessNew"/>
    <dgm:cxn modelId="{F0C39A7B-A02C-4C7A-BB96-407391F9926E}" type="presParOf" srcId="{088A844E-31F8-4F96-A2E8-9A8F398FF770}" destId="{CE0C08EB-FB2B-4B5A-A801-458D17202149}" srcOrd="0" destOrd="0" presId="urn:microsoft.com/office/officeart/2016/7/layout/RepeatingBendingProcessNew"/>
    <dgm:cxn modelId="{F5FE88FA-6AE3-4D86-824D-394297980130}" type="presParOf" srcId="{DF752506-9641-4ADC-A5C1-D1881B870520}" destId="{BC208302-A409-4123-B6FB-A4A7E4E38A74}" srcOrd="2" destOrd="0" presId="urn:microsoft.com/office/officeart/2016/7/layout/RepeatingBendingProcessNew"/>
    <dgm:cxn modelId="{75E586BC-7C89-492B-964E-F0FC6A4B94F1}" type="presParOf" srcId="{DF752506-9641-4ADC-A5C1-D1881B870520}" destId="{BC7E4EF2-FCD5-440A-AE24-9B6C6E342E12}" srcOrd="3" destOrd="0" presId="urn:microsoft.com/office/officeart/2016/7/layout/RepeatingBendingProcessNew"/>
    <dgm:cxn modelId="{0F022282-3764-4936-8B7C-7D4348FB15C1}" type="presParOf" srcId="{BC7E4EF2-FCD5-440A-AE24-9B6C6E342E12}" destId="{8F9AFB00-84C3-44A8-878B-909FBE8B8591}" srcOrd="0" destOrd="0" presId="urn:microsoft.com/office/officeart/2016/7/layout/RepeatingBendingProcessNew"/>
    <dgm:cxn modelId="{1A836D52-2E69-425E-B397-D06D87B55B61}" type="presParOf" srcId="{DF752506-9641-4ADC-A5C1-D1881B870520}" destId="{689257FF-CD5F-449C-B3EA-59B87634ADC9}" srcOrd="4" destOrd="0" presId="urn:microsoft.com/office/officeart/2016/7/layout/RepeatingBendingProcessNew"/>
    <dgm:cxn modelId="{31E8ECEE-CC26-40C2-B7AF-8A24C534293C}" type="presParOf" srcId="{DF752506-9641-4ADC-A5C1-D1881B870520}" destId="{09A60AD7-22FE-4F11-BCC4-311F5FDA443D}" srcOrd="5" destOrd="0" presId="urn:microsoft.com/office/officeart/2016/7/layout/RepeatingBendingProcessNew"/>
    <dgm:cxn modelId="{7572E1E0-F0BA-4AF9-9D28-A91623D52A89}" type="presParOf" srcId="{09A60AD7-22FE-4F11-BCC4-311F5FDA443D}" destId="{6542314E-D46E-4D5E-B78A-5ED7A7060471}" srcOrd="0" destOrd="0" presId="urn:microsoft.com/office/officeart/2016/7/layout/RepeatingBendingProcessNew"/>
    <dgm:cxn modelId="{66E6B078-CA46-4CB7-9721-726C0DCEDA09}" type="presParOf" srcId="{DF752506-9641-4ADC-A5C1-D1881B870520}" destId="{C518F7BB-1559-4C20-AF65-4B61AFE12D1F}" srcOrd="6" destOrd="0" presId="urn:microsoft.com/office/officeart/2016/7/layout/RepeatingBendingProcessNew"/>
    <dgm:cxn modelId="{12200CAC-8F69-494F-9441-51A96F59C322}" type="presParOf" srcId="{DF752506-9641-4ADC-A5C1-D1881B870520}" destId="{8F103079-51FB-4BCA-B25B-302D23431D96}" srcOrd="7" destOrd="0" presId="urn:microsoft.com/office/officeart/2016/7/layout/RepeatingBendingProcessNew"/>
    <dgm:cxn modelId="{56D22332-A60F-485C-A00E-FBA1F37438B4}" type="presParOf" srcId="{8F103079-51FB-4BCA-B25B-302D23431D96}" destId="{B7222934-D3D3-484D-98FD-BDD8C7981F92}" srcOrd="0" destOrd="0" presId="urn:microsoft.com/office/officeart/2016/7/layout/RepeatingBendingProcessNew"/>
    <dgm:cxn modelId="{C8685EA1-16AB-40C4-B696-6FEAEFA96DD0}" type="presParOf" srcId="{DF752506-9641-4ADC-A5C1-D1881B870520}" destId="{681CBE04-9DD9-4597-B836-3610B6FD320A}" srcOrd="8" destOrd="0" presId="urn:microsoft.com/office/officeart/2016/7/layout/RepeatingBendingProcessNew"/>
    <dgm:cxn modelId="{CB5EB8F6-8EBD-475D-8B24-D6279BC5C6EC}" type="presParOf" srcId="{DF752506-9641-4ADC-A5C1-D1881B870520}" destId="{A7811E5C-74EB-4795-8DA0-D9675818A2C0}" srcOrd="9" destOrd="0" presId="urn:microsoft.com/office/officeart/2016/7/layout/RepeatingBendingProcessNew"/>
    <dgm:cxn modelId="{E80E2923-8D74-4D88-8715-08C0FCF43E0E}" type="presParOf" srcId="{A7811E5C-74EB-4795-8DA0-D9675818A2C0}" destId="{F4566761-8EEF-4447-A8C9-699E68479CCA}" srcOrd="0" destOrd="0" presId="urn:microsoft.com/office/officeart/2016/7/layout/RepeatingBendingProcessNew"/>
    <dgm:cxn modelId="{79774D4F-57A1-4BBA-AEA0-5574ED0A2298}" type="presParOf" srcId="{DF752506-9641-4ADC-A5C1-D1881B870520}" destId="{1813872A-A3A7-4F1D-8B8E-7415635D083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CD3D4-CBDA-40E3-9E31-158F46A20D2B}">
      <dsp:nvSpPr>
        <dsp:cNvPr id="0" name=""/>
        <dsp:cNvSpPr/>
      </dsp:nvSpPr>
      <dsp:spPr>
        <a:xfrm>
          <a:off x="122338" y="-124338"/>
          <a:ext cx="3860352" cy="3712683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487A3A-404F-45D2-ABDA-D560EF70D5D4}">
      <dsp:nvSpPr>
        <dsp:cNvPr id="0" name=""/>
        <dsp:cNvSpPr/>
      </dsp:nvSpPr>
      <dsp:spPr>
        <a:xfrm>
          <a:off x="1112369" y="702986"/>
          <a:ext cx="1917939" cy="2084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Understanding Obsessive-Compulsive Disorder (OCD): A Comprehensive Analysis of Demographics, Clinical Profiles, and Treatment Approaches</a:t>
          </a:r>
          <a:endParaRPr lang="en-GB" sz="1400" b="1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1112369" y="702986"/>
        <a:ext cx="1917939" cy="2084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A844E-31F8-4F96-A2E8-9A8F398FF770}">
      <dsp:nvSpPr>
        <dsp:cNvPr id="0" name=""/>
        <dsp:cNvSpPr/>
      </dsp:nvSpPr>
      <dsp:spPr>
        <a:xfrm>
          <a:off x="2627009" y="980736"/>
          <a:ext cx="5730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308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8459" y="1023434"/>
        <a:ext cx="30184" cy="6042"/>
      </dsp:txXfrm>
    </dsp:sp>
    <dsp:sp modelId="{DD84E263-BC92-4548-8756-8AEDBF00D86D}">
      <dsp:nvSpPr>
        <dsp:cNvPr id="0" name=""/>
        <dsp:cNvSpPr/>
      </dsp:nvSpPr>
      <dsp:spPr>
        <a:xfrm>
          <a:off x="4091" y="239040"/>
          <a:ext cx="2624718" cy="15748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613" tIns="135002" rIns="128613" bIns="135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>
              <a:solidFill>
                <a:schemeClr val="tx1"/>
              </a:solidFill>
            </a:rPr>
            <a:t>Demographic Analysis</a:t>
          </a:r>
          <a:r>
            <a:rPr lang="en-GB" sz="1200" b="0" i="0" kern="1200" dirty="0"/>
            <a:t>: Explore the demographic characteristics of the sample population including age distribution, gender representation, ethnicity, marital status, and education level.</a:t>
          </a:r>
          <a:endParaRPr lang="en-US" sz="1200" kern="1200" dirty="0"/>
        </a:p>
      </dsp:txBody>
      <dsp:txXfrm>
        <a:off x="4091" y="239040"/>
        <a:ext cx="2624718" cy="1574830"/>
      </dsp:txXfrm>
    </dsp:sp>
    <dsp:sp modelId="{BC7E4EF2-FCD5-440A-AE24-9B6C6E342E12}">
      <dsp:nvSpPr>
        <dsp:cNvPr id="0" name=""/>
        <dsp:cNvSpPr/>
      </dsp:nvSpPr>
      <dsp:spPr>
        <a:xfrm>
          <a:off x="1316450" y="1812071"/>
          <a:ext cx="3228403" cy="573085"/>
        </a:xfrm>
        <a:custGeom>
          <a:avLst/>
          <a:gdLst/>
          <a:ahLst/>
          <a:cxnLst/>
          <a:rect l="0" t="0" r="0" b="0"/>
          <a:pathLst>
            <a:path>
              <a:moveTo>
                <a:pt x="3228403" y="0"/>
              </a:moveTo>
              <a:lnTo>
                <a:pt x="3228403" y="303642"/>
              </a:lnTo>
              <a:lnTo>
                <a:pt x="0" y="303642"/>
              </a:lnTo>
              <a:lnTo>
                <a:pt x="0" y="57308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8542" y="2095592"/>
        <a:ext cx="164218" cy="6042"/>
      </dsp:txXfrm>
    </dsp:sp>
    <dsp:sp modelId="{BC208302-A409-4123-B6FB-A4A7E4E38A74}">
      <dsp:nvSpPr>
        <dsp:cNvPr id="0" name=""/>
        <dsp:cNvSpPr/>
      </dsp:nvSpPr>
      <dsp:spPr>
        <a:xfrm>
          <a:off x="3232494" y="239040"/>
          <a:ext cx="2624718" cy="15748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613" tIns="135002" rIns="128613" bIns="135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Clinical Profile Examination</a:t>
          </a:r>
          <a:r>
            <a:rPr lang="en-GB" sz="1200" b="0" i="0" kern="1200" dirty="0"/>
            <a:t>: Analyze clinical information such as the date of OCD diagnosis, duration of symptoms, previous psychiatric diagnoses, and co-occurring mental health conditions (e.g., depression, anxiety).</a:t>
          </a:r>
          <a:endParaRPr lang="en-US" sz="1200" kern="1200" dirty="0"/>
        </a:p>
      </dsp:txBody>
      <dsp:txXfrm>
        <a:off x="3232494" y="239040"/>
        <a:ext cx="2624718" cy="1574830"/>
      </dsp:txXfrm>
    </dsp:sp>
    <dsp:sp modelId="{09A60AD7-22FE-4F11-BCC4-311F5FDA443D}">
      <dsp:nvSpPr>
        <dsp:cNvPr id="0" name=""/>
        <dsp:cNvSpPr/>
      </dsp:nvSpPr>
      <dsp:spPr>
        <a:xfrm>
          <a:off x="2627009" y="3159252"/>
          <a:ext cx="5730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308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8459" y="3201950"/>
        <a:ext cx="30184" cy="6042"/>
      </dsp:txXfrm>
    </dsp:sp>
    <dsp:sp modelId="{689257FF-CD5F-449C-B3EA-59B87634ADC9}">
      <dsp:nvSpPr>
        <dsp:cNvPr id="0" name=""/>
        <dsp:cNvSpPr/>
      </dsp:nvSpPr>
      <dsp:spPr>
        <a:xfrm>
          <a:off x="4091" y="2417556"/>
          <a:ext cx="2624718" cy="15748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613" tIns="135002" rIns="128613" bIns="135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Symptom Analysis</a:t>
          </a:r>
          <a:r>
            <a:rPr lang="en-GB" sz="1200" b="0" i="0" kern="1200" dirty="0"/>
            <a:t>: Investigate the specific nature of OCD symptoms, categorizing them into obsession and compulsion types, and assess the severity using Yale-Brown Obsessive-Compulsive Scale (Y-BOCS) scores.</a:t>
          </a:r>
          <a:endParaRPr lang="en-US" sz="1200" kern="1200" dirty="0"/>
        </a:p>
      </dsp:txBody>
      <dsp:txXfrm>
        <a:off x="4091" y="2417556"/>
        <a:ext cx="2624718" cy="1574830"/>
      </dsp:txXfrm>
    </dsp:sp>
    <dsp:sp modelId="{8F103079-51FB-4BCA-B25B-302D23431D96}">
      <dsp:nvSpPr>
        <dsp:cNvPr id="0" name=""/>
        <dsp:cNvSpPr/>
      </dsp:nvSpPr>
      <dsp:spPr>
        <a:xfrm>
          <a:off x="1316450" y="3990587"/>
          <a:ext cx="3228403" cy="573085"/>
        </a:xfrm>
        <a:custGeom>
          <a:avLst/>
          <a:gdLst/>
          <a:ahLst/>
          <a:cxnLst/>
          <a:rect l="0" t="0" r="0" b="0"/>
          <a:pathLst>
            <a:path>
              <a:moveTo>
                <a:pt x="3228403" y="0"/>
              </a:moveTo>
              <a:lnTo>
                <a:pt x="3228403" y="303642"/>
              </a:lnTo>
              <a:lnTo>
                <a:pt x="0" y="303642"/>
              </a:lnTo>
              <a:lnTo>
                <a:pt x="0" y="573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8542" y="4274108"/>
        <a:ext cx="164218" cy="6042"/>
      </dsp:txXfrm>
    </dsp:sp>
    <dsp:sp modelId="{C518F7BB-1559-4C20-AF65-4B61AFE12D1F}">
      <dsp:nvSpPr>
        <dsp:cNvPr id="0" name=""/>
        <dsp:cNvSpPr/>
      </dsp:nvSpPr>
      <dsp:spPr>
        <a:xfrm>
          <a:off x="3232494" y="2417556"/>
          <a:ext cx="2624718" cy="15748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613" tIns="135002" rIns="128613" bIns="135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Treatment Approach Evaluation</a:t>
          </a:r>
          <a:r>
            <a:rPr lang="en-GB" sz="1200" b="0" i="0" kern="1200" dirty="0"/>
            <a:t>: Examine the medications prescribed to patients, identifying common medications and their frequencies. Investigate any trends in treatment approaches based on demographic or clinical factors.</a:t>
          </a:r>
          <a:endParaRPr lang="en-US" sz="1200" kern="1200" dirty="0"/>
        </a:p>
      </dsp:txBody>
      <dsp:txXfrm>
        <a:off x="3232494" y="2417556"/>
        <a:ext cx="2624718" cy="1574830"/>
      </dsp:txXfrm>
    </dsp:sp>
    <dsp:sp modelId="{A7811E5C-74EB-4795-8DA0-D9675818A2C0}">
      <dsp:nvSpPr>
        <dsp:cNvPr id="0" name=""/>
        <dsp:cNvSpPr/>
      </dsp:nvSpPr>
      <dsp:spPr>
        <a:xfrm>
          <a:off x="2627009" y="5337767"/>
          <a:ext cx="5730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308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8459" y="5380466"/>
        <a:ext cx="30184" cy="6042"/>
      </dsp:txXfrm>
    </dsp:sp>
    <dsp:sp modelId="{681CBE04-9DD9-4597-B836-3610B6FD320A}">
      <dsp:nvSpPr>
        <dsp:cNvPr id="0" name=""/>
        <dsp:cNvSpPr/>
      </dsp:nvSpPr>
      <dsp:spPr>
        <a:xfrm>
          <a:off x="4091" y="4596072"/>
          <a:ext cx="2624718" cy="15748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613" tIns="135002" rIns="128613" bIns="135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Family History Exploration</a:t>
          </a:r>
          <a:r>
            <a:rPr lang="en-GB" sz="1200" b="0" i="0" kern="1200" dirty="0"/>
            <a:t>: Analyze the presence of family history of OCD among patients and explore its association with demographic and clinical variables.</a:t>
          </a:r>
          <a:endParaRPr lang="en-US" sz="1200" kern="1200" dirty="0"/>
        </a:p>
      </dsp:txBody>
      <dsp:txXfrm>
        <a:off x="4091" y="4596072"/>
        <a:ext cx="2624718" cy="1574830"/>
      </dsp:txXfrm>
    </dsp:sp>
    <dsp:sp modelId="{1813872A-A3A7-4F1D-8B8E-7415635D0837}">
      <dsp:nvSpPr>
        <dsp:cNvPr id="0" name=""/>
        <dsp:cNvSpPr/>
      </dsp:nvSpPr>
      <dsp:spPr>
        <a:xfrm>
          <a:off x="3232494" y="4596072"/>
          <a:ext cx="2624718" cy="15748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613" tIns="135002" rIns="128613" bIns="13500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Visualization and Reporting</a:t>
          </a:r>
          <a:r>
            <a:rPr lang="en-GB" sz="1200" b="0" i="0" kern="1200" dirty="0"/>
            <a:t>: Utilize Power BI to create interactive visualizations and dashboards to present key findings effectively, enabling stakeholders to gain insights into the complex interplay of demographic, clinical, and treatment-related factors in OCD.</a:t>
          </a:r>
          <a:endParaRPr lang="en-US" sz="1200" kern="1200" dirty="0"/>
        </a:p>
      </dsp:txBody>
      <dsp:txXfrm>
        <a:off x="3232494" y="4596072"/>
        <a:ext cx="2624718" cy="1574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CE09-96CE-5B99-8847-5C5A3E351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0725A-F6EE-9631-0949-A086A2187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2F29-694F-D472-7CE6-7B57EB62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B639-F484-4E06-995C-D3269FABC62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4D06-F5AF-5165-E083-69FCE504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1AA5-1197-FB88-B5AF-6D4B664A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1272-55CF-4250-9400-81ABE783C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59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AE89-8BFC-9F5E-D6DD-91F9819A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1FE7E-663D-2B39-09BF-1B20AD5D8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771E-9B6C-9F16-11AF-E89EE0A8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B639-F484-4E06-995C-D3269FABC62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33BA-2512-BF46-C861-552D067E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BC7E-AC8D-CEDD-F58D-58E3A56A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1272-55CF-4250-9400-81ABE783C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13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945DB-A6D6-6D02-E383-43ACC3B1B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242AD-FF03-4877-7FBE-488447889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F988-6693-F2F2-171E-824545F9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B639-F484-4E06-995C-D3269FABC62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16C0-8852-E3E2-038F-3D430562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CD5A-3C69-BAC6-E2C5-4B9BFB3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1272-55CF-4250-9400-81ABE783C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79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5503-7EAE-BFBE-03B1-6BD8EBC1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A56B-638E-7931-91D0-0FBBDF7C6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421-BF51-470F-052A-74A60067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B639-F484-4E06-995C-D3269FABC62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7664-9FB4-1985-6A7E-391BB1C1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0BD8-3260-E464-B9F6-16BF18AD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1272-55CF-4250-9400-81ABE783C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3557-6884-F259-2FDB-B59D4D8B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75CF-752E-F7D3-BE8A-B542CECF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B3CD-34E5-4742-8E98-D85A9EA8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B639-F484-4E06-995C-D3269FABC62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57A7B-8643-3898-0DD6-BABB5DB5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09B53-5128-973E-16AF-6AD22831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1272-55CF-4250-9400-81ABE783C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71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3E80-4213-40DD-483A-73190D6B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7FDE-A2F1-156F-3D11-AFE5F8B51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7FB6D-50B5-08D0-7B8B-02BF799E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5562D-BA06-081E-68A7-2573B9CE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B639-F484-4E06-995C-D3269FABC62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24A62-CAD0-0984-3660-09C0F732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CE544-4FB2-A306-B0E8-D27407E2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1272-55CF-4250-9400-81ABE783C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57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ED3A-B9C9-EBE9-E28A-798142F8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28CE4-F6E5-C4BB-5925-F6DEBDCF0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52429-BD08-7DD4-00F0-B2151CDA7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975F5-9402-E6CF-A811-399E77B4A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07C82-0407-17E7-F32D-86E537E41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7406C-EDCF-78AD-68A1-A849B9E6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B639-F484-4E06-995C-D3269FABC62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BF1DC-8A21-23E4-6CFD-AD22EFF7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FA2E0-B29E-E850-88B1-982FEA75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1272-55CF-4250-9400-81ABE783C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2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5348-3F27-033D-2952-6BDCB416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990D2-5030-1DFE-D25C-4C353839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B639-F484-4E06-995C-D3269FABC62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51028-E1C2-C55A-CFC4-3656CFCC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DB1B1-6AB0-74A0-9EF7-52F4684E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1272-55CF-4250-9400-81ABE783C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1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E3CE5-D147-58AE-6EB1-649E9415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B639-F484-4E06-995C-D3269FABC62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1B9EC-794D-E8DD-0C76-88F493D3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51362-C436-BD2E-FDCE-1E31C4DA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1272-55CF-4250-9400-81ABE783C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67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BBE4-5CBD-27E5-3D76-27D58AE8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9ACD-84CF-4D6B-01BA-62DBBA16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F6391-CD5C-7D23-5211-2C7C61CCD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F2596-9EEB-FC62-0700-2DA16991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B639-F484-4E06-995C-D3269FABC62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BDFB5-404C-4F04-5F2F-EF182595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E3B1C-D424-ED81-C713-10394E6B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1272-55CF-4250-9400-81ABE783C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62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C867-506B-00F4-EA3A-30533CB6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9BE3B-505C-C537-66A6-11BADF3A3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BD352-72D7-EB02-16ED-FC7A2A846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E2AF-308A-1AE5-8481-0C0695EC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B639-F484-4E06-995C-D3269FABC62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41869-D71D-2311-D16B-988AAE1C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D856-3D75-848A-8234-EC1B7380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71272-55CF-4250-9400-81ABE783C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82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06DCC-EFD2-2AA7-B89D-D05A87D4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CC957-CC2B-9291-26D0-FDAC1F540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A2D31-82C3-C1D7-C77B-34B699F74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CB639-F484-4E06-995C-D3269FABC62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C550-D321-274C-178D-9C9685DC4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021B-53A7-702A-DCCD-E5AB7F274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071272-55CF-4250-9400-81ABE783C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k with stethoscope and computer keyboard">
            <a:extLst>
              <a:ext uri="{FF2B5EF4-FFF2-40B4-BE49-F238E27FC236}">
                <a16:creationId xmlns:a16="http://schemas.microsoft.com/office/drawing/2014/main" id="{F2346E56-FB73-C3B7-F182-8F88DC286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70" r="-1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98E0CA9-12FD-28F5-F883-CDD6F166F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344303"/>
              </p:ext>
            </p:extLst>
          </p:nvPr>
        </p:nvGraphicFramePr>
        <p:xfrm>
          <a:off x="7772400" y="1344168"/>
          <a:ext cx="4143506" cy="3483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875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07907E15-7C61-96CA-27FB-D20D2598E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114" y="1170589"/>
            <a:ext cx="4408730" cy="4408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A1CE1-9387-A53A-5B23-F9AF058D6BA6}"/>
              </a:ext>
            </a:extLst>
          </p:cNvPr>
          <p:cNvSpPr txBox="1"/>
          <p:nvPr/>
        </p:nvSpPr>
        <p:spPr>
          <a:xfrm>
            <a:off x="5195844" y="1970301"/>
            <a:ext cx="6063284" cy="3609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</a:rPr>
              <a:t>Project Description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highlight>
                <a:srgbClr val="FFFFFF"/>
              </a:highlight>
            </a:endParaRPr>
          </a:p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sz="2000" b="0" i="0" dirty="0">
                <a:effectLst/>
                <a:highlight>
                  <a:srgbClr val="FFFFFF"/>
                </a:highlight>
              </a:rPr>
              <a:t>The project aims to conduct a comprehensive analysis of the "OCD Patient Dataset: Demographics &amp; Clinical Data" using SQL and Power BI. This dataset contains detailed information on 1500 individuals diagnosed with Obsessive-Compulsive Disorder (OCD), encompassing demographic, clinical, and treatment-related parameters.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15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B887D8-D185-C73E-EB14-9FD8B3CDB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58" r="17031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64B928DA-117C-C98F-610F-9853E0EE9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864846"/>
              </p:ext>
            </p:extLst>
          </p:nvPr>
        </p:nvGraphicFramePr>
        <p:xfrm>
          <a:off x="6190488" y="210312"/>
          <a:ext cx="5861304" cy="6409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276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97B1FBB0-B27D-E696-2F4D-A3C8D6E0D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75" r="9091" b="8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B913A-D276-5351-36E4-A208196836DE}"/>
              </a:ext>
            </a:extLst>
          </p:cNvPr>
          <p:cNvSpPr txBox="1"/>
          <p:nvPr/>
        </p:nvSpPr>
        <p:spPr>
          <a:xfrm>
            <a:off x="706224" y="277092"/>
            <a:ext cx="11235839" cy="6334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Demographic Analysis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Exploring the demographic characteristics of the sample population including age distribution, gender representation, ethnicity, marital status, and education level.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0FCF9-2C47-B058-AA0B-56D20028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02" y="1492107"/>
            <a:ext cx="3210373" cy="1967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6DCFAD-683B-B2D2-E921-6E9E36B6A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955" y="1492107"/>
            <a:ext cx="5977970" cy="21148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EA9112-214C-8121-650F-7C80E9D97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60" y="3780976"/>
            <a:ext cx="5107154" cy="25450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9A5281-6EBE-EB4E-3C30-CE4C99A88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458" y="3780976"/>
            <a:ext cx="578248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6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4E33F020-7F18-2193-C64A-5C77F67B3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40" y="3917713"/>
            <a:ext cx="2595076" cy="2595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B909C9-FABE-FE31-E08E-40CAA53709A8}"/>
              </a:ext>
            </a:extLst>
          </p:cNvPr>
          <p:cNvSpPr txBox="1"/>
          <p:nvPr/>
        </p:nvSpPr>
        <p:spPr>
          <a:xfrm>
            <a:off x="137160" y="137160"/>
            <a:ext cx="11969495" cy="6600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Clinical Profile Examination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Analyzing clinical information such as the date of OCD diagnosis, duration of symptoms, previous psychiatric diagnoses, and co-occurring mental health conditions (e.g., depression, anxiety).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A72915D-0980-708A-DDB2-A34AA1E3A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862" y="1707605"/>
            <a:ext cx="2543530" cy="2210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DF854-7A4D-FF2B-AF0A-4835D6822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862" y="4319881"/>
            <a:ext cx="9507277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4E33F020-7F18-2193-C64A-5C77F67B3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40" y="4013967"/>
            <a:ext cx="2701560" cy="2701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B909C9-FABE-FE31-E08E-40CAA53709A8}"/>
              </a:ext>
            </a:extLst>
          </p:cNvPr>
          <p:cNvSpPr txBox="1"/>
          <p:nvPr/>
        </p:nvSpPr>
        <p:spPr>
          <a:xfrm>
            <a:off x="137160" y="137160"/>
            <a:ext cx="11969495" cy="6600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4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Symptom Analysis</a:t>
            </a:r>
          </a:p>
          <a:p>
            <a:r>
              <a:rPr lang="en-GB" sz="2800" dirty="0"/>
              <a:t> </a:t>
            </a:r>
            <a:r>
              <a:rPr lang="en-GB" dirty="0"/>
              <a:t>Investigating the specific nature of OCD symptoms, categorizing them into obsession and compulsion types, and assess the severity using Yale-Brown Obsessive-Compulsive Scale (Y-BOCS) scores</a:t>
            </a:r>
            <a:endParaRPr lang="en-GB" sz="2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9FE2D8-8719-7735-D34D-77C5D4047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671" y="1708482"/>
            <a:ext cx="3172291" cy="265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1BD4F-55CF-3E44-35EA-60A17DD42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040" y="1647498"/>
            <a:ext cx="1800706" cy="2589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CF7E7-6D7F-0FBF-8E36-2F8F0C27E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9017" y="4354901"/>
            <a:ext cx="6475492" cy="238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8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4E33F020-7F18-2193-C64A-5C77F67B3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40" y="4013967"/>
            <a:ext cx="2701560" cy="2701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B909C9-FABE-FE31-E08E-40CAA53709A8}"/>
              </a:ext>
            </a:extLst>
          </p:cNvPr>
          <p:cNvSpPr txBox="1"/>
          <p:nvPr/>
        </p:nvSpPr>
        <p:spPr>
          <a:xfrm>
            <a:off x="137160" y="137160"/>
            <a:ext cx="11969495" cy="6600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4000" b="1" dirty="0">
                <a:solidFill>
                  <a:schemeClr val="accent5">
                    <a:lumMod val="75000"/>
                  </a:schemeClr>
                </a:solidFill>
              </a:rPr>
              <a:t>Treatment Approach Evaluation</a:t>
            </a:r>
          </a:p>
          <a:p>
            <a:r>
              <a:rPr lang="en-GB" sz="2800" b="0" i="0" kern="1200" dirty="0"/>
              <a:t> </a:t>
            </a:r>
            <a:r>
              <a:rPr lang="en-GB" dirty="0"/>
              <a:t>Examining the medications prescribed to patients, identifying common medications and their frequencies. Investigate any trends in treatment approaches based on demographic or clinical factors.</a:t>
            </a:r>
            <a:endParaRPr lang="en-US" dirty="0"/>
          </a:p>
          <a:p>
            <a:endParaRPr lang="en-GB" sz="2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E586554-2478-215D-BD22-216EDC5DB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385" y="2221058"/>
            <a:ext cx="3896269" cy="3143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2A24D6-B423-81BE-B1C4-A0ACF6D20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254" y="1604154"/>
            <a:ext cx="3164089" cy="48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4E33F020-7F18-2193-C64A-5C77F67B3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40" y="4013967"/>
            <a:ext cx="2701560" cy="2701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B909C9-FABE-FE31-E08E-40CAA53709A8}"/>
              </a:ext>
            </a:extLst>
          </p:cNvPr>
          <p:cNvSpPr txBox="1"/>
          <p:nvPr/>
        </p:nvSpPr>
        <p:spPr>
          <a:xfrm>
            <a:off x="137160" y="137160"/>
            <a:ext cx="11969495" cy="6600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4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Family History Exploration</a:t>
            </a:r>
          </a:p>
          <a:p>
            <a:r>
              <a:rPr lang="en-GB" dirty="0"/>
              <a:t>Analyzing the presence of family history of OCD among patients and explore its association with demographic and clinical variables</a:t>
            </a:r>
          </a:p>
          <a:p>
            <a:endParaRPr lang="en-GB" sz="2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52354DD-D59C-1363-2911-AC0C9DDB5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001" y="2312270"/>
            <a:ext cx="2695951" cy="240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58BA2F-4F24-B094-A11E-98DCAA922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755" y="1622103"/>
            <a:ext cx="3867690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7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408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ADLaM Display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Sruthi Penta</dc:creator>
  <cp:lastModifiedBy>Sruthi Penta</cp:lastModifiedBy>
  <cp:revision>5</cp:revision>
  <dcterms:created xsi:type="dcterms:W3CDTF">2024-05-07T19:38:58Z</dcterms:created>
  <dcterms:modified xsi:type="dcterms:W3CDTF">2024-05-08T20:42:53Z</dcterms:modified>
</cp:coreProperties>
</file>