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ibre Franklin"/>
      <p:regular r:id="rId20"/>
      <p:bold r:id="rId21"/>
      <p:italic r:id="rId22"/>
      <p:boldItalic r:id="rId23"/>
    </p:embeddedFont>
    <p:embeddedFont>
      <p:font typeface="Book Antiqu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BookAntiqua-regular.fntdata"/><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BookAntiqua-italic.fntdata"/><Relationship Id="rId25" Type="http://schemas.openxmlformats.org/officeDocument/2006/relationships/font" Target="fonts/BookAntiqua-bold.fntdata"/><Relationship Id="rId27" Type="http://schemas.openxmlformats.org/officeDocument/2006/relationships/font" Target="fonts/BookAntiqu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8" name="Google Shape;18;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5" name="Shape 85"/>
        <p:cNvGrpSpPr/>
        <p:nvPr/>
      </p:nvGrpSpPr>
      <p:grpSpPr>
        <a:xfrm>
          <a:off x="0" y="0"/>
          <a:ext cx="0" cy="0"/>
          <a:chOff x="0" y="0"/>
          <a:chExt cx="0" cy="0"/>
        </a:xfrm>
      </p:grpSpPr>
      <p:sp>
        <p:nvSpPr>
          <p:cNvPr id="86" name="Google Shape;86;p12"/>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12"/>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12"/>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chemeClr val="dk2"/>
                </a:solidFill>
                <a:latin typeface="Libre Franklin"/>
                <a:ea typeface="Libre Franklin"/>
                <a:cs typeface="Libre Franklin"/>
                <a:sym typeface="Libre Franklin"/>
              </a:defRPr>
            </a:lvl1pPr>
            <a:lvl2pPr indent="0" lvl="1" marL="0" algn="l">
              <a:spcBef>
                <a:spcPts val="0"/>
              </a:spcBef>
              <a:buNone/>
              <a:defRPr b="0" i="0" sz="800" u="none" cap="none" strike="noStrike">
                <a:solidFill>
                  <a:schemeClr val="dk2"/>
                </a:solidFill>
                <a:latin typeface="Libre Franklin"/>
                <a:ea typeface="Libre Franklin"/>
                <a:cs typeface="Libre Franklin"/>
                <a:sym typeface="Libre Franklin"/>
              </a:defRPr>
            </a:lvl2pPr>
            <a:lvl3pPr indent="0" lvl="2" marL="0" algn="l">
              <a:spcBef>
                <a:spcPts val="0"/>
              </a:spcBef>
              <a:buNone/>
              <a:defRPr b="0" i="0" sz="800" u="none" cap="none" strike="noStrike">
                <a:solidFill>
                  <a:schemeClr val="dk2"/>
                </a:solidFill>
                <a:latin typeface="Libre Franklin"/>
                <a:ea typeface="Libre Franklin"/>
                <a:cs typeface="Libre Franklin"/>
                <a:sym typeface="Libre Franklin"/>
              </a:defRPr>
            </a:lvl3pPr>
            <a:lvl4pPr indent="0" lvl="3" marL="0" algn="l">
              <a:spcBef>
                <a:spcPts val="0"/>
              </a:spcBef>
              <a:buNone/>
              <a:defRPr b="0" i="0" sz="800" u="none" cap="none" strike="noStrike">
                <a:solidFill>
                  <a:schemeClr val="dk2"/>
                </a:solidFill>
                <a:latin typeface="Libre Franklin"/>
                <a:ea typeface="Libre Franklin"/>
                <a:cs typeface="Libre Franklin"/>
                <a:sym typeface="Libre Franklin"/>
              </a:defRPr>
            </a:lvl4pPr>
            <a:lvl5pPr indent="0" lvl="4" marL="0" algn="l">
              <a:spcBef>
                <a:spcPts val="0"/>
              </a:spcBef>
              <a:buNone/>
              <a:defRPr b="0" i="0" sz="800" u="none" cap="none" strike="noStrike">
                <a:solidFill>
                  <a:schemeClr val="dk2"/>
                </a:solidFill>
                <a:latin typeface="Libre Franklin"/>
                <a:ea typeface="Libre Franklin"/>
                <a:cs typeface="Libre Franklin"/>
                <a:sym typeface="Libre Franklin"/>
              </a:defRPr>
            </a:lvl5pPr>
            <a:lvl6pPr indent="0" lvl="5" marL="0" algn="l">
              <a:spcBef>
                <a:spcPts val="0"/>
              </a:spcBef>
              <a:buNone/>
              <a:defRPr b="0" i="0" sz="800" u="none" cap="none" strike="noStrike">
                <a:solidFill>
                  <a:schemeClr val="dk2"/>
                </a:solidFill>
                <a:latin typeface="Libre Franklin"/>
                <a:ea typeface="Libre Franklin"/>
                <a:cs typeface="Libre Franklin"/>
                <a:sym typeface="Libre Franklin"/>
              </a:defRPr>
            </a:lvl6pPr>
            <a:lvl7pPr indent="0" lvl="6" marL="0" algn="l">
              <a:spcBef>
                <a:spcPts val="0"/>
              </a:spcBef>
              <a:buNone/>
              <a:defRPr b="0" i="0" sz="800" u="none" cap="none" strike="noStrike">
                <a:solidFill>
                  <a:schemeClr val="dk2"/>
                </a:solidFill>
                <a:latin typeface="Libre Franklin"/>
                <a:ea typeface="Libre Franklin"/>
                <a:cs typeface="Libre Franklin"/>
                <a:sym typeface="Libre Franklin"/>
              </a:defRPr>
            </a:lvl7pPr>
            <a:lvl8pPr indent="0" lvl="7" marL="0" algn="l">
              <a:spcBef>
                <a:spcPts val="0"/>
              </a:spcBef>
              <a:buNone/>
              <a:defRPr b="0" i="0" sz="800" u="none" cap="none" strike="noStrike">
                <a:solidFill>
                  <a:schemeClr val="dk2"/>
                </a:solidFill>
                <a:latin typeface="Libre Franklin"/>
                <a:ea typeface="Libre Franklin"/>
                <a:cs typeface="Libre Franklin"/>
                <a:sym typeface="Libre Franklin"/>
              </a:defRPr>
            </a:lvl8pPr>
            <a:lvl9pPr indent="0" lvl="8" marL="0" algn="l">
              <a:spcBef>
                <a:spcPts val="0"/>
              </a:spcBef>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5" name="Shape 35"/>
        <p:cNvGrpSpPr/>
        <p:nvPr/>
      </p:nvGrpSpPr>
      <p:grpSpPr>
        <a:xfrm>
          <a:off x="0" y="0"/>
          <a:ext cx="0" cy="0"/>
          <a:chOff x="0" y="0"/>
          <a:chExt cx="0" cy="0"/>
        </a:xfrm>
      </p:grpSpPr>
      <p:sp>
        <p:nvSpPr>
          <p:cNvPr id="36" name="Google Shape;36;p5"/>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ph idx="2" type="pic"/>
          </p:nvPr>
        </p:nvSpPr>
        <p:spPr>
          <a:xfrm>
            <a:off x="15" y="0"/>
            <a:ext cx="12191985" cy="4578350"/>
          </a:xfrm>
          <a:prstGeom prst="rect">
            <a:avLst/>
          </a:prstGeom>
          <a:solidFill>
            <a:srgbClr val="D8D8D8"/>
          </a:solidFill>
          <a:ln>
            <a:noFill/>
          </a:ln>
        </p:spPr>
      </p:sp>
      <p:sp>
        <p:nvSpPr>
          <p:cNvPr id="38" name="Google Shape;38;p5"/>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40" name="Google Shape;40;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3" name="Shape 43"/>
        <p:cNvGrpSpPr/>
        <p:nvPr/>
      </p:nvGrpSpPr>
      <p:grpSpPr>
        <a:xfrm>
          <a:off x="0" y="0"/>
          <a:ext cx="0" cy="0"/>
          <a:chOff x="0" y="0"/>
          <a:chExt cx="0" cy="0"/>
        </a:xfrm>
      </p:grpSpPr>
      <p:sp>
        <p:nvSpPr>
          <p:cNvPr id="44" name="Google Shape;44;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7" name="Google Shape;47;p6"/>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8" name="Google Shape;48;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1" name="Shape 51"/>
        <p:cNvGrpSpPr/>
        <p:nvPr/>
      </p:nvGrpSpPr>
      <p:grpSpPr>
        <a:xfrm>
          <a:off x="0" y="0"/>
          <a:ext cx="0" cy="0"/>
          <a:chOff x="0" y="0"/>
          <a:chExt cx="0" cy="0"/>
        </a:xfrm>
      </p:grpSpPr>
      <p:sp>
        <p:nvSpPr>
          <p:cNvPr id="52" name="Google Shape;52;p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5" name="Google Shape;55;p7"/>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6" name="Google Shape;56;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8"/>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9" name="Google Shape;69;p9"/>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9"/>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0" name="Shape 80"/>
        <p:cNvGrpSpPr/>
        <p:nvPr/>
      </p:nvGrpSpPr>
      <p:grpSpPr>
        <a:xfrm>
          <a:off x="0" y="0"/>
          <a:ext cx="0" cy="0"/>
          <a:chOff x="0" y="0"/>
          <a:chExt cx="0" cy="0"/>
        </a:xfrm>
      </p:grpSpPr>
      <p:sp>
        <p:nvSpPr>
          <p:cNvPr id="81" name="Google Shape;81;p1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9" name="Google Shape;9;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1"/>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5" name="Google Shape;25;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7" name="Google Shape;27;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3"/>
          <p:cNvSpPr/>
          <p:nvPr/>
        </p:nvSpPr>
        <p:spPr>
          <a:xfrm>
            <a:off x="1" y="0"/>
            <a:ext cx="12188726" cy="6858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pic>
        <p:nvPicPr>
          <p:cNvPr descr="A close up of a piece of paper with a pencil laying on top" id="98" name="Google Shape;98;p13"/>
          <p:cNvPicPr preferRelativeResize="0"/>
          <p:nvPr/>
        </p:nvPicPr>
        <p:blipFill rotWithShape="1">
          <a:blip r:embed="rId3">
            <a:alphaModFix/>
          </a:blip>
          <a:srcRect b="0" l="0" r="0" t="0"/>
          <a:stretch/>
        </p:blipFill>
        <p:spPr>
          <a:xfrm>
            <a:off x="32388" y="16605"/>
            <a:ext cx="12191980" cy="6858000"/>
          </a:xfrm>
          <a:prstGeom prst="rect">
            <a:avLst/>
          </a:prstGeom>
          <a:noFill/>
          <a:ln>
            <a:noFill/>
          </a:ln>
        </p:spPr>
      </p:pic>
      <p:sp>
        <p:nvSpPr>
          <p:cNvPr id="99" name="Google Shape;99;p13"/>
          <p:cNvSpPr/>
          <p:nvPr/>
        </p:nvSpPr>
        <p:spPr>
          <a:xfrm>
            <a:off x="7912607" y="1238442"/>
            <a:ext cx="3635926" cy="4355751"/>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00" name="Google Shape;100;p13"/>
          <p:cNvSpPr txBox="1"/>
          <p:nvPr>
            <p:ph type="ctrTitle"/>
          </p:nvPr>
        </p:nvSpPr>
        <p:spPr>
          <a:xfrm>
            <a:off x="8123416" y="1475234"/>
            <a:ext cx="3214307" cy="290169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Bookman Old Style"/>
              <a:buNone/>
            </a:pPr>
            <a:r>
              <a:rPr lang="en-US" sz="4400">
                <a:solidFill>
                  <a:schemeClr val="lt1"/>
                </a:solidFill>
              </a:rPr>
              <a:t>BMI Calculator </a:t>
            </a:r>
            <a:endParaRPr sz="4400">
              <a:solidFill>
                <a:schemeClr val="lt1"/>
              </a:solidFill>
            </a:endParaRPr>
          </a:p>
        </p:txBody>
      </p:sp>
      <p:sp>
        <p:nvSpPr>
          <p:cNvPr id="101" name="Google Shape;101;p13"/>
          <p:cNvSpPr txBox="1"/>
          <p:nvPr>
            <p:ph idx="1" type="subTitle"/>
          </p:nvPr>
        </p:nvSpPr>
        <p:spPr>
          <a:xfrm>
            <a:off x="8127750" y="4608576"/>
            <a:ext cx="3205640" cy="7741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en-US" sz="1600"/>
              <a:t>WITH PYTHON </a:t>
            </a:r>
            <a:endParaRPr sz="1600"/>
          </a:p>
        </p:txBody>
      </p:sp>
      <p:cxnSp>
        <p:nvCxnSpPr>
          <p:cNvPr id="102" name="Google Shape;102;p13"/>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13"/>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Algorithm:</a:t>
            </a:r>
            <a:endParaRPr/>
          </a:p>
        </p:txBody>
      </p:sp>
      <p:sp>
        <p:nvSpPr>
          <p:cNvPr id="157" name="Google Shape;157;p2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0650" lvl="0" marL="91440" rtl="0" algn="just">
              <a:lnSpc>
                <a:spcPct val="150000"/>
              </a:lnSpc>
              <a:spcBef>
                <a:spcPts val="0"/>
              </a:spcBef>
              <a:spcAft>
                <a:spcPts val="0"/>
              </a:spcAft>
              <a:buSzPts val="1900"/>
              <a:buChar char=" "/>
            </a:pPr>
            <a:r>
              <a:rPr lang="en-US">
                <a:latin typeface="Arial"/>
                <a:ea typeface="Arial"/>
                <a:cs typeface="Arial"/>
                <a:sym typeface="Arial"/>
              </a:rPr>
              <a:t># asking for input from the users  </a:t>
            </a:r>
            <a:endParaRPr>
              <a:latin typeface="Arial"/>
              <a:ea typeface="Arial"/>
              <a:cs typeface="Arial"/>
              <a:sym typeface="Arial"/>
            </a:endParaRPr>
          </a:p>
          <a:p>
            <a:pPr indent="-120650" lvl="0" marL="91440" rtl="0" algn="just">
              <a:lnSpc>
                <a:spcPct val="150000"/>
              </a:lnSpc>
              <a:spcBef>
                <a:spcPts val="1400"/>
              </a:spcBef>
              <a:spcAft>
                <a:spcPts val="0"/>
              </a:spcAft>
              <a:buSzPts val="1900"/>
              <a:buChar char=" "/>
            </a:pPr>
            <a:r>
              <a:rPr lang="en-US">
                <a:latin typeface="Arial"/>
                <a:ea typeface="Arial"/>
                <a:cs typeface="Arial"/>
                <a:sym typeface="Arial"/>
              </a:rPr>
              <a:t>            the_height = float(input("Enter the height in cm: "))  </a:t>
            </a:r>
            <a:endParaRPr>
              <a:latin typeface="Arial"/>
              <a:ea typeface="Arial"/>
              <a:cs typeface="Arial"/>
              <a:sym typeface="Arial"/>
            </a:endParaRPr>
          </a:p>
          <a:p>
            <a:pPr indent="-120650" lvl="0" marL="91440" rtl="0" algn="just">
              <a:lnSpc>
                <a:spcPct val="150000"/>
              </a:lnSpc>
              <a:spcBef>
                <a:spcPts val="1400"/>
              </a:spcBef>
              <a:spcAft>
                <a:spcPts val="0"/>
              </a:spcAft>
              <a:buSzPts val="1900"/>
              <a:buChar char=" "/>
            </a:pPr>
            <a:r>
              <a:rPr lang="en-US">
                <a:latin typeface="Arial"/>
                <a:ea typeface="Arial"/>
                <a:cs typeface="Arial"/>
                <a:sym typeface="Arial"/>
              </a:rPr>
              <a:t>            the_weight = float(input("Enter the weight in kg: "))  </a:t>
            </a:r>
            <a:endParaRPr>
              <a:latin typeface="Arial"/>
              <a:ea typeface="Arial"/>
              <a:cs typeface="Arial"/>
              <a:sym typeface="Arial"/>
            </a:endParaRPr>
          </a:p>
          <a:p>
            <a:pPr indent="-120650" lvl="0" marL="91440" rtl="0" algn="just">
              <a:lnSpc>
                <a:spcPct val="150000"/>
              </a:lnSpc>
              <a:spcBef>
                <a:spcPts val="1400"/>
              </a:spcBef>
              <a:spcAft>
                <a:spcPts val="0"/>
              </a:spcAft>
              <a:buSzPts val="1900"/>
              <a:buChar char=" "/>
            </a:pPr>
            <a:r>
              <a:rPr lang="en-US">
                <a:latin typeface="Arial"/>
                <a:ea typeface="Arial"/>
                <a:cs typeface="Arial"/>
                <a:sym typeface="Arial"/>
              </a:rPr>
              <a:t># defining a function for BMI  the_BMI = the_weight / (HEIGHT)**2  </a:t>
            </a:r>
            <a:endParaRPr>
              <a:latin typeface="Arial"/>
              <a:ea typeface="Arial"/>
              <a:cs typeface="Arial"/>
              <a:sym typeface="Arial"/>
            </a:endParaRPr>
          </a:p>
          <a:p>
            <a:pPr indent="-120650" lvl="0" marL="91440" rtl="0" algn="just">
              <a:lnSpc>
                <a:spcPct val="150000"/>
              </a:lnSpc>
              <a:spcBef>
                <a:spcPts val="1400"/>
              </a:spcBef>
              <a:spcAft>
                <a:spcPts val="0"/>
              </a:spcAft>
              <a:buSzPts val="1900"/>
              <a:buChar char=" "/>
            </a:pPr>
            <a:r>
              <a:rPr lang="en-US">
                <a:latin typeface="Arial"/>
                <a:ea typeface="Arial"/>
                <a:cs typeface="Arial"/>
                <a:sym typeface="Arial"/>
              </a:rPr>
              <a:t>#Converting the height from centimeters to meters height=height/100</a:t>
            </a:r>
            <a:endParaRPr>
              <a:latin typeface="Arial"/>
              <a:ea typeface="Arial"/>
              <a:cs typeface="Arial"/>
              <a:sym typeface="Arial"/>
            </a:endParaRPr>
          </a:p>
          <a:p>
            <a:pPr indent="-120650" lvl="0" marL="91440" rtl="0" algn="just">
              <a:lnSpc>
                <a:spcPct val="150000"/>
              </a:lnSpc>
              <a:spcBef>
                <a:spcPts val="1400"/>
              </a:spcBef>
              <a:spcAft>
                <a:spcPts val="0"/>
              </a:spcAft>
              <a:buSzPts val="1900"/>
              <a:buChar char=" "/>
            </a:pPr>
            <a:r>
              <a:rPr lang="en-US">
                <a:latin typeface="Arial"/>
                <a:ea typeface="Arial"/>
                <a:cs typeface="Arial"/>
                <a:sym typeface="Arial"/>
              </a:rPr>
              <a:t># printing the BMI  print("Your Body Mass Index is", the_BMI)  </a:t>
            </a:r>
            <a:endParaRPr>
              <a:latin typeface="Arial"/>
              <a:ea typeface="Arial"/>
              <a:cs typeface="Arial"/>
              <a:sym typeface="Arial"/>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Algorithm:</a:t>
            </a:r>
            <a:endParaRPr/>
          </a:p>
        </p:txBody>
      </p:sp>
      <p:sp>
        <p:nvSpPr>
          <p:cNvPr id="163" name="Google Shape;163;p23"/>
          <p:cNvSpPr txBox="1"/>
          <p:nvPr>
            <p:ph idx="1" type="body"/>
          </p:nvPr>
        </p:nvSpPr>
        <p:spPr>
          <a:xfrm>
            <a:off x="1097280" y="2108201"/>
            <a:ext cx="10058400" cy="4300414"/>
          </a:xfrm>
          <a:prstGeom prst="rect">
            <a:avLst/>
          </a:prstGeom>
          <a:noFill/>
          <a:ln>
            <a:noFill/>
          </a:ln>
        </p:spPr>
        <p:txBody>
          <a:bodyPr anchorCtr="0" anchor="t" bIns="45700" lIns="0" spcFirstLastPara="1" rIns="0" wrap="square" tIns="45700">
            <a:normAutofit fontScale="62500" lnSpcReduction="20000"/>
          </a:bodyPr>
          <a:lstStyle/>
          <a:p>
            <a:pPr indent="-91471" lvl="0" marL="91440" rtl="0" algn="just">
              <a:lnSpc>
                <a:spcPct val="150000"/>
              </a:lnSpc>
              <a:spcBef>
                <a:spcPts val="0"/>
              </a:spcBef>
              <a:spcAft>
                <a:spcPts val="0"/>
              </a:spcAft>
              <a:buSzPct val="100000"/>
              <a:buChar char=" "/>
            </a:pPr>
            <a:r>
              <a:rPr lang="en-US">
                <a:latin typeface="Arial"/>
                <a:ea typeface="Arial"/>
                <a:cs typeface="Arial"/>
                <a:sym typeface="Arial"/>
              </a:rPr>
              <a:t># using the if-elif-else conditions  if the_BMI &lt;= 18.5:      </a:t>
            </a:r>
            <a:endParaRPr>
              <a:latin typeface="Arial"/>
              <a:ea typeface="Arial"/>
              <a:cs typeface="Arial"/>
              <a:sym typeface="Arial"/>
            </a:endParaRPr>
          </a:p>
          <a:p>
            <a:pPr indent="-91471" lvl="0" marL="91440" rtl="0" algn="l">
              <a:lnSpc>
                <a:spcPct val="110000"/>
              </a:lnSpc>
              <a:spcBef>
                <a:spcPts val="1400"/>
              </a:spcBef>
              <a:spcAft>
                <a:spcPts val="0"/>
              </a:spcAft>
              <a:buSzPct val="100000"/>
              <a:buChar char=" "/>
            </a:pPr>
            <a:r>
              <a:rPr lang="en-US">
                <a:latin typeface="Arial"/>
                <a:ea typeface="Arial"/>
                <a:cs typeface="Arial"/>
                <a:sym typeface="Arial"/>
              </a:rPr>
              <a:t>        print ("you are underweight")</a:t>
            </a:r>
            <a:endParaRPr>
              <a:latin typeface="Arial"/>
              <a:ea typeface="Arial"/>
              <a:cs typeface="Arial"/>
              <a:sym typeface="Arial"/>
            </a:endParaRPr>
          </a:p>
          <a:p>
            <a:pPr indent="-91471" lvl="0" marL="91440" rtl="0" algn="l">
              <a:lnSpc>
                <a:spcPct val="110000"/>
              </a:lnSpc>
              <a:spcBef>
                <a:spcPts val="1400"/>
              </a:spcBef>
              <a:spcAft>
                <a:spcPts val="0"/>
              </a:spcAft>
              <a:buSzPct val="100000"/>
              <a:buChar char=" "/>
            </a:pPr>
            <a:r>
              <a:rPr lang="en-US">
                <a:latin typeface="Arial"/>
                <a:ea typeface="Arial"/>
                <a:cs typeface="Arial"/>
                <a:sym typeface="Arial"/>
              </a:rPr>
              <a:t>        print ("your diet plan should contain", list1)</a:t>
            </a:r>
            <a:endParaRPr>
              <a:latin typeface="Arial"/>
              <a:ea typeface="Arial"/>
              <a:cs typeface="Arial"/>
              <a:sym typeface="Arial"/>
            </a:endParaRPr>
          </a:p>
          <a:p>
            <a:pPr indent="-91471" lvl="0" marL="91440" rtl="0" algn="just">
              <a:lnSpc>
                <a:spcPct val="150000"/>
              </a:lnSpc>
              <a:spcBef>
                <a:spcPts val="1400"/>
              </a:spcBef>
              <a:spcAft>
                <a:spcPts val="0"/>
              </a:spcAft>
              <a:buSzPct val="100000"/>
              <a:buChar char=" "/>
            </a:pPr>
            <a:r>
              <a:rPr lang="en-US">
                <a:latin typeface="Arial"/>
                <a:ea typeface="Arial"/>
                <a:cs typeface="Arial"/>
                <a:sym typeface="Arial"/>
              </a:rPr>
              <a:t>          elif the_BMI &lt;= 24.9:      </a:t>
            </a:r>
            <a:endParaRPr>
              <a:latin typeface="Arial"/>
              <a:ea typeface="Arial"/>
              <a:cs typeface="Arial"/>
              <a:sym typeface="Arial"/>
            </a:endParaRPr>
          </a:p>
          <a:p>
            <a:pPr indent="-91471" lvl="0" marL="91440" rtl="0" algn="l">
              <a:lnSpc>
                <a:spcPct val="110000"/>
              </a:lnSpc>
              <a:spcBef>
                <a:spcPts val="1400"/>
              </a:spcBef>
              <a:spcAft>
                <a:spcPts val="0"/>
              </a:spcAft>
              <a:buSzPct val="100000"/>
              <a:buChar char=" "/>
            </a:pPr>
            <a:r>
              <a:rPr lang="en-US"/>
              <a:t>          elif (bmi &gt;= 18.5 and bmi &lt; 24.9):</a:t>
            </a:r>
            <a:endParaRPr/>
          </a:p>
          <a:p>
            <a:pPr indent="-91471" lvl="0" marL="91440" rtl="0" algn="l">
              <a:lnSpc>
                <a:spcPct val="110000"/>
              </a:lnSpc>
              <a:spcBef>
                <a:spcPts val="1400"/>
              </a:spcBef>
              <a:spcAft>
                <a:spcPts val="0"/>
              </a:spcAft>
              <a:buSzPct val="100000"/>
              <a:buChar char=" "/>
            </a:pPr>
            <a:r>
              <a:rPr lang="en-US"/>
              <a:t>          print ("Healthy, you are doing good job keep going on add some more physical activity to make yourself good")</a:t>
            </a:r>
            <a:endParaRPr/>
          </a:p>
          <a:p>
            <a:pPr indent="-91471" lvl="0" marL="91440" rtl="0" algn="just">
              <a:lnSpc>
                <a:spcPct val="150000"/>
              </a:lnSpc>
              <a:spcBef>
                <a:spcPts val="1400"/>
              </a:spcBef>
              <a:spcAft>
                <a:spcPts val="0"/>
              </a:spcAft>
              <a:buSzPct val="100000"/>
              <a:buChar char=" "/>
            </a:pPr>
            <a:r>
              <a:rPr lang="en-US">
                <a:latin typeface="Arial"/>
                <a:ea typeface="Arial"/>
                <a:cs typeface="Arial"/>
                <a:sym typeface="Arial"/>
              </a:rPr>
              <a:t>          elif the_BMI &lt;= 29.9:      </a:t>
            </a:r>
            <a:endParaRPr>
              <a:latin typeface="Arial"/>
              <a:ea typeface="Arial"/>
              <a:cs typeface="Arial"/>
              <a:sym typeface="Arial"/>
            </a:endParaRPr>
          </a:p>
          <a:p>
            <a:pPr indent="-91471" lvl="0" marL="91440" rtl="0" algn="l">
              <a:lnSpc>
                <a:spcPct val="110000"/>
              </a:lnSpc>
              <a:spcBef>
                <a:spcPts val="1400"/>
              </a:spcBef>
              <a:spcAft>
                <a:spcPts val="0"/>
              </a:spcAft>
              <a:buSzPct val="100000"/>
              <a:buChar char=" "/>
            </a:pPr>
            <a:r>
              <a:rPr lang="en-US"/>
              <a:t>         print ("you are overweight")</a:t>
            </a:r>
            <a:endParaRPr/>
          </a:p>
          <a:p>
            <a:pPr indent="-91471" lvl="0" marL="91440" rtl="0" algn="l">
              <a:lnSpc>
                <a:spcPct val="110000"/>
              </a:lnSpc>
              <a:spcBef>
                <a:spcPts val="1400"/>
              </a:spcBef>
              <a:spcAft>
                <a:spcPts val="0"/>
              </a:spcAft>
              <a:buSzPct val="100000"/>
              <a:buChar char=" "/>
            </a:pPr>
            <a:r>
              <a:rPr lang="en-US"/>
              <a:t>         print ("your diet plan should contain", list2)</a:t>
            </a:r>
            <a:r>
              <a:rPr lang="en-US">
                <a:latin typeface="Arial"/>
                <a:ea typeface="Arial"/>
                <a:cs typeface="Arial"/>
                <a:sym typeface="Arial"/>
              </a:rPr>
              <a:t>          </a:t>
            </a:r>
            <a:endParaRPr>
              <a:latin typeface="Arial"/>
              <a:ea typeface="Arial"/>
              <a:cs typeface="Arial"/>
              <a:sym typeface="Arial"/>
            </a:endParaRPr>
          </a:p>
          <a:p>
            <a:pPr indent="-91471" lvl="0" marL="91440" rtl="0" algn="l">
              <a:lnSpc>
                <a:spcPct val="110000"/>
              </a:lnSpc>
              <a:spcBef>
                <a:spcPts val="1400"/>
              </a:spcBef>
              <a:spcAft>
                <a:spcPts val="0"/>
              </a:spcAft>
              <a:buSzPct val="100000"/>
              <a:buChar char=" "/>
            </a:pPr>
            <a:r>
              <a:rPr lang="en-US">
                <a:latin typeface="Arial"/>
                <a:ea typeface="Arial"/>
                <a:cs typeface="Arial"/>
                <a:sym typeface="Arial"/>
              </a:rPr>
              <a:t>       else:  </a:t>
            </a:r>
            <a:endParaRPr>
              <a:latin typeface="Arial"/>
              <a:ea typeface="Arial"/>
              <a:cs typeface="Arial"/>
              <a:sym typeface="Arial"/>
            </a:endParaRPr>
          </a:p>
          <a:p>
            <a:pPr indent="-91471" lvl="0" marL="91440" rtl="0" algn="l">
              <a:lnSpc>
                <a:spcPct val="110000"/>
              </a:lnSpc>
              <a:spcBef>
                <a:spcPts val="1400"/>
              </a:spcBef>
              <a:spcAft>
                <a:spcPts val="0"/>
              </a:spcAft>
              <a:buSzPct val="100000"/>
              <a:buChar char=" "/>
            </a:pPr>
            <a:r>
              <a:rPr lang="en-US"/>
              <a:t> print ("Suffering from Obesity")</a:t>
            </a:r>
            <a:endParaRPr/>
          </a:p>
          <a:p>
            <a:pPr indent="-91471" lvl="0" marL="91440" rtl="0" algn="l">
              <a:lnSpc>
                <a:spcPct val="110000"/>
              </a:lnSpc>
              <a:spcBef>
                <a:spcPts val="1400"/>
              </a:spcBef>
              <a:spcAft>
                <a:spcPts val="0"/>
              </a:spcAft>
              <a:buSzPct val="100000"/>
              <a:buChar char=" "/>
            </a:pPr>
            <a:r>
              <a:rPr lang="en-US"/>
              <a:t>    print ("your diet plan should contain", list3)</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Flow chart:</a:t>
            </a:r>
            <a:endParaRPr/>
          </a:p>
        </p:txBody>
      </p:sp>
      <p:pic>
        <p:nvPicPr>
          <p:cNvPr id="169" name="Google Shape;169;p24"/>
          <p:cNvPicPr preferRelativeResize="0"/>
          <p:nvPr>
            <p:ph idx="1" type="body"/>
          </p:nvPr>
        </p:nvPicPr>
        <p:blipFill rotWithShape="1">
          <a:blip r:embed="rId3">
            <a:alphaModFix/>
          </a:blip>
          <a:srcRect b="0" l="0" r="0" t="0"/>
          <a:stretch/>
        </p:blipFill>
        <p:spPr>
          <a:xfrm>
            <a:off x="3061248" y="1922414"/>
            <a:ext cx="5316467" cy="44263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Conclusion:</a:t>
            </a:r>
            <a:endParaRPr/>
          </a:p>
        </p:txBody>
      </p:sp>
      <p:sp>
        <p:nvSpPr>
          <p:cNvPr id="175" name="Google Shape;175;p2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0" lvl="0" marL="91440" rtl="0" algn="just">
              <a:lnSpc>
                <a:spcPct val="150000"/>
              </a:lnSpc>
              <a:spcBef>
                <a:spcPts val="0"/>
              </a:spcBef>
              <a:spcAft>
                <a:spcPts val="0"/>
              </a:spcAft>
              <a:buSzPts val="1900"/>
              <a:buNone/>
            </a:pPr>
            <a:r>
              <a:t/>
            </a:r>
            <a:endParaRPr>
              <a:latin typeface="Bookman Old Style"/>
              <a:ea typeface="Bookman Old Style"/>
              <a:cs typeface="Bookman Old Style"/>
              <a:sym typeface="Bookman Old Style"/>
            </a:endParaRPr>
          </a:p>
          <a:p>
            <a:pPr indent="-120650" lvl="0" marL="91440" rtl="0" algn="just">
              <a:lnSpc>
                <a:spcPct val="150000"/>
              </a:lnSpc>
              <a:spcBef>
                <a:spcPts val="1400"/>
              </a:spcBef>
              <a:spcAft>
                <a:spcPts val="0"/>
              </a:spcAft>
              <a:buSzPts val="1900"/>
              <a:buChar char=" "/>
            </a:pPr>
            <a:r>
              <a:rPr lang="en-US">
                <a:latin typeface="Arial"/>
                <a:ea typeface="Arial"/>
                <a:cs typeface="Arial"/>
                <a:sym typeface="Arial"/>
              </a:rPr>
              <a:t>From this project, we have learnt about methods, functions and files in python. BMI is a useful indicator of health at the population level. However, the distribution of fat on your body is more important that the amount, when assessing your disease risk. For this reason, your waist circumference is thought to be a better predictor of health risk than your BMI.</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p>
            <a:pPr indent="0" lvl="0" marL="0" rtl="0" algn="l">
              <a:lnSpc>
                <a:spcPct val="90000"/>
              </a:lnSpc>
              <a:spcBef>
                <a:spcPts val="0"/>
              </a:spcBef>
              <a:spcAft>
                <a:spcPts val="0"/>
              </a:spcAft>
              <a:buClr>
                <a:srgbClr val="FFFFFF"/>
              </a:buClr>
              <a:buSzPts val="3600"/>
              <a:buFont typeface="Bookman Old Style"/>
              <a:buNone/>
            </a:pPr>
            <a:r>
              <a:rPr lang="en-US"/>
              <a:t>Thank you</a:t>
            </a:r>
            <a:endParaRPr/>
          </a:p>
        </p:txBody>
      </p:sp>
      <p:sp>
        <p:nvSpPr>
          <p:cNvPr id="181" name="Google Shape;181;p26"/>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p>
            <a:pPr indent="0" lvl="0" marL="0" rtl="0" algn="l">
              <a:lnSpc>
                <a:spcPct val="110000"/>
              </a:lnSpc>
              <a:spcBef>
                <a:spcPts val="0"/>
              </a:spcBef>
              <a:spcAft>
                <a:spcPts val="0"/>
              </a:spcAft>
              <a:buSzPts val="1800"/>
              <a:buNone/>
            </a:pPr>
            <a:r>
              <a:rPr lang="en-US"/>
              <a:t>For giving this opportunity to us.</a:t>
            </a:r>
            <a:endParaRPr/>
          </a:p>
        </p:txBody>
      </p:sp>
      <p:pic>
        <p:nvPicPr>
          <p:cNvPr descr="Image result for bmi name" id="182" name="Google Shape;182;p26"/>
          <p:cNvPicPr preferRelativeResize="0"/>
          <p:nvPr>
            <p:ph idx="2" type="pic"/>
          </p:nvPr>
        </p:nvPicPr>
        <p:blipFill rotWithShape="1">
          <a:blip r:embed="rId3">
            <a:alphaModFix/>
          </a:blip>
          <a:srcRect b="17663" l="0" r="0" t="17663"/>
          <a:stretch/>
        </p:blipFill>
        <p:spPr>
          <a:xfrm>
            <a:off x="0" y="-32059"/>
            <a:ext cx="12192000" cy="457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1097280" y="25970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rial"/>
              <a:buNone/>
            </a:pPr>
            <a:r>
              <a:rPr b="1" lang="en-US">
                <a:latin typeface="Arial"/>
                <a:ea typeface="Arial"/>
                <a:cs typeface="Arial"/>
                <a:sym typeface="Arial"/>
              </a:rPr>
              <a:t>Group details</a:t>
            </a:r>
            <a:r>
              <a:rPr lang="en-US"/>
              <a:t>:</a:t>
            </a:r>
            <a:endParaRPr/>
          </a:p>
        </p:txBody>
      </p:sp>
      <p:sp>
        <p:nvSpPr>
          <p:cNvPr id="109" name="Google Shape;109;p14"/>
          <p:cNvSpPr txBox="1"/>
          <p:nvPr>
            <p:ph idx="1" type="body"/>
          </p:nvPr>
        </p:nvSpPr>
        <p:spPr>
          <a:xfrm>
            <a:off x="1097280" y="1998483"/>
            <a:ext cx="10058400" cy="3870610"/>
          </a:xfrm>
          <a:prstGeom prst="rect">
            <a:avLst/>
          </a:prstGeom>
          <a:noFill/>
          <a:ln>
            <a:noFill/>
          </a:ln>
        </p:spPr>
        <p:txBody>
          <a:bodyPr anchorCtr="0" anchor="t" bIns="45700" lIns="0" spcFirstLastPara="1" rIns="0" wrap="square" tIns="45700">
            <a:normAutofit/>
          </a:bodyPr>
          <a:lstStyle/>
          <a:p>
            <a:pPr indent="0" lvl="0" marL="91440" rtl="0" algn="l">
              <a:lnSpc>
                <a:spcPct val="110000"/>
              </a:lnSpc>
              <a:spcBef>
                <a:spcPts val="0"/>
              </a:spcBef>
              <a:spcAft>
                <a:spcPts val="0"/>
              </a:spcAft>
              <a:buSzPts val="1900"/>
              <a:buNone/>
            </a:pPr>
            <a:r>
              <a:t/>
            </a:r>
            <a:endParaRPr>
              <a:latin typeface="Arial"/>
              <a:ea typeface="Arial"/>
              <a:cs typeface="Arial"/>
              <a:sym typeface="Arial"/>
            </a:endParaRPr>
          </a:p>
          <a:p>
            <a:pPr indent="0" lvl="0" marL="0" rtl="0" algn="l">
              <a:lnSpc>
                <a:spcPct val="110000"/>
              </a:lnSpc>
              <a:spcBef>
                <a:spcPts val="1400"/>
              </a:spcBef>
              <a:spcAft>
                <a:spcPts val="0"/>
              </a:spcAft>
              <a:buSzPts val="1900"/>
              <a:buNone/>
            </a:pPr>
            <a:r>
              <a:rPr lang="en-US">
                <a:latin typeface="Arial"/>
                <a:ea typeface="Arial"/>
                <a:cs typeface="Arial"/>
                <a:sym typeface="Arial"/>
              </a:rPr>
              <a:t> S . Udaya  Sruthi             –                       AP21110011171</a:t>
            </a:r>
            <a:endParaRPr>
              <a:latin typeface="Arial"/>
              <a:ea typeface="Arial"/>
              <a:cs typeface="Arial"/>
              <a:sym typeface="Arial"/>
            </a:endParaRPr>
          </a:p>
          <a:p>
            <a:pPr indent="-120650" lvl="0" marL="91440" rtl="0" algn="l">
              <a:lnSpc>
                <a:spcPct val="110000"/>
              </a:lnSpc>
              <a:spcBef>
                <a:spcPts val="1400"/>
              </a:spcBef>
              <a:spcAft>
                <a:spcPts val="0"/>
              </a:spcAft>
              <a:buSzPts val="1900"/>
              <a:buChar char=" "/>
            </a:pPr>
            <a:r>
              <a:rPr lang="en-US">
                <a:latin typeface="Arial"/>
                <a:ea typeface="Arial"/>
                <a:cs typeface="Arial"/>
                <a:sym typeface="Arial"/>
              </a:rPr>
              <a:t>S . Sharmila                    _                       AP21110011175</a:t>
            </a:r>
            <a:endParaRPr>
              <a:latin typeface="Arial"/>
              <a:ea typeface="Arial"/>
              <a:cs typeface="Arial"/>
              <a:sym typeface="Arial"/>
            </a:endParaRPr>
          </a:p>
          <a:p>
            <a:pPr indent="0" lvl="0" marL="91440" rtl="0" algn="l">
              <a:lnSpc>
                <a:spcPct val="110000"/>
              </a:lnSpc>
              <a:spcBef>
                <a:spcPts val="1400"/>
              </a:spcBef>
              <a:spcAft>
                <a:spcPts val="0"/>
              </a:spcAft>
              <a:buSzPts val="1900"/>
              <a:buNone/>
            </a:pPr>
            <a:r>
              <a:t/>
            </a:r>
            <a:endParaRPr>
              <a:latin typeface="Arial"/>
              <a:ea typeface="Arial"/>
              <a:cs typeface="Arial"/>
              <a:sym typeface="Arial"/>
            </a:endParaRPr>
          </a:p>
          <a:p>
            <a:pPr indent="-120650" lvl="0" marL="91440" rtl="0" algn="l">
              <a:lnSpc>
                <a:spcPct val="110000"/>
              </a:lnSpc>
              <a:spcBef>
                <a:spcPts val="1400"/>
              </a:spcBef>
              <a:spcAft>
                <a:spcPts val="0"/>
              </a:spcAft>
              <a:buSzPts val="1900"/>
              <a:buChar char=" "/>
            </a:pPr>
            <a:r>
              <a:rPr b="1" lang="en-US">
                <a:latin typeface="Arial"/>
                <a:ea typeface="Arial"/>
                <a:cs typeface="Arial"/>
                <a:sym typeface="Arial"/>
              </a:rPr>
              <a:t>Mentor details:</a:t>
            </a:r>
            <a:endParaRPr b="1">
              <a:latin typeface="Arial"/>
              <a:ea typeface="Arial"/>
              <a:cs typeface="Arial"/>
              <a:sym typeface="Arial"/>
            </a:endParaRPr>
          </a:p>
          <a:p>
            <a:pPr indent="-120650" lvl="0" marL="91440" rtl="0" algn="l">
              <a:lnSpc>
                <a:spcPct val="110000"/>
              </a:lnSpc>
              <a:spcBef>
                <a:spcPts val="1400"/>
              </a:spcBef>
              <a:spcAft>
                <a:spcPts val="0"/>
              </a:spcAft>
              <a:buSzPts val="1900"/>
              <a:buChar char=" "/>
            </a:pPr>
            <a:r>
              <a:rPr lang="en-US"/>
              <a:t>                            </a:t>
            </a:r>
            <a:r>
              <a:rPr b="1" lang="en-US" sz="2400"/>
              <a:t>Mrs . karnena Kavitha rani</a:t>
            </a:r>
            <a:endParaRPr b="1" sz="2400">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Index: </a:t>
            </a:r>
            <a:endParaRPr/>
          </a:p>
        </p:txBody>
      </p:sp>
      <p:sp>
        <p:nvSpPr>
          <p:cNvPr id="115" name="Google Shape;115;p1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92500" lnSpcReduction="10000"/>
          </a:bodyPr>
          <a:lstStyle/>
          <a:p>
            <a:pPr indent="-117475" lvl="0" marL="91440" rtl="0" algn="l">
              <a:lnSpc>
                <a:spcPct val="110000"/>
              </a:lnSpc>
              <a:spcBef>
                <a:spcPts val="0"/>
              </a:spcBef>
              <a:spcAft>
                <a:spcPts val="0"/>
              </a:spcAft>
              <a:buSzPct val="100000"/>
              <a:buFont typeface="Noto Sans Symbols"/>
              <a:buChar char="⮚"/>
            </a:pPr>
            <a:r>
              <a:rPr b="1" lang="en-US" sz="2000">
                <a:latin typeface="Bookman Old Style"/>
                <a:ea typeface="Bookman Old Style"/>
                <a:cs typeface="Bookman Old Style"/>
                <a:sym typeface="Bookman Old Style"/>
              </a:rPr>
              <a:t>  Abstract</a:t>
            </a:r>
            <a:endParaRPr b="1" sz="2000">
              <a:latin typeface="Bookman Old Style"/>
              <a:ea typeface="Bookman Old Style"/>
              <a:cs typeface="Bookman Old Style"/>
              <a:sym typeface="Bookman Old Style"/>
            </a:endParaRPr>
          </a:p>
          <a:p>
            <a:pPr indent="-117475" lvl="0" marL="91440" rtl="0" algn="l">
              <a:lnSpc>
                <a:spcPct val="110000"/>
              </a:lnSpc>
              <a:spcBef>
                <a:spcPts val="1400"/>
              </a:spcBef>
              <a:spcAft>
                <a:spcPts val="0"/>
              </a:spcAft>
              <a:buSzPct val="100000"/>
              <a:buFont typeface="Noto Sans Symbols"/>
              <a:buChar char="⮚"/>
            </a:pPr>
            <a:r>
              <a:rPr b="1" lang="en-US" sz="2000">
                <a:latin typeface="Bookman Old Style"/>
                <a:ea typeface="Bookman Old Style"/>
                <a:cs typeface="Bookman Old Style"/>
                <a:sym typeface="Bookman Old Style"/>
              </a:rPr>
              <a:t>  Introduction</a:t>
            </a:r>
            <a:endParaRPr b="1" sz="2000">
              <a:latin typeface="Bookman Old Style"/>
              <a:ea typeface="Bookman Old Style"/>
              <a:cs typeface="Bookman Old Style"/>
              <a:sym typeface="Bookman Old Style"/>
            </a:endParaRPr>
          </a:p>
          <a:p>
            <a:pPr indent="-117475" lvl="0" marL="91440" rtl="0" algn="l">
              <a:lnSpc>
                <a:spcPct val="110000"/>
              </a:lnSpc>
              <a:spcBef>
                <a:spcPts val="1400"/>
              </a:spcBef>
              <a:spcAft>
                <a:spcPts val="0"/>
              </a:spcAft>
              <a:buSzPct val="100000"/>
              <a:buFont typeface="Noto Sans Symbols"/>
              <a:buChar char="⮚"/>
            </a:pPr>
            <a:r>
              <a:rPr b="1" lang="en-US" sz="2000">
                <a:latin typeface="Bookman Old Style"/>
                <a:ea typeface="Bookman Old Style"/>
                <a:cs typeface="Bookman Old Style"/>
                <a:sym typeface="Bookman Old Style"/>
              </a:rPr>
              <a:t>  Problem Statement</a:t>
            </a:r>
            <a:endParaRPr b="1" sz="2000">
              <a:latin typeface="Bookman Old Style"/>
              <a:ea typeface="Bookman Old Style"/>
              <a:cs typeface="Bookman Old Style"/>
              <a:sym typeface="Bookman Old Style"/>
            </a:endParaRPr>
          </a:p>
          <a:p>
            <a:pPr indent="-117475" lvl="0" marL="91440" rtl="0" algn="l">
              <a:lnSpc>
                <a:spcPct val="110000"/>
              </a:lnSpc>
              <a:spcBef>
                <a:spcPts val="1400"/>
              </a:spcBef>
              <a:spcAft>
                <a:spcPts val="0"/>
              </a:spcAft>
              <a:buSzPct val="100000"/>
              <a:buFont typeface="Noto Sans Symbols"/>
              <a:buChar char="⮚"/>
            </a:pPr>
            <a:r>
              <a:rPr b="1" lang="en-US" sz="2000">
                <a:latin typeface="Bookman Old Style"/>
                <a:ea typeface="Bookman Old Style"/>
                <a:cs typeface="Bookman Old Style"/>
                <a:sym typeface="Bookman Old Style"/>
              </a:rPr>
              <a:t>  System Requirements</a:t>
            </a:r>
            <a:endParaRPr b="1" sz="2000">
              <a:latin typeface="Bookman Old Style"/>
              <a:ea typeface="Bookman Old Style"/>
              <a:cs typeface="Bookman Old Style"/>
              <a:sym typeface="Bookman Old Style"/>
            </a:endParaRPr>
          </a:p>
          <a:p>
            <a:pPr indent="-117475" lvl="0" marL="91440" rtl="0" algn="l">
              <a:lnSpc>
                <a:spcPct val="110000"/>
              </a:lnSpc>
              <a:spcBef>
                <a:spcPts val="1400"/>
              </a:spcBef>
              <a:spcAft>
                <a:spcPts val="0"/>
              </a:spcAft>
              <a:buSzPct val="100000"/>
              <a:buFont typeface="Noto Sans Symbols"/>
              <a:buChar char="⮚"/>
            </a:pPr>
            <a:r>
              <a:rPr b="1" lang="en-US" sz="2000">
                <a:latin typeface="Bookman Old Style"/>
                <a:ea typeface="Bookman Old Style"/>
                <a:cs typeface="Bookman Old Style"/>
                <a:sym typeface="Bookman Old Style"/>
              </a:rPr>
              <a:t>  Code</a:t>
            </a:r>
            <a:endParaRPr b="1" sz="2000">
              <a:latin typeface="Bookman Old Style"/>
              <a:ea typeface="Bookman Old Style"/>
              <a:cs typeface="Bookman Old Style"/>
              <a:sym typeface="Bookman Old Style"/>
            </a:endParaRPr>
          </a:p>
          <a:p>
            <a:pPr indent="-117475" lvl="0" marL="91440" rtl="0" algn="l">
              <a:lnSpc>
                <a:spcPct val="110000"/>
              </a:lnSpc>
              <a:spcBef>
                <a:spcPts val="1400"/>
              </a:spcBef>
              <a:spcAft>
                <a:spcPts val="0"/>
              </a:spcAft>
              <a:buSzPct val="100000"/>
              <a:buFont typeface="Noto Sans Symbols"/>
              <a:buChar char="⮚"/>
            </a:pPr>
            <a:r>
              <a:rPr b="1" lang="en-US" sz="2000">
                <a:latin typeface="Bookman Old Style"/>
                <a:ea typeface="Bookman Old Style"/>
                <a:cs typeface="Bookman Old Style"/>
                <a:sym typeface="Bookman Old Style"/>
              </a:rPr>
              <a:t>  Algorithm</a:t>
            </a:r>
            <a:endParaRPr b="1" sz="2000">
              <a:latin typeface="Bookman Old Style"/>
              <a:ea typeface="Bookman Old Style"/>
              <a:cs typeface="Bookman Old Style"/>
              <a:sym typeface="Bookman Old Style"/>
            </a:endParaRPr>
          </a:p>
          <a:p>
            <a:pPr indent="-117475" lvl="0" marL="91440" rtl="0" algn="l">
              <a:lnSpc>
                <a:spcPct val="110000"/>
              </a:lnSpc>
              <a:spcBef>
                <a:spcPts val="1400"/>
              </a:spcBef>
              <a:spcAft>
                <a:spcPts val="0"/>
              </a:spcAft>
              <a:buSzPct val="100000"/>
              <a:buFont typeface="Noto Sans Symbols"/>
              <a:buChar char="⮚"/>
            </a:pPr>
            <a:r>
              <a:rPr b="1" lang="en-US" sz="2000">
                <a:latin typeface="Bookman Old Style"/>
                <a:ea typeface="Bookman Old Style"/>
                <a:cs typeface="Bookman Old Style"/>
                <a:sym typeface="Bookman Old Style"/>
              </a:rPr>
              <a:t>  Flow chart</a:t>
            </a:r>
            <a:endParaRPr b="1" sz="2000">
              <a:latin typeface="Bookman Old Style"/>
              <a:ea typeface="Bookman Old Style"/>
              <a:cs typeface="Bookman Old Style"/>
              <a:sym typeface="Bookman Old Style"/>
            </a:endParaRPr>
          </a:p>
          <a:p>
            <a:pPr indent="-117475" lvl="0" marL="91440" rtl="0" algn="l">
              <a:lnSpc>
                <a:spcPct val="110000"/>
              </a:lnSpc>
              <a:spcBef>
                <a:spcPts val="1400"/>
              </a:spcBef>
              <a:spcAft>
                <a:spcPts val="0"/>
              </a:spcAft>
              <a:buSzPct val="100000"/>
              <a:buFont typeface="Noto Sans Symbols"/>
              <a:buChar char="⮚"/>
            </a:pPr>
            <a:r>
              <a:rPr b="1" lang="en-US" sz="2000">
                <a:latin typeface="Bookman Old Style"/>
                <a:ea typeface="Bookman Old Style"/>
                <a:cs typeface="Bookman Old Style"/>
                <a:sym typeface="Bookman Old Style"/>
              </a:rPr>
              <a:t>  Conclusion</a:t>
            </a:r>
            <a:endParaRPr b="1" sz="2000">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Abstract: </a:t>
            </a:r>
            <a:endParaRPr/>
          </a:p>
        </p:txBody>
      </p:sp>
      <p:sp>
        <p:nvSpPr>
          <p:cNvPr id="121" name="Google Shape;121;p1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just">
              <a:lnSpc>
                <a:spcPct val="150000"/>
              </a:lnSpc>
              <a:spcBef>
                <a:spcPts val="0"/>
              </a:spcBef>
              <a:spcAft>
                <a:spcPts val="0"/>
              </a:spcAft>
              <a:buSzPts val="1800"/>
              <a:buChar char=" "/>
            </a:pPr>
            <a:r>
              <a:rPr lang="en-US" sz="1800">
                <a:latin typeface="Book Antiqua"/>
                <a:ea typeface="Book Antiqua"/>
                <a:cs typeface="Book Antiqua"/>
                <a:sym typeface="Book Antiqua"/>
              </a:rPr>
              <a:t> </a:t>
            </a:r>
            <a:endParaRPr sz="1800">
              <a:latin typeface="Book Antiqua"/>
              <a:ea typeface="Book Antiqua"/>
              <a:cs typeface="Book Antiqua"/>
              <a:sym typeface="Book Antiqua"/>
            </a:endParaRPr>
          </a:p>
          <a:p>
            <a:pPr indent="-127000" lvl="0" marL="91440" rtl="0" algn="just">
              <a:lnSpc>
                <a:spcPct val="150000"/>
              </a:lnSpc>
              <a:spcBef>
                <a:spcPts val="1400"/>
              </a:spcBef>
              <a:spcAft>
                <a:spcPts val="0"/>
              </a:spcAft>
              <a:buSzPts val="2000"/>
              <a:buChar char=" "/>
            </a:pPr>
            <a:r>
              <a:rPr lang="en-US" sz="2000">
                <a:latin typeface="Arial"/>
                <a:ea typeface="Arial"/>
                <a:cs typeface="Arial"/>
                <a:sym typeface="Arial"/>
              </a:rPr>
              <a:t>we present the detailed development and implementation of simple BMI calculator. Awareness of Body Mass Index (BMI) can be the guide to adjust a person's lifestyle and maintain a normal healthy body. This study developed a BMI calculator code that automatically calculates BMI value, displays the nutritional status and suggests ideal weight. </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rial"/>
              <a:buNone/>
            </a:pPr>
            <a:r>
              <a:rPr b="1" lang="en-US">
                <a:latin typeface="Arial"/>
                <a:ea typeface="Arial"/>
                <a:cs typeface="Arial"/>
                <a:sym typeface="Arial"/>
              </a:rPr>
              <a:t>Introduction:</a:t>
            </a:r>
            <a:endParaRPr b="1">
              <a:latin typeface="Arial"/>
              <a:ea typeface="Arial"/>
              <a:cs typeface="Arial"/>
              <a:sym typeface="Arial"/>
            </a:endParaRPr>
          </a:p>
        </p:txBody>
      </p:sp>
      <p:sp>
        <p:nvSpPr>
          <p:cNvPr id="127" name="Google Shape;127;p1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85000" lnSpcReduction="10000"/>
          </a:bodyPr>
          <a:lstStyle/>
          <a:p>
            <a:pPr indent="-102552" lvl="0" marL="91440" rtl="0" algn="just">
              <a:lnSpc>
                <a:spcPct val="160000"/>
              </a:lnSpc>
              <a:spcBef>
                <a:spcPts val="0"/>
              </a:spcBef>
              <a:spcAft>
                <a:spcPts val="0"/>
              </a:spcAft>
              <a:buSzPct val="100000"/>
              <a:buChar char=" "/>
            </a:pPr>
            <a:r>
              <a:rPr b="0" i="0" lang="en-US">
                <a:latin typeface="Arial"/>
                <a:ea typeface="Arial"/>
                <a:cs typeface="Arial"/>
                <a:sym typeface="Arial"/>
              </a:rPr>
              <a:t>       BMI is a measure of relative weight based on an individual’s mass and height. Today, Body Mass Index is commonly used to classify people as underweight, overweight, and even with obesity. Also, it is adopted by countries to promote healthy eating.</a:t>
            </a:r>
            <a:endParaRPr b="0" i="0">
              <a:latin typeface="Arial"/>
              <a:ea typeface="Arial"/>
              <a:cs typeface="Arial"/>
              <a:sym typeface="Arial"/>
            </a:endParaRPr>
          </a:p>
          <a:p>
            <a:pPr indent="-102552" lvl="0" marL="91440" rtl="0" algn="just">
              <a:lnSpc>
                <a:spcPct val="160000"/>
              </a:lnSpc>
              <a:spcBef>
                <a:spcPts val="1400"/>
              </a:spcBef>
              <a:spcAft>
                <a:spcPts val="0"/>
              </a:spcAft>
              <a:buSzPct val="100000"/>
              <a:buChar char=" "/>
            </a:pPr>
            <a:r>
              <a:rPr lang="en-US">
                <a:latin typeface="Arial"/>
                <a:ea typeface="Arial"/>
                <a:cs typeface="Arial"/>
                <a:sym typeface="Arial"/>
              </a:rPr>
              <a:t>     </a:t>
            </a:r>
            <a:r>
              <a:rPr b="0" i="0" lang="en-US">
                <a:latin typeface="Arial"/>
                <a:ea typeface="Arial"/>
                <a:cs typeface="Arial"/>
                <a:sym typeface="Arial"/>
              </a:rPr>
              <a:t>BMI can be considered as an alternative for direct measurements of body fat. Besides, BMI is an inexpensive and easy-to-perform method of screening for weight classes that may cause health problems.</a:t>
            </a:r>
            <a:endParaRPr>
              <a:latin typeface="Arial"/>
              <a:ea typeface="Arial"/>
              <a:cs typeface="Arial"/>
              <a:sym typeface="Arial"/>
            </a:endParaRPr>
          </a:p>
          <a:p>
            <a:pPr indent="-102552" lvl="0" marL="91440" rtl="0" algn="just">
              <a:lnSpc>
                <a:spcPct val="160000"/>
              </a:lnSpc>
              <a:spcBef>
                <a:spcPts val="1400"/>
              </a:spcBef>
              <a:spcAft>
                <a:spcPts val="0"/>
              </a:spcAft>
              <a:buSzPct val="100000"/>
              <a:buChar char=" "/>
            </a:pPr>
            <a:r>
              <a:rPr lang="en-US">
                <a:latin typeface="Arial"/>
                <a:ea typeface="Arial"/>
                <a:cs typeface="Arial"/>
                <a:sym typeface="Arial"/>
              </a:rPr>
              <a:t>       </a:t>
            </a:r>
            <a:r>
              <a:rPr b="0" i="0" lang="en-US">
                <a:latin typeface="Arial"/>
                <a:ea typeface="Arial"/>
                <a:cs typeface="Arial"/>
                <a:sym typeface="Arial"/>
              </a:rPr>
              <a:t>The body mass index is calculated by dividing an individual’s weight in kilograms by their height in meters, then dividing the answer again by their height. Now let’s see how to create a BMI calculator with Python</a:t>
            </a:r>
            <a:endParaRPr>
              <a:latin typeface="Arial"/>
              <a:ea typeface="Arial"/>
              <a:cs typeface="Arial"/>
              <a:sym typeface="Arial"/>
            </a:endParaRPr>
          </a:p>
          <a:p>
            <a:pPr indent="0" lvl="0" marL="0" rtl="0" algn="l">
              <a:lnSpc>
                <a:spcPct val="110000"/>
              </a:lnSpc>
              <a:spcBef>
                <a:spcPts val="1400"/>
              </a:spcBef>
              <a:spcAft>
                <a:spcPts val="0"/>
              </a:spcAft>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Problem Statement</a:t>
            </a:r>
            <a:endParaRPr/>
          </a:p>
        </p:txBody>
      </p:sp>
      <p:sp>
        <p:nvSpPr>
          <p:cNvPr id="133" name="Google Shape;133;p1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0" lvl="0" marL="91440" rtl="0" algn="just">
              <a:lnSpc>
                <a:spcPct val="150000"/>
              </a:lnSpc>
              <a:spcBef>
                <a:spcPts val="0"/>
              </a:spcBef>
              <a:spcAft>
                <a:spcPts val="0"/>
              </a:spcAft>
              <a:buSzPts val="1800"/>
              <a:buNone/>
            </a:pPr>
            <a:r>
              <a:t/>
            </a:r>
            <a:endParaRPr sz="1800">
              <a:latin typeface="Arial"/>
              <a:ea typeface="Arial"/>
              <a:cs typeface="Arial"/>
              <a:sym typeface="Arial"/>
            </a:endParaRPr>
          </a:p>
          <a:p>
            <a:pPr indent="0" lvl="0" marL="0" rtl="0" algn="just">
              <a:lnSpc>
                <a:spcPct val="150000"/>
              </a:lnSpc>
              <a:spcBef>
                <a:spcPts val="1400"/>
              </a:spcBef>
              <a:spcAft>
                <a:spcPts val="0"/>
              </a:spcAft>
              <a:buSzPts val="1800"/>
              <a:buNone/>
            </a:pPr>
            <a:r>
              <a:rPr lang="en-US" sz="1800">
                <a:latin typeface="Arial"/>
                <a:ea typeface="Arial"/>
                <a:cs typeface="Arial"/>
                <a:sym typeface="Arial"/>
              </a:rPr>
              <a:t>Body Mass Index (BMI) is a person’s weight in kilograms divided by the square of height in centimetres A high BMI can indicate high body fatness. BMI screens for weight categories that may lead to health problems, but it does not diagnose the body fatness or health of an individual person.</a:t>
            </a:r>
            <a:endParaRPr sz="1800">
              <a:latin typeface="Arial"/>
              <a:ea typeface="Arial"/>
              <a:cs typeface="Arial"/>
              <a:sym typeface="Arial"/>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System Requirements:</a:t>
            </a:r>
            <a:endParaRPr/>
          </a:p>
        </p:txBody>
      </p:sp>
      <p:sp>
        <p:nvSpPr>
          <p:cNvPr id="139" name="Google Shape;139;p1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10000"/>
          </a:bodyPr>
          <a:lstStyle/>
          <a:p>
            <a:pPr indent="-120650" lvl="0" marL="91440" rtl="0" algn="l">
              <a:lnSpc>
                <a:spcPct val="110000"/>
              </a:lnSpc>
              <a:spcBef>
                <a:spcPts val="0"/>
              </a:spcBef>
              <a:spcAft>
                <a:spcPts val="0"/>
              </a:spcAft>
              <a:buSzPts val="1900"/>
              <a:buFont typeface="Noto Sans Symbols"/>
              <a:buChar char="⮚"/>
            </a:pPr>
            <a:r>
              <a:rPr lang="en-US"/>
              <a:t> </a:t>
            </a:r>
            <a:r>
              <a:rPr b="1" lang="en-US">
                <a:latin typeface="Bookman Old Style"/>
                <a:ea typeface="Bookman Old Style"/>
                <a:cs typeface="Bookman Old Style"/>
                <a:sym typeface="Bookman Old Style"/>
              </a:rPr>
              <a:t>SOFTWARE REQUIREMENTS:</a:t>
            </a:r>
            <a:endParaRPr b="1">
              <a:latin typeface="Bookman Old Style"/>
              <a:ea typeface="Bookman Old Style"/>
              <a:cs typeface="Bookman Old Style"/>
              <a:sym typeface="Bookman Old Style"/>
            </a:endParaRPr>
          </a:p>
          <a:p>
            <a:pPr indent="0" lvl="0" marL="0" rtl="0" algn="l">
              <a:lnSpc>
                <a:spcPct val="110000"/>
              </a:lnSpc>
              <a:spcBef>
                <a:spcPts val="1400"/>
              </a:spcBef>
              <a:spcAft>
                <a:spcPts val="0"/>
              </a:spcAft>
              <a:buSzPts val="1900"/>
              <a:buNone/>
            </a:pPr>
            <a:r>
              <a:rPr lang="en-US"/>
              <a:t>         </a:t>
            </a:r>
            <a:r>
              <a:rPr lang="en-US">
                <a:latin typeface="Arial"/>
                <a:ea typeface="Arial"/>
                <a:cs typeface="Arial"/>
                <a:sym typeface="Arial"/>
              </a:rPr>
              <a:t>Operating System: Windows10 and above.</a:t>
            </a:r>
            <a:endParaRPr>
              <a:latin typeface="Arial"/>
              <a:ea typeface="Arial"/>
              <a:cs typeface="Arial"/>
              <a:sym typeface="Arial"/>
            </a:endParaRPr>
          </a:p>
          <a:p>
            <a:pPr indent="-120650" lvl="0" marL="91440" rtl="0" algn="l">
              <a:lnSpc>
                <a:spcPct val="110000"/>
              </a:lnSpc>
              <a:spcBef>
                <a:spcPts val="1400"/>
              </a:spcBef>
              <a:spcAft>
                <a:spcPts val="0"/>
              </a:spcAft>
              <a:buSzPts val="1900"/>
              <a:buChar char=" "/>
            </a:pPr>
            <a:r>
              <a:rPr lang="en-US">
                <a:latin typeface="Arial"/>
                <a:ea typeface="Arial"/>
                <a:cs typeface="Arial"/>
                <a:sym typeface="Arial"/>
              </a:rPr>
              <a:t>       Language used: Python language. </a:t>
            </a:r>
            <a:endParaRPr>
              <a:latin typeface="Arial"/>
              <a:ea typeface="Arial"/>
              <a:cs typeface="Arial"/>
              <a:sym typeface="Arial"/>
            </a:endParaRPr>
          </a:p>
          <a:p>
            <a:pPr indent="-120650" lvl="0" marL="91440" rtl="0" algn="l">
              <a:lnSpc>
                <a:spcPct val="110000"/>
              </a:lnSpc>
              <a:spcBef>
                <a:spcPts val="1400"/>
              </a:spcBef>
              <a:spcAft>
                <a:spcPts val="0"/>
              </a:spcAft>
              <a:buSzPts val="1900"/>
              <a:buChar char=" "/>
            </a:pPr>
            <a:r>
              <a:rPr lang="en-US">
                <a:latin typeface="Arial"/>
                <a:ea typeface="Arial"/>
                <a:cs typeface="Arial"/>
                <a:sym typeface="Arial"/>
              </a:rPr>
              <a:t>       Compilers: Python ID</a:t>
            </a:r>
            <a:endParaRPr>
              <a:latin typeface="Arial"/>
              <a:ea typeface="Arial"/>
              <a:cs typeface="Arial"/>
              <a:sym typeface="Arial"/>
            </a:endParaRPr>
          </a:p>
          <a:p>
            <a:pPr indent="-120650" lvl="0" marL="91440" rtl="0" algn="l">
              <a:lnSpc>
                <a:spcPct val="110000"/>
              </a:lnSpc>
              <a:spcBef>
                <a:spcPts val="1400"/>
              </a:spcBef>
              <a:spcAft>
                <a:spcPts val="0"/>
              </a:spcAft>
              <a:buSzPts val="1900"/>
              <a:buFont typeface="Noto Sans Symbols"/>
              <a:buChar char="⮚"/>
            </a:pPr>
            <a:r>
              <a:rPr b="1" lang="en-US">
                <a:latin typeface="Bookman Old Style"/>
                <a:ea typeface="Bookman Old Style"/>
                <a:cs typeface="Bookman Old Style"/>
                <a:sym typeface="Bookman Old Style"/>
              </a:rPr>
              <a:t>HARDWARE REQUIREMENTS:</a:t>
            </a:r>
            <a:endParaRPr b="1">
              <a:latin typeface="Bookman Old Style"/>
              <a:ea typeface="Bookman Old Style"/>
              <a:cs typeface="Bookman Old Style"/>
              <a:sym typeface="Bookman Old Style"/>
            </a:endParaRPr>
          </a:p>
          <a:p>
            <a:pPr indent="0" lvl="0" marL="0" rtl="0" algn="l">
              <a:lnSpc>
                <a:spcPct val="110000"/>
              </a:lnSpc>
              <a:spcBef>
                <a:spcPts val="1400"/>
              </a:spcBef>
              <a:spcAft>
                <a:spcPts val="0"/>
              </a:spcAft>
              <a:buSzPts val="1900"/>
              <a:buNone/>
            </a:pPr>
            <a:r>
              <a:rPr lang="en-US">
                <a:latin typeface="Arial"/>
                <a:ea typeface="Arial"/>
                <a:cs typeface="Arial"/>
                <a:sym typeface="Arial"/>
              </a:rPr>
              <a:t>         Processor: 10th Gen intel core i5 and above</a:t>
            </a:r>
            <a:endParaRPr>
              <a:latin typeface="Arial"/>
              <a:ea typeface="Arial"/>
              <a:cs typeface="Arial"/>
              <a:sym typeface="Arial"/>
            </a:endParaRPr>
          </a:p>
          <a:p>
            <a:pPr indent="0" lvl="0" marL="0" rtl="0" algn="l">
              <a:lnSpc>
                <a:spcPct val="110000"/>
              </a:lnSpc>
              <a:spcBef>
                <a:spcPts val="1400"/>
              </a:spcBef>
              <a:spcAft>
                <a:spcPts val="0"/>
              </a:spcAft>
              <a:buSzPts val="1900"/>
              <a:buNone/>
            </a:pPr>
            <a:r>
              <a:rPr lang="en-US">
                <a:latin typeface="Arial"/>
                <a:ea typeface="Arial"/>
                <a:cs typeface="Arial"/>
                <a:sym typeface="Arial"/>
              </a:rPr>
              <a:t>         RAM: 4GB and above</a:t>
            </a:r>
            <a:endParaRPr>
              <a:latin typeface="Arial"/>
              <a:ea typeface="Arial"/>
              <a:cs typeface="Arial"/>
              <a:sym typeface="Arial"/>
            </a:endParaRPr>
          </a:p>
          <a:p>
            <a:pPr indent="0" lvl="0" marL="0" rtl="0" algn="l">
              <a:lnSpc>
                <a:spcPct val="110000"/>
              </a:lnSpc>
              <a:spcBef>
                <a:spcPts val="1400"/>
              </a:spcBef>
              <a:spcAft>
                <a:spcPts val="0"/>
              </a:spcAft>
              <a:buSzPts val="1900"/>
              <a:buNone/>
            </a:pPr>
            <a:r>
              <a:rPr lang="en-US">
                <a:latin typeface="Arial"/>
                <a:ea typeface="Arial"/>
                <a:cs typeface="Arial"/>
                <a:sym typeface="Arial"/>
              </a:rPr>
              <a:t>         HDD/SDD: 1GB and above</a:t>
            </a:r>
            <a:endParaRPr>
              <a:latin typeface="Arial"/>
              <a:ea typeface="Arial"/>
              <a:cs typeface="Arial"/>
              <a:sym typeface="Arial"/>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Code:</a:t>
            </a:r>
            <a:endParaRPr/>
          </a:p>
        </p:txBody>
      </p:sp>
      <p:sp>
        <p:nvSpPr>
          <p:cNvPr id="145" name="Google Shape;145;p20"/>
          <p:cNvSpPr txBox="1"/>
          <p:nvPr>
            <p:ph idx="1" type="body"/>
          </p:nvPr>
        </p:nvSpPr>
        <p:spPr>
          <a:xfrm>
            <a:off x="1153160" y="1931670"/>
            <a:ext cx="10281920" cy="4214495"/>
          </a:xfrm>
          <a:prstGeom prst="rect">
            <a:avLst/>
          </a:prstGeom>
          <a:noFill/>
          <a:ln>
            <a:noFill/>
          </a:ln>
        </p:spPr>
        <p:txBody>
          <a:bodyPr anchorCtr="0" anchor="t" bIns="45700" lIns="0" spcFirstLastPara="1" rIns="0" wrap="square" tIns="45700">
            <a:normAutofit fontScale="25000"/>
          </a:bodyPr>
          <a:lstStyle/>
          <a:p>
            <a:pPr indent="-114300" lvl="0" marL="91440" rtl="0" algn="l">
              <a:lnSpc>
                <a:spcPct val="110000"/>
              </a:lnSpc>
              <a:spcBef>
                <a:spcPts val="0"/>
              </a:spcBef>
              <a:spcAft>
                <a:spcPts val="0"/>
              </a:spcAft>
              <a:buSzPct val="100000"/>
              <a:buChar char=" "/>
            </a:pPr>
            <a:r>
              <a:rPr lang="en-US" sz="7200"/>
              <a:t># asking for input from the users  </a:t>
            </a:r>
            <a:endParaRPr sz="7200"/>
          </a:p>
          <a:p>
            <a:pPr indent="-114300" lvl="0" marL="91440" rtl="0" algn="l">
              <a:lnSpc>
                <a:spcPct val="110000"/>
              </a:lnSpc>
              <a:spcBef>
                <a:spcPts val="1400"/>
              </a:spcBef>
              <a:spcAft>
                <a:spcPts val="0"/>
              </a:spcAft>
              <a:buSzPct val="100000"/>
              <a:buChar char=" "/>
            </a:pPr>
            <a:r>
              <a:rPr lang="en-US" sz="7200"/>
              <a:t>the_height = float(input("Enter the height in cm: "))  </a:t>
            </a:r>
            <a:endParaRPr sz="7200"/>
          </a:p>
          <a:p>
            <a:pPr indent="-114300" lvl="0" marL="91440" rtl="0" algn="l">
              <a:lnSpc>
                <a:spcPct val="110000"/>
              </a:lnSpc>
              <a:spcBef>
                <a:spcPts val="1400"/>
              </a:spcBef>
              <a:spcAft>
                <a:spcPts val="0"/>
              </a:spcAft>
              <a:buSzPct val="100000"/>
              <a:buChar char=" "/>
            </a:pPr>
            <a:r>
              <a:rPr lang="en-US" sz="7200"/>
              <a:t>the_weight = float(input("Enter the weight in kg: "))  </a:t>
            </a:r>
            <a:endParaRPr sz="7200"/>
          </a:p>
          <a:p>
            <a:pPr indent="-114300" lvl="0" marL="91440" rtl="0" algn="l">
              <a:lnSpc>
                <a:spcPct val="110000"/>
              </a:lnSpc>
              <a:spcBef>
                <a:spcPts val="1400"/>
              </a:spcBef>
              <a:spcAft>
                <a:spcPts val="0"/>
              </a:spcAft>
              <a:buSzPct val="100000"/>
              <a:buChar char=" "/>
            </a:pPr>
            <a:r>
              <a:rPr lang="en-US" sz="7200"/>
              <a:t># defining a function for BMI  </a:t>
            </a:r>
            <a:endParaRPr sz="7200"/>
          </a:p>
          <a:p>
            <a:pPr indent="-114300" lvl="0" marL="91440" rtl="0" algn="l">
              <a:lnSpc>
                <a:spcPct val="110000"/>
              </a:lnSpc>
              <a:spcBef>
                <a:spcPts val="1400"/>
              </a:spcBef>
              <a:spcAft>
                <a:spcPts val="0"/>
              </a:spcAft>
              <a:buSzPct val="100000"/>
              <a:buChar char=" "/>
            </a:pPr>
            <a:r>
              <a:rPr lang="en-US" sz="7200"/>
              <a:t>the_BMI = the_weight / (the_height/100)**2  </a:t>
            </a:r>
            <a:endParaRPr sz="7200"/>
          </a:p>
          <a:p>
            <a:pPr indent="-114300" lvl="0" marL="91440" rtl="0" algn="l">
              <a:lnSpc>
                <a:spcPct val="110000"/>
              </a:lnSpc>
              <a:spcBef>
                <a:spcPts val="1400"/>
              </a:spcBef>
              <a:spcAft>
                <a:spcPts val="0"/>
              </a:spcAft>
              <a:buSzPct val="100000"/>
              <a:buChar char=" "/>
            </a:pPr>
            <a:r>
              <a:rPr lang="en-US" sz="7200"/>
              <a:t># printing the BMI  </a:t>
            </a:r>
            <a:endParaRPr sz="7200"/>
          </a:p>
          <a:p>
            <a:pPr indent="-114300" lvl="0" marL="91440" rtl="0" algn="l">
              <a:lnSpc>
                <a:spcPct val="110000"/>
              </a:lnSpc>
              <a:spcBef>
                <a:spcPts val="1400"/>
              </a:spcBef>
              <a:spcAft>
                <a:spcPts val="0"/>
              </a:spcAft>
              <a:buSzPct val="100000"/>
              <a:buChar char=" "/>
            </a:pPr>
            <a:r>
              <a:rPr lang="en-US" sz="7200"/>
              <a:t>print("Your Body Mass Index is", the_BMI)  </a:t>
            </a:r>
            <a:endParaRPr sz="7200"/>
          </a:p>
          <a:p>
            <a:pPr indent="-114300" lvl="0" marL="91440" rtl="0" algn="l">
              <a:lnSpc>
                <a:spcPct val="110000"/>
              </a:lnSpc>
              <a:spcBef>
                <a:spcPts val="1400"/>
              </a:spcBef>
              <a:spcAft>
                <a:spcPts val="0"/>
              </a:spcAft>
              <a:buSzPct val="100000"/>
              <a:buChar char=" "/>
            </a:pPr>
            <a:r>
              <a:rPr lang="en-US" sz="7200"/>
              <a:t># using the if-elif-else conditions  </a:t>
            </a:r>
            <a:endParaRPr sz="7200"/>
          </a:p>
          <a:p>
            <a:pPr indent="-114300" lvl="0" marL="91440" rtl="0" algn="l">
              <a:lnSpc>
                <a:spcPct val="110000"/>
              </a:lnSpc>
              <a:spcBef>
                <a:spcPts val="1400"/>
              </a:spcBef>
              <a:spcAft>
                <a:spcPts val="0"/>
              </a:spcAft>
              <a:buSzPct val="100000"/>
              <a:buChar char=" "/>
            </a:pPr>
            <a:r>
              <a:rPr lang="en-US" sz="7200"/>
              <a:t>if the_BMI &lt;= 18.5:  </a:t>
            </a:r>
            <a:endParaRPr sz="7200"/>
          </a:p>
          <a:p>
            <a:pPr indent="-2539" lvl="0" marL="91440" rtl="0" algn="l">
              <a:lnSpc>
                <a:spcPct val="110000"/>
              </a:lnSpc>
              <a:spcBef>
                <a:spcPts val="1400"/>
              </a:spcBef>
              <a:spcAft>
                <a:spcPts val="0"/>
              </a:spcAft>
              <a:buSzPct val="100000"/>
              <a:buNone/>
            </a:pPr>
            <a:r>
              <a:t/>
            </a:r>
            <a:endParaRPr sz="5600"/>
          </a:p>
          <a:p>
            <a:pPr indent="0" lvl="0" marL="0" rtl="0" algn="l">
              <a:lnSpc>
                <a:spcPct val="110000"/>
              </a:lnSpc>
              <a:spcBef>
                <a:spcPts val="1400"/>
              </a:spcBef>
              <a:spcAft>
                <a:spcPts val="0"/>
              </a:spcAft>
              <a:buSzPct val="100000"/>
              <a:buNone/>
            </a:pPr>
            <a:r>
              <a:t/>
            </a:r>
            <a:endParaRPr sz="5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Code:</a:t>
            </a:r>
            <a:endParaRPr/>
          </a:p>
        </p:txBody>
      </p:sp>
      <p:sp>
        <p:nvSpPr>
          <p:cNvPr id="151" name="Google Shape;151;p2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    print("Oops! You are underweight.")  </a:t>
            </a:r>
            <a:endParaRPr/>
          </a:p>
          <a:p>
            <a:pPr indent="-120650" lvl="0" marL="91440" rtl="0" algn="l">
              <a:lnSpc>
                <a:spcPct val="110000"/>
              </a:lnSpc>
              <a:spcBef>
                <a:spcPts val="1400"/>
              </a:spcBef>
              <a:spcAft>
                <a:spcPts val="0"/>
              </a:spcAft>
              <a:buSzPts val="1900"/>
              <a:buChar char=" "/>
            </a:pPr>
            <a:r>
              <a:rPr lang="en-US"/>
              <a:t>elif the_BMI &lt;= 24.9:  </a:t>
            </a:r>
            <a:endParaRPr/>
          </a:p>
          <a:p>
            <a:pPr indent="-120650" lvl="0" marL="91440" rtl="0" algn="l">
              <a:lnSpc>
                <a:spcPct val="110000"/>
              </a:lnSpc>
              <a:spcBef>
                <a:spcPts val="1400"/>
              </a:spcBef>
              <a:spcAft>
                <a:spcPts val="0"/>
              </a:spcAft>
              <a:buSzPts val="1900"/>
              <a:buChar char=" "/>
            </a:pPr>
            <a:r>
              <a:rPr lang="en-US"/>
              <a:t>    print("Awesome! You are healthy.")  </a:t>
            </a:r>
            <a:endParaRPr/>
          </a:p>
          <a:p>
            <a:pPr indent="-120650" lvl="0" marL="91440" rtl="0" algn="l">
              <a:lnSpc>
                <a:spcPct val="110000"/>
              </a:lnSpc>
              <a:spcBef>
                <a:spcPts val="1400"/>
              </a:spcBef>
              <a:spcAft>
                <a:spcPts val="0"/>
              </a:spcAft>
              <a:buSzPts val="1900"/>
              <a:buChar char=" "/>
            </a:pPr>
            <a:r>
              <a:rPr lang="en-US"/>
              <a:t>elif the_BMI &lt;= 29.9:  </a:t>
            </a:r>
            <a:endParaRPr/>
          </a:p>
          <a:p>
            <a:pPr indent="-120650" lvl="0" marL="91440" rtl="0" algn="l">
              <a:lnSpc>
                <a:spcPct val="110000"/>
              </a:lnSpc>
              <a:spcBef>
                <a:spcPts val="1400"/>
              </a:spcBef>
              <a:spcAft>
                <a:spcPts val="0"/>
              </a:spcAft>
              <a:buSzPts val="1900"/>
              <a:buChar char=" "/>
            </a:pPr>
            <a:r>
              <a:rPr lang="en-US"/>
              <a:t>    the_print("Eee! You are over weight.")  </a:t>
            </a:r>
            <a:endParaRPr/>
          </a:p>
          <a:p>
            <a:pPr indent="-120650" lvl="0" marL="91440" rtl="0" algn="l">
              <a:lnSpc>
                <a:spcPct val="110000"/>
              </a:lnSpc>
              <a:spcBef>
                <a:spcPts val="1400"/>
              </a:spcBef>
              <a:spcAft>
                <a:spcPts val="0"/>
              </a:spcAft>
              <a:buSzPts val="1900"/>
              <a:buChar char=" "/>
            </a:pPr>
            <a:r>
              <a:rPr lang="en-US"/>
              <a:t>else:  </a:t>
            </a:r>
            <a:endParaRPr/>
          </a:p>
          <a:p>
            <a:pPr indent="-120650" lvl="0" marL="91440" rtl="0" algn="l">
              <a:lnSpc>
                <a:spcPct val="110000"/>
              </a:lnSpc>
              <a:spcBef>
                <a:spcPts val="1400"/>
              </a:spcBef>
              <a:spcAft>
                <a:spcPts val="0"/>
              </a:spcAft>
              <a:buSzPts val="1900"/>
              <a:buChar char=" "/>
            </a:pPr>
            <a:r>
              <a:rPr lang="en-US"/>
              <a:t>    print(”You are obese.")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