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4"/>
  </p:notesMasterIdLst>
  <p:handoutMasterIdLst>
    <p:handoutMasterId r:id="rId15"/>
  </p:handoutMasterIdLst>
  <p:sldIdLst>
    <p:sldId id="338" r:id="rId5"/>
    <p:sldId id="327" r:id="rId6"/>
    <p:sldId id="315" r:id="rId7"/>
    <p:sldId id="340" r:id="rId8"/>
    <p:sldId id="329" r:id="rId9"/>
    <p:sldId id="302" r:id="rId10"/>
    <p:sldId id="339" r:id="rId11"/>
    <p:sldId id="341" r:id="rId12"/>
    <p:sldId id="30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91" d="100"/>
          <a:sy n="91" d="100"/>
        </p:scale>
        <p:origin x="274" y="7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6/12/2025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6/12/2025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254835819"/>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42232101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14576272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418248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6/12/2025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690" r:id="rId17"/>
    <p:sldLayoutId id="2147483764" r:id="rId18"/>
    <p:sldLayoutId id="2147483765" r:id="rId19"/>
    <p:sldLayoutId id="2147483766" r:id="rId20"/>
    <p:sldLayoutId id="2147483767"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7"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chemeClr val="tx1"/>
                </a:solidFill>
              </a:rPr>
              <a:t>[Prateek Pulkit ]</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US" b="1" dirty="0"/>
              <a:t>Telecom Customer Retention</a:t>
            </a:r>
            <a:br>
              <a:rPr lang="en-US"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7500" lnSpcReduction="20000"/>
          </a:bodyPr>
          <a:lstStyle/>
          <a:p>
            <a:r>
              <a:rPr lang="en-US" sz="2800" dirty="0"/>
              <a:t>Telecom companies lose money when customers leave (churn), and it’s cheaper to keep them than find new ones. This project uses machine learning to predict which customers might churn by looking at their data—like age, usage, bills, and support calls.</a:t>
            </a:r>
          </a:p>
          <a:p>
            <a:r>
              <a:rPr lang="en-US" sz="2800" b="1" dirty="0"/>
              <a:t>Goals</a:t>
            </a:r>
            <a:r>
              <a:rPr lang="en-US" sz="2800" dirty="0"/>
              <a:t>:</a:t>
            </a:r>
          </a:p>
          <a:p>
            <a:r>
              <a:rPr lang="en-US" sz="2800" dirty="0"/>
              <a:t>Predict who’s likely to leave.</a:t>
            </a:r>
          </a:p>
          <a:p>
            <a:r>
              <a:rPr lang="en-US" sz="2800" dirty="0"/>
              <a:t>Figure out why they’re leaving.</a:t>
            </a:r>
          </a:p>
          <a:p>
            <a:r>
              <a:rPr lang="en-US" sz="2800" dirty="0"/>
              <a:t>Suggest ways to keep them, like special offers.</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r>
              <a:rPr lang="en-US" sz="2700" dirty="0"/>
              <a:t>This project is all about helping a telecom company keep its customers from jumping ship (aka churn). We’re using a dataset called telecom_chrn.csv, packed with info about customers—like their age, services they use, bills, and contract details—to figure out who’s likely to leave. The dataset has 21 columns, with 'Churn' being the key one we’re predicting (Yes or No).</a:t>
            </a:r>
            <a:br>
              <a:rPr lang="en-US" dirty="0"/>
            </a:br>
            <a:endParaRPr lang="en-IN" sz="27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3042B-EFD3-19A3-E048-C0FD6BA0F62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DB5A66E-99A1-E6EB-1712-A55171381321}"/>
              </a:ext>
            </a:extLst>
          </p:cNvPr>
          <p:cNvSpPr>
            <a:spLocks noGrp="1"/>
          </p:cNvSpPr>
          <p:nvPr>
            <p:ph type="title"/>
          </p:nvPr>
        </p:nvSpPr>
        <p:spPr>
          <a:xfrm>
            <a:off x="623706" y="140789"/>
            <a:ext cx="6276109" cy="830997"/>
          </a:xfrm>
        </p:spPr>
        <p:txBody>
          <a:bodyPr>
            <a:normAutofit fontScale="90000"/>
          </a:bodyPr>
          <a:lstStyle/>
          <a:p>
            <a:r>
              <a:rPr lang="en-US" sz="2200" dirty="0"/>
              <a:t>Here’s what we did:</a:t>
            </a:r>
            <a:br>
              <a:rPr lang="en-US" sz="2200" dirty="0"/>
            </a:br>
            <a:r>
              <a:rPr lang="en-US" sz="2200" dirty="0"/>
              <a:t>Data Prep: We loaded the data with Python tools (Pandas, NumPy, Matplotlib, Seaborn) to clean it up, turn text into numbers, and get everything ready for modeling.</a:t>
            </a:r>
            <a:br>
              <a:rPr lang="en-US" sz="2200" dirty="0"/>
            </a:br>
            <a:r>
              <a:rPr lang="en-US" sz="2200" dirty="0"/>
              <a:t>Picking the Right Clues: We trimmed away less helpful features (like 'Partner', '</a:t>
            </a:r>
            <a:r>
              <a:rPr lang="en-US" sz="2200" dirty="0" err="1"/>
              <a:t>PhoneService</a:t>
            </a:r>
            <a:r>
              <a:rPr lang="en-US" sz="2200" dirty="0"/>
              <a:t>', '</a:t>
            </a:r>
            <a:r>
              <a:rPr lang="en-US" sz="2200" dirty="0" err="1"/>
              <a:t>OnlineBackup</a:t>
            </a:r>
            <a:r>
              <a:rPr lang="en-US" sz="2200" dirty="0"/>
              <a:t>', '</a:t>
            </a:r>
            <a:r>
              <a:rPr lang="en-US" sz="2200" dirty="0" err="1"/>
              <a:t>TechSupport</a:t>
            </a:r>
            <a:r>
              <a:rPr lang="en-US" sz="2200" dirty="0"/>
              <a:t>', '</a:t>
            </a:r>
            <a:r>
              <a:rPr lang="en-US" sz="2200" dirty="0" err="1"/>
              <a:t>OnlineSecurity</a:t>
            </a:r>
            <a:r>
              <a:rPr lang="en-US" sz="2200" dirty="0"/>
              <a:t>') to make our model sharper.</a:t>
            </a:r>
            <a:br>
              <a:rPr lang="en-US" sz="2200" dirty="0"/>
            </a:br>
            <a:r>
              <a:rPr lang="en-US" sz="2200" dirty="0"/>
              <a:t>Building the Model: We used a powerful </a:t>
            </a:r>
            <a:r>
              <a:rPr lang="en-US" sz="2200" dirty="0" err="1"/>
              <a:t>XGBoost</a:t>
            </a:r>
            <a:r>
              <a:rPr lang="en-US" sz="2200" dirty="0"/>
              <a:t> classifier (a fancy machine learning tool) and tweaked it (settings like learning rate=0.1, </a:t>
            </a:r>
            <a:r>
              <a:rPr lang="en-US" sz="2200" dirty="0" err="1"/>
              <a:t>max_depth</a:t>
            </a:r>
            <a:r>
              <a:rPr lang="en-US" sz="2200" dirty="0"/>
              <a:t>=5) to predict churn. We tested it thoroughly to make sure it’s reliable.</a:t>
            </a:r>
            <a:br>
              <a:rPr lang="en-US" sz="2200" dirty="0"/>
            </a:br>
            <a:r>
              <a:rPr lang="en-US" sz="2200" dirty="0"/>
              <a:t>Results: After some fine-tuning, our third model nailed it with 80.36% accuracy and a solid AUC score of 0.844985, meaning it’s pretty good at spotting who might leave.</a:t>
            </a:r>
            <a:br>
              <a:rPr lang="en-US" sz="2200" dirty="0"/>
            </a:br>
            <a:r>
              <a:rPr lang="en-US" sz="2200" dirty="0"/>
              <a:t>Goal: Help the telecom company understand why customers churn and take action—like offering sweet deals or better support—to keep them around.</a:t>
            </a:r>
            <a:br>
              <a:rPr lang="en-US" sz="2200" dirty="0"/>
            </a:br>
            <a:br>
              <a:rPr lang="en-GB" dirty="0"/>
            </a:br>
            <a:br>
              <a:rPr lang="en-GB" dirty="0"/>
            </a:br>
            <a:endParaRPr lang="en-IN" dirty="0"/>
          </a:p>
        </p:txBody>
      </p:sp>
      <p:pic>
        <p:nvPicPr>
          <p:cNvPr id="5" name="Picture 4">
            <a:extLst>
              <a:ext uri="{FF2B5EF4-FFF2-40B4-BE49-F238E27FC236}">
                <a16:creationId xmlns:a16="http://schemas.microsoft.com/office/drawing/2014/main" id="{B66D75B6-3245-6BDA-7103-51A0D611BC71}"/>
              </a:ext>
            </a:extLst>
          </p:cNvPr>
          <p:cNvPicPr>
            <a:picLocks noChangeAspect="1"/>
          </p:cNvPicPr>
          <p:nvPr/>
        </p:nvPicPr>
        <p:blipFill rotWithShape="1">
          <a:blip r:embed="rId2"/>
          <a:srcRect t="96181"/>
          <a:stretch/>
        </p:blipFill>
        <p:spPr>
          <a:xfrm>
            <a:off x="10048875" y="2696754"/>
            <a:ext cx="2143125" cy="193040"/>
          </a:xfrm>
          <a:prstGeom prst="rect">
            <a:avLst/>
          </a:prstGeom>
        </p:spPr>
      </p:pic>
      <p:pic>
        <p:nvPicPr>
          <p:cNvPr id="6" name="Picture 5">
            <a:extLst>
              <a:ext uri="{FF2B5EF4-FFF2-40B4-BE49-F238E27FC236}">
                <a16:creationId xmlns:a16="http://schemas.microsoft.com/office/drawing/2014/main" id="{B3074F89-E293-9D74-D678-D9E62B70B256}"/>
              </a:ext>
            </a:extLst>
          </p:cNvPr>
          <p:cNvPicPr>
            <a:picLocks noChangeAspect="1"/>
          </p:cNvPicPr>
          <p:nvPr/>
        </p:nvPicPr>
        <p:blipFill>
          <a:blip r:embed="rId3"/>
          <a:stretch>
            <a:fillRect/>
          </a:stretch>
        </p:blipFill>
        <p:spPr>
          <a:xfrm>
            <a:off x="8485747" y="2165032"/>
            <a:ext cx="3706253" cy="296092"/>
          </a:xfrm>
          <a:prstGeom prst="rect">
            <a:avLst/>
          </a:prstGeom>
        </p:spPr>
      </p:pic>
    </p:spTree>
    <p:extLst>
      <p:ext uri="{BB962C8B-B14F-4D97-AF65-F5344CB8AC3E}">
        <p14:creationId xmlns:p14="http://schemas.microsoft.com/office/powerpoint/2010/main" val="365111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7B498606-CB2F-091B-1629-DFEEF0BCBFBD}"/>
              </a:ext>
            </a:extLst>
          </p:cNvPr>
          <p:cNvSpPr>
            <a:spLocks noGrp="1" noChangeArrowheads="1"/>
          </p:cNvSpPr>
          <p:nvPr>
            <p:ph type="body" sz="quarter" idx="12"/>
          </p:nvPr>
        </p:nvSpPr>
        <p:spPr bwMode="auto">
          <a:xfrm>
            <a:off x="310707" y="1998168"/>
            <a:ext cx="979994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Retention Teams</a:t>
            </a:r>
            <a:r>
              <a:rPr kumimoji="0" lang="en-US" altLang="en-US" sz="1800" b="0" i="0" u="none" strike="noStrike" cap="none" normalizeH="0" baseline="0" dirty="0">
                <a:ln>
                  <a:noFill/>
                </a:ln>
                <a:solidFill>
                  <a:schemeClr val="tx1"/>
                </a:solidFill>
                <a:effectLst/>
                <a:latin typeface="Arial" panose="020B0604020202020204" pitchFamily="34" charset="0"/>
              </a:rPr>
              <a:t>: Staff responsible for designing and implementing strategies to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keep customers, such as offering personalized promotions or improving service quality based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on the model’s predictions.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Marketing Teams</a:t>
            </a:r>
            <a:r>
              <a:rPr kumimoji="0" lang="en-US" altLang="en-US" sz="1800" b="0" i="0" u="none" strike="noStrike" cap="none" normalizeH="0" baseline="0" dirty="0">
                <a:ln>
                  <a:noFill/>
                </a:ln>
                <a:solidFill>
                  <a:schemeClr val="tx1"/>
                </a:solidFill>
                <a:effectLst/>
                <a:latin typeface="Arial" panose="020B0604020202020204" pitchFamily="34" charset="0"/>
              </a:rPr>
              <a:t>: Professionals who use insights from the model to target at-risk customers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tailored campaigns or loyalty programs.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Support Teams</a:t>
            </a:r>
            <a:r>
              <a:rPr kumimoji="0" lang="en-US" altLang="en-US" sz="1800" b="0" i="0" u="none" strike="noStrike" cap="none" normalizeH="0" baseline="0" dirty="0">
                <a:ln>
                  <a:noFill/>
                </a:ln>
                <a:solidFill>
                  <a:schemeClr val="tx1"/>
                </a:solidFill>
                <a:effectLst/>
                <a:latin typeface="Arial" panose="020B0604020202020204" pitchFamily="34" charset="0"/>
              </a:rPr>
              <a:t>: Agents who can prioritize outreach or enhanced support to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customers flagged as likely to churn.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Business Analysts and Data Scientists</a:t>
            </a:r>
            <a:r>
              <a:rPr kumimoji="0" lang="en-US" altLang="en-US" sz="1800" b="0" i="0" u="none" strike="noStrike" cap="none" normalizeH="0" baseline="0" dirty="0">
                <a:ln>
                  <a:noFill/>
                </a:ln>
                <a:solidFill>
                  <a:schemeClr val="tx1"/>
                </a:solidFill>
                <a:effectLst/>
                <a:latin typeface="Arial" panose="020B0604020202020204" pitchFamily="34" charset="0"/>
              </a:rPr>
              <a:t>: Teams who interpret the model’s results, refine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over time, and provide actionable insights to improve retention strategies.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Decision-makers who use the model’s outputs to allocate resources,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set retention goals, and measure the impact on customer loyalty and profitability. </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C0738FEC-E458-F542-60F8-1EC3B7AA0923}"/>
              </a:ext>
            </a:extLst>
          </p:cNvPr>
          <p:cNvSpPr>
            <a:spLocks noGrp="1" noChangeArrowheads="1"/>
          </p:cNvSpPr>
          <p:nvPr>
            <p:ph type="body" sz="quarter" idx="12"/>
          </p:nvPr>
        </p:nvSpPr>
        <p:spPr bwMode="auto">
          <a:xfrm>
            <a:off x="1580606" y="1139885"/>
            <a:ext cx="930575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 used for data processing, analysis,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model development.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a:t>
            </a:r>
            <a:r>
              <a:rPr kumimoji="0" lang="en-US" altLang="en-US" sz="1800" b="0" i="0" u="none" strike="noStrike" cap="none" normalizeH="0" baseline="0" dirty="0">
                <a:ln>
                  <a:noFill/>
                </a:ln>
                <a:solidFill>
                  <a:schemeClr val="tx1"/>
                </a:solidFill>
                <a:effectLst/>
                <a:latin typeface="Arial" panose="020B0604020202020204" pitchFamily="34" charset="0"/>
              </a:rPr>
              <a:t>: For loading, manipulating, and exploring the dataset (telecom_chrn.csv).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For numerical computations and data handling.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Seaborn</a:t>
            </a:r>
            <a:r>
              <a:rPr kumimoji="0" lang="en-US" altLang="en-US" sz="1800" b="0" i="0" u="none" strike="noStrike" cap="none" normalizeH="0" baseline="0" dirty="0">
                <a:ln>
                  <a:noFill/>
                </a:ln>
                <a:solidFill>
                  <a:schemeClr val="tx1"/>
                </a:solidFill>
                <a:effectLst/>
                <a:latin typeface="Arial" panose="020B0604020202020204" pitchFamily="34" charset="0"/>
              </a:rPr>
              <a:t>: For data visualization, such as plotting distributions 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correlations to understand customer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Missingno</a:t>
            </a:r>
            <a:r>
              <a:rPr kumimoji="0" lang="en-US" altLang="en-US" sz="1800" b="0" i="0" u="none" strike="noStrike" cap="none" normalizeH="0" baseline="0" dirty="0">
                <a:ln>
                  <a:noFill/>
                </a:ln>
                <a:solidFill>
                  <a:schemeClr val="tx1"/>
                </a:solidFill>
                <a:effectLst/>
                <a:latin typeface="Arial" panose="020B0604020202020204" pitchFamily="34" charset="0"/>
              </a:rPr>
              <a:t>: For analyzing and visualizing missing data in the dataset.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StandardScaler</a:t>
            </a:r>
            <a:r>
              <a:rPr kumimoji="0" lang="en-US" altLang="en-US" sz="1800" b="0" i="0" u="none" strike="noStrike" cap="none" normalizeH="0" baseline="0" dirty="0">
                <a:ln>
                  <a:noFill/>
                </a:ln>
                <a:solidFill>
                  <a:schemeClr val="tx1"/>
                </a:solidFill>
                <a:effectLst/>
                <a:latin typeface="Arial" panose="020B0604020202020204" pitchFamily="34" charset="0"/>
              </a:rPr>
              <a:t> for feature scaling.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Selection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train_test_split</a:t>
            </a:r>
            <a:r>
              <a:rPr kumimoji="0" lang="en-US" altLang="en-US" sz="1800" b="0" i="0" u="none" strike="noStrike" cap="none" normalizeH="0" baseline="0" dirty="0">
                <a:ln>
                  <a:noFill/>
                </a:ln>
                <a:solidFill>
                  <a:schemeClr val="tx1"/>
                </a:solidFill>
                <a:effectLst/>
                <a:latin typeface="Arial" panose="020B0604020202020204" pitchFamily="34" charset="0"/>
              </a:rPr>
              <a:t> for splitting data into training and testing sets, and </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GridSearchCV</a:t>
            </a:r>
            <a:r>
              <a:rPr kumimoji="0" lang="en-US" altLang="en-US" sz="1800" b="0" i="0" u="none" strike="noStrike" cap="none" normalizeH="0" baseline="0" dirty="0">
                <a:ln>
                  <a:noFill/>
                </a:ln>
                <a:solidFill>
                  <a:schemeClr val="tx1"/>
                </a:solidFill>
                <a:effectLst/>
                <a:latin typeface="Arial" panose="020B0604020202020204" pitchFamily="34" charset="0"/>
              </a:rPr>
              <a:t> for hyperparameter tuning.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Metrics</a:t>
            </a:r>
            <a:r>
              <a:rPr kumimoji="0" lang="en-US" altLang="en-US" sz="1800" b="0" i="0" u="none" strike="noStrike" cap="none" normalizeH="0" baseline="0" dirty="0">
                <a:ln>
                  <a:noFill/>
                </a:ln>
                <a:solidFill>
                  <a:schemeClr val="tx1"/>
                </a:solidFill>
                <a:effectLst/>
                <a:latin typeface="Arial" panose="020B0604020202020204" pitchFamily="34" charset="0"/>
              </a:rPr>
              <a:t>: For evaluating model performance (e.g., accuracy, AUC-ROC).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Environment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 (</a:t>
            </a:r>
            <a:r>
              <a:rPr kumimoji="0" lang="en-US" altLang="en-US" sz="1800" b="0" i="0" u="none" strike="noStrike" cap="none" normalizeH="0" baseline="0" dirty="0" err="1">
                <a:ln>
                  <a:noFill/>
                </a:ln>
                <a:solidFill>
                  <a:schemeClr val="tx1"/>
                </a:solidFill>
                <a:effectLst/>
                <a:latin typeface="Arial" panose="020B0604020202020204" pitchFamily="34" charset="0"/>
              </a:rPr>
              <a:t>Telecom_Churn_Case_Study.ipynb</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run in a Google </a:t>
            </a:r>
            <a:r>
              <a:rPr kumimoji="0" lang="en-US" altLang="en-US" sz="1800" b="0" i="0" u="none" strike="noStrike" cap="none" normalizeH="0" baseline="0" dirty="0" err="1">
                <a:ln>
                  <a:noFill/>
                </a:ln>
                <a:solidFill>
                  <a:schemeClr val="tx1"/>
                </a:solidFill>
                <a:effectLst/>
                <a:latin typeface="Arial" panose="020B0604020202020204" pitchFamily="34" charset="0"/>
              </a:rPr>
              <a:t>Colab</a:t>
            </a:r>
            <a:r>
              <a:rPr kumimoji="0" lang="en-US" altLang="en-US" sz="1800" b="0" i="0" u="none" strike="noStrike" cap="none" normalizeH="0" baseline="0" dirty="0">
                <a:ln>
                  <a:noFill/>
                </a:ln>
                <a:solidFill>
                  <a:schemeClr val="tx1"/>
                </a:solidFill>
                <a:effectLst/>
                <a:latin typeface="Arial" panose="020B0604020202020204" pitchFamily="34" charset="0"/>
              </a:rPr>
              <a:t> environment, as indicated by the notebook metadata.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a:t>
            </a:r>
            <a:r>
              <a:rPr kumimoji="0" lang="en-US" altLang="en-US" sz="1800" b="0" i="0" u="none" strike="noStrike" cap="none" normalizeH="0" baseline="0" dirty="0">
                <a:ln>
                  <a:noFill/>
                </a:ln>
                <a:solidFill>
                  <a:schemeClr val="tx1"/>
                </a:solidFill>
                <a:effectLst/>
                <a:latin typeface="Arial" panose="020B0604020202020204" pitchFamily="34" charset="0"/>
              </a:rPr>
              <a:t>: A CSV file (telecom_chrn.csv) containing customer data with 21 features,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including demographics, service usage, and billing information. </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97160"/>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C7E9EB6D-EE4B-F0F8-8197-7D0EE50D00C9}"/>
              </a:ext>
            </a:extLst>
          </p:cNvPr>
          <p:cNvPicPr>
            <a:picLocks noChangeAspect="1"/>
          </p:cNvPicPr>
          <p:nvPr/>
        </p:nvPicPr>
        <p:blipFill>
          <a:blip r:embed="rId3"/>
          <a:stretch>
            <a:fillRect/>
          </a:stretch>
        </p:blipFill>
        <p:spPr>
          <a:xfrm>
            <a:off x="320981" y="928157"/>
            <a:ext cx="4130605" cy="2963103"/>
          </a:xfrm>
          <a:prstGeom prst="rect">
            <a:avLst/>
          </a:prstGeom>
        </p:spPr>
      </p:pic>
      <p:pic>
        <p:nvPicPr>
          <p:cNvPr id="13" name="Picture 12">
            <a:extLst>
              <a:ext uri="{FF2B5EF4-FFF2-40B4-BE49-F238E27FC236}">
                <a16:creationId xmlns:a16="http://schemas.microsoft.com/office/drawing/2014/main" id="{56EC6902-45FC-F50D-FF8A-10C2D20115D0}"/>
              </a:ext>
            </a:extLst>
          </p:cNvPr>
          <p:cNvPicPr>
            <a:picLocks noChangeAspect="1"/>
          </p:cNvPicPr>
          <p:nvPr/>
        </p:nvPicPr>
        <p:blipFill>
          <a:blip r:embed="rId4"/>
          <a:stretch>
            <a:fillRect/>
          </a:stretch>
        </p:blipFill>
        <p:spPr>
          <a:xfrm>
            <a:off x="5132738" y="97160"/>
            <a:ext cx="6931720" cy="3125827"/>
          </a:xfrm>
          <a:prstGeom prst="rect">
            <a:avLst/>
          </a:prstGeom>
        </p:spPr>
      </p:pic>
      <p:pic>
        <p:nvPicPr>
          <p:cNvPr id="19" name="Picture 18">
            <a:extLst>
              <a:ext uri="{FF2B5EF4-FFF2-40B4-BE49-F238E27FC236}">
                <a16:creationId xmlns:a16="http://schemas.microsoft.com/office/drawing/2014/main" id="{FA83B5D5-890B-AD2C-5A04-954C2A7B3D4E}"/>
              </a:ext>
            </a:extLst>
          </p:cNvPr>
          <p:cNvPicPr>
            <a:picLocks noChangeAspect="1"/>
          </p:cNvPicPr>
          <p:nvPr/>
        </p:nvPicPr>
        <p:blipFill>
          <a:blip r:embed="rId5"/>
          <a:stretch>
            <a:fillRect/>
          </a:stretch>
        </p:blipFill>
        <p:spPr>
          <a:xfrm>
            <a:off x="8678205" y="3222987"/>
            <a:ext cx="3386252" cy="3345453"/>
          </a:xfrm>
          <a:prstGeom prst="rect">
            <a:avLst/>
          </a:prstGeom>
        </p:spPr>
      </p:pic>
      <p:pic>
        <p:nvPicPr>
          <p:cNvPr id="27" name="Picture 26">
            <a:extLst>
              <a:ext uri="{FF2B5EF4-FFF2-40B4-BE49-F238E27FC236}">
                <a16:creationId xmlns:a16="http://schemas.microsoft.com/office/drawing/2014/main" id="{CD90AE0F-D74E-0B3B-4B19-9AD3140399BB}"/>
              </a:ext>
            </a:extLst>
          </p:cNvPr>
          <p:cNvPicPr>
            <a:picLocks noChangeAspect="1"/>
          </p:cNvPicPr>
          <p:nvPr/>
        </p:nvPicPr>
        <p:blipFill>
          <a:blip r:embed="rId6"/>
          <a:stretch>
            <a:fillRect/>
          </a:stretch>
        </p:blipFill>
        <p:spPr>
          <a:xfrm>
            <a:off x="0" y="4238475"/>
            <a:ext cx="4653438" cy="2619526"/>
          </a:xfrm>
          <a:prstGeom prst="rect">
            <a:avLst/>
          </a:prstGeom>
        </p:spPr>
      </p:pic>
      <p:pic>
        <p:nvPicPr>
          <p:cNvPr id="29" name="Picture 28">
            <a:extLst>
              <a:ext uri="{FF2B5EF4-FFF2-40B4-BE49-F238E27FC236}">
                <a16:creationId xmlns:a16="http://schemas.microsoft.com/office/drawing/2014/main" id="{8FB5EE73-12A7-2C35-94EF-92A3B33B40FC}"/>
              </a:ext>
            </a:extLst>
          </p:cNvPr>
          <p:cNvPicPr>
            <a:picLocks noChangeAspect="1"/>
          </p:cNvPicPr>
          <p:nvPr/>
        </p:nvPicPr>
        <p:blipFill>
          <a:blip r:embed="rId7"/>
          <a:stretch>
            <a:fillRect/>
          </a:stretch>
        </p:blipFill>
        <p:spPr>
          <a:xfrm>
            <a:off x="4893115" y="3319508"/>
            <a:ext cx="3343562" cy="334545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672F6-ABCC-1312-269F-74666D999D4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FD65088-D647-EF50-4145-0619B19A6DC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94EBBA3-53E6-E544-63DA-2C7CDFBEDDA9}"/>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F4E0F9AD-6491-A70F-A5D1-47AF229DCB3E}"/>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4EE63111-EA44-804D-047D-7CDD765D366E}"/>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C2D9BBAE-01F5-E99B-0979-18FC1178D06E}"/>
              </a:ext>
            </a:extLst>
          </p:cNvPr>
          <p:cNvSpPr txBox="1">
            <a:spLocks/>
          </p:cNvSpPr>
          <p:nvPr/>
        </p:nvSpPr>
        <p:spPr>
          <a:xfrm>
            <a:off x="422958" y="6021251"/>
            <a:ext cx="4190116" cy="836749"/>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600" dirty="0"/>
              <a:t> </a:t>
            </a:r>
            <a:r>
              <a:rPr lang="en-GB" sz="46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GB" sz="4600" b="0" u="sng" dirty="0">
              <a:solidFill>
                <a:srgbClr val="0070C0"/>
              </a:solidFill>
            </a:endParaRPr>
          </a:p>
        </p:txBody>
      </p:sp>
      <p:pic>
        <p:nvPicPr>
          <p:cNvPr id="23" name="Picture 22">
            <a:extLst>
              <a:ext uri="{FF2B5EF4-FFF2-40B4-BE49-F238E27FC236}">
                <a16:creationId xmlns:a16="http://schemas.microsoft.com/office/drawing/2014/main" id="{D445AB36-F2AC-8FFA-6855-17D55A2E2445}"/>
              </a:ext>
            </a:extLst>
          </p:cNvPr>
          <p:cNvPicPr>
            <a:picLocks noChangeAspect="1"/>
          </p:cNvPicPr>
          <p:nvPr/>
        </p:nvPicPr>
        <p:blipFill>
          <a:blip r:embed="rId4"/>
          <a:stretch>
            <a:fillRect/>
          </a:stretch>
        </p:blipFill>
        <p:spPr>
          <a:xfrm>
            <a:off x="259054" y="1179143"/>
            <a:ext cx="4190116" cy="2123615"/>
          </a:xfrm>
          <a:prstGeom prst="rect">
            <a:avLst/>
          </a:prstGeom>
        </p:spPr>
      </p:pic>
      <p:pic>
        <p:nvPicPr>
          <p:cNvPr id="21" name="Picture 20">
            <a:extLst>
              <a:ext uri="{FF2B5EF4-FFF2-40B4-BE49-F238E27FC236}">
                <a16:creationId xmlns:a16="http://schemas.microsoft.com/office/drawing/2014/main" id="{3B5A8211-D12C-7F03-E21A-838C7D5477D3}"/>
              </a:ext>
            </a:extLst>
          </p:cNvPr>
          <p:cNvPicPr>
            <a:picLocks noChangeAspect="1"/>
          </p:cNvPicPr>
          <p:nvPr/>
        </p:nvPicPr>
        <p:blipFill>
          <a:blip r:embed="rId5"/>
          <a:stretch>
            <a:fillRect/>
          </a:stretch>
        </p:blipFill>
        <p:spPr>
          <a:xfrm>
            <a:off x="422958" y="3555243"/>
            <a:ext cx="3821495" cy="2249857"/>
          </a:xfrm>
          <a:prstGeom prst="rect">
            <a:avLst/>
          </a:prstGeom>
        </p:spPr>
      </p:pic>
      <p:pic>
        <p:nvPicPr>
          <p:cNvPr id="17" name="Picture 16">
            <a:extLst>
              <a:ext uri="{FF2B5EF4-FFF2-40B4-BE49-F238E27FC236}">
                <a16:creationId xmlns:a16="http://schemas.microsoft.com/office/drawing/2014/main" id="{6AEBE185-A7EF-FC0C-A026-C0861C620D25}"/>
              </a:ext>
            </a:extLst>
          </p:cNvPr>
          <p:cNvPicPr>
            <a:picLocks noChangeAspect="1"/>
          </p:cNvPicPr>
          <p:nvPr/>
        </p:nvPicPr>
        <p:blipFill>
          <a:blip r:embed="rId6"/>
          <a:stretch>
            <a:fillRect/>
          </a:stretch>
        </p:blipFill>
        <p:spPr>
          <a:xfrm>
            <a:off x="4743243" y="117335"/>
            <a:ext cx="6052135" cy="3067315"/>
          </a:xfrm>
          <a:prstGeom prst="rect">
            <a:avLst/>
          </a:prstGeom>
        </p:spPr>
      </p:pic>
      <p:pic>
        <p:nvPicPr>
          <p:cNvPr id="15" name="Picture 14">
            <a:extLst>
              <a:ext uri="{FF2B5EF4-FFF2-40B4-BE49-F238E27FC236}">
                <a16:creationId xmlns:a16="http://schemas.microsoft.com/office/drawing/2014/main" id="{20182D41-B543-3330-C575-11F104A5BB2C}"/>
              </a:ext>
            </a:extLst>
          </p:cNvPr>
          <p:cNvPicPr>
            <a:picLocks noChangeAspect="1"/>
          </p:cNvPicPr>
          <p:nvPr/>
        </p:nvPicPr>
        <p:blipFill>
          <a:blip r:embed="rId7"/>
          <a:srcRect l="28" r="30140"/>
          <a:stretch>
            <a:fillRect/>
          </a:stretch>
        </p:blipFill>
        <p:spPr>
          <a:xfrm>
            <a:off x="4675821" y="3184651"/>
            <a:ext cx="7342008" cy="3480310"/>
          </a:xfrm>
          <a:prstGeom prst="rect">
            <a:avLst/>
          </a:prstGeom>
        </p:spPr>
      </p:pic>
    </p:spTree>
    <p:extLst>
      <p:ext uri="{BB962C8B-B14F-4D97-AF65-F5344CB8AC3E}">
        <p14:creationId xmlns:p14="http://schemas.microsoft.com/office/powerpoint/2010/main" val="326408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6" name="Title 3">
            <a:extLst>
              <a:ext uri="{FF2B5EF4-FFF2-40B4-BE49-F238E27FC236}">
                <a16:creationId xmlns:a16="http://schemas.microsoft.com/office/drawing/2014/main" id="{05C777E4-0533-17A9-08E9-BC624464FB64}"/>
              </a:ext>
            </a:extLst>
          </p:cNvPr>
          <p:cNvSpPr txBox="1">
            <a:spLocks/>
          </p:cNvSpPr>
          <p:nvPr/>
        </p:nvSpPr>
        <p:spPr>
          <a:xfrm>
            <a:off x="525672" y="5608390"/>
            <a:ext cx="2949239" cy="94341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600" dirty="0"/>
              <a:t> </a:t>
            </a:r>
            <a:r>
              <a:rPr lang="en-GB" sz="46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GB" sz="4600" b="0" u="sng" dirty="0">
              <a:solidFill>
                <a:srgbClr val="0070C0"/>
              </a:solidFill>
            </a:endParaRP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purl.org/dc/elements/1.1/"/>
    <ds:schemaRef ds:uri="http://purl.org/dc/terms/"/>
    <ds:schemaRef ds:uri="http://schemas.openxmlformats.org/package/2006/metadata/core-properties"/>
    <ds:schemaRef ds:uri="71af3243-3dd4-4a8d-8c0d-dd76da1f02a5"/>
    <ds:schemaRef ds:uri="http://schemas.microsoft.com/office/2006/metadata/properties"/>
    <ds:schemaRef ds:uri="http://schemas.microsoft.com/office/2006/documentManagement/types"/>
    <ds:schemaRef ds:uri="http://schemas.microsoft.com/office/infopath/2007/PartnerControls"/>
    <ds:schemaRef ds:uri="16c05727-aa75-4e4a-9b5f-8a80a1165891"/>
    <ds:schemaRef ds:uri="http://www.w3.org/XML/1998/namespace"/>
    <ds:schemaRef ds:uri="http://purl.org/dc/dcmitype/"/>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714</TotalTime>
  <Words>683</Words>
  <Application>Microsoft Office PowerPoint</Application>
  <PresentationFormat>Widescreen</PresentationFormat>
  <Paragraphs>48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Telecom Customer Retention </vt:lpstr>
      <vt:lpstr>PROBLEM  STATEMENT</vt:lpstr>
      <vt:lpstr>Project Description  This project is all about helping a telecom company keep its customers from jumping ship (aka churn). We’re using a dataset called telecom_chrn.csv, packed with info about customers—like their age, services they use, bills, and contract details—to figure out who’s likely to leave. The dataset has 21 columns, with 'Churn' being the key one we’re predicting (Yes or No). </vt:lpstr>
      <vt:lpstr>Here’s what we did: Data Prep: We loaded the data with Python tools (Pandas, NumPy, Matplotlib, Seaborn) to clean it up, turn text into numbers, and get everything ready for modeling. Picking the Right Clues: We trimmed away less helpful features (like 'Partner', 'PhoneService', 'OnlineBackup', 'TechSupport', 'OnlineSecurity') to make our model sharper. Building the Model: We used a powerful XGBoost classifier (a fancy machine learning tool) and tweaked it (settings like learning rate=0.1, max_depth=5) to predict churn. We tested it thoroughly to make sure it’s reliable. Results: After some fine-tuning, our third model nailed it with 80.36% accuracy and a solid AUC score of 0.844985, meaning it’s pretty good at spotting who might leave. Goal: Help the telecom company understand why customers churn and take action—like offering sweet deals or better support—to keep them around.   </vt:lpstr>
      <vt:lpstr>WHO ARE THE END USERS?</vt:lpstr>
      <vt:lpstr>Technology Used</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Prateek Pulkit</cp:lastModifiedBy>
  <cp:revision>77</cp:revision>
  <dcterms:created xsi:type="dcterms:W3CDTF">2021-07-11T13:13:15Z</dcterms:created>
  <dcterms:modified xsi:type="dcterms:W3CDTF">2025-06-12T08:50:09Z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