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802" r:id="rId5"/>
  </p:sldMasterIdLst>
  <p:notesMasterIdLst>
    <p:notesMasterId r:id="rId15"/>
  </p:notesMasterIdLst>
  <p:sldIdLst>
    <p:sldId id="401" r:id="rId6"/>
    <p:sldId id="418" r:id="rId7"/>
    <p:sldId id="412" r:id="rId8"/>
    <p:sldId id="413" r:id="rId9"/>
    <p:sldId id="415" r:id="rId10"/>
    <p:sldId id="414" r:id="rId11"/>
    <p:sldId id="416" r:id="rId12"/>
    <p:sldId id="417" r:id="rId13"/>
    <p:sldId id="4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16A5EC7-EA8C-4585-93E6-7450559003A2}">
          <p14:sldIdLst>
            <p14:sldId id="401"/>
            <p14:sldId id="418"/>
            <p14:sldId id="412"/>
            <p14:sldId id="413"/>
            <p14:sldId id="415"/>
            <p14:sldId id="414"/>
            <p14:sldId id="416"/>
            <p14:sldId id="417"/>
            <p14:sldId id="411"/>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033" autoAdjust="0"/>
  </p:normalViewPr>
  <p:slideViewPr>
    <p:cSldViewPr snapToGrid="0">
      <p:cViewPr varScale="1">
        <p:scale>
          <a:sx n="78" d="100"/>
          <a:sy n="78" d="100"/>
        </p:scale>
        <p:origin x="1118" y="72"/>
      </p:cViewPr>
      <p:guideLst>
        <p:guide orient="horz" pos="2160"/>
        <p:guide pos="672"/>
        <p:guide pos="7008"/>
        <p:guide orient="horz" pos="1824"/>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descr="Tag=AccentColor&#10;Flavor=Light&#10;Target=Fill">
            <a:extLst>
              <a:ext uri="{FF2B5EF4-FFF2-40B4-BE49-F238E27FC236}">
                <a16:creationId xmlns:a16="http://schemas.microsoft.com/office/drawing/2014/main" id="{7DF0A82F-DAF0-C37D-A603-B1FB197B0A48}"/>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21686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488555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02375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042741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839839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64082259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9/3/20XX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969548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975076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1691616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6956063"/>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5296820"/>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5374864"/>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01264542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313356522"/>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773890714"/>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59477767"/>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662036558"/>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93058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9/3/20XX</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980110710"/>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normAutofit/>
          </a:bodyPr>
          <a:lstStyle/>
          <a:p>
            <a:r>
              <a:rPr lang="en-US" dirty="0"/>
              <a:t>K.RAMAKRISHNAN COLLEGE OF ENGINEERING</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normAutofit fontScale="77500" lnSpcReduction="20000"/>
          </a:bodyPr>
          <a:lstStyle/>
          <a:p>
            <a:r>
              <a:rPr lang="en-US" dirty="0"/>
              <a:t>Team members:</a:t>
            </a:r>
          </a:p>
          <a:p>
            <a:r>
              <a:rPr lang="en-US" dirty="0"/>
              <a:t>B. Usha</a:t>
            </a:r>
          </a:p>
          <a:p>
            <a:r>
              <a:rPr lang="en-US" dirty="0"/>
              <a:t>R. Sruthi</a:t>
            </a:r>
          </a:p>
          <a:p>
            <a:r>
              <a:rPr lang="en-US" dirty="0"/>
              <a:t>S. </a:t>
            </a:r>
            <a:r>
              <a:rPr lang="en-US" dirty="0" err="1"/>
              <a:t>Priyadharshini</a:t>
            </a:r>
            <a:endParaRPr lang="en-US" dirty="0"/>
          </a:p>
        </p:txBody>
      </p:sp>
    </p:spTree>
    <p:extLst>
      <p:ext uri="{BB962C8B-B14F-4D97-AF65-F5344CB8AC3E}">
        <p14:creationId xmlns:p14="http://schemas.microsoft.com/office/powerpoint/2010/main" val="20747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407B-ECE4-25D5-C499-A14173271210}"/>
              </a:ext>
            </a:extLst>
          </p:cNvPr>
          <p:cNvSpPr>
            <a:spLocks noGrp="1"/>
          </p:cNvSpPr>
          <p:nvPr>
            <p:ph type="title"/>
          </p:nvPr>
        </p:nvSpPr>
        <p:spPr/>
        <p:txBody>
          <a:bodyPr>
            <a:normAutofit fontScale="90000"/>
          </a:bodyPr>
          <a:lstStyle/>
          <a:p>
            <a:r>
              <a:rPr lang="en-US" sz="4800" b="1" dirty="0"/>
              <a:t>EXAMINATION MANAGEMENT SYSTEM</a:t>
            </a:r>
            <a:endParaRPr lang="en-IN" sz="4800" b="1" dirty="0"/>
          </a:p>
        </p:txBody>
      </p:sp>
      <p:sp>
        <p:nvSpPr>
          <p:cNvPr id="3" name="Content Placeholder 2">
            <a:extLst>
              <a:ext uri="{FF2B5EF4-FFF2-40B4-BE49-F238E27FC236}">
                <a16:creationId xmlns:a16="http://schemas.microsoft.com/office/drawing/2014/main" id="{6BBF4616-5A5A-2347-613B-9018D6BED11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OBJECTIVE :</a:t>
            </a:r>
          </a:p>
          <a:p>
            <a:pPr lvl="1"/>
            <a:r>
              <a:rPr lang="en-US" b="0" i="0" dirty="0">
                <a:effectLst/>
                <a:latin typeface="Times New Roman" panose="02020603050405020304" pitchFamily="18" charset="0"/>
                <a:cs typeface="Times New Roman" panose="02020603050405020304" pitchFamily="18" charset="0"/>
              </a:rPr>
              <a:t>The system being developed is economic with respect to School or College’s point of view.</a:t>
            </a:r>
          </a:p>
          <a:p>
            <a:pPr lvl="1"/>
            <a:r>
              <a:rPr lang="en-US" dirty="0">
                <a:latin typeface="Times New Roman" panose="02020603050405020304" pitchFamily="18" charset="0"/>
                <a:cs typeface="Times New Roman" panose="02020603050405020304" pitchFamily="18" charset="0"/>
              </a:rPr>
              <a:t>The main objective of this project is to reduce the workload of the school or college management by selecting the students for the exam based on the eligibility criteria.</a:t>
            </a:r>
          </a:p>
          <a:p>
            <a:pPr lvl="1"/>
            <a:r>
              <a:rPr lang="en-US" dirty="0">
                <a:latin typeface="Times New Roman" panose="02020603050405020304" pitchFamily="18" charset="0"/>
                <a:cs typeface="Times New Roman" panose="02020603050405020304" pitchFamily="18" charset="0"/>
              </a:rPr>
              <a:t>The eligibility criteria includes the student’s attendance percentage , whether the student paid the exam fees or not and based on that it concludes the student to write the exams.</a:t>
            </a:r>
          </a:p>
          <a:p>
            <a:endParaRPr lang="en-IN" dirty="0"/>
          </a:p>
        </p:txBody>
      </p:sp>
      <p:sp>
        <p:nvSpPr>
          <p:cNvPr id="4" name="Date Placeholder 3">
            <a:extLst>
              <a:ext uri="{FF2B5EF4-FFF2-40B4-BE49-F238E27FC236}">
                <a16:creationId xmlns:a16="http://schemas.microsoft.com/office/drawing/2014/main" id="{93EA7200-A650-7415-4BCF-B8FBA645F21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C301DA5-7D7B-54AF-C680-1321D17C9B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FCD22C-4FD6-595D-AA9D-594829BA54D9}"/>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172796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C6ECB9-C301-8129-9BC0-7C1F52CC4723}"/>
              </a:ext>
            </a:extLst>
          </p:cNvPr>
          <p:cNvSpPr>
            <a:spLocks noGrp="1"/>
          </p:cNvSpPr>
          <p:nvPr>
            <p:ph type="title"/>
          </p:nvPr>
        </p:nvSpPr>
        <p:spPr>
          <a:solidFill>
            <a:schemeClr val="bg1"/>
          </a:solidFill>
          <a:ln>
            <a:solidFill>
              <a:schemeClr val="accent6">
                <a:lumMod val="20000"/>
                <a:lumOff val="80000"/>
              </a:schemeClr>
            </a:solidFill>
          </a:ln>
          <a:scene3d>
            <a:camera prst="obliqueTopRight"/>
            <a:lightRig rig="threePt" dir="t"/>
          </a:scene3d>
        </p:spPr>
        <p:txBody>
          <a:bodyPr>
            <a:normAutofit/>
          </a:bodyPr>
          <a:lstStyle/>
          <a:p>
            <a:pPr algn="l"/>
            <a:r>
              <a:rPr lang="en-US" b="1" i="0" dirty="0">
                <a:latin typeface="Times New Roman" panose="02020603050405020304" pitchFamily="18" charset="0"/>
                <a:cs typeface="Times New Roman" panose="02020603050405020304" pitchFamily="18" charset="0"/>
              </a:rPr>
              <a:t>OPERATIONS:</a:t>
            </a:r>
          </a:p>
        </p:txBody>
      </p:sp>
      <p:sp>
        <p:nvSpPr>
          <p:cNvPr id="6" name="Content Placeholder 5">
            <a:extLst>
              <a:ext uri="{FF2B5EF4-FFF2-40B4-BE49-F238E27FC236}">
                <a16:creationId xmlns:a16="http://schemas.microsoft.com/office/drawing/2014/main" id="{43DACDBB-4F2C-C729-1A34-75DBE902E492}"/>
              </a:ext>
            </a:extLst>
          </p:cNvPr>
          <p:cNvSpPr>
            <a:spLocks noGrp="1"/>
          </p:cNvSpPr>
          <p:nvPr>
            <p:ph idx="1"/>
          </p:nvPr>
        </p:nvSpPr>
        <p:spPr>
          <a:ln>
            <a:solidFill>
              <a:schemeClr val="tx1"/>
            </a:solidFill>
          </a:ln>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Software for Examination Management System that can perform the following operations:  </a:t>
            </a:r>
          </a:p>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Add/Delete the Details of the Students</a:t>
            </a:r>
          </a:p>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Attendance Monitoring of the students</a:t>
            </a:r>
          </a:p>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Set/Edit Eligibility criteria for exams</a:t>
            </a:r>
          </a:p>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Check Eligible Students for Exams</a:t>
            </a:r>
          </a:p>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Print all the records of the students</a:t>
            </a:r>
          </a:p>
        </p:txBody>
      </p:sp>
      <p:sp>
        <p:nvSpPr>
          <p:cNvPr id="2" name="Date Placeholder 1">
            <a:extLst>
              <a:ext uri="{FF2B5EF4-FFF2-40B4-BE49-F238E27FC236}">
                <a16:creationId xmlns:a16="http://schemas.microsoft.com/office/drawing/2014/main" id="{D0EBB736-64E8-357A-1065-71588EF88800}"/>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26A83479-82F1-6062-3347-C12922CC943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37F4B3A-3EF8-3681-BD7A-E263F11963FD}"/>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114717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32AD-B17C-6723-8407-9C84402EDBDA}"/>
              </a:ext>
            </a:extLst>
          </p:cNvPr>
          <p:cNvSpPr>
            <a:spLocks noGrp="1"/>
          </p:cNvSpPr>
          <p:nvPr>
            <p:ph type="title"/>
          </p:nvPr>
        </p:nvSpPr>
        <p:spPr>
          <a:xfrm>
            <a:off x="838200" y="365124"/>
            <a:ext cx="10515600" cy="1768475"/>
          </a:xfrm>
        </p:spPr>
        <p:txBody>
          <a:bodyPr>
            <a:normAutofit/>
          </a:bodyPr>
          <a:lstStyle/>
          <a:p>
            <a:r>
              <a:rPr lang="en-US" sz="4800" b="1" dirty="0"/>
              <a:t>MODULES</a:t>
            </a:r>
          </a:p>
        </p:txBody>
      </p:sp>
      <p:sp>
        <p:nvSpPr>
          <p:cNvPr id="3" name="Content Placeholder 2">
            <a:extLst>
              <a:ext uri="{FF2B5EF4-FFF2-40B4-BE49-F238E27FC236}">
                <a16:creationId xmlns:a16="http://schemas.microsoft.com/office/drawing/2014/main" id="{2A2DBACA-6374-74E8-088E-7A17252FD273}"/>
              </a:ext>
            </a:extLst>
          </p:cNvPr>
          <p:cNvSpPr>
            <a:spLocks noGrp="1"/>
          </p:cNvSpPr>
          <p:nvPr>
            <p:ph idx="1"/>
          </p:nvPr>
        </p:nvSpPr>
        <p:spPr>
          <a:xfrm>
            <a:off x="1769806" y="1691148"/>
            <a:ext cx="9583994" cy="4481052"/>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Execute(): </a:t>
            </a:r>
            <a:r>
              <a:rPr lang="en-US" dirty="0">
                <a:latin typeface="Times New Roman" panose="02020603050405020304" pitchFamily="18" charset="0"/>
                <a:cs typeface="Times New Roman" panose="02020603050405020304" pitchFamily="18" charset="0"/>
              </a:rPr>
              <a:t>This function will shows the available choices for the software and will perform the below functionality using Switch Statements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Functionality: Add Student </a:t>
            </a:r>
            <a:r>
              <a:rPr lang="en-US" dirty="0" err="1">
                <a:latin typeface="Times New Roman" panose="02020603050405020304" pitchFamily="18" charset="0"/>
                <a:cs typeface="Times New Roman" panose="02020603050405020304" pitchFamily="18" charset="0"/>
              </a:rPr>
              <a:t>DetailsShow</a:t>
            </a:r>
            <a:r>
              <a:rPr lang="en-US" dirty="0">
                <a:latin typeface="Times New Roman" panose="02020603050405020304" pitchFamily="18" charset="0"/>
                <a:cs typeface="Times New Roman" panose="02020603050405020304" pitchFamily="18" charset="0"/>
              </a:rPr>
              <a:t> Eligible </a:t>
            </a:r>
            <a:r>
              <a:rPr lang="en-US" dirty="0" err="1">
                <a:latin typeface="Times New Roman" panose="02020603050405020304" pitchFamily="18" charset="0"/>
                <a:cs typeface="Times New Roman" panose="02020603050405020304" pitchFamily="18" charset="0"/>
              </a:rPr>
              <a:t>StudentsDelete</a:t>
            </a:r>
            <a:r>
              <a:rPr lang="en-US" dirty="0">
                <a:latin typeface="Times New Roman" panose="02020603050405020304" pitchFamily="18" charset="0"/>
                <a:cs typeface="Times New Roman" panose="02020603050405020304" pitchFamily="18" charset="0"/>
              </a:rPr>
              <a:t> Student </a:t>
            </a:r>
            <a:r>
              <a:rPr lang="en-US" dirty="0" err="1">
                <a:latin typeface="Times New Roman" panose="02020603050405020304" pitchFamily="18" charset="0"/>
                <a:cs typeface="Times New Roman" panose="02020603050405020304" pitchFamily="18" charset="0"/>
              </a:rPr>
              <a:t>RecordUpdate</a:t>
            </a:r>
            <a:r>
              <a:rPr lang="en-US" dirty="0">
                <a:latin typeface="Times New Roman" panose="02020603050405020304" pitchFamily="18" charset="0"/>
                <a:cs typeface="Times New Roman" panose="02020603050405020304" pitchFamily="18" charset="0"/>
              </a:rPr>
              <a:t> Eligibility </a:t>
            </a:r>
            <a:r>
              <a:rPr lang="en-US" dirty="0" err="1">
                <a:latin typeface="Times New Roman" panose="02020603050405020304" pitchFamily="18" charset="0"/>
                <a:cs typeface="Times New Roman" panose="02020603050405020304" pitchFamily="18" charset="0"/>
              </a:rPr>
              <a:t>CriteriaPrint</a:t>
            </a:r>
            <a:r>
              <a:rPr lang="en-US" dirty="0">
                <a:latin typeface="Times New Roman" panose="02020603050405020304" pitchFamily="18" charset="0"/>
                <a:cs typeface="Times New Roman" panose="02020603050405020304" pitchFamily="18" charset="0"/>
              </a:rPr>
              <a:t> Details of Students</a:t>
            </a:r>
          </a:p>
        </p:txBody>
      </p:sp>
      <p:sp>
        <p:nvSpPr>
          <p:cNvPr id="4" name="Date Placeholder 3">
            <a:extLst>
              <a:ext uri="{FF2B5EF4-FFF2-40B4-BE49-F238E27FC236}">
                <a16:creationId xmlns:a16="http://schemas.microsoft.com/office/drawing/2014/main" id="{725741C3-661E-FBA7-50BF-48022625AF9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94F0D147-E514-0898-AFDE-AAFE127585D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E6D889A-764A-0094-3E58-9D67CF8875F6}"/>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428787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F8FC-6443-23F0-4CAD-6AF208E94EB6}"/>
              </a:ext>
            </a:extLst>
          </p:cNvPr>
          <p:cNvSpPr>
            <a:spLocks noGrp="1"/>
          </p:cNvSpPr>
          <p:nvPr>
            <p:ph type="title"/>
          </p:nvPr>
        </p:nvSpPr>
        <p:spPr>
          <a:xfrm>
            <a:off x="838200" y="-234315"/>
            <a:ext cx="10515600" cy="1325563"/>
          </a:xfrm>
        </p:spPr>
        <p:txBody>
          <a:bodyPr/>
          <a:lstStyle/>
          <a:p>
            <a:endParaRPr lang="en-US" dirty="0"/>
          </a:p>
        </p:txBody>
      </p:sp>
      <p:sp>
        <p:nvSpPr>
          <p:cNvPr id="3" name="Content Placeholder 2">
            <a:extLst>
              <a:ext uri="{FF2B5EF4-FFF2-40B4-BE49-F238E27FC236}">
                <a16:creationId xmlns:a16="http://schemas.microsoft.com/office/drawing/2014/main" id="{476524B3-84F2-D1B0-3FFE-CD77388A9A3F}"/>
              </a:ext>
            </a:extLst>
          </p:cNvPr>
          <p:cNvSpPr>
            <a:spLocks noGrp="1"/>
          </p:cNvSpPr>
          <p:nvPr>
            <p:ph idx="1"/>
          </p:nvPr>
        </p:nvSpPr>
        <p:spPr>
          <a:xfrm>
            <a:off x="2222090" y="1327354"/>
            <a:ext cx="9131710" cy="4844845"/>
          </a:xfrm>
        </p:spPr>
        <p:txBody>
          <a:bodyPr>
            <a:normAutofit/>
          </a:bodyPr>
          <a:lstStyle/>
          <a:p>
            <a:r>
              <a:rPr lang="en-US" sz="3200" b="1" dirty="0" err="1">
                <a:latin typeface="Times New Roman" panose="02020603050405020304" pitchFamily="18" charset="0"/>
                <a:cs typeface="Times New Roman" panose="02020603050405020304" pitchFamily="18" charset="0"/>
              </a:rPr>
              <a:t>eligibleStudents</a:t>
            </a:r>
            <a:r>
              <a:rPr lang="en-US" sz="32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function shows the previous attendance percentage required for exams and get the data from the user and update the eligibility for the </a:t>
            </a:r>
            <a:r>
              <a:rPr lang="en-US" dirty="0" err="1">
                <a:latin typeface="Times New Roman" panose="02020603050405020304" pitchFamily="18" charset="0"/>
                <a:cs typeface="Times New Roman" panose="02020603050405020304" pitchFamily="18" charset="0"/>
              </a:rPr>
              <a:t>exams.It</a:t>
            </a:r>
            <a:r>
              <a:rPr lang="en-US" dirty="0">
                <a:latin typeface="Times New Roman" panose="02020603050405020304" pitchFamily="18" charset="0"/>
                <a:cs typeface="Times New Roman" panose="02020603050405020304" pitchFamily="18" charset="0"/>
              </a:rPr>
              <a:t> also updates the fee status required for the eligibility of exams by iterating over the List of the student records and for every student check the attendance percentage is above the percentage required and fee status of the student. </a:t>
            </a:r>
          </a:p>
          <a:p>
            <a:r>
              <a:rPr lang="en-US" sz="3200" b="1" dirty="0" err="1">
                <a:latin typeface="Times New Roman" panose="02020603050405020304" pitchFamily="18" charset="0"/>
                <a:cs typeface="Times New Roman" panose="02020603050405020304" pitchFamily="18" charset="0"/>
              </a:rPr>
              <a:t>print_student</a:t>
            </a:r>
            <a:r>
              <a:rPr lang="en-US" sz="32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function iterate over the list of students and print the details of the student.  </a:t>
            </a:r>
          </a:p>
          <a:p>
            <a:r>
              <a:rPr lang="en-US" sz="3200" b="1" dirty="0">
                <a:latin typeface="Times New Roman" panose="02020603050405020304" pitchFamily="18" charset="0"/>
                <a:cs typeface="Times New Roman" panose="02020603050405020304" pitchFamily="18" charset="0"/>
              </a:rPr>
              <a:t>delete(): </a:t>
            </a:r>
            <a:r>
              <a:rPr lang="en-US" dirty="0">
                <a:latin typeface="Times New Roman" panose="02020603050405020304" pitchFamily="18" charset="0"/>
                <a:cs typeface="Times New Roman" panose="02020603050405020304" pitchFamily="18" charset="0"/>
              </a:rPr>
              <a:t>This function get the student roll number to delete the 	student record and update the student’s list.</a:t>
            </a:r>
          </a:p>
          <a:p>
            <a:endParaRPr lang="en-US" dirty="0"/>
          </a:p>
        </p:txBody>
      </p:sp>
      <p:sp>
        <p:nvSpPr>
          <p:cNvPr id="4" name="Date Placeholder 3">
            <a:extLst>
              <a:ext uri="{FF2B5EF4-FFF2-40B4-BE49-F238E27FC236}">
                <a16:creationId xmlns:a16="http://schemas.microsoft.com/office/drawing/2014/main" id="{DDF24E41-EE06-EA5C-22E3-D25C46C3822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F9257-6942-CA49-BAB0-69C0D0068B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D5F54D-DD6C-F472-2C82-28AD4C85513C}"/>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417699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A598-1259-1AB9-D001-E461244AB861}"/>
              </a:ext>
            </a:extLst>
          </p:cNvPr>
          <p:cNvSpPr>
            <a:spLocks noGrp="1"/>
          </p:cNvSpPr>
          <p:nvPr>
            <p:ph type="title"/>
          </p:nvPr>
        </p:nvSpPr>
        <p:spPr>
          <a:xfrm flipV="1">
            <a:off x="838200" y="319406"/>
            <a:ext cx="105156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78C11C1-2E06-2D4A-C6A4-E7B10B73DC7D}"/>
              </a:ext>
            </a:extLst>
          </p:cNvPr>
          <p:cNvSpPr>
            <a:spLocks noGrp="1"/>
          </p:cNvSpPr>
          <p:nvPr>
            <p:ph idx="1"/>
          </p:nvPr>
        </p:nvSpPr>
        <p:spPr>
          <a:xfrm>
            <a:off x="1465006" y="717182"/>
            <a:ext cx="9888794" cy="5455018"/>
          </a:xfrm>
        </p:spPr>
        <p:txBody>
          <a:bodyPr>
            <a:normAutofit/>
          </a:bodyPr>
          <a:lstStyle/>
          <a:p>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This function that get the data from the user and update the list of the </a:t>
            </a:r>
            <a:r>
              <a:rPr lang="en-US" dirty="0" err="1">
                <a:latin typeface="Times New Roman" panose="02020603050405020304" pitchFamily="18" charset="0"/>
                <a:cs typeface="Times New Roman" panose="02020603050405020304" pitchFamily="18" charset="0"/>
              </a:rPr>
              <a:t>students.While</a:t>
            </a:r>
            <a:r>
              <a:rPr lang="en-US" dirty="0">
                <a:latin typeface="Times New Roman" panose="02020603050405020304" pitchFamily="18" charset="0"/>
                <a:cs typeface="Times New Roman" panose="02020603050405020304" pitchFamily="18" charset="0"/>
              </a:rPr>
              <a:t> adding the student into the list, check for the uniqueness of the Roll Number of the student. </a:t>
            </a:r>
          </a:p>
          <a:p>
            <a:r>
              <a:rPr lang="en-US" dirty="0">
                <a:latin typeface="Times New Roman" panose="02020603050405020304" pitchFamily="18" charset="0"/>
                <a:cs typeface="Times New Roman" panose="02020603050405020304" pitchFamily="18" charset="0"/>
              </a:rPr>
              <a:t>Details of the students to be added are: Name of Student</a:t>
            </a:r>
          </a:p>
          <a:p>
            <a:r>
              <a:rPr lang="en-US" dirty="0">
                <a:latin typeface="Times New Roman" panose="02020603050405020304" pitchFamily="18" charset="0"/>
                <a:cs typeface="Times New Roman" panose="02020603050405020304" pitchFamily="18" charset="0"/>
              </a:rPr>
              <a:t>Roll Number</a:t>
            </a:r>
          </a:p>
          <a:p>
            <a:r>
              <a:rPr lang="en-US" dirty="0">
                <a:latin typeface="Times New Roman" panose="02020603050405020304" pitchFamily="18" charset="0"/>
                <a:cs typeface="Times New Roman" panose="02020603050405020304" pitchFamily="18" charset="0"/>
              </a:rPr>
              <a:t>Fees Status</a:t>
            </a:r>
          </a:p>
          <a:p>
            <a:r>
              <a:rPr lang="en-US" dirty="0">
                <a:latin typeface="Times New Roman" panose="02020603050405020304" pitchFamily="18" charset="0"/>
                <a:cs typeface="Times New Roman" panose="02020603050405020304" pitchFamily="18" charset="0"/>
              </a:rPr>
              <a:t>Attendance Record of student</a:t>
            </a:r>
          </a:p>
        </p:txBody>
      </p:sp>
      <p:sp>
        <p:nvSpPr>
          <p:cNvPr id="4" name="Date Placeholder 3">
            <a:extLst>
              <a:ext uri="{FF2B5EF4-FFF2-40B4-BE49-F238E27FC236}">
                <a16:creationId xmlns:a16="http://schemas.microsoft.com/office/drawing/2014/main" id="{E931319D-5FD8-A5D3-C2BA-17C92411C96F}"/>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66A31CC8-A6BF-5BE2-44CB-8424ECB48F9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80A1F56-67A2-C9F1-2901-89FB8CF4936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152615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1DA1-F9B3-C6B4-0754-0A12018E21BC}"/>
              </a:ext>
            </a:extLst>
          </p:cNvPr>
          <p:cNvSpPr>
            <a:spLocks noGrp="1"/>
          </p:cNvSpPr>
          <p:nvPr>
            <p:ph type="title"/>
          </p:nvPr>
        </p:nvSpPr>
        <p:spPr>
          <a:xfrm>
            <a:off x="1484310" y="153364"/>
            <a:ext cx="10018713" cy="1752599"/>
          </a:xfrm>
        </p:spPr>
        <p:txBody>
          <a:bodyPr>
            <a:normAutofit/>
          </a:bodyPr>
          <a:lstStyle/>
          <a:p>
            <a:r>
              <a:rPr lang="en-IN" sz="3200" b="1" i="0" dirty="0">
                <a:effectLst/>
                <a:latin typeface="Nunito" panose="020F0502020204030204" pitchFamily="2" charset="0"/>
              </a:rPr>
              <a:t>OUTPUT SCREENSHOTS:</a:t>
            </a:r>
            <a:br>
              <a:rPr lang="en-IN" sz="2400" b="1" i="0" dirty="0">
                <a:effectLst/>
                <a:latin typeface="Nunito" panose="020F0502020204030204" pitchFamily="2" charset="0"/>
              </a:rPr>
            </a:br>
            <a:br>
              <a:rPr lang="en-IN" sz="2400" b="1" i="0" dirty="0">
                <a:effectLst/>
                <a:latin typeface="Nunito" panose="020F0502020204030204" pitchFamily="2" charset="0"/>
              </a:rPr>
            </a:br>
            <a:r>
              <a:rPr lang="en-IN" sz="2400" b="1" i="0" dirty="0">
                <a:effectLst/>
                <a:latin typeface="Nunito" panose="020F0502020204030204" pitchFamily="2" charset="0"/>
              </a:rPr>
              <a:t>For Adding Student’s Details:</a:t>
            </a:r>
            <a:r>
              <a:rPr lang="en-IN" sz="2400" b="0" i="0" dirty="0">
                <a:effectLst/>
                <a:latin typeface="Nunito" panose="020F0502020204030204" pitchFamily="2" charset="0"/>
              </a:rPr>
              <a:t> </a:t>
            </a:r>
            <a:endParaRPr lang="en-IN" sz="2400" dirty="0"/>
          </a:p>
        </p:txBody>
      </p:sp>
      <p:pic>
        <p:nvPicPr>
          <p:cNvPr id="14" name="Content Placeholder 13">
            <a:extLst>
              <a:ext uri="{FF2B5EF4-FFF2-40B4-BE49-F238E27FC236}">
                <a16:creationId xmlns:a16="http://schemas.microsoft.com/office/drawing/2014/main" id="{C1D25C11-4B2A-93CF-B559-28504C51DCCA}"/>
              </a:ext>
            </a:extLst>
          </p:cNvPr>
          <p:cNvPicPr>
            <a:picLocks noGrp="1" noChangeAspect="1"/>
          </p:cNvPicPr>
          <p:nvPr>
            <p:ph idx="1"/>
          </p:nvPr>
        </p:nvPicPr>
        <p:blipFill>
          <a:blip r:embed="rId2"/>
          <a:stretch>
            <a:fillRect/>
          </a:stretch>
        </p:blipFill>
        <p:spPr>
          <a:xfrm>
            <a:off x="3185652" y="1750143"/>
            <a:ext cx="6263148" cy="4657766"/>
          </a:xfrm>
          <a:prstGeom prst="rect">
            <a:avLst/>
          </a:prstGeom>
        </p:spPr>
      </p:pic>
      <p:sp>
        <p:nvSpPr>
          <p:cNvPr id="6" name="Slide Number Placeholder 5">
            <a:extLst>
              <a:ext uri="{FF2B5EF4-FFF2-40B4-BE49-F238E27FC236}">
                <a16:creationId xmlns:a16="http://schemas.microsoft.com/office/drawing/2014/main" id="{946EF1C5-4872-384C-0387-ADDACF23FF33}"/>
              </a:ext>
            </a:extLst>
          </p:cNvPr>
          <p:cNvSpPr>
            <a:spLocks noGrp="1"/>
          </p:cNvSpPr>
          <p:nvPr>
            <p:ph type="sldNum" sz="quarter" idx="12"/>
          </p:nvPr>
        </p:nvSpPr>
        <p:spPr/>
        <p:txBody>
          <a:bodyPr/>
          <a:lstStyle/>
          <a:p>
            <a:fld id="{B9713C8C-8E70-45D5-AE59-23E60168254E}" type="slidenum">
              <a:rPr lang="en-US" smtClean="0"/>
              <a:t>7</a:t>
            </a:fld>
            <a:endParaRPr lang="en-US" dirty="0"/>
          </a:p>
        </p:txBody>
      </p:sp>
    </p:spTree>
    <p:extLst>
      <p:ext uri="{BB962C8B-B14F-4D97-AF65-F5344CB8AC3E}">
        <p14:creationId xmlns:p14="http://schemas.microsoft.com/office/powerpoint/2010/main" val="162949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A270-A96B-C274-1136-482CF37ECB01}"/>
              </a:ext>
            </a:extLst>
          </p:cNvPr>
          <p:cNvSpPr>
            <a:spLocks noGrp="1"/>
          </p:cNvSpPr>
          <p:nvPr>
            <p:ph type="title"/>
          </p:nvPr>
        </p:nvSpPr>
        <p:spPr/>
        <p:txBody>
          <a:bodyPr/>
          <a:lstStyle/>
          <a:p>
            <a:r>
              <a:rPr lang="en-IN" sz="3200" b="1" i="0" dirty="0">
                <a:solidFill>
                  <a:srgbClr val="273239"/>
                </a:solidFill>
                <a:effectLst/>
                <a:latin typeface="Nunito" pitchFamily="2" charset="0"/>
              </a:rPr>
              <a:t>For Eligible Students:</a:t>
            </a:r>
            <a:r>
              <a:rPr lang="en-IN" sz="3200" b="0" i="0" dirty="0">
                <a:solidFill>
                  <a:srgbClr val="273239"/>
                </a:solidFill>
                <a:effectLst/>
                <a:latin typeface="Nunito" pitchFamily="2" charset="0"/>
              </a:rPr>
              <a:t> </a:t>
            </a:r>
            <a:endParaRPr lang="en-IN" sz="3200" dirty="0"/>
          </a:p>
        </p:txBody>
      </p:sp>
      <p:sp>
        <p:nvSpPr>
          <p:cNvPr id="3" name="Content Placeholder 2">
            <a:extLst>
              <a:ext uri="{FF2B5EF4-FFF2-40B4-BE49-F238E27FC236}">
                <a16:creationId xmlns:a16="http://schemas.microsoft.com/office/drawing/2014/main" id="{61147EE1-33BD-B69D-248F-2D12017B9396}"/>
              </a:ext>
            </a:extLst>
          </p:cNvPr>
          <p:cNvSpPr>
            <a:spLocks noGrp="1"/>
          </p:cNvSpPr>
          <p:nvPr>
            <p:ph idx="1"/>
          </p:nvPr>
        </p:nvSpPr>
        <p:spPr>
          <a:xfrm>
            <a:off x="838200" y="1317523"/>
            <a:ext cx="10515600" cy="4854677"/>
          </a:xfrm>
        </p:spPr>
        <p:txBody>
          <a:bodyPr/>
          <a:lstStyle/>
          <a:p>
            <a:endParaRPr lang="en-IN" dirty="0"/>
          </a:p>
        </p:txBody>
      </p:sp>
      <p:sp>
        <p:nvSpPr>
          <p:cNvPr id="4" name="Date Placeholder 3">
            <a:extLst>
              <a:ext uri="{FF2B5EF4-FFF2-40B4-BE49-F238E27FC236}">
                <a16:creationId xmlns:a16="http://schemas.microsoft.com/office/drawing/2014/main" id="{015B2B8D-A4C0-282A-0A88-7B116633DEB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2F52ACB-61FC-D839-F6E7-B408DE30B3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687408-8822-EEA1-D7C3-CC848B4A655B}"/>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8" name="Picture 7">
            <a:extLst>
              <a:ext uri="{FF2B5EF4-FFF2-40B4-BE49-F238E27FC236}">
                <a16:creationId xmlns:a16="http://schemas.microsoft.com/office/drawing/2014/main" id="{45DD36AB-FFDC-57B6-8169-E73D89DF63A9}"/>
              </a:ext>
            </a:extLst>
          </p:cNvPr>
          <p:cNvPicPr>
            <a:picLocks noChangeAspect="1"/>
          </p:cNvPicPr>
          <p:nvPr/>
        </p:nvPicPr>
        <p:blipFill>
          <a:blip r:embed="rId2"/>
          <a:stretch>
            <a:fillRect/>
          </a:stretch>
        </p:blipFill>
        <p:spPr>
          <a:xfrm>
            <a:off x="3471862" y="520861"/>
            <a:ext cx="6493941" cy="5835490"/>
          </a:xfrm>
          <a:prstGeom prst="rect">
            <a:avLst/>
          </a:prstGeom>
        </p:spPr>
      </p:pic>
    </p:spTree>
    <p:extLst>
      <p:ext uri="{BB962C8B-B14F-4D97-AF65-F5344CB8AC3E}">
        <p14:creationId xmlns:p14="http://schemas.microsoft.com/office/powerpoint/2010/main" val="183947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normAutofit/>
          </a:bodyPr>
          <a:lstStyle/>
          <a:p>
            <a:r>
              <a:rPr lang="en-US" sz="7200" dirty="0"/>
              <a:t>THANK YOU</a:t>
            </a: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9</a:t>
            </a:fld>
            <a:endParaRPr lang="en-US" dirty="0"/>
          </a:p>
        </p:txBody>
      </p:sp>
      <p:sp>
        <p:nvSpPr>
          <p:cNvPr id="3" name="Text Placeholder 2">
            <a:extLst>
              <a:ext uri="{FF2B5EF4-FFF2-40B4-BE49-F238E27FC236}">
                <a16:creationId xmlns:a16="http://schemas.microsoft.com/office/drawing/2014/main" id="{9643DD3A-BCEA-4181-8BC4-61E1A84D5AC7}"/>
              </a:ext>
            </a:extLst>
          </p:cNvPr>
          <p:cNvSpPr>
            <a:spLocks noGrp="1"/>
          </p:cNvSpPr>
          <p:nvPr>
            <p:ph type="body" sz="quarter" idx="13"/>
          </p:nvPr>
        </p:nvSpPr>
        <p:spPr/>
        <p:txBody>
          <a:bodyPr/>
          <a:lstStyle/>
          <a:p>
            <a:endParaRPr lang="en-US" cap="none" dirty="0">
              <a:solidFill>
                <a:srgbClr val="FFFFFF"/>
              </a:solidFill>
              <a:latin typeface="+mj-lt"/>
            </a:endParaRPr>
          </a:p>
        </p:txBody>
      </p:sp>
    </p:spTree>
    <p:extLst>
      <p:ext uri="{BB962C8B-B14F-4D97-AF65-F5344CB8AC3E}">
        <p14:creationId xmlns:p14="http://schemas.microsoft.com/office/powerpoint/2010/main" val="310435159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Brush presentation</Template>
  <TotalTime>130</TotalTime>
  <Words>381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Bookman Old Style</vt:lpstr>
      <vt:lpstr>Calibri</vt:lpstr>
      <vt:lpstr>Century Gothic</vt:lpstr>
      <vt:lpstr>Elephant</vt:lpstr>
      <vt:lpstr>Nunito</vt:lpstr>
      <vt:lpstr>Rockwell</vt:lpstr>
      <vt:lpstr>Times New Roman</vt:lpstr>
      <vt:lpstr>Wingdings</vt:lpstr>
      <vt:lpstr>Brush</vt:lpstr>
      <vt:lpstr>Damask</vt:lpstr>
      <vt:lpstr>K.RAMAKRISHNAN COLLEGE OF ENGINEERING</vt:lpstr>
      <vt:lpstr>EXAMINATION MANAGEMENT SYSTEM</vt:lpstr>
      <vt:lpstr>OPERATIONS:</vt:lpstr>
      <vt:lpstr>MODULES</vt:lpstr>
      <vt:lpstr>PowerPoint Presentation</vt:lpstr>
      <vt:lpstr>PowerPoint Presentation</vt:lpstr>
      <vt:lpstr>OUTPUT SCREENSHOTS:  For Adding Student’s Details: </vt:lpstr>
      <vt:lpstr>For Eligible Students: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ENGINEERING</dc:title>
  <dc:creator>sanjay priya</dc:creator>
  <cp:lastModifiedBy>Usha Bala</cp:lastModifiedBy>
  <cp:revision>4</cp:revision>
  <dcterms:created xsi:type="dcterms:W3CDTF">2023-11-16T16:33:10Z</dcterms:created>
  <dcterms:modified xsi:type="dcterms:W3CDTF">2023-11-17T04:57:08Z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