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28.png" ContentType="image/png"/>
  <Override PartName="/ppt/media/image4.png" ContentType="image/png"/>
  <Override PartName="/ppt/media/image27.png" ContentType="image/png"/>
  <Override PartName="/ppt/media/image3.png" ContentType="image/png"/>
  <Override PartName="/ppt/media/image26.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4.png" ContentType="image/png"/>
  <Override PartName="/ppt/media/image2.png" ContentType="image/png"/>
  <Override PartName="/ppt/media/image25.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8288000" cy="10287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CDA0D68F-5C24-4C71-86E1-4F8FB139C199}"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914400" y="2406960"/>
            <a:ext cx="1645884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8" name="PlaceHolder 3"/>
          <p:cNvSpPr>
            <a:spLocks noGrp="1"/>
          </p:cNvSpPr>
          <p:nvPr>
            <p:ph/>
          </p:nvPr>
        </p:nvSpPr>
        <p:spPr>
          <a:xfrm>
            <a:off x="914400" y="5523120"/>
            <a:ext cx="1645884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3447330-03DB-47FF-90E9-9FB72B693221}"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1"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2"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3" name="PlaceHolder 5"/>
          <p:cNvSpPr>
            <a:spLocks noGrp="1"/>
          </p:cNvSpPr>
          <p:nvPr>
            <p:ph/>
          </p:nvPr>
        </p:nvSpPr>
        <p:spPr>
          <a:xfrm>
            <a:off x="9348120" y="552312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C010A90D-1F6B-47BD-BD5D-A5349D91D752}"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914400" y="2406960"/>
            <a:ext cx="529956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6" name="PlaceHolder 3"/>
          <p:cNvSpPr>
            <a:spLocks noGrp="1"/>
          </p:cNvSpPr>
          <p:nvPr>
            <p:ph/>
          </p:nvPr>
        </p:nvSpPr>
        <p:spPr>
          <a:xfrm>
            <a:off x="6479280" y="2406960"/>
            <a:ext cx="529956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7" name="PlaceHolder 4"/>
          <p:cNvSpPr>
            <a:spLocks noGrp="1"/>
          </p:cNvSpPr>
          <p:nvPr>
            <p:ph/>
          </p:nvPr>
        </p:nvSpPr>
        <p:spPr>
          <a:xfrm>
            <a:off x="12044160" y="2406960"/>
            <a:ext cx="529956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8" name="PlaceHolder 5"/>
          <p:cNvSpPr>
            <a:spLocks noGrp="1"/>
          </p:cNvSpPr>
          <p:nvPr>
            <p:ph/>
          </p:nvPr>
        </p:nvSpPr>
        <p:spPr>
          <a:xfrm>
            <a:off x="914400" y="5523120"/>
            <a:ext cx="529956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9" name="PlaceHolder 6"/>
          <p:cNvSpPr>
            <a:spLocks noGrp="1"/>
          </p:cNvSpPr>
          <p:nvPr>
            <p:ph/>
          </p:nvPr>
        </p:nvSpPr>
        <p:spPr>
          <a:xfrm>
            <a:off x="6479280" y="5523120"/>
            <a:ext cx="529956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0" name="PlaceHolder 7"/>
          <p:cNvSpPr>
            <a:spLocks noGrp="1"/>
          </p:cNvSpPr>
          <p:nvPr>
            <p:ph/>
          </p:nvPr>
        </p:nvSpPr>
        <p:spPr>
          <a:xfrm>
            <a:off x="12044160" y="5523120"/>
            <a:ext cx="529956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3FD74D07-E543-41D0-BD5B-F2A52C18381A}"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B2BAF56-8C38-43AB-B9FD-0EAF68CE90B5}"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C8F7D6B-748E-4699-B501-395D8F265FFB}"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1"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4F7A5DA-C7C9-4D33-B60B-F3AEFDE04766}"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796C344-15AE-4C74-8050-16011BBCAB2B}"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914400" y="410400"/>
            <a:ext cx="16458840" cy="7962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AEBE9AA-222C-4BD4-B886-7A56DF8CD3D0}"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6"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7"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B7D8E10-380B-476E-A8AA-C5CDB4390CE1}"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0"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1" name="PlaceHolder 4"/>
          <p:cNvSpPr>
            <a:spLocks noGrp="1"/>
          </p:cNvSpPr>
          <p:nvPr>
            <p:ph/>
          </p:nvPr>
        </p:nvSpPr>
        <p:spPr>
          <a:xfrm>
            <a:off x="9348120" y="552312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F1E4A71-095D-4885-8FF6-C54FA6593AB9}"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4"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5" name="PlaceHolder 4"/>
          <p:cNvSpPr>
            <a:spLocks noGrp="1"/>
          </p:cNvSpPr>
          <p:nvPr>
            <p:ph/>
          </p:nvPr>
        </p:nvSpPr>
        <p:spPr>
          <a:xfrm>
            <a:off x="914400" y="5523120"/>
            <a:ext cx="1645884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9CF696C-541D-43DD-A164-987A4BD275A9}"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idx="1"/>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IN" sz="1200" spc="-1" strike="noStrike">
              <a:latin typeface="Times New Roman"/>
            </a:endParaRPr>
          </a:p>
        </p:txBody>
      </p:sp>
      <p:sp>
        <p:nvSpPr>
          <p:cNvPr id="1" name="PlaceHolder 2"/>
          <p:cNvSpPr>
            <a:spLocks noGrp="1"/>
          </p:cNvSpPr>
          <p:nvPr>
            <p:ph type="ftr" idx="2"/>
          </p:nvPr>
        </p:nvSpPr>
        <p:spPr>
          <a:xfrm>
            <a:off x="3124080" y="6356520"/>
            <a:ext cx="289512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2" name="PlaceHolder 3"/>
          <p:cNvSpPr>
            <a:spLocks noGrp="1"/>
          </p:cNvSpPr>
          <p:nvPr>
            <p:ph type="sldNum" idx="3"/>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19576DEF-5C86-4C30-9FC5-21FD086FB847}" type="slidenum">
              <a:rPr b="0" lang="en-US" sz="1200" spc="-1" strike="noStrike">
                <a:solidFill>
                  <a:srgbClr val="8b8b8b"/>
                </a:solidFill>
                <a:latin typeface="Calibri"/>
              </a:rPr>
              <a:t>&lt;number&gt;</a:t>
            </a:fld>
            <a:endParaRPr b="0" lang="en-IN" sz="1200" spc="-1" strike="noStrike">
              <a:latin typeface="Times New Roman"/>
            </a:endParaRPr>
          </a:p>
        </p:txBody>
      </p:sp>
      <p:sp>
        <p:nvSpPr>
          <p:cNvPr id="3" name="PlaceHolder 4"/>
          <p:cNvSpPr>
            <a:spLocks noGrp="1"/>
          </p:cNvSpPr>
          <p:nvPr>
            <p:ph type="title"/>
          </p:nvPr>
        </p:nvSpPr>
        <p:spPr>
          <a:xfrm>
            <a:off x="914400" y="410400"/>
            <a:ext cx="16458840" cy="1717560"/>
          </a:xfrm>
          <a:prstGeom prst="rect">
            <a:avLst/>
          </a:prstGeom>
          <a:noFill/>
          <a:ln w="0">
            <a:noFill/>
          </a:ln>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4"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3eb"/>
        </a:solidFill>
      </p:bgPr>
    </p:bg>
    <p:spTree>
      <p:nvGrpSpPr>
        <p:cNvPr id="1" name=""/>
        <p:cNvGrpSpPr/>
        <p:nvPr/>
      </p:nvGrpSpPr>
      <p:grpSpPr>
        <a:xfrm>
          <a:off x="0" y="0"/>
          <a:ext cx="0" cy="0"/>
          <a:chOff x="0" y="0"/>
          <a:chExt cx="0" cy="0"/>
        </a:xfrm>
      </p:grpSpPr>
      <p:grpSp>
        <p:nvGrpSpPr>
          <p:cNvPr id="41" name="Group 2"/>
          <p:cNvGrpSpPr/>
          <p:nvPr/>
        </p:nvGrpSpPr>
        <p:grpSpPr>
          <a:xfrm>
            <a:off x="-30960" y="-180720"/>
            <a:ext cx="4238640" cy="10467360"/>
            <a:chOff x="-30960" y="-180720"/>
            <a:chExt cx="4238640" cy="10467360"/>
          </a:xfrm>
        </p:grpSpPr>
        <p:grpSp>
          <p:nvGrpSpPr>
            <p:cNvPr id="42" name="Group 3"/>
            <p:cNvGrpSpPr/>
            <p:nvPr/>
          </p:nvGrpSpPr>
          <p:grpSpPr>
            <a:xfrm>
              <a:off x="2088360" y="-180720"/>
              <a:ext cx="2119320" cy="10467360"/>
              <a:chOff x="2088360" y="-180720"/>
              <a:chExt cx="2119320" cy="10467360"/>
            </a:xfrm>
          </p:grpSpPr>
          <p:sp>
            <p:nvSpPr>
              <p:cNvPr id="43" name="Freeform 4"/>
              <p:cNvSpPr/>
              <p:nvPr/>
            </p:nvSpPr>
            <p:spPr>
              <a:xfrm>
                <a:off x="2088360" y="0"/>
                <a:ext cx="2119320" cy="10286640"/>
              </a:xfrm>
              <a:custGeom>
                <a:avLst/>
                <a:gdLst/>
                <a:ahLst/>
                <a:rect l="l" t="t" r="r" b="b"/>
                <a:pathLst>
                  <a:path w="558233" h="2709333">
                    <a:moveTo>
                      <a:pt x="0" y="0"/>
                    </a:moveTo>
                    <a:lnTo>
                      <a:pt x="558233" y="0"/>
                    </a:lnTo>
                    <a:lnTo>
                      <a:pt x="558233" y="2709333"/>
                    </a:lnTo>
                    <a:lnTo>
                      <a:pt x="0" y="2709333"/>
                    </a:lnTo>
                    <a:close/>
                  </a:path>
                </a:pathLst>
              </a:custGeom>
              <a:solidFill>
                <a:srgbClr val="e9e0d9"/>
              </a:solidFill>
              <a:ln w="0">
                <a:noFill/>
              </a:ln>
            </p:spPr>
            <p:style>
              <a:lnRef idx="0"/>
              <a:fillRef idx="0"/>
              <a:effectRef idx="0"/>
              <a:fontRef idx="minor"/>
            </p:style>
          </p:sp>
          <p:sp>
            <p:nvSpPr>
              <p:cNvPr id="44" name="TextBox 5"/>
              <p:cNvSpPr/>
              <p:nvPr/>
            </p:nvSpPr>
            <p:spPr>
              <a:xfrm>
                <a:off x="2088360" y="-180720"/>
                <a:ext cx="2119320" cy="10467360"/>
              </a:xfrm>
              <a:prstGeom prst="rect">
                <a:avLst/>
              </a:prstGeom>
              <a:noFill/>
              <a:ln w="0">
                <a:noFill/>
              </a:ln>
            </p:spPr>
            <p:style>
              <a:lnRef idx="0"/>
              <a:fillRef idx="0"/>
              <a:effectRef idx="0"/>
              <a:fontRef idx="minor"/>
            </p:style>
          </p:sp>
        </p:grpSp>
        <p:grpSp>
          <p:nvGrpSpPr>
            <p:cNvPr id="45" name="Group 6"/>
            <p:cNvGrpSpPr/>
            <p:nvPr/>
          </p:nvGrpSpPr>
          <p:grpSpPr>
            <a:xfrm>
              <a:off x="1028520" y="-180720"/>
              <a:ext cx="2119320" cy="10467360"/>
              <a:chOff x="1028520" y="-180720"/>
              <a:chExt cx="2119320" cy="10467360"/>
            </a:xfrm>
          </p:grpSpPr>
          <p:sp>
            <p:nvSpPr>
              <p:cNvPr id="46" name="Freeform 7"/>
              <p:cNvSpPr/>
              <p:nvPr/>
            </p:nvSpPr>
            <p:spPr>
              <a:xfrm>
                <a:off x="1028520" y="0"/>
                <a:ext cx="2119320" cy="10286640"/>
              </a:xfrm>
              <a:custGeom>
                <a:avLst/>
                <a:gdLst/>
                <a:ahLst/>
                <a:rect l="l" t="t" r="r" b="b"/>
                <a:pathLst>
                  <a:path w="558233" h="2709333">
                    <a:moveTo>
                      <a:pt x="0" y="0"/>
                    </a:moveTo>
                    <a:lnTo>
                      <a:pt x="558233" y="0"/>
                    </a:lnTo>
                    <a:lnTo>
                      <a:pt x="558233" y="2709333"/>
                    </a:lnTo>
                    <a:lnTo>
                      <a:pt x="0" y="2709333"/>
                    </a:lnTo>
                    <a:close/>
                  </a:path>
                </a:pathLst>
              </a:custGeom>
              <a:solidFill>
                <a:srgbClr val="9fc3d0"/>
              </a:solidFill>
              <a:ln w="0">
                <a:noFill/>
              </a:ln>
            </p:spPr>
            <p:style>
              <a:lnRef idx="0"/>
              <a:fillRef idx="0"/>
              <a:effectRef idx="0"/>
              <a:fontRef idx="minor"/>
            </p:style>
          </p:sp>
          <p:sp>
            <p:nvSpPr>
              <p:cNvPr id="47" name="TextBox 8"/>
              <p:cNvSpPr/>
              <p:nvPr/>
            </p:nvSpPr>
            <p:spPr>
              <a:xfrm>
                <a:off x="1028520" y="-180720"/>
                <a:ext cx="2119320" cy="10467360"/>
              </a:xfrm>
              <a:prstGeom prst="rect">
                <a:avLst/>
              </a:prstGeom>
              <a:noFill/>
              <a:ln w="0">
                <a:noFill/>
              </a:ln>
            </p:spPr>
            <p:style>
              <a:lnRef idx="0"/>
              <a:fillRef idx="0"/>
              <a:effectRef idx="0"/>
              <a:fontRef idx="minor"/>
            </p:style>
          </p:sp>
        </p:grpSp>
        <p:grpSp>
          <p:nvGrpSpPr>
            <p:cNvPr id="48" name="Group 9"/>
            <p:cNvGrpSpPr/>
            <p:nvPr/>
          </p:nvGrpSpPr>
          <p:grpSpPr>
            <a:xfrm>
              <a:off x="-30960" y="-180720"/>
              <a:ext cx="2119320" cy="10467360"/>
              <a:chOff x="-30960" y="-180720"/>
              <a:chExt cx="2119320" cy="10467360"/>
            </a:xfrm>
          </p:grpSpPr>
          <p:sp>
            <p:nvSpPr>
              <p:cNvPr id="49" name="Freeform 10"/>
              <p:cNvSpPr/>
              <p:nvPr/>
            </p:nvSpPr>
            <p:spPr>
              <a:xfrm>
                <a:off x="-30960" y="0"/>
                <a:ext cx="2119320" cy="10286640"/>
              </a:xfrm>
              <a:custGeom>
                <a:avLst/>
                <a:gdLst/>
                <a:ahLst/>
                <a:rect l="l" t="t" r="r" b="b"/>
                <a:pathLst>
                  <a:path w="558233" h="2709333">
                    <a:moveTo>
                      <a:pt x="0" y="0"/>
                    </a:moveTo>
                    <a:lnTo>
                      <a:pt x="558233" y="0"/>
                    </a:lnTo>
                    <a:lnTo>
                      <a:pt x="558233" y="2709333"/>
                    </a:lnTo>
                    <a:lnTo>
                      <a:pt x="0" y="2709333"/>
                    </a:lnTo>
                    <a:close/>
                  </a:path>
                </a:pathLst>
              </a:custGeom>
              <a:solidFill>
                <a:srgbClr val="e9c7c6"/>
              </a:solidFill>
              <a:ln w="0">
                <a:noFill/>
              </a:ln>
            </p:spPr>
            <p:style>
              <a:lnRef idx="0"/>
              <a:fillRef idx="0"/>
              <a:effectRef idx="0"/>
              <a:fontRef idx="minor"/>
            </p:style>
          </p:sp>
          <p:sp>
            <p:nvSpPr>
              <p:cNvPr id="50" name="TextBox 11"/>
              <p:cNvSpPr/>
              <p:nvPr/>
            </p:nvSpPr>
            <p:spPr>
              <a:xfrm>
                <a:off x="-30960" y="-180720"/>
                <a:ext cx="2119320" cy="10467360"/>
              </a:xfrm>
              <a:prstGeom prst="rect">
                <a:avLst/>
              </a:prstGeom>
              <a:noFill/>
              <a:ln w="0">
                <a:noFill/>
              </a:ln>
            </p:spPr>
            <p:style>
              <a:lnRef idx="0"/>
              <a:fillRef idx="0"/>
              <a:effectRef idx="0"/>
              <a:fontRef idx="minor"/>
            </p:style>
          </p:sp>
        </p:grpSp>
      </p:grpSp>
      <p:sp>
        <p:nvSpPr>
          <p:cNvPr id="51" name="TextBox 12"/>
          <p:cNvSpPr/>
          <p:nvPr/>
        </p:nvSpPr>
        <p:spPr>
          <a:xfrm>
            <a:off x="2088360" y="2581920"/>
            <a:ext cx="16199280" cy="7143480"/>
          </a:xfrm>
          <a:prstGeom prst="rect">
            <a:avLst/>
          </a:prstGeom>
          <a:noFill/>
          <a:ln w="0">
            <a:noFill/>
          </a:ln>
        </p:spPr>
        <p:style>
          <a:lnRef idx="0"/>
          <a:fillRef idx="0"/>
          <a:effectRef idx="0"/>
          <a:fontRef idx="minor"/>
        </p:style>
        <p:txBody>
          <a:bodyPr lIns="0" rIns="0" tIns="0" bIns="0" anchor="t">
            <a:spAutoFit/>
          </a:bodyPr>
          <a:p>
            <a:pPr algn="ctr">
              <a:lnSpc>
                <a:spcPts val="14063"/>
              </a:lnSpc>
              <a:buNone/>
            </a:pPr>
            <a:r>
              <a:rPr b="0" lang="en-US" sz="14500" spc="-1" strike="noStrike">
                <a:solidFill>
                  <a:srgbClr val="000000"/>
                </a:solidFill>
                <a:latin typeface="Alatsi"/>
                <a:ea typeface="Alatsi"/>
              </a:rPr>
              <a:t>OBJECT</a:t>
            </a:r>
            <a:endParaRPr b="0" lang="en-IN" sz="14500" spc="-1" strike="noStrike">
              <a:latin typeface="Arial"/>
            </a:endParaRPr>
          </a:p>
          <a:p>
            <a:pPr algn="ctr">
              <a:lnSpc>
                <a:spcPts val="14063"/>
              </a:lnSpc>
              <a:buNone/>
            </a:pPr>
            <a:r>
              <a:rPr b="0" lang="en-US" sz="14500" spc="-1" strike="noStrike">
                <a:solidFill>
                  <a:srgbClr val="000000"/>
                </a:solidFill>
                <a:latin typeface="Alatsi"/>
                <a:ea typeface="Alatsi"/>
              </a:rPr>
              <a:t>ORIENTED PROGRAM (OOPS)</a:t>
            </a:r>
            <a:endParaRPr b="0" lang="en-IN" sz="14500" spc="-1" strike="noStrike">
              <a:latin typeface="Arial"/>
            </a:endParaRPr>
          </a:p>
        </p:txBody>
      </p:sp>
      <p:sp>
        <p:nvSpPr>
          <p:cNvPr id="52" name="Freeform 13"/>
          <p:cNvSpPr/>
          <p:nvPr/>
        </p:nvSpPr>
        <p:spPr>
          <a:xfrm>
            <a:off x="12646800" y="-210240"/>
            <a:ext cx="7314840" cy="2477520"/>
          </a:xfrm>
          <a:custGeom>
            <a:avLst/>
            <a:gdLst/>
            <a:ahLst/>
            <a:rect l="l" t="t" r="r" b="b"/>
            <a:pathLst>
              <a:path w="7315200" h="2477783">
                <a:moveTo>
                  <a:pt x="0" y="0"/>
                </a:moveTo>
                <a:lnTo>
                  <a:pt x="7315200" y="0"/>
                </a:lnTo>
                <a:lnTo>
                  <a:pt x="7315200" y="2477784"/>
                </a:lnTo>
                <a:lnTo>
                  <a:pt x="0" y="2477784"/>
                </a:lnTo>
                <a:lnTo>
                  <a:pt x="0" y="0"/>
                </a:lnTo>
                <a:close/>
              </a:path>
            </a:pathLst>
          </a:custGeom>
          <a:blipFill rotWithShape="0">
            <a:blip r:embed="rId1"/>
            <a:srcRect/>
            <a:stretch/>
          </a:blipFill>
          <a:ln w="0">
            <a:noFill/>
          </a:ln>
        </p:spPr>
        <p:style>
          <a:lnRef idx="0"/>
          <a:fillRef idx="0"/>
          <a:effectRef idx="0"/>
          <a:fontRef idx="minor"/>
        </p:style>
      </p:sp>
      <p:sp>
        <p:nvSpPr>
          <p:cNvPr id="53" name="Freeform 14"/>
          <p:cNvSpPr/>
          <p:nvPr/>
        </p:nvSpPr>
        <p:spPr>
          <a:xfrm>
            <a:off x="11118240" y="9258480"/>
            <a:ext cx="7314840" cy="2477520"/>
          </a:xfrm>
          <a:custGeom>
            <a:avLst/>
            <a:gdLst/>
            <a:ahLst/>
            <a:rect l="l" t="t" r="r" b="b"/>
            <a:pathLst>
              <a:path w="7315200" h="2477783">
                <a:moveTo>
                  <a:pt x="0" y="0"/>
                </a:moveTo>
                <a:lnTo>
                  <a:pt x="7315200" y="0"/>
                </a:lnTo>
                <a:lnTo>
                  <a:pt x="7315200" y="2477783"/>
                </a:lnTo>
                <a:lnTo>
                  <a:pt x="0" y="2477783"/>
                </a:lnTo>
                <a:lnTo>
                  <a:pt x="0" y="0"/>
                </a:lnTo>
                <a:close/>
              </a:path>
            </a:pathLst>
          </a:custGeom>
          <a:blipFill rotWithShape="0">
            <a:blip r:embed="rId2"/>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3eb"/>
        </a:solidFill>
      </p:bgPr>
    </p:bg>
    <p:spTree>
      <p:nvGrpSpPr>
        <p:cNvPr id="1" name=""/>
        <p:cNvGrpSpPr/>
        <p:nvPr/>
      </p:nvGrpSpPr>
      <p:grpSpPr>
        <a:xfrm>
          <a:off x="0" y="0"/>
          <a:ext cx="0" cy="0"/>
          <a:chOff x="0" y="0"/>
          <a:chExt cx="0" cy="0"/>
        </a:xfrm>
      </p:grpSpPr>
      <p:sp>
        <p:nvSpPr>
          <p:cNvPr id="137" name="TextBox 2"/>
          <p:cNvSpPr/>
          <p:nvPr/>
        </p:nvSpPr>
        <p:spPr>
          <a:xfrm>
            <a:off x="413640" y="217080"/>
            <a:ext cx="9486360" cy="853560"/>
          </a:xfrm>
          <a:prstGeom prst="rect">
            <a:avLst/>
          </a:prstGeom>
          <a:noFill/>
          <a:ln w="0">
            <a:noFill/>
          </a:ln>
        </p:spPr>
        <p:style>
          <a:lnRef idx="0"/>
          <a:fillRef idx="0"/>
          <a:effectRef idx="0"/>
          <a:fontRef idx="minor"/>
        </p:style>
        <p:txBody>
          <a:bodyPr lIns="0" rIns="0" tIns="0" bIns="0" anchor="t">
            <a:spAutoFit/>
          </a:bodyPr>
          <a:p>
            <a:pPr algn="ctr">
              <a:lnSpc>
                <a:spcPts val="6718"/>
              </a:lnSpc>
              <a:buNone/>
            </a:pPr>
            <a:r>
              <a:rPr b="1" lang="en-US" sz="4800" spc="-1" strike="noStrike">
                <a:solidFill>
                  <a:srgbClr val="000000"/>
                </a:solidFill>
                <a:latin typeface="Canva Sans Bold"/>
                <a:ea typeface="Canva Sans Bold"/>
              </a:rPr>
              <a:t>ABSTRACTION EXAMPLE</a:t>
            </a:r>
            <a:endParaRPr b="0" lang="en-IN" sz="4800" spc="-1" strike="noStrike">
              <a:latin typeface="Arial"/>
            </a:endParaRPr>
          </a:p>
        </p:txBody>
      </p:sp>
      <p:sp>
        <p:nvSpPr>
          <p:cNvPr id="138" name="TextBox 3"/>
          <p:cNvSpPr/>
          <p:nvPr/>
        </p:nvSpPr>
        <p:spPr>
          <a:xfrm>
            <a:off x="540000" y="1980000"/>
            <a:ext cx="7500960" cy="6528960"/>
          </a:xfrm>
          <a:prstGeom prst="rect">
            <a:avLst/>
          </a:prstGeom>
          <a:noFill/>
          <a:ln w="0">
            <a:noFill/>
          </a:ln>
        </p:spPr>
        <p:style>
          <a:lnRef idx="0"/>
          <a:fillRef idx="0"/>
          <a:effectRef idx="0"/>
          <a:fontRef idx="minor"/>
        </p:style>
        <p:txBody>
          <a:bodyPr lIns="0" rIns="0" tIns="0" bIns="0" anchor="t">
            <a:spAutoFit/>
          </a:bodyPr>
          <a:p>
            <a:pPr>
              <a:lnSpc>
                <a:spcPts val="3427"/>
              </a:lnSpc>
              <a:buNone/>
            </a:pPr>
            <a:r>
              <a:rPr b="1" lang="en-US" sz="2450" spc="-1" strike="noStrike">
                <a:solidFill>
                  <a:srgbClr val="000000"/>
                </a:solidFill>
                <a:latin typeface="Canva Sans Bold"/>
                <a:ea typeface="Canva Sans Bold"/>
              </a:rPr>
              <a:t>//abstract parent class </a:t>
            </a:r>
            <a:endParaRPr b="0" lang="en-IN" sz="2450" spc="-1" strike="noStrike">
              <a:latin typeface="Arial"/>
            </a:endParaRPr>
          </a:p>
          <a:p>
            <a:pPr>
              <a:lnSpc>
                <a:spcPts val="3427"/>
              </a:lnSpc>
              <a:buNone/>
            </a:pPr>
            <a:r>
              <a:rPr b="1" lang="en-US" sz="2450" spc="-1" strike="noStrike">
                <a:solidFill>
                  <a:srgbClr val="000000"/>
                </a:solidFill>
                <a:latin typeface="Canva Sans Bold"/>
                <a:ea typeface="Canva Sans Bold"/>
              </a:rPr>
              <a:t>        </a:t>
            </a:r>
            <a:r>
              <a:rPr b="1" lang="en-US" sz="2450" spc="-1" strike="noStrike">
                <a:solidFill>
                  <a:srgbClr val="000000"/>
                </a:solidFill>
                <a:latin typeface="Canva Sans Bold"/>
                <a:ea typeface="Canva Sans Bold"/>
              </a:rPr>
              <a:t>Abstract class animal {</a:t>
            </a:r>
            <a:endParaRPr b="0" lang="en-IN" sz="2450" spc="-1" strike="noStrike">
              <a:latin typeface="Arial"/>
            </a:endParaRPr>
          </a:p>
          <a:p>
            <a:pPr>
              <a:lnSpc>
                <a:spcPts val="3427"/>
              </a:lnSpc>
              <a:buNone/>
            </a:pPr>
            <a:r>
              <a:rPr b="1" lang="en-US" sz="2450" spc="-1" strike="noStrike">
                <a:solidFill>
                  <a:srgbClr val="000000"/>
                </a:solidFill>
                <a:latin typeface="Canva Sans Bold"/>
                <a:ea typeface="Canva Sans Bold"/>
              </a:rPr>
              <a:t>         </a:t>
            </a:r>
            <a:r>
              <a:rPr b="1" lang="en-US" sz="2450" spc="-1" strike="noStrike">
                <a:solidFill>
                  <a:srgbClr val="000000"/>
                </a:solidFill>
                <a:latin typeface="Canva Sans Bold"/>
                <a:ea typeface="Canva Sans Bold"/>
              </a:rPr>
              <a:t>//abstract method </a:t>
            </a:r>
            <a:endParaRPr b="0" lang="en-IN" sz="2450" spc="-1" strike="noStrike">
              <a:latin typeface="Arial"/>
            </a:endParaRPr>
          </a:p>
          <a:p>
            <a:pPr>
              <a:lnSpc>
                <a:spcPts val="3427"/>
              </a:lnSpc>
              <a:buNone/>
            </a:pPr>
            <a:r>
              <a:rPr b="1" lang="en-US" sz="2450" spc="-1" strike="noStrike">
                <a:solidFill>
                  <a:srgbClr val="000000"/>
                </a:solidFill>
                <a:latin typeface="Canva Sans Bold"/>
                <a:ea typeface="Canva Sans Bold"/>
              </a:rPr>
              <a:t>      </a:t>
            </a:r>
            <a:r>
              <a:rPr b="1" lang="en-US" sz="2450" spc="-1" strike="noStrike">
                <a:solidFill>
                  <a:srgbClr val="000000"/>
                </a:solidFill>
                <a:latin typeface="Canva Sans Bold"/>
                <a:ea typeface="Canva Sans Bold"/>
              </a:rPr>
              <a:t>public abstract void sound ( ) ;</a:t>
            </a:r>
            <a:endParaRPr b="0" lang="en-IN" sz="2450" spc="-1" strike="noStrike">
              <a:latin typeface="Arial"/>
            </a:endParaRPr>
          </a:p>
          <a:p>
            <a:pPr>
              <a:lnSpc>
                <a:spcPts val="3427"/>
              </a:lnSpc>
              <a:buNone/>
            </a:pPr>
            <a:r>
              <a:rPr b="1" lang="en-US" sz="2450" spc="-1" strike="noStrike">
                <a:solidFill>
                  <a:srgbClr val="000000"/>
                </a:solidFill>
                <a:latin typeface="Canva Sans Bold"/>
                <a:ea typeface="Canva Sans Bold"/>
              </a:rPr>
              <a:t>         </a:t>
            </a:r>
            <a:r>
              <a:rPr b="1" lang="en-US" sz="2450" spc="-1" strike="noStrike">
                <a:solidFill>
                  <a:srgbClr val="000000"/>
                </a:solidFill>
                <a:latin typeface="Canva Sans Bold"/>
                <a:ea typeface="Canva Sans Bold"/>
              </a:rPr>
              <a:t>}</a:t>
            </a:r>
            <a:endParaRPr b="0" lang="en-IN" sz="2450" spc="-1" strike="noStrike">
              <a:latin typeface="Arial"/>
            </a:endParaRPr>
          </a:p>
          <a:p>
            <a:pPr>
              <a:lnSpc>
                <a:spcPts val="3427"/>
              </a:lnSpc>
              <a:buNone/>
            </a:pPr>
            <a:r>
              <a:rPr b="1" lang="en-US" sz="2450" spc="-1" strike="noStrike">
                <a:solidFill>
                  <a:srgbClr val="000000"/>
                </a:solidFill>
                <a:latin typeface="Canva Sans Bold"/>
                <a:ea typeface="Canva Sans Bold"/>
              </a:rPr>
              <a:t>     </a:t>
            </a:r>
            <a:r>
              <a:rPr b="1" lang="en-US" sz="2450" spc="-1" strike="noStrike">
                <a:solidFill>
                  <a:srgbClr val="000000"/>
                </a:solidFill>
                <a:latin typeface="Canva Sans Bold"/>
                <a:ea typeface="Canva Sans Bold"/>
              </a:rPr>
              <a:t>Public class lion extends animal {</a:t>
            </a:r>
            <a:endParaRPr b="0" lang="en-IN" sz="2450" spc="-1" strike="noStrike">
              <a:latin typeface="Arial"/>
            </a:endParaRPr>
          </a:p>
          <a:p>
            <a:pPr>
              <a:lnSpc>
                <a:spcPts val="3427"/>
              </a:lnSpc>
              <a:buNone/>
            </a:pPr>
            <a:r>
              <a:rPr b="1" lang="en-US" sz="2450" spc="-1" strike="noStrike">
                <a:solidFill>
                  <a:srgbClr val="000000"/>
                </a:solidFill>
                <a:latin typeface="Canva Sans Bold"/>
                <a:ea typeface="Canva Sans Bold"/>
              </a:rPr>
              <a:t>      </a:t>
            </a:r>
            <a:r>
              <a:rPr b="1" lang="en-US" sz="2450" spc="-1" strike="noStrike">
                <a:solidFill>
                  <a:srgbClr val="000000"/>
                </a:solidFill>
                <a:latin typeface="Canva Sans Bold"/>
                <a:ea typeface="Canva Sans Bold"/>
              </a:rPr>
              <a:t>Public void sound ( ) {</a:t>
            </a:r>
            <a:endParaRPr b="0" lang="en-IN" sz="2450" spc="-1" strike="noStrike">
              <a:latin typeface="Arial"/>
            </a:endParaRPr>
          </a:p>
          <a:p>
            <a:pPr>
              <a:lnSpc>
                <a:spcPts val="3427"/>
              </a:lnSpc>
              <a:buNone/>
            </a:pPr>
            <a:r>
              <a:rPr b="1" lang="en-US" sz="2450" spc="-1" strike="noStrike">
                <a:solidFill>
                  <a:srgbClr val="000000"/>
                </a:solidFill>
                <a:latin typeface="Canva Sans Bold"/>
                <a:ea typeface="Canva Sans Bold"/>
              </a:rPr>
              <a:t>System.out.println (“ roar “ );</a:t>
            </a:r>
            <a:endParaRPr b="0" lang="en-IN" sz="2450" spc="-1" strike="noStrike">
              <a:latin typeface="Arial"/>
            </a:endParaRPr>
          </a:p>
          <a:p>
            <a:pPr>
              <a:lnSpc>
                <a:spcPts val="3427"/>
              </a:lnSpc>
              <a:buNone/>
            </a:pPr>
            <a:r>
              <a:rPr b="1" lang="en-US" sz="2450" spc="-1" strike="noStrike">
                <a:solidFill>
                  <a:srgbClr val="000000"/>
                </a:solidFill>
                <a:latin typeface="Canva Sans Bold"/>
                <a:ea typeface="Canva Sans Bold"/>
              </a:rPr>
              <a:t>}</a:t>
            </a:r>
            <a:endParaRPr b="0" lang="en-IN" sz="2450" spc="-1" strike="noStrike">
              <a:latin typeface="Arial"/>
            </a:endParaRPr>
          </a:p>
          <a:p>
            <a:pPr>
              <a:lnSpc>
                <a:spcPts val="3427"/>
              </a:lnSpc>
              <a:buNone/>
            </a:pPr>
            <a:r>
              <a:rPr b="1" lang="en-US" sz="2450" spc="-1" strike="noStrike">
                <a:solidFill>
                  <a:srgbClr val="000000"/>
                </a:solidFill>
                <a:latin typeface="Canva Sans Bold"/>
                <a:ea typeface="Canva Sans Bold"/>
              </a:rPr>
              <a:t>public Static void main ( String args [ ] ) {</a:t>
            </a:r>
            <a:endParaRPr b="0" lang="en-IN" sz="2450" spc="-1" strike="noStrike">
              <a:latin typeface="Arial"/>
            </a:endParaRPr>
          </a:p>
          <a:p>
            <a:pPr>
              <a:lnSpc>
                <a:spcPts val="3427"/>
              </a:lnSpc>
              <a:buNone/>
            </a:pPr>
            <a:r>
              <a:rPr b="1" lang="en-US" sz="2450" spc="-1" strike="noStrike">
                <a:solidFill>
                  <a:srgbClr val="000000"/>
                </a:solidFill>
                <a:latin typeface="Canva Sans Bold"/>
                <a:ea typeface="Canva Sans Bold"/>
              </a:rPr>
              <a:t> </a:t>
            </a:r>
            <a:r>
              <a:rPr b="1" lang="en-US" sz="2450" spc="-1" strike="noStrike">
                <a:solidFill>
                  <a:srgbClr val="000000"/>
                </a:solidFill>
                <a:latin typeface="Canva Sans Bold"/>
                <a:ea typeface="Canva Sans Bold"/>
              </a:rPr>
              <a:t>animal obj = new lion ( );</a:t>
            </a:r>
            <a:endParaRPr b="0" lang="en-IN" sz="2450" spc="-1" strike="noStrike">
              <a:latin typeface="Arial"/>
            </a:endParaRPr>
          </a:p>
          <a:p>
            <a:pPr>
              <a:lnSpc>
                <a:spcPts val="3427"/>
              </a:lnSpc>
              <a:buNone/>
            </a:pPr>
            <a:r>
              <a:rPr b="1" lang="en-US" sz="2450" spc="-1" strike="noStrike">
                <a:solidFill>
                  <a:srgbClr val="000000"/>
                </a:solidFill>
                <a:latin typeface="Canva Sans Bold"/>
                <a:ea typeface="Canva Sans Bold"/>
              </a:rPr>
              <a:t>obj. sound ();</a:t>
            </a:r>
            <a:endParaRPr b="0" lang="en-IN" sz="2450" spc="-1" strike="noStrike">
              <a:latin typeface="Arial"/>
            </a:endParaRPr>
          </a:p>
          <a:p>
            <a:pPr>
              <a:lnSpc>
                <a:spcPts val="3427"/>
              </a:lnSpc>
              <a:buNone/>
            </a:pPr>
            <a:r>
              <a:rPr b="1" lang="en-US" sz="2450" spc="-1" strike="noStrike">
                <a:solidFill>
                  <a:srgbClr val="000000"/>
                </a:solidFill>
                <a:latin typeface="Canva Sans Bold"/>
                <a:ea typeface="Canva Sans Bold"/>
              </a:rPr>
              <a:t>}</a:t>
            </a:r>
            <a:endParaRPr b="0" lang="en-IN" sz="2450" spc="-1" strike="noStrike">
              <a:latin typeface="Arial"/>
            </a:endParaRPr>
          </a:p>
          <a:p>
            <a:pPr>
              <a:lnSpc>
                <a:spcPts val="3427"/>
              </a:lnSpc>
              <a:buNone/>
            </a:pPr>
            <a:r>
              <a:rPr b="1" lang="en-US" sz="2450" spc="-1" strike="noStrike">
                <a:solidFill>
                  <a:srgbClr val="000000"/>
                </a:solidFill>
                <a:latin typeface="Canva Sans Bold"/>
                <a:ea typeface="Canva Sans Bold"/>
              </a:rPr>
              <a:t>}</a:t>
            </a:r>
            <a:endParaRPr b="0" lang="en-IN" sz="2450" spc="-1" strike="noStrike">
              <a:latin typeface="Arial"/>
            </a:endParaRPr>
          </a:p>
          <a:p>
            <a:pPr>
              <a:lnSpc>
                <a:spcPts val="3427"/>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3eb"/>
        </a:solidFill>
      </p:bgPr>
    </p:bg>
    <p:spTree>
      <p:nvGrpSpPr>
        <p:cNvPr id="1" name=""/>
        <p:cNvGrpSpPr/>
        <p:nvPr/>
      </p:nvGrpSpPr>
      <p:grpSpPr>
        <a:xfrm>
          <a:off x="0" y="0"/>
          <a:ext cx="0" cy="0"/>
          <a:chOff x="0" y="0"/>
          <a:chExt cx="0" cy="0"/>
        </a:xfrm>
      </p:grpSpPr>
      <p:sp>
        <p:nvSpPr>
          <p:cNvPr id="139" name="TextBox 2"/>
          <p:cNvSpPr/>
          <p:nvPr/>
        </p:nvSpPr>
        <p:spPr>
          <a:xfrm>
            <a:off x="2553840" y="866880"/>
            <a:ext cx="13179600" cy="1510920"/>
          </a:xfrm>
          <a:prstGeom prst="rect">
            <a:avLst/>
          </a:prstGeom>
          <a:noFill/>
          <a:ln w="0">
            <a:noFill/>
          </a:ln>
        </p:spPr>
        <p:style>
          <a:lnRef idx="0"/>
          <a:fillRef idx="0"/>
          <a:effectRef idx="0"/>
          <a:fontRef idx="minor"/>
        </p:style>
        <p:txBody>
          <a:bodyPr lIns="0" rIns="0" tIns="0" bIns="0" anchor="t">
            <a:spAutoFit/>
          </a:bodyPr>
          <a:p>
            <a:pPr algn="ctr">
              <a:lnSpc>
                <a:spcPts val="11900"/>
              </a:lnSpc>
              <a:buNone/>
            </a:pPr>
            <a:r>
              <a:rPr b="0" lang="en-US" sz="8500" spc="-1" strike="noStrike">
                <a:solidFill>
                  <a:srgbClr val="000000"/>
                </a:solidFill>
                <a:latin typeface="Alatsi"/>
                <a:ea typeface="Alatsi"/>
              </a:rPr>
              <a:t>ENCAPSULATION</a:t>
            </a:r>
            <a:endParaRPr b="0" lang="en-IN" sz="8500" spc="-1" strike="noStrike">
              <a:latin typeface="Arial"/>
            </a:endParaRPr>
          </a:p>
        </p:txBody>
      </p:sp>
      <p:sp>
        <p:nvSpPr>
          <p:cNvPr id="140" name="AutoShape 3"/>
          <p:cNvSpPr/>
          <p:nvPr/>
        </p:nvSpPr>
        <p:spPr>
          <a:xfrm flipH="1" flipV="1">
            <a:off x="1085760" y="7289280"/>
            <a:ext cx="5400" cy="2997360"/>
          </a:xfrm>
          <a:prstGeom prst="line">
            <a:avLst/>
          </a:prstGeom>
          <a:ln w="114300">
            <a:solidFill>
              <a:srgbClr val="9fc3d0"/>
            </a:solidFill>
            <a:round/>
          </a:ln>
        </p:spPr>
        <p:style>
          <a:lnRef idx="0"/>
          <a:fillRef idx="0"/>
          <a:effectRef idx="0"/>
          <a:fontRef idx="minor"/>
        </p:style>
      </p:sp>
      <p:sp>
        <p:nvSpPr>
          <p:cNvPr id="141" name="AutoShape 4"/>
          <p:cNvSpPr/>
          <p:nvPr/>
        </p:nvSpPr>
        <p:spPr>
          <a:xfrm flipH="1" flipV="1">
            <a:off x="1090440" y="-104400"/>
            <a:ext cx="5400" cy="2997000"/>
          </a:xfrm>
          <a:prstGeom prst="line">
            <a:avLst/>
          </a:prstGeom>
          <a:ln w="114300">
            <a:solidFill>
              <a:srgbClr val="9fc3d0"/>
            </a:solidFill>
            <a:round/>
          </a:ln>
        </p:spPr>
        <p:style>
          <a:lnRef idx="0"/>
          <a:fillRef idx="0"/>
          <a:effectRef idx="0"/>
          <a:fontRef idx="minor"/>
        </p:style>
      </p:sp>
      <p:grpSp>
        <p:nvGrpSpPr>
          <p:cNvPr id="142" name="Group 5"/>
          <p:cNvGrpSpPr/>
          <p:nvPr/>
        </p:nvGrpSpPr>
        <p:grpSpPr>
          <a:xfrm>
            <a:off x="15859080" y="-97920"/>
            <a:ext cx="1562400" cy="1770840"/>
            <a:chOff x="15859080" y="-97920"/>
            <a:chExt cx="1562400" cy="1770840"/>
          </a:xfrm>
        </p:grpSpPr>
        <p:grpSp>
          <p:nvGrpSpPr>
            <p:cNvPr id="143" name="Group 6"/>
            <p:cNvGrpSpPr/>
            <p:nvPr/>
          </p:nvGrpSpPr>
          <p:grpSpPr>
            <a:xfrm>
              <a:off x="15915960" y="-97920"/>
              <a:ext cx="1449000" cy="1770840"/>
              <a:chOff x="15915960" y="-97920"/>
              <a:chExt cx="1449000" cy="1770840"/>
            </a:xfrm>
          </p:grpSpPr>
          <p:sp>
            <p:nvSpPr>
              <p:cNvPr id="144" name="Freeform 7"/>
              <p:cNvSpPr/>
              <p:nvPr/>
            </p:nvSpPr>
            <p:spPr>
              <a:xfrm>
                <a:off x="15915960" y="0"/>
                <a:ext cx="1449000" cy="1672920"/>
              </a:xfrm>
              <a:custGeom>
                <a:avLst/>
                <a:gdLst/>
                <a:ah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w="0">
                <a:noFill/>
              </a:ln>
            </p:spPr>
            <p:style>
              <a:lnRef idx="0"/>
              <a:fillRef idx="0"/>
              <a:effectRef idx="0"/>
              <a:fontRef idx="minor"/>
            </p:style>
          </p:sp>
          <p:sp>
            <p:nvSpPr>
              <p:cNvPr id="145" name="TextBox 8"/>
              <p:cNvSpPr/>
              <p:nvPr/>
            </p:nvSpPr>
            <p:spPr>
              <a:xfrm>
                <a:off x="15915960" y="-97920"/>
                <a:ext cx="1449000" cy="1509480"/>
              </a:xfrm>
              <a:prstGeom prst="rect">
                <a:avLst/>
              </a:prstGeom>
              <a:noFill/>
              <a:ln w="0">
                <a:noFill/>
              </a:ln>
            </p:spPr>
            <p:style>
              <a:lnRef idx="0"/>
              <a:fillRef idx="0"/>
              <a:effectRef idx="0"/>
              <a:fontRef idx="minor"/>
            </p:style>
          </p:sp>
        </p:grpSp>
        <p:sp>
          <p:nvSpPr>
            <p:cNvPr id="146" name="TextBox 9"/>
            <p:cNvSpPr/>
            <p:nvPr/>
          </p:nvSpPr>
          <p:spPr>
            <a:xfrm>
              <a:off x="15859080" y="328320"/>
              <a:ext cx="1562400" cy="990720"/>
            </a:xfrm>
            <a:prstGeom prst="rect">
              <a:avLst/>
            </a:prstGeom>
            <a:noFill/>
            <a:ln w="0">
              <a:noFill/>
            </a:ln>
          </p:spPr>
          <p:style>
            <a:lnRef idx="0"/>
            <a:fillRef idx="0"/>
            <a:effectRef idx="0"/>
            <a:fontRef idx="minor"/>
          </p:style>
          <p:txBody>
            <a:bodyPr lIns="0" rIns="0" tIns="0" bIns="0" anchor="t">
              <a:spAutoFit/>
            </a:bodyPr>
            <a:p>
              <a:pPr algn="ctr">
                <a:lnSpc>
                  <a:spcPts val="7804"/>
                </a:lnSpc>
                <a:buNone/>
              </a:pPr>
              <a:r>
                <a:rPr b="1" lang="en-US" sz="5580" spc="-1" strike="noStrike">
                  <a:solidFill>
                    <a:srgbClr val="000000"/>
                  </a:solidFill>
                  <a:latin typeface="Open Sans Bold"/>
                  <a:ea typeface="Open Sans Bold"/>
                </a:rPr>
                <a:t>9</a:t>
              </a:r>
              <a:endParaRPr b="0" lang="en-IN" sz="5580" spc="-1" strike="noStrike">
                <a:latin typeface="Arial"/>
              </a:endParaRPr>
            </a:p>
          </p:txBody>
        </p:sp>
      </p:grpSp>
      <p:sp>
        <p:nvSpPr>
          <p:cNvPr id="147" name="Freeform 10"/>
          <p:cNvSpPr/>
          <p:nvPr/>
        </p:nvSpPr>
        <p:spPr>
          <a:xfrm>
            <a:off x="1476000" y="-1449000"/>
            <a:ext cx="7314840" cy="2477520"/>
          </a:xfrm>
          <a:custGeom>
            <a:avLst/>
            <a:gdLst/>
            <a:ahLst/>
            <a:rect l="l" t="t" r="r" b="b"/>
            <a:pathLst>
              <a:path w="7315200" h="2477783">
                <a:moveTo>
                  <a:pt x="0" y="0"/>
                </a:moveTo>
                <a:lnTo>
                  <a:pt x="7315200" y="0"/>
                </a:lnTo>
                <a:lnTo>
                  <a:pt x="7315200" y="2477783"/>
                </a:lnTo>
                <a:lnTo>
                  <a:pt x="0" y="2477783"/>
                </a:lnTo>
                <a:lnTo>
                  <a:pt x="0" y="0"/>
                </a:lnTo>
                <a:close/>
              </a:path>
            </a:pathLst>
          </a:custGeom>
          <a:blipFill rotWithShape="0">
            <a:blip r:embed="rId1"/>
            <a:srcRect/>
            <a:stretch/>
          </a:blipFill>
          <a:ln w="0">
            <a:noFill/>
          </a:ln>
        </p:spPr>
        <p:style>
          <a:lnRef idx="0"/>
          <a:fillRef idx="0"/>
          <a:effectRef idx="0"/>
          <a:fontRef idx="minor"/>
        </p:style>
      </p:sp>
      <p:sp>
        <p:nvSpPr>
          <p:cNvPr id="148" name="Freeform 11"/>
          <p:cNvSpPr/>
          <p:nvPr/>
        </p:nvSpPr>
        <p:spPr>
          <a:xfrm>
            <a:off x="10721160" y="8788320"/>
            <a:ext cx="7314840" cy="2477520"/>
          </a:xfrm>
          <a:custGeom>
            <a:avLst/>
            <a:gdLst/>
            <a:ahLst/>
            <a:rect l="l" t="t" r="r" b="b"/>
            <a:pathLst>
              <a:path w="7315200" h="2477783">
                <a:moveTo>
                  <a:pt x="0" y="0"/>
                </a:moveTo>
                <a:lnTo>
                  <a:pt x="7315200" y="0"/>
                </a:lnTo>
                <a:lnTo>
                  <a:pt x="7315200" y="2477784"/>
                </a:lnTo>
                <a:lnTo>
                  <a:pt x="0" y="2477784"/>
                </a:lnTo>
                <a:lnTo>
                  <a:pt x="0" y="0"/>
                </a:lnTo>
                <a:close/>
              </a:path>
            </a:pathLst>
          </a:custGeom>
          <a:blipFill rotWithShape="0">
            <a:blip r:embed="rId2"/>
            <a:srcRect/>
            <a:stretch/>
          </a:blipFill>
          <a:ln w="0">
            <a:noFill/>
          </a:ln>
        </p:spPr>
        <p:style>
          <a:lnRef idx="0"/>
          <a:fillRef idx="0"/>
          <a:effectRef idx="0"/>
          <a:fontRef idx="minor"/>
        </p:style>
      </p:sp>
      <p:sp>
        <p:nvSpPr>
          <p:cNvPr id="149" name="TextBox 12"/>
          <p:cNvSpPr/>
          <p:nvPr/>
        </p:nvSpPr>
        <p:spPr>
          <a:xfrm>
            <a:off x="2057400" y="3780000"/>
            <a:ext cx="16230240" cy="1030680"/>
          </a:xfrm>
          <a:prstGeom prst="rect">
            <a:avLst/>
          </a:prstGeom>
          <a:noFill/>
          <a:ln w="0">
            <a:noFill/>
          </a:ln>
        </p:spPr>
        <p:style>
          <a:lnRef idx="0"/>
          <a:fillRef idx="0"/>
          <a:effectRef idx="0"/>
          <a:fontRef idx="minor"/>
        </p:style>
        <p:txBody>
          <a:bodyPr lIns="0" rIns="0" tIns="0" bIns="0" anchor="t">
            <a:spAutoFit/>
          </a:bodyPr>
          <a:p>
            <a:pPr lvl="1" marL="626040" indent="-313200">
              <a:lnSpc>
                <a:spcPts val="4059"/>
              </a:lnSpc>
              <a:buClr>
                <a:srgbClr val="000000"/>
              </a:buClr>
              <a:buFont typeface="Arial"/>
              <a:buChar char="•"/>
            </a:pPr>
            <a:r>
              <a:rPr b="1" lang="en-US" sz="2900" spc="-1" strike="noStrike">
                <a:solidFill>
                  <a:srgbClr val="000000"/>
                </a:solidFill>
                <a:latin typeface="Canva Sans Bold"/>
                <a:ea typeface="Canva Sans Bold"/>
              </a:rPr>
              <a:t>Encapsulation helps with data security, allowing you to protect the data stored in a class from system-wide access.</a:t>
            </a: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3eb"/>
        </a:solidFill>
      </p:bgPr>
    </p:bg>
    <p:spTree>
      <p:nvGrpSpPr>
        <p:cNvPr id="1" name=""/>
        <p:cNvGrpSpPr/>
        <p:nvPr/>
      </p:nvGrpSpPr>
      <p:grpSpPr>
        <a:xfrm>
          <a:off x="0" y="0"/>
          <a:ext cx="0" cy="0"/>
          <a:chOff x="0" y="0"/>
          <a:chExt cx="0" cy="0"/>
        </a:xfrm>
      </p:grpSpPr>
      <p:sp>
        <p:nvSpPr>
          <p:cNvPr id="150" name="TextBox 2"/>
          <p:cNvSpPr/>
          <p:nvPr/>
        </p:nvSpPr>
        <p:spPr>
          <a:xfrm>
            <a:off x="180000" y="406440"/>
            <a:ext cx="9910800" cy="853560"/>
          </a:xfrm>
          <a:prstGeom prst="rect">
            <a:avLst/>
          </a:prstGeom>
          <a:noFill/>
          <a:ln w="0">
            <a:noFill/>
          </a:ln>
        </p:spPr>
        <p:style>
          <a:lnRef idx="0"/>
          <a:fillRef idx="0"/>
          <a:effectRef idx="0"/>
          <a:fontRef idx="minor"/>
        </p:style>
        <p:txBody>
          <a:bodyPr lIns="0" rIns="0" tIns="0" bIns="0" anchor="t">
            <a:spAutoFit/>
          </a:bodyPr>
          <a:p>
            <a:pPr algn="ctr">
              <a:lnSpc>
                <a:spcPts val="6718"/>
              </a:lnSpc>
              <a:buNone/>
            </a:pPr>
            <a:r>
              <a:rPr b="1" lang="en-US" sz="4800" spc="-1" strike="noStrike">
                <a:solidFill>
                  <a:srgbClr val="000000"/>
                </a:solidFill>
                <a:latin typeface="Canva Sans Bold"/>
                <a:ea typeface="Canva Sans Bold"/>
              </a:rPr>
              <a:t>ENCAPSULATION EXAMPLE</a:t>
            </a:r>
            <a:endParaRPr b="0" lang="en-IN" sz="4800" spc="-1" strike="noStrike">
              <a:latin typeface="Arial"/>
            </a:endParaRPr>
          </a:p>
        </p:txBody>
      </p:sp>
      <p:sp>
        <p:nvSpPr>
          <p:cNvPr id="151" name="TextBox 3"/>
          <p:cNvSpPr/>
          <p:nvPr/>
        </p:nvSpPr>
        <p:spPr>
          <a:xfrm>
            <a:off x="486360" y="2835720"/>
            <a:ext cx="4463640" cy="5662440"/>
          </a:xfrm>
          <a:prstGeom prst="rect">
            <a:avLst/>
          </a:prstGeom>
          <a:noFill/>
          <a:ln w="0">
            <a:noFill/>
          </a:ln>
        </p:spPr>
        <p:style>
          <a:lnRef idx="0"/>
          <a:fillRef idx="0"/>
          <a:effectRef idx="0"/>
          <a:fontRef idx="minor"/>
        </p:style>
        <p:txBody>
          <a:bodyPr lIns="0" rIns="0" tIns="0" bIns="0" anchor="t">
            <a:spAutoFit/>
          </a:bodyPr>
          <a:p>
            <a:pPr>
              <a:lnSpc>
                <a:spcPts val="3430"/>
              </a:lnSpc>
              <a:buNone/>
            </a:pPr>
            <a:r>
              <a:rPr b="1" lang="en-US" sz="2450" spc="-1" strike="noStrike">
                <a:solidFill>
                  <a:srgbClr val="000000"/>
                </a:solidFill>
                <a:latin typeface="Canva Sans Bold"/>
                <a:ea typeface="Canva Sans Bold"/>
              </a:rPr>
              <a:t>class animal {</a:t>
            </a:r>
            <a:endParaRPr b="0" lang="en-IN" sz="2450" spc="-1" strike="noStrike">
              <a:latin typeface="Arial"/>
            </a:endParaRPr>
          </a:p>
          <a:p>
            <a:pPr>
              <a:lnSpc>
                <a:spcPts val="3430"/>
              </a:lnSpc>
              <a:buNone/>
            </a:pPr>
            <a:r>
              <a:rPr b="1" lang="en-US" sz="2450" spc="-1" strike="noStrike">
                <a:solidFill>
                  <a:srgbClr val="000000"/>
                </a:solidFill>
                <a:latin typeface="Canva Sans Bold"/>
                <a:ea typeface="Canva Sans Bold"/>
              </a:rPr>
              <a:t>// private field </a:t>
            </a:r>
            <a:endParaRPr b="0" lang="en-IN" sz="2450" spc="-1" strike="noStrike">
              <a:latin typeface="Arial"/>
            </a:endParaRPr>
          </a:p>
          <a:p>
            <a:pPr>
              <a:lnSpc>
                <a:spcPts val="3430"/>
              </a:lnSpc>
              <a:buNone/>
            </a:pPr>
            <a:r>
              <a:rPr b="1" lang="en-US" sz="2450" spc="-1" strike="noStrike">
                <a:solidFill>
                  <a:srgbClr val="000000"/>
                </a:solidFill>
                <a:latin typeface="Canva Sans Bold"/>
                <a:ea typeface="Canva Sans Bold"/>
              </a:rPr>
              <a:t>private int age;</a:t>
            </a:r>
            <a:endParaRPr b="0" lang="en-IN" sz="2450" spc="-1" strike="noStrike">
              <a:latin typeface="Arial"/>
            </a:endParaRPr>
          </a:p>
          <a:p>
            <a:pPr>
              <a:lnSpc>
                <a:spcPts val="3430"/>
              </a:lnSpc>
              <a:buNone/>
            </a:pPr>
            <a:r>
              <a:rPr b="1" lang="en-US" sz="2450" spc="-1" strike="noStrike">
                <a:solidFill>
                  <a:srgbClr val="000000"/>
                </a:solidFill>
                <a:latin typeface="Canva Sans Bold"/>
                <a:ea typeface="Canva Sans Bold"/>
              </a:rPr>
              <a:t>//getter method </a:t>
            </a:r>
            <a:endParaRPr b="0" lang="en-IN" sz="2450" spc="-1" strike="noStrike">
              <a:latin typeface="Arial"/>
            </a:endParaRPr>
          </a:p>
          <a:p>
            <a:pPr>
              <a:lnSpc>
                <a:spcPts val="3430"/>
              </a:lnSpc>
              <a:buNone/>
            </a:pPr>
            <a:r>
              <a:rPr b="1" lang="en-US" sz="2450" spc="-1" strike="noStrike">
                <a:solidFill>
                  <a:srgbClr val="000000"/>
                </a:solidFill>
                <a:latin typeface="Canva Sans Bold"/>
                <a:ea typeface="Canva Sans Bold"/>
              </a:rPr>
              <a:t>Public int getage ( ) {</a:t>
            </a:r>
            <a:endParaRPr b="0" lang="en-IN" sz="2450" spc="-1" strike="noStrike">
              <a:latin typeface="Arial"/>
            </a:endParaRPr>
          </a:p>
          <a:p>
            <a:pPr>
              <a:lnSpc>
                <a:spcPts val="3430"/>
              </a:lnSpc>
              <a:buNone/>
            </a:pPr>
            <a:r>
              <a:rPr b="1" lang="en-US" sz="2450" spc="-1" strike="noStrike">
                <a:solidFill>
                  <a:srgbClr val="000000"/>
                </a:solidFill>
                <a:latin typeface="Canva Sans Bold"/>
                <a:ea typeface="Canva Sans Bold"/>
              </a:rPr>
              <a:t>return age;</a:t>
            </a:r>
            <a:endParaRPr b="0" lang="en-IN" sz="2450" spc="-1" strike="noStrike">
              <a:latin typeface="Arial"/>
            </a:endParaRPr>
          </a:p>
          <a:p>
            <a:pPr>
              <a:lnSpc>
                <a:spcPts val="3430"/>
              </a:lnSpc>
              <a:buNone/>
            </a:pPr>
            <a:r>
              <a:rPr b="1" lang="en-US" sz="2450" spc="-1" strike="noStrike">
                <a:solidFill>
                  <a:srgbClr val="000000"/>
                </a:solidFill>
                <a:latin typeface="Canva Sans Bold"/>
                <a:ea typeface="Canva Sans Bold"/>
              </a:rPr>
              <a:t>}</a:t>
            </a:r>
            <a:endParaRPr b="0" lang="en-IN" sz="2450" spc="-1" strike="noStrike">
              <a:latin typeface="Arial"/>
            </a:endParaRPr>
          </a:p>
          <a:p>
            <a:pPr>
              <a:lnSpc>
                <a:spcPts val="3430"/>
              </a:lnSpc>
              <a:buNone/>
            </a:pPr>
            <a:r>
              <a:rPr b="1" lang="en-US" sz="2450" spc="-1" strike="noStrike">
                <a:solidFill>
                  <a:srgbClr val="000000"/>
                </a:solidFill>
                <a:latin typeface="Canva Sans Bold"/>
                <a:ea typeface="Canva Sans Bold"/>
              </a:rPr>
              <a:t>public void setAge ( int age ) {</a:t>
            </a:r>
            <a:endParaRPr b="0" lang="en-IN" sz="2450" spc="-1" strike="noStrike">
              <a:latin typeface="Arial"/>
            </a:endParaRPr>
          </a:p>
          <a:p>
            <a:pPr>
              <a:lnSpc>
                <a:spcPts val="3430"/>
              </a:lnSpc>
              <a:buNone/>
            </a:pPr>
            <a:r>
              <a:rPr b="1" lang="en-US" sz="2450" spc="-1" strike="noStrike">
                <a:solidFill>
                  <a:srgbClr val="000000"/>
                </a:solidFill>
                <a:latin typeface="Canva Sans Bold"/>
                <a:ea typeface="Canva Sans Bold"/>
              </a:rPr>
              <a:t>this. Age = age;</a:t>
            </a:r>
            <a:endParaRPr b="0" lang="en-IN" sz="2450" spc="-1" strike="noStrike">
              <a:latin typeface="Arial"/>
            </a:endParaRPr>
          </a:p>
          <a:p>
            <a:pPr>
              <a:lnSpc>
                <a:spcPts val="3430"/>
              </a:lnSpc>
              <a:buNone/>
            </a:pPr>
            <a:r>
              <a:rPr b="1" lang="en-US" sz="2450" spc="-1" strike="noStrike">
                <a:solidFill>
                  <a:srgbClr val="000000"/>
                </a:solidFill>
                <a:latin typeface="Canva Sans Bold"/>
                <a:ea typeface="Canva Sans Bold"/>
              </a:rPr>
              <a:t>}</a:t>
            </a:r>
            <a:endParaRPr b="0" lang="en-IN" sz="2450" spc="-1" strike="noStrike">
              <a:latin typeface="Arial"/>
            </a:endParaRPr>
          </a:p>
          <a:p>
            <a:pPr>
              <a:lnSpc>
                <a:spcPts val="3430"/>
              </a:lnSpc>
              <a:buNone/>
            </a:pPr>
            <a:r>
              <a:rPr b="1" lang="en-US" sz="2450" spc="-1" strike="noStrike">
                <a:solidFill>
                  <a:srgbClr val="000000"/>
                </a:solidFill>
                <a:latin typeface="Canva Sans Bold"/>
                <a:ea typeface="Canva Sans Bold"/>
              </a:rPr>
              <a:t>}</a:t>
            </a:r>
            <a:endParaRPr b="0" lang="en-IN" sz="2450" spc="-1" strike="noStrike">
              <a:latin typeface="Arial"/>
            </a:endParaRPr>
          </a:p>
          <a:p>
            <a:pPr>
              <a:lnSpc>
                <a:spcPts val="3430"/>
              </a:lnSpc>
              <a:buNone/>
            </a:pPr>
            <a:endParaRPr b="0" lang="en-IN" sz="1800" spc="-1" strike="noStrike">
              <a:latin typeface="Arial"/>
            </a:endParaRPr>
          </a:p>
        </p:txBody>
      </p:sp>
      <p:sp>
        <p:nvSpPr>
          <p:cNvPr id="152" name="TextBox 4"/>
          <p:cNvSpPr/>
          <p:nvPr/>
        </p:nvSpPr>
        <p:spPr>
          <a:xfrm>
            <a:off x="7108560" y="3070800"/>
            <a:ext cx="7849440" cy="5231160"/>
          </a:xfrm>
          <a:prstGeom prst="rect">
            <a:avLst/>
          </a:prstGeom>
          <a:noFill/>
          <a:ln w="0">
            <a:noFill/>
          </a:ln>
        </p:spPr>
        <p:style>
          <a:lnRef idx="0"/>
          <a:fillRef idx="0"/>
          <a:effectRef idx="0"/>
          <a:fontRef idx="minor"/>
        </p:style>
        <p:txBody>
          <a:bodyPr lIns="0" rIns="0" tIns="0" bIns="0" anchor="t">
            <a:spAutoFit/>
          </a:bodyPr>
          <a:p>
            <a:pPr algn="ctr">
              <a:lnSpc>
                <a:spcPts val="3433"/>
              </a:lnSpc>
              <a:buNone/>
            </a:pPr>
            <a:r>
              <a:rPr b="1" lang="en-US" sz="2450" spc="-1" strike="noStrike">
                <a:solidFill>
                  <a:srgbClr val="000000"/>
                </a:solidFill>
                <a:latin typeface="Canva Sans Bold"/>
                <a:ea typeface="Canva Sans Bold"/>
              </a:rPr>
              <a:t>class Main {</a:t>
            </a:r>
            <a:endParaRPr b="0" lang="en-IN" sz="2450" spc="-1" strike="noStrike">
              <a:latin typeface="Arial"/>
            </a:endParaRPr>
          </a:p>
          <a:p>
            <a:pPr algn="ctr">
              <a:lnSpc>
                <a:spcPts val="3433"/>
              </a:lnSpc>
              <a:buNone/>
            </a:pPr>
            <a:r>
              <a:rPr b="1" lang="en-US" sz="2450" spc="-1" strike="noStrike">
                <a:solidFill>
                  <a:srgbClr val="000000"/>
                </a:solidFill>
                <a:latin typeface="Canva Sans Bold"/>
                <a:ea typeface="Canva Sans Bold"/>
              </a:rPr>
              <a:t>public static void main (String args []);</a:t>
            </a:r>
            <a:endParaRPr b="0" lang="en-IN" sz="2450" spc="-1" strike="noStrike">
              <a:latin typeface="Arial"/>
            </a:endParaRPr>
          </a:p>
          <a:p>
            <a:pPr algn="ctr">
              <a:lnSpc>
                <a:spcPts val="3433"/>
              </a:lnSpc>
              <a:buNone/>
            </a:pPr>
            <a:r>
              <a:rPr b="1" lang="en-US" sz="2450" spc="-1" strike="noStrike">
                <a:solidFill>
                  <a:srgbClr val="000000"/>
                </a:solidFill>
                <a:latin typeface="Canva Sans Bold"/>
                <a:ea typeface="Canva Sans Bold"/>
              </a:rPr>
              <a:t>//create an object of person </a:t>
            </a:r>
            <a:endParaRPr b="0" lang="en-IN" sz="2450" spc="-1" strike="noStrike">
              <a:latin typeface="Arial"/>
            </a:endParaRPr>
          </a:p>
          <a:p>
            <a:pPr algn="ctr">
              <a:lnSpc>
                <a:spcPts val="3433"/>
              </a:lnSpc>
              <a:buNone/>
            </a:pPr>
            <a:r>
              <a:rPr b="1" lang="en-US" sz="2450" spc="-1" strike="noStrike">
                <a:solidFill>
                  <a:srgbClr val="000000"/>
                </a:solidFill>
                <a:latin typeface="Canva Sans Bold"/>
                <a:ea typeface="Canva Sans Bold"/>
              </a:rPr>
              <a:t>Animal a1= new Animal ();</a:t>
            </a:r>
            <a:endParaRPr b="0" lang="en-IN" sz="2450" spc="-1" strike="noStrike">
              <a:latin typeface="Arial"/>
            </a:endParaRPr>
          </a:p>
          <a:p>
            <a:pPr algn="ctr">
              <a:lnSpc>
                <a:spcPts val="3433"/>
              </a:lnSpc>
              <a:buNone/>
            </a:pPr>
            <a:r>
              <a:rPr b="1" lang="en-US" sz="2450" spc="-1" strike="noStrike">
                <a:solidFill>
                  <a:srgbClr val="000000"/>
                </a:solidFill>
                <a:latin typeface="Canva Sans Bold"/>
                <a:ea typeface="Canva Sans Bold"/>
              </a:rPr>
              <a:t>//change age using setter </a:t>
            </a:r>
            <a:endParaRPr b="0" lang="en-IN" sz="2450" spc="-1" strike="noStrike">
              <a:latin typeface="Arial"/>
            </a:endParaRPr>
          </a:p>
          <a:p>
            <a:pPr algn="ctr">
              <a:lnSpc>
                <a:spcPts val="3433"/>
              </a:lnSpc>
              <a:buNone/>
            </a:pPr>
            <a:r>
              <a:rPr b="1" lang="en-US" sz="2450" spc="-1" strike="noStrike">
                <a:solidFill>
                  <a:srgbClr val="000000"/>
                </a:solidFill>
                <a:latin typeface="Canva Sans Bold"/>
                <a:ea typeface="Canva Sans Bold"/>
              </a:rPr>
              <a:t>A1. setAge (12);</a:t>
            </a:r>
            <a:endParaRPr b="0" lang="en-IN" sz="2450" spc="-1" strike="noStrike">
              <a:latin typeface="Arial"/>
            </a:endParaRPr>
          </a:p>
          <a:p>
            <a:pPr algn="ctr">
              <a:lnSpc>
                <a:spcPts val="3433"/>
              </a:lnSpc>
              <a:buNone/>
            </a:pPr>
            <a:r>
              <a:rPr b="1" lang="en-US" sz="2450" spc="-1" strike="noStrike">
                <a:solidFill>
                  <a:srgbClr val="000000"/>
                </a:solidFill>
                <a:latin typeface="Canva Sans Bold"/>
                <a:ea typeface="Canva Sans Bold"/>
              </a:rPr>
              <a:t>// access age using getter </a:t>
            </a:r>
            <a:endParaRPr b="0" lang="en-IN" sz="2450" spc="-1" strike="noStrike">
              <a:latin typeface="Arial"/>
            </a:endParaRPr>
          </a:p>
          <a:p>
            <a:pPr algn="ctr">
              <a:lnSpc>
                <a:spcPts val="3433"/>
              </a:lnSpc>
              <a:buNone/>
            </a:pPr>
            <a:r>
              <a:rPr b="1" lang="en-US" sz="2450" spc="-1" strike="noStrike">
                <a:solidFill>
                  <a:srgbClr val="000000"/>
                </a:solidFill>
                <a:latin typeface="Canva Sans Bold"/>
                <a:ea typeface="Canva Sans Bold"/>
              </a:rPr>
              <a:t>System.out.println(“ animal age is ” + a1. getage ( ) );</a:t>
            </a:r>
            <a:endParaRPr b="0" lang="en-IN" sz="2450" spc="-1" strike="noStrike">
              <a:latin typeface="Arial"/>
            </a:endParaRPr>
          </a:p>
          <a:p>
            <a:pPr algn="ctr">
              <a:lnSpc>
                <a:spcPts val="3433"/>
              </a:lnSpc>
              <a:buNone/>
            </a:pPr>
            <a:r>
              <a:rPr b="1" lang="en-US" sz="2450" spc="-1" strike="noStrike">
                <a:solidFill>
                  <a:srgbClr val="000000"/>
                </a:solidFill>
                <a:latin typeface="Canva Sans Bold"/>
                <a:ea typeface="Canva Sans Bold"/>
              </a:rPr>
              <a:t>}</a:t>
            </a:r>
            <a:endParaRPr b="0" lang="en-IN" sz="2450" spc="-1" strike="noStrike">
              <a:latin typeface="Arial"/>
            </a:endParaRPr>
          </a:p>
          <a:p>
            <a:pPr algn="ctr">
              <a:lnSpc>
                <a:spcPts val="3433"/>
              </a:lnSpc>
              <a:buNone/>
            </a:pPr>
            <a:r>
              <a:rPr b="1" lang="en-US" sz="2450" spc="-1" strike="noStrike">
                <a:solidFill>
                  <a:srgbClr val="000000"/>
                </a:solidFill>
                <a:latin typeface="Canva Sans Bold"/>
                <a:ea typeface="Canva Sans Bold"/>
              </a:rPr>
              <a:t>}</a:t>
            </a:r>
            <a:endParaRPr b="0" lang="en-IN" sz="2450" spc="-1" strike="noStrike">
              <a:latin typeface="Arial"/>
            </a:endParaRPr>
          </a:p>
          <a:p>
            <a:pPr>
              <a:lnSpc>
                <a:spcPts val="3433"/>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3eb"/>
        </a:solidFill>
      </p:bgPr>
    </p:bg>
    <p:spTree>
      <p:nvGrpSpPr>
        <p:cNvPr id="1" name=""/>
        <p:cNvGrpSpPr/>
        <p:nvPr/>
      </p:nvGrpSpPr>
      <p:grpSpPr>
        <a:xfrm>
          <a:off x="0" y="0"/>
          <a:ext cx="0" cy="0"/>
          <a:chOff x="0" y="0"/>
          <a:chExt cx="0" cy="0"/>
        </a:xfrm>
      </p:grpSpPr>
      <p:grpSp>
        <p:nvGrpSpPr>
          <p:cNvPr id="153" name="Group 2"/>
          <p:cNvGrpSpPr/>
          <p:nvPr/>
        </p:nvGrpSpPr>
        <p:grpSpPr>
          <a:xfrm>
            <a:off x="627480" y="-144720"/>
            <a:ext cx="936720" cy="10431360"/>
            <a:chOff x="627480" y="-144720"/>
            <a:chExt cx="936720" cy="10431360"/>
          </a:xfrm>
        </p:grpSpPr>
        <p:sp>
          <p:nvSpPr>
            <p:cNvPr id="154" name="Freeform 3"/>
            <p:cNvSpPr/>
            <p:nvPr/>
          </p:nvSpPr>
          <p:spPr>
            <a:xfrm>
              <a:off x="627480" y="0"/>
              <a:ext cx="936720" cy="10286640"/>
            </a:xfrm>
            <a:custGeom>
              <a:avLst/>
              <a:gdLst/>
              <a:ahLst/>
              <a:rect l="l" t="t" r="r" b="b"/>
              <a:pathLst>
                <a:path w="246798" h="2709333">
                  <a:moveTo>
                    <a:pt x="0" y="0"/>
                  </a:moveTo>
                  <a:lnTo>
                    <a:pt x="246798" y="0"/>
                  </a:lnTo>
                  <a:lnTo>
                    <a:pt x="246798" y="2709333"/>
                  </a:lnTo>
                  <a:lnTo>
                    <a:pt x="0" y="2709333"/>
                  </a:lnTo>
                  <a:close/>
                </a:path>
              </a:pathLst>
            </a:custGeom>
            <a:solidFill>
              <a:srgbClr val="f6f3eb"/>
            </a:solidFill>
            <a:ln w="0">
              <a:noFill/>
            </a:ln>
          </p:spPr>
          <p:style>
            <a:lnRef idx="0"/>
            <a:fillRef idx="0"/>
            <a:effectRef idx="0"/>
            <a:fontRef idx="minor"/>
          </p:style>
        </p:sp>
        <p:sp>
          <p:nvSpPr>
            <p:cNvPr id="155" name="TextBox 4"/>
            <p:cNvSpPr/>
            <p:nvPr/>
          </p:nvSpPr>
          <p:spPr>
            <a:xfrm>
              <a:off x="627480" y="-144720"/>
              <a:ext cx="936720" cy="10431360"/>
            </a:xfrm>
            <a:prstGeom prst="rect">
              <a:avLst/>
            </a:prstGeom>
            <a:noFill/>
            <a:ln w="0">
              <a:noFill/>
            </a:ln>
          </p:spPr>
          <p:style>
            <a:lnRef idx="0"/>
            <a:fillRef idx="0"/>
            <a:effectRef idx="0"/>
            <a:fontRef idx="minor"/>
          </p:style>
        </p:sp>
      </p:grpSp>
      <p:sp>
        <p:nvSpPr>
          <p:cNvPr id="156" name="TextBox 5"/>
          <p:cNvSpPr/>
          <p:nvPr/>
        </p:nvSpPr>
        <p:spPr>
          <a:xfrm>
            <a:off x="2553840" y="866880"/>
            <a:ext cx="13179600" cy="1510920"/>
          </a:xfrm>
          <a:prstGeom prst="rect">
            <a:avLst/>
          </a:prstGeom>
          <a:noFill/>
          <a:ln w="0">
            <a:noFill/>
          </a:ln>
        </p:spPr>
        <p:style>
          <a:lnRef idx="0"/>
          <a:fillRef idx="0"/>
          <a:effectRef idx="0"/>
          <a:fontRef idx="minor"/>
        </p:style>
        <p:txBody>
          <a:bodyPr lIns="0" rIns="0" tIns="0" bIns="0" anchor="t">
            <a:spAutoFit/>
          </a:bodyPr>
          <a:p>
            <a:pPr algn="ctr">
              <a:lnSpc>
                <a:spcPts val="11900"/>
              </a:lnSpc>
              <a:buNone/>
            </a:pPr>
            <a:r>
              <a:rPr b="0" lang="en-US" sz="8500" spc="-1" strike="noStrike">
                <a:solidFill>
                  <a:srgbClr val="000000"/>
                </a:solidFill>
                <a:latin typeface="Alatsi"/>
                <a:ea typeface="Alatsi"/>
              </a:rPr>
              <a:t>INHERITANCE</a:t>
            </a:r>
            <a:endParaRPr b="0" lang="en-IN" sz="8500" spc="-1" strike="noStrike">
              <a:latin typeface="Arial"/>
            </a:endParaRPr>
          </a:p>
        </p:txBody>
      </p:sp>
      <p:sp>
        <p:nvSpPr>
          <p:cNvPr id="157" name="AutoShape 6"/>
          <p:cNvSpPr/>
          <p:nvPr/>
        </p:nvSpPr>
        <p:spPr>
          <a:xfrm flipH="1" flipV="1">
            <a:off x="1085760" y="7289280"/>
            <a:ext cx="5400" cy="2997360"/>
          </a:xfrm>
          <a:prstGeom prst="line">
            <a:avLst/>
          </a:prstGeom>
          <a:ln w="114300">
            <a:solidFill>
              <a:srgbClr val="9fc3d0"/>
            </a:solidFill>
            <a:round/>
          </a:ln>
        </p:spPr>
        <p:style>
          <a:lnRef idx="0"/>
          <a:fillRef idx="0"/>
          <a:effectRef idx="0"/>
          <a:fontRef idx="minor"/>
        </p:style>
      </p:sp>
      <p:sp>
        <p:nvSpPr>
          <p:cNvPr id="158" name="AutoShape 7"/>
          <p:cNvSpPr/>
          <p:nvPr/>
        </p:nvSpPr>
        <p:spPr>
          <a:xfrm flipH="1" flipV="1">
            <a:off x="1090440" y="-104400"/>
            <a:ext cx="5400" cy="2997000"/>
          </a:xfrm>
          <a:prstGeom prst="line">
            <a:avLst/>
          </a:prstGeom>
          <a:ln w="114300">
            <a:solidFill>
              <a:srgbClr val="9fc3d0"/>
            </a:solidFill>
            <a:round/>
          </a:ln>
        </p:spPr>
        <p:style>
          <a:lnRef idx="0"/>
          <a:fillRef idx="0"/>
          <a:effectRef idx="0"/>
          <a:fontRef idx="minor"/>
        </p:style>
      </p:sp>
      <p:grpSp>
        <p:nvGrpSpPr>
          <p:cNvPr id="159" name="Group 8"/>
          <p:cNvGrpSpPr/>
          <p:nvPr/>
        </p:nvGrpSpPr>
        <p:grpSpPr>
          <a:xfrm>
            <a:off x="15859080" y="-97920"/>
            <a:ext cx="1562400" cy="1770840"/>
            <a:chOff x="15859080" y="-97920"/>
            <a:chExt cx="1562400" cy="1770840"/>
          </a:xfrm>
        </p:grpSpPr>
        <p:grpSp>
          <p:nvGrpSpPr>
            <p:cNvPr id="160" name="Group 9"/>
            <p:cNvGrpSpPr/>
            <p:nvPr/>
          </p:nvGrpSpPr>
          <p:grpSpPr>
            <a:xfrm>
              <a:off x="15915960" y="-97920"/>
              <a:ext cx="1449000" cy="1770840"/>
              <a:chOff x="15915960" y="-97920"/>
              <a:chExt cx="1449000" cy="1770840"/>
            </a:xfrm>
          </p:grpSpPr>
          <p:sp>
            <p:nvSpPr>
              <p:cNvPr id="161" name="Freeform 10"/>
              <p:cNvSpPr/>
              <p:nvPr/>
            </p:nvSpPr>
            <p:spPr>
              <a:xfrm>
                <a:off x="15915960" y="0"/>
                <a:ext cx="1449000" cy="1672920"/>
              </a:xfrm>
              <a:custGeom>
                <a:avLst/>
                <a:gdLst/>
                <a:ah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w="0">
                <a:noFill/>
              </a:ln>
            </p:spPr>
            <p:style>
              <a:lnRef idx="0"/>
              <a:fillRef idx="0"/>
              <a:effectRef idx="0"/>
              <a:fontRef idx="minor"/>
            </p:style>
          </p:sp>
          <p:sp>
            <p:nvSpPr>
              <p:cNvPr id="162" name="TextBox 11"/>
              <p:cNvSpPr/>
              <p:nvPr/>
            </p:nvSpPr>
            <p:spPr>
              <a:xfrm>
                <a:off x="15915960" y="-97920"/>
                <a:ext cx="1449000" cy="1509480"/>
              </a:xfrm>
              <a:prstGeom prst="rect">
                <a:avLst/>
              </a:prstGeom>
              <a:noFill/>
              <a:ln w="0">
                <a:noFill/>
              </a:ln>
            </p:spPr>
            <p:style>
              <a:lnRef idx="0"/>
              <a:fillRef idx="0"/>
              <a:effectRef idx="0"/>
              <a:fontRef idx="minor"/>
            </p:style>
          </p:sp>
        </p:grpSp>
        <p:sp>
          <p:nvSpPr>
            <p:cNvPr id="163" name="TextBox 12"/>
            <p:cNvSpPr/>
            <p:nvPr/>
          </p:nvSpPr>
          <p:spPr>
            <a:xfrm>
              <a:off x="15859080" y="328320"/>
              <a:ext cx="1562400" cy="990720"/>
            </a:xfrm>
            <a:prstGeom prst="rect">
              <a:avLst/>
            </a:prstGeom>
            <a:noFill/>
            <a:ln w="0">
              <a:noFill/>
            </a:ln>
          </p:spPr>
          <p:style>
            <a:lnRef idx="0"/>
            <a:fillRef idx="0"/>
            <a:effectRef idx="0"/>
            <a:fontRef idx="minor"/>
          </p:style>
          <p:txBody>
            <a:bodyPr lIns="0" rIns="0" tIns="0" bIns="0" anchor="t">
              <a:spAutoFit/>
            </a:bodyPr>
            <a:p>
              <a:pPr algn="ctr">
                <a:lnSpc>
                  <a:spcPts val="7804"/>
                </a:lnSpc>
                <a:buNone/>
              </a:pPr>
              <a:r>
                <a:rPr b="1" lang="en-US" sz="5580" spc="-1" strike="noStrike">
                  <a:solidFill>
                    <a:srgbClr val="000000"/>
                  </a:solidFill>
                  <a:latin typeface="Open Sans Bold"/>
                  <a:ea typeface="Open Sans Bold"/>
                </a:rPr>
                <a:t>10</a:t>
              </a:r>
              <a:endParaRPr b="0" lang="en-IN" sz="5580" spc="-1" strike="noStrike">
                <a:latin typeface="Arial"/>
              </a:endParaRPr>
            </a:p>
          </p:txBody>
        </p:sp>
      </p:grpSp>
      <p:sp>
        <p:nvSpPr>
          <p:cNvPr id="164" name="Freeform 13"/>
          <p:cNvSpPr/>
          <p:nvPr/>
        </p:nvSpPr>
        <p:spPr>
          <a:xfrm>
            <a:off x="1263600" y="-1458720"/>
            <a:ext cx="7314840" cy="2477520"/>
          </a:xfrm>
          <a:custGeom>
            <a:avLst/>
            <a:gdLst/>
            <a:ahLst/>
            <a:rect l="l" t="t" r="r" b="b"/>
            <a:pathLst>
              <a:path w="7315200" h="2477783">
                <a:moveTo>
                  <a:pt x="0" y="0"/>
                </a:moveTo>
                <a:lnTo>
                  <a:pt x="7315200" y="0"/>
                </a:lnTo>
                <a:lnTo>
                  <a:pt x="7315200" y="2477783"/>
                </a:lnTo>
                <a:lnTo>
                  <a:pt x="0" y="2477783"/>
                </a:lnTo>
                <a:lnTo>
                  <a:pt x="0" y="0"/>
                </a:lnTo>
                <a:close/>
              </a:path>
            </a:pathLst>
          </a:custGeom>
          <a:blipFill rotWithShape="0">
            <a:blip r:embed="rId1"/>
            <a:srcRect/>
            <a:stretch/>
          </a:blipFill>
          <a:ln w="0">
            <a:noFill/>
          </a:ln>
        </p:spPr>
        <p:style>
          <a:lnRef idx="0"/>
          <a:fillRef idx="0"/>
          <a:effectRef idx="0"/>
          <a:fontRef idx="minor"/>
        </p:style>
      </p:sp>
      <p:sp>
        <p:nvSpPr>
          <p:cNvPr id="165" name="Freeform 14"/>
          <p:cNvSpPr/>
          <p:nvPr/>
        </p:nvSpPr>
        <p:spPr>
          <a:xfrm>
            <a:off x="11804760" y="9258480"/>
            <a:ext cx="7314840" cy="2477520"/>
          </a:xfrm>
          <a:custGeom>
            <a:avLst/>
            <a:gdLst/>
            <a:ahLst/>
            <a:rect l="l" t="t" r="r" b="b"/>
            <a:pathLst>
              <a:path w="7315200" h="2477783">
                <a:moveTo>
                  <a:pt x="0" y="0"/>
                </a:moveTo>
                <a:lnTo>
                  <a:pt x="7315200" y="0"/>
                </a:lnTo>
                <a:lnTo>
                  <a:pt x="7315200" y="2477783"/>
                </a:lnTo>
                <a:lnTo>
                  <a:pt x="0" y="2477783"/>
                </a:lnTo>
                <a:lnTo>
                  <a:pt x="0" y="0"/>
                </a:lnTo>
                <a:close/>
              </a:path>
            </a:pathLst>
          </a:custGeom>
          <a:blipFill rotWithShape="0">
            <a:blip r:embed="rId2"/>
            <a:srcRect/>
            <a:stretch/>
          </a:blipFill>
          <a:ln w="0">
            <a:noFill/>
          </a:ln>
        </p:spPr>
        <p:style>
          <a:lnRef idx="0"/>
          <a:fillRef idx="0"/>
          <a:effectRef idx="0"/>
          <a:fontRef idx="minor"/>
        </p:style>
      </p:sp>
      <p:sp>
        <p:nvSpPr>
          <p:cNvPr id="166" name="TextBox 15"/>
          <p:cNvSpPr/>
          <p:nvPr/>
        </p:nvSpPr>
        <p:spPr>
          <a:xfrm>
            <a:off x="1263600" y="2835720"/>
            <a:ext cx="17024040" cy="7216920"/>
          </a:xfrm>
          <a:prstGeom prst="rect">
            <a:avLst/>
          </a:prstGeom>
          <a:noFill/>
          <a:ln w="0">
            <a:noFill/>
          </a:ln>
        </p:spPr>
        <p:style>
          <a:lnRef idx="0"/>
          <a:fillRef idx="0"/>
          <a:effectRef idx="0"/>
          <a:fontRef idx="minor"/>
        </p:style>
        <p:txBody>
          <a:bodyPr lIns="0" rIns="0" tIns="0" bIns="0" anchor="t">
            <a:spAutoFit/>
          </a:bodyPr>
          <a:p>
            <a:pPr lvl="1" marL="626040" indent="-313200">
              <a:lnSpc>
                <a:spcPts val="4059"/>
              </a:lnSpc>
              <a:buClr>
                <a:srgbClr val="000000"/>
              </a:buClr>
              <a:buFont typeface="Arial"/>
              <a:buChar char="•"/>
            </a:pPr>
            <a:r>
              <a:rPr b="1" lang="en-US" sz="2900" spc="-1" strike="noStrike">
                <a:solidFill>
                  <a:srgbClr val="000000"/>
                </a:solidFill>
                <a:latin typeface="Canva Sans Bold"/>
                <a:ea typeface="Canva Sans Bold"/>
              </a:rPr>
              <a:t>In object-oriented programming (OOP), inheritance is a mechanism that allows a class to inherit properties and behaviors from another class. It is a fundamental concept in OOP that promotes code reuse and establishes relationships between classes.</a:t>
            </a:r>
            <a:endParaRPr b="0" lang="en-IN" sz="2900" spc="-1" strike="noStrike">
              <a:latin typeface="Arial"/>
            </a:endParaRPr>
          </a:p>
          <a:p>
            <a:pPr>
              <a:lnSpc>
                <a:spcPts val="4059"/>
              </a:lnSpc>
              <a:buNone/>
            </a:pPr>
            <a:endParaRPr b="0" lang="en-IN" sz="1800" spc="-1" strike="noStrike">
              <a:latin typeface="Arial"/>
            </a:endParaRPr>
          </a:p>
          <a:p>
            <a:pPr>
              <a:lnSpc>
                <a:spcPts val="4059"/>
              </a:lnSpc>
              <a:buNone/>
            </a:pPr>
            <a:endParaRPr b="0" lang="en-IN" sz="1800" spc="-1" strike="noStrike">
              <a:latin typeface="Arial"/>
            </a:endParaRPr>
          </a:p>
          <a:p>
            <a:pPr lvl="1" marL="626040" indent="-313200">
              <a:lnSpc>
                <a:spcPts val="4059"/>
              </a:lnSpc>
              <a:buClr>
                <a:srgbClr val="000000"/>
              </a:buClr>
              <a:buFont typeface="Arial"/>
              <a:buChar char="•"/>
            </a:pPr>
            <a:r>
              <a:rPr b="1" lang="en-US" sz="2900" spc="-1" strike="noStrike">
                <a:solidFill>
                  <a:srgbClr val="000000"/>
                </a:solidFill>
                <a:latin typeface="Canva Sans Bold"/>
                <a:ea typeface="Canva Sans Bold"/>
              </a:rPr>
              <a:t>There are 5 types:</a:t>
            </a:r>
            <a:endParaRPr b="0" lang="en-IN" sz="2900" spc="-1" strike="noStrike">
              <a:latin typeface="Arial"/>
            </a:endParaRPr>
          </a:p>
          <a:p>
            <a:pPr>
              <a:lnSpc>
                <a:spcPts val="4059"/>
              </a:lnSpc>
              <a:buNone/>
            </a:pPr>
            <a:endParaRPr b="0" lang="en-IN" sz="1800" spc="-1" strike="noStrike">
              <a:latin typeface="Arial"/>
            </a:endParaRPr>
          </a:p>
          <a:p>
            <a:pPr>
              <a:lnSpc>
                <a:spcPts val="4059"/>
              </a:lnSpc>
              <a:buNone/>
            </a:pPr>
            <a:r>
              <a:rPr b="1" lang="en-US" sz="2900" spc="-1" strike="noStrike">
                <a:solidFill>
                  <a:srgbClr val="000000"/>
                </a:solidFill>
                <a:latin typeface="Canva Sans Bold"/>
                <a:ea typeface="Canva Sans Bold"/>
              </a:rPr>
              <a:t>                          </a:t>
            </a:r>
            <a:r>
              <a:rPr b="1" lang="en-US" sz="2900" spc="-1" strike="noStrike">
                <a:solidFill>
                  <a:srgbClr val="000000"/>
                </a:solidFill>
                <a:latin typeface="Canva Sans Bold"/>
                <a:ea typeface="Canva Sans Bold"/>
              </a:rPr>
              <a:t>Single level  </a:t>
            </a:r>
            <a:endParaRPr b="0" lang="en-IN" sz="2900" spc="-1" strike="noStrike">
              <a:latin typeface="Arial"/>
            </a:endParaRPr>
          </a:p>
          <a:p>
            <a:pPr>
              <a:lnSpc>
                <a:spcPts val="4059"/>
              </a:lnSpc>
              <a:buNone/>
            </a:pPr>
            <a:r>
              <a:rPr b="1" lang="en-US" sz="2900" spc="-1" strike="noStrike">
                <a:solidFill>
                  <a:srgbClr val="000000"/>
                </a:solidFill>
                <a:latin typeface="Canva Sans Bold"/>
                <a:ea typeface="Canva Sans Bold"/>
              </a:rPr>
              <a:t>                          </a:t>
            </a:r>
            <a:r>
              <a:rPr b="1" lang="en-US" sz="2900" spc="-1" strike="noStrike">
                <a:solidFill>
                  <a:srgbClr val="000000"/>
                </a:solidFill>
                <a:latin typeface="Canva Sans Bold"/>
                <a:ea typeface="Canva Sans Bold"/>
              </a:rPr>
              <a:t>Multilevel</a:t>
            </a:r>
            <a:endParaRPr b="0" lang="en-IN" sz="2900" spc="-1" strike="noStrike">
              <a:latin typeface="Arial"/>
            </a:endParaRPr>
          </a:p>
          <a:p>
            <a:pPr>
              <a:lnSpc>
                <a:spcPts val="4059"/>
              </a:lnSpc>
              <a:buNone/>
            </a:pPr>
            <a:r>
              <a:rPr b="1" lang="en-US" sz="2900" spc="-1" strike="noStrike">
                <a:solidFill>
                  <a:srgbClr val="000000"/>
                </a:solidFill>
                <a:latin typeface="Canva Sans Bold"/>
                <a:ea typeface="Canva Sans Bold"/>
              </a:rPr>
              <a:t>                          </a:t>
            </a:r>
            <a:r>
              <a:rPr b="1" lang="en-US" sz="2900" spc="-1" strike="noStrike">
                <a:solidFill>
                  <a:srgbClr val="000000"/>
                </a:solidFill>
                <a:latin typeface="Canva Sans Bold"/>
                <a:ea typeface="Canva Sans Bold"/>
              </a:rPr>
              <a:t>Multiple</a:t>
            </a:r>
            <a:endParaRPr b="0" lang="en-IN" sz="2900" spc="-1" strike="noStrike">
              <a:latin typeface="Arial"/>
            </a:endParaRPr>
          </a:p>
          <a:p>
            <a:pPr>
              <a:lnSpc>
                <a:spcPts val="4059"/>
              </a:lnSpc>
              <a:buNone/>
            </a:pPr>
            <a:r>
              <a:rPr b="1" lang="en-US" sz="2900" spc="-1" strike="noStrike">
                <a:solidFill>
                  <a:srgbClr val="000000"/>
                </a:solidFill>
                <a:latin typeface="Canva Sans Bold"/>
                <a:ea typeface="Canva Sans Bold"/>
              </a:rPr>
              <a:t>                          </a:t>
            </a:r>
            <a:r>
              <a:rPr b="1" lang="en-US" sz="2900" spc="-1" strike="noStrike">
                <a:solidFill>
                  <a:srgbClr val="000000"/>
                </a:solidFill>
                <a:latin typeface="Canva Sans Bold"/>
                <a:ea typeface="Canva Sans Bold"/>
              </a:rPr>
              <a:t>Hybrid </a:t>
            </a:r>
            <a:endParaRPr b="0" lang="en-IN" sz="2900" spc="-1" strike="noStrike">
              <a:latin typeface="Arial"/>
            </a:endParaRPr>
          </a:p>
          <a:p>
            <a:pPr>
              <a:lnSpc>
                <a:spcPts val="4059"/>
              </a:lnSpc>
              <a:buNone/>
            </a:pPr>
            <a:r>
              <a:rPr b="1" lang="en-US" sz="2900" spc="-1" strike="noStrike">
                <a:solidFill>
                  <a:srgbClr val="000000"/>
                </a:solidFill>
                <a:latin typeface="Canva Sans Bold"/>
                <a:ea typeface="Canva Sans Bold"/>
              </a:rPr>
              <a:t>                          </a:t>
            </a:r>
            <a:r>
              <a:rPr b="1" lang="en-US" sz="2900" spc="-1" strike="noStrike">
                <a:solidFill>
                  <a:srgbClr val="000000"/>
                </a:solidFill>
                <a:latin typeface="Canva Sans Bold"/>
                <a:ea typeface="Canva Sans Bold"/>
              </a:rPr>
              <a:t>Hierarchical</a:t>
            </a:r>
            <a:endParaRPr b="0" lang="en-IN" sz="2900" spc="-1" strike="noStrike">
              <a:latin typeface="Arial"/>
            </a:endParaRPr>
          </a:p>
          <a:p>
            <a:pPr>
              <a:lnSpc>
                <a:spcPts val="4059"/>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3eb"/>
        </a:solidFill>
      </p:bgPr>
    </p:bg>
    <p:spTree>
      <p:nvGrpSpPr>
        <p:cNvPr id="1" name=""/>
        <p:cNvGrpSpPr/>
        <p:nvPr/>
      </p:nvGrpSpPr>
      <p:grpSpPr>
        <a:xfrm>
          <a:off x="0" y="0"/>
          <a:ext cx="0" cy="0"/>
          <a:chOff x="0" y="0"/>
          <a:chExt cx="0" cy="0"/>
        </a:xfrm>
      </p:grpSpPr>
      <p:sp>
        <p:nvSpPr>
          <p:cNvPr id="167" name="TextBox 2"/>
          <p:cNvSpPr/>
          <p:nvPr/>
        </p:nvSpPr>
        <p:spPr>
          <a:xfrm>
            <a:off x="138600" y="46440"/>
            <a:ext cx="8861400" cy="853560"/>
          </a:xfrm>
          <a:prstGeom prst="rect">
            <a:avLst/>
          </a:prstGeom>
          <a:noFill/>
          <a:ln w="0">
            <a:noFill/>
          </a:ln>
        </p:spPr>
        <p:style>
          <a:lnRef idx="0"/>
          <a:fillRef idx="0"/>
          <a:effectRef idx="0"/>
          <a:fontRef idx="minor"/>
        </p:style>
        <p:txBody>
          <a:bodyPr lIns="0" rIns="0" tIns="0" bIns="0" anchor="t">
            <a:spAutoFit/>
          </a:bodyPr>
          <a:p>
            <a:pPr algn="ctr">
              <a:lnSpc>
                <a:spcPts val="6718"/>
              </a:lnSpc>
              <a:buNone/>
            </a:pPr>
            <a:r>
              <a:rPr b="1" lang="en-US" sz="4800" spc="-1" strike="noStrike">
                <a:solidFill>
                  <a:srgbClr val="000000"/>
                </a:solidFill>
                <a:latin typeface="Canva Sans Bold"/>
                <a:ea typeface="Canva Sans Bold"/>
              </a:rPr>
              <a:t>INHERITANCE EXAMPLE</a:t>
            </a:r>
            <a:endParaRPr b="0" lang="en-IN" sz="4800" spc="-1" strike="noStrike">
              <a:latin typeface="Arial"/>
            </a:endParaRPr>
          </a:p>
        </p:txBody>
      </p:sp>
      <p:sp>
        <p:nvSpPr>
          <p:cNvPr id="168" name="TextBox 3"/>
          <p:cNvSpPr/>
          <p:nvPr/>
        </p:nvSpPr>
        <p:spPr>
          <a:xfrm>
            <a:off x="138600" y="1260000"/>
            <a:ext cx="10121400" cy="8697960"/>
          </a:xfrm>
          <a:prstGeom prst="rect">
            <a:avLst/>
          </a:prstGeom>
          <a:noFill/>
          <a:ln w="0">
            <a:noFill/>
          </a:ln>
        </p:spPr>
        <p:style>
          <a:lnRef idx="0"/>
          <a:fillRef idx="0"/>
          <a:effectRef idx="0"/>
          <a:fontRef idx="minor"/>
        </p:style>
        <p:txBody>
          <a:bodyPr lIns="0" rIns="0" tIns="0" bIns="0" anchor="t">
            <a:spAutoFit/>
          </a:bodyPr>
          <a:p>
            <a:pPr algn="just">
              <a:lnSpc>
                <a:spcPts val="3424"/>
              </a:lnSpc>
              <a:buNone/>
            </a:pPr>
            <a:r>
              <a:rPr b="1" lang="en-US" sz="2450" spc="-1" strike="noStrike">
                <a:solidFill>
                  <a:srgbClr val="000000"/>
                </a:solidFill>
                <a:latin typeface="Canva Sans Bold"/>
                <a:ea typeface="Canva Sans Bold"/>
              </a:rPr>
              <a:t># Parent class</a:t>
            </a:r>
            <a:endParaRPr b="0" lang="en-IN" sz="2450" spc="-1" strike="noStrike">
              <a:latin typeface="Arial"/>
            </a:endParaRPr>
          </a:p>
          <a:p>
            <a:pPr algn="just">
              <a:lnSpc>
                <a:spcPts val="3424"/>
              </a:lnSpc>
              <a:buNone/>
            </a:pPr>
            <a:r>
              <a:rPr b="1" lang="en-US" sz="2450" spc="-1" strike="noStrike">
                <a:solidFill>
                  <a:srgbClr val="000000"/>
                </a:solidFill>
                <a:latin typeface="Canva Sans Bold"/>
                <a:ea typeface="Canva Sans Bold"/>
              </a:rPr>
              <a:t>class Vehicle:</a:t>
            </a:r>
            <a:endParaRPr b="0" lang="en-IN" sz="2450" spc="-1" strike="noStrike">
              <a:latin typeface="Arial"/>
            </a:endParaRPr>
          </a:p>
          <a:p>
            <a:pPr algn="just">
              <a:lnSpc>
                <a:spcPts val="3424"/>
              </a:lnSpc>
              <a:buNone/>
            </a:pPr>
            <a:r>
              <a:rPr b="1" lang="en-US" sz="2450" spc="-1" strike="noStrike">
                <a:solidFill>
                  <a:srgbClr val="000000"/>
                </a:solidFill>
                <a:latin typeface="Canva Sans Bold"/>
                <a:ea typeface="Canva Sans Bold"/>
              </a:rPr>
              <a:t>    </a:t>
            </a:r>
            <a:r>
              <a:rPr b="1" lang="en-US" sz="2450" spc="-1" strike="noStrike">
                <a:solidFill>
                  <a:srgbClr val="000000"/>
                </a:solidFill>
                <a:latin typeface="Canva Sans Bold"/>
                <a:ea typeface="Canva Sans Bold"/>
              </a:rPr>
              <a:t>def _init_(self, brand, model):</a:t>
            </a:r>
            <a:endParaRPr b="0" lang="en-IN" sz="2450" spc="-1" strike="noStrike">
              <a:latin typeface="Arial"/>
            </a:endParaRPr>
          </a:p>
          <a:p>
            <a:pPr algn="just">
              <a:lnSpc>
                <a:spcPts val="3424"/>
              </a:lnSpc>
              <a:buNone/>
            </a:pPr>
            <a:r>
              <a:rPr b="1" lang="en-US" sz="2450" spc="-1" strike="noStrike">
                <a:solidFill>
                  <a:srgbClr val="000000"/>
                </a:solidFill>
                <a:latin typeface="Canva Sans Bold"/>
                <a:ea typeface="Canva Sans Bold"/>
              </a:rPr>
              <a:t>        </a:t>
            </a:r>
            <a:r>
              <a:rPr b="1" lang="en-US" sz="2450" spc="-1" strike="noStrike">
                <a:solidFill>
                  <a:srgbClr val="000000"/>
                </a:solidFill>
                <a:latin typeface="Canva Sans Bold"/>
                <a:ea typeface="Canva Sans Bold"/>
              </a:rPr>
              <a:t>self.brand = brand</a:t>
            </a:r>
            <a:endParaRPr b="0" lang="en-IN" sz="2450" spc="-1" strike="noStrike">
              <a:latin typeface="Arial"/>
            </a:endParaRPr>
          </a:p>
          <a:p>
            <a:pPr algn="just">
              <a:lnSpc>
                <a:spcPts val="3424"/>
              </a:lnSpc>
              <a:buNone/>
            </a:pPr>
            <a:r>
              <a:rPr b="1" lang="en-US" sz="2450" spc="-1" strike="noStrike">
                <a:solidFill>
                  <a:srgbClr val="000000"/>
                </a:solidFill>
                <a:latin typeface="Canva Sans Bold"/>
                <a:ea typeface="Canva Sans Bold"/>
              </a:rPr>
              <a:t>        </a:t>
            </a:r>
            <a:r>
              <a:rPr b="1" lang="en-US" sz="2450" spc="-1" strike="noStrike">
                <a:solidFill>
                  <a:srgbClr val="000000"/>
                </a:solidFill>
                <a:latin typeface="Canva Sans Bold"/>
                <a:ea typeface="Canva Sans Bold"/>
              </a:rPr>
              <a:t>self.model = model</a:t>
            </a:r>
            <a:endParaRPr b="0" lang="en-IN" sz="2450" spc="-1" strike="noStrike">
              <a:latin typeface="Arial"/>
            </a:endParaRPr>
          </a:p>
          <a:p>
            <a:pPr algn="just">
              <a:lnSpc>
                <a:spcPts val="3424"/>
              </a:lnSpc>
              <a:buNone/>
            </a:pPr>
            <a:endParaRPr b="0" lang="en-IN" sz="1800" spc="-1" strike="noStrike">
              <a:latin typeface="Arial"/>
            </a:endParaRPr>
          </a:p>
          <a:p>
            <a:pPr algn="just">
              <a:lnSpc>
                <a:spcPts val="3424"/>
              </a:lnSpc>
              <a:buNone/>
            </a:pPr>
            <a:r>
              <a:rPr b="1" lang="en-US" sz="2450" spc="-1" strike="noStrike">
                <a:solidFill>
                  <a:srgbClr val="000000"/>
                </a:solidFill>
                <a:latin typeface="Canva Sans Bold"/>
                <a:ea typeface="Canva Sans Bold"/>
              </a:rPr>
              <a:t>    </a:t>
            </a:r>
            <a:r>
              <a:rPr b="1" lang="en-US" sz="2450" spc="-1" strike="noStrike">
                <a:solidFill>
                  <a:srgbClr val="000000"/>
                </a:solidFill>
                <a:latin typeface="Canva Sans Bold"/>
                <a:ea typeface="Canva Sans Bold"/>
              </a:rPr>
              <a:t>def start_engine(self):</a:t>
            </a:r>
            <a:endParaRPr b="0" lang="en-IN" sz="2450" spc="-1" strike="noStrike">
              <a:latin typeface="Arial"/>
            </a:endParaRPr>
          </a:p>
          <a:p>
            <a:pPr algn="just">
              <a:lnSpc>
                <a:spcPts val="3424"/>
              </a:lnSpc>
              <a:buNone/>
            </a:pPr>
            <a:r>
              <a:rPr b="1" lang="en-US" sz="2450" spc="-1" strike="noStrike">
                <a:solidFill>
                  <a:srgbClr val="000000"/>
                </a:solidFill>
                <a:latin typeface="Canva Sans Bold"/>
                <a:ea typeface="Canva Sans Bold"/>
              </a:rPr>
              <a:t>        </a:t>
            </a:r>
            <a:r>
              <a:rPr b="1" lang="en-US" sz="2450" spc="-1" strike="noStrike">
                <a:solidFill>
                  <a:srgbClr val="000000"/>
                </a:solidFill>
                <a:latin typeface="Canva Sans Bold"/>
                <a:ea typeface="Canva Sans Bold"/>
              </a:rPr>
              <a:t>return f"{self.brand} {self.model} engine started."</a:t>
            </a:r>
            <a:endParaRPr b="0" lang="en-IN" sz="2450" spc="-1" strike="noStrike">
              <a:latin typeface="Arial"/>
            </a:endParaRPr>
          </a:p>
          <a:p>
            <a:pPr algn="just">
              <a:lnSpc>
                <a:spcPts val="3424"/>
              </a:lnSpc>
              <a:buNone/>
            </a:pPr>
            <a:endParaRPr b="0" lang="en-IN" sz="1800" spc="-1" strike="noStrike">
              <a:latin typeface="Arial"/>
            </a:endParaRPr>
          </a:p>
          <a:p>
            <a:pPr algn="just">
              <a:lnSpc>
                <a:spcPts val="3424"/>
              </a:lnSpc>
              <a:buNone/>
            </a:pPr>
            <a:r>
              <a:rPr b="1" lang="en-US" sz="2450" spc="-1" strike="noStrike">
                <a:solidFill>
                  <a:srgbClr val="000000"/>
                </a:solidFill>
                <a:latin typeface="Canva Sans Bold"/>
                <a:ea typeface="Canva Sans Bold"/>
              </a:rPr>
              <a:t>    </a:t>
            </a:r>
            <a:r>
              <a:rPr b="1" lang="en-US" sz="2450" spc="-1" strike="noStrike">
                <a:solidFill>
                  <a:srgbClr val="000000"/>
                </a:solidFill>
                <a:latin typeface="Canva Sans Bold"/>
                <a:ea typeface="Canva Sans Bold"/>
              </a:rPr>
              <a:t>def stop_engine(self):</a:t>
            </a:r>
            <a:endParaRPr b="0" lang="en-IN" sz="2450" spc="-1" strike="noStrike">
              <a:latin typeface="Arial"/>
            </a:endParaRPr>
          </a:p>
          <a:p>
            <a:pPr algn="just">
              <a:lnSpc>
                <a:spcPts val="3424"/>
              </a:lnSpc>
              <a:buNone/>
            </a:pPr>
            <a:r>
              <a:rPr b="1" lang="en-US" sz="2450" spc="-1" strike="noStrike">
                <a:solidFill>
                  <a:srgbClr val="000000"/>
                </a:solidFill>
                <a:latin typeface="Canva Sans Bold"/>
                <a:ea typeface="Canva Sans Bold"/>
              </a:rPr>
              <a:t>        </a:t>
            </a:r>
            <a:r>
              <a:rPr b="1" lang="en-US" sz="2450" spc="-1" strike="noStrike">
                <a:solidFill>
                  <a:srgbClr val="000000"/>
                </a:solidFill>
                <a:latin typeface="Canva Sans Bold"/>
                <a:ea typeface="Canva Sans Bold"/>
              </a:rPr>
              <a:t>return f"{self.brand} {self.model} engine stopped."</a:t>
            </a:r>
            <a:endParaRPr b="0" lang="en-IN" sz="2450" spc="-1" strike="noStrike">
              <a:latin typeface="Arial"/>
            </a:endParaRPr>
          </a:p>
          <a:p>
            <a:pPr algn="just">
              <a:lnSpc>
                <a:spcPts val="3424"/>
              </a:lnSpc>
              <a:buNone/>
            </a:pPr>
            <a:endParaRPr b="0" lang="en-IN" sz="1800" spc="-1" strike="noStrike">
              <a:latin typeface="Arial"/>
            </a:endParaRPr>
          </a:p>
          <a:p>
            <a:pPr algn="just">
              <a:lnSpc>
                <a:spcPts val="3424"/>
              </a:lnSpc>
              <a:buNone/>
            </a:pPr>
            <a:r>
              <a:rPr b="1" lang="en-US" sz="2450" spc="-1" strike="noStrike">
                <a:solidFill>
                  <a:srgbClr val="000000"/>
                </a:solidFill>
                <a:latin typeface="Canva Sans Bold"/>
                <a:ea typeface="Canva Sans Bold"/>
              </a:rPr>
              <a:t># Child class inheriting from Vehicle</a:t>
            </a:r>
            <a:endParaRPr b="0" lang="en-IN" sz="2450" spc="-1" strike="noStrike">
              <a:latin typeface="Arial"/>
            </a:endParaRPr>
          </a:p>
          <a:p>
            <a:pPr algn="just">
              <a:lnSpc>
                <a:spcPts val="3424"/>
              </a:lnSpc>
              <a:buNone/>
            </a:pPr>
            <a:r>
              <a:rPr b="1" lang="en-US" sz="2450" spc="-1" strike="noStrike">
                <a:solidFill>
                  <a:srgbClr val="000000"/>
                </a:solidFill>
                <a:latin typeface="Canva Sans Bold"/>
                <a:ea typeface="Canva Sans Bold"/>
              </a:rPr>
              <a:t>class Car(Vehicle):</a:t>
            </a:r>
            <a:endParaRPr b="0" lang="en-IN" sz="2450" spc="-1" strike="noStrike">
              <a:latin typeface="Arial"/>
            </a:endParaRPr>
          </a:p>
          <a:p>
            <a:pPr algn="just">
              <a:lnSpc>
                <a:spcPts val="3424"/>
              </a:lnSpc>
              <a:buNone/>
            </a:pPr>
            <a:r>
              <a:rPr b="1" lang="en-US" sz="2450" spc="-1" strike="noStrike">
                <a:solidFill>
                  <a:srgbClr val="000000"/>
                </a:solidFill>
                <a:latin typeface="Canva Sans Bold"/>
                <a:ea typeface="Canva Sans Bold"/>
              </a:rPr>
              <a:t>    </a:t>
            </a:r>
            <a:r>
              <a:rPr b="1" lang="en-US" sz="2450" spc="-1" strike="noStrike">
                <a:solidFill>
                  <a:srgbClr val="000000"/>
                </a:solidFill>
                <a:latin typeface="Canva Sans Bold"/>
                <a:ea typeface="Canva Sans Bold"/>
              </a:rPr>
              <a:t>def _init_(self, brand, model, seats):</a:t>
            </a:r>
            <a:endParaRPr b="0" lang="en-IN" sz="2450" spc="-1" strike="noStrike">
              <a:latin typeface="Arial"/>
            </a:endParaRPr>
          </a:p>
          <a:p>
            <a:pPr algn="just">
              <a:lnSpc>
                <a:spcPts val="3424"/>
              </a:lnSpc>
              <a:buNone/>
            </a:pPr>
            <a:r>
              <a:rPr b="1" lang="en-US" sz="2450" spc="-1" strike="noStrike">
                <a:solidFill>
                  <a:srgbClr val="000000"/>
                </a:solidFill>
                <a:latin typeface="Canva Sans Bold"/>
                <a:ea typeface="Canva Sans Bold"/>
              </a:rPr>
              <a:t>        </a:t>
            </a:r>
            <a:r>
              <a:rPr b="1" lang="en-US" sz="2450" spc="-1" strike="noStrike">
                <a:solidFill>
                  <a:srgbClr val="000000"/>
                </a:solidFill>
                <a:latin typeface="Canva Sans Bold"/>
                <a:ea typeface="Canva Sans Bold"/>
              </a:rPr>
              <a:t># Call the parent class's constructor</a:t>
            </a:r>
            <a:endParaRPr b="0" lang="en-IN" sz="2450" spc="-1" strike="noStrike">
              <a:latin typeface="Arial"/>
            </a:endParaRPr>
          </a:p>
          <a:p>
            <a:pPr algn="just">
              <a:lnSpc>
                <a:spcPts val="3424"/>
              </a:lnSpc>
              <a:buNone/>
            </a:pPr>
            <a:r>
              <a:rPr b="1" lang="en-US" sz="2450" spc="-1" strike="noStrike">
                <a:solidFill>
                  <a:srgbClr val="000000"/>
                </a:solidFill>
                <a:latin typeface="Canva Sans Bold"/>
                <a:ea typeface="Canva Sans Bold"/>
              </a:rPr>
              <a:t>        </a:t>
            </a:r>
            <a:r>
              <a:rPr b="1" lang="en-US" sz="2450" spc="-1" strike="noStrike">
                <a:solidFill>
                  <a:srgbClr val="000000"/>
                </a:solidFill>
                <a:latin typeface="Canva Sans Bold"/>
                <a:ea typeface="Canva Sans Bold"/>
              </a:rPr>
              <a:t>super()._init_(brand, model)</a:t>
            </a:r>
            <a:endParaRPr b="0" lang="en-IN" sz="2450" spc="-1" strike="noStrike">
              <a:latin typeface="Arial"/>
            </a:endParaRPr>
          </a:p>
          <a:p>
            <a:pPr algn="just">
              <a:lnSpc>
                <a:spcPts val="3424"/>
              </a:lnSpc>
              <a:buNone/>
            </a:pPr>
            <a:r>
              <a:rPr b="1" lang="en-US" sz="2450" spc="-1" strike="noStrike">
                <a:solidFill>
                  <a:srgbClr val="000000"/>
                </a:solidFill>
                <a:latin typeface="Canva Sans Bold"/>
                <a:ea typeface="Canva Sans Bold"/>
              </a:rPr>
              <a:t>        </a:t>
            </a:r>
            <a:r>
              <a:rPr b="1" lang="en-US" sz="2450" spc="-1" strike="noStrike">
                <a:solidFill>
                  <a:srgbClr val="000000"/>
                </a:solidFill>
                <a:latin typeface="Canva Sans Bold"/>
                <a:ea typeface="Canva Sans Bold"/>
              </a:rPr>
              <a:t>self.seats = seats</a:t>
            </a:r>
            <a:endParaRPr b="0" lang="en-IN" sz="2450" spc="-1" strike="noStrike">
              <a:latin typeface="Arial"/>
            </a:endParaRPr>
          </a:p>
          <a:p>
            <a:pPr algn="just">
              <a:lnSpc>
                <a:spcPts val="3424"/>
              </a:lnSpc>
              <a:buNone/>
            </a:pPr>
            <a:endParaRPr b="0" lang="en-IN" sz="1800" spc="-1" strike="noStrike">
              <a:latin typeface="Arial"/>
            </a:endParaRPr>
          </a:p>
          <a:p>
            <a:pPr algn="just">
              <a:lnSpc>
                <a:spcPts val="3424"/>
              </a:lnSpc>
              <a:buNone/>
            </a:pPr>
            <a:r>
              <a:rPr b="1" lang="en-US" sz="2450" spc="-1" strike="noStrike">
                <a:solidFill>
                  <a:srgbClr val="000000"/>
                </a:solidFill>
                <a:latin typeface="Canva Sans Bold"/>
                <a:ea typeface="Canva Sans Bold"/>
              </a:rPr>
              <a:t>   </a:t>
            </a:r>
            <a:endParaRPr b="0" lang="en-IN" sz="2450" spc="-1" strike="noStrike">
              <a:latin typeface="Arial"/>
            </a:endParaRPr>
          </a:p>
        </p:txBody>
      </p:sp>
      <p:sp>
        <p:nvSpPr>
          <p:cNvPr id="169" name="TextBox 4"/>
          <p:cNvSpPr/>
          <p:nvPr/>
        </p:nvSpPr>
        <p:spPr>
          <a:xfrm>
            <a:off x="9720000" y="2491200"/>
            <a:ext cx="7926840" cy="828288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
          <p:cNvSpPr txBox="1"/>
          <p:nvPr/>
        </p:nvSpPr>
        <p:spPr>
          <a:xfrm>
            <a:off x="900000" y="1176120"/>
            <a:ext cx="11880000" cy="6563880"/>
          </a:xfrm>
          <a:prstGeom prst="rect">
            <a:avLst/>
          </a:prstGeom>
          <a:noFill/>
          <a:ln w="0">
            <a:noFill/>
          </a:ln>
        </p:spPr>
        <p:txBody>
          <a:bodyPr lIns="90000" rIns="90000" tIns="45000" bIns="45000" anchor="t">
            <a:noAutofit/>
          </a:bodyPr>
          <a:p>
            <a:r>
              <a:rPr b="1" lang="en-US" sz="2450" spc="-1" strike="noStrike">
                <a:solidFill>
                  <a:srgbClr val="000000"/>
                </a:solidFill>
                <a:latin typeface="Canva Sans Bold"/>
                <a:ea typeface="Canva Sans Bold"/>
              </a:rPr>
              <a:t> </a:t>
            </a:r>
            <a:r>
              <a:rPr b="1" lang="en-US" sz="2450" spc="-1" strike="noStrike">
                <a:solidFill>
                  <a:srgbClr val="000000"/>
                </a:solidFill>
                <a:latin typeface="Canva Sans Bold"/>
                <a:ea typeface="Canva Sans Bold"/>
              </a:rPr>
              <a:t>def play_music(self):</a:t>
            </a:r>
            <a:endParaRPr b="0" lang="en-IN" sz="2450" spc="-1" strike="noStrike">
              <a:latin typeface="Arial"/>
            </a:endParaRPr>
          </a:p>
          <a:p>
            <a:r>
              <a:rPr b="1" lang="en-US" sz="2450" spc="-1" strike="noStrike">
                <a:solidFill>
                  <a:srgbClr val="000000"/>
                </a:solidFill>
                <a:latin typeface="Canva Sans Bold"/>
                <a:ea typeface="Canva Sans Bold"/>
              </a:rPr>
              <a:t> </a:t>
            </a:r>
            <a:r>
              <a:rPr b="1" lang="en-US" sz="2450" spc="-1" strike="noStrike">
                <a:solidFill>
                  <a:srgbClr val="000000"/>
                </a:solidFill>
                <a:latin typeface="Canva Sans Bold"/>
                <a:ea typeface="Canva Sans Bold"/>
              </a:rPr>
              <a:t>return "Playing music in the car."</a:t>
            </a:r>
            <a:endParaRPr b="0" lang="en-IN" sz="2450" spc="-1" strike="noStrike">
              <a:latin typeface="Arial"/>
            </a:endParaRPr>
          </a:p>
          <a:p>
            <a:endParaRPr b="0" lang="en-IN" sz="1800" spc="-1" strike="noStrike">
              <a:latin typeface="Arial"/>
            </a:endParaRPr>
          </a:p>
          <a:p>
            <a:r>
              <a:rPr b="1" lang="en-US" sz="2450" spc="-1" strike="noStrike">
                <a:solidFill>
                  <a:srgbClr val="000000"/>
                </a:solidFill>
                <a:latin typeface="Canva Sans Bold"/>
                <a:ea typeface="Canva Sans Bold"/>
              </a:rPr>
              <a:t> </a:t>
            </a:r>
            <a:r>
              <a:rPr b="1" lang="en-US" sz="2450" spc="-1" strike="noStrike">
                <a:solidFill>
                  <a:srgbClr val="000000"/>
                </a:solidFill>
                <a:latin typeface="Canva Sans Bold"/>
                <a:ea typeface="Canva Sans Bold"/>
              </a:rPr>
              <a:t>def car_info(self):</a:t>
            </a:r>
            <a:endParaRPr b="0" lang="en-IN" sz="2450" spc="-1" strike="noStrike">
              <a:latin typeface="Arial"/>
            </a:endParaRPr>
          </a:p>
          <a:p>
            <a:r>
              <a:rPr b="1" lang="en-US" sz="2450" spc="-1" strike="noStrike">
                <a:solidFill>
                  <a:srgbClr val="000000"/>
                </a:solidFill>
                <a:latin typeface="Canva Sans Bold"/>
                <a:ea typeface="Canva Sans Bold"/>
              </a:rPr>
              <a:t> </a:t>
            </a:r>
            <a:r>
              <a:rPr b="1" lang="en-US" sz="2450" spc="-1" strike="noStrike">
                <a:solidFill>
                  <a:srgbClr val="000000"/>
                </a:solidFill>
                <a:latin typeface="Canva Sans Bold"/>
                <a:ea typeface="Canva Sans Bold"/>
              </a:rPr>
              <a:t>return f"{self.brand} {self.model} with {self.seats} seats."</a:t>
            </a:r>
            <a:endParaRPr b="0" lang="en-IN" sz="2450" spc="-1" strike="noStrike">
              <a:latin typeface="Arial"/>
            </a:endParaRPr>
          </a:p>
          <a:p>
            <a:endParaRPr b="0" lang="en-IN" sz="1800" spc="-1" strike="noStrike">
              <a:latin typeface="Arial"/>
            </a:endParaRPr>
          </a:p>
          <a:p>
            <a:r>
              <a:rPr b="1" lang="en-US" sz="2450" spc="-1" strike="noStrike">
                <a:solidFill>
                  <a:srgbClr val="000000"/>
                </a:solidFill>
                <a:latin typeface="Canva Sans Bold"/>
                <a:ea typeface="Canva Sans Bold"/>
              </a:rPr>
              <a:t># Creating an object of the Car class</a:t>
            </a:r>
            <a:endParaRPr b="0" lang="en-IN" sz="2450" spc="-1" strike="noStrike">
              <a:latin typeface="Arial"/>
            </a:endParaRPr>
          </a:p>
          <a:p>
            <a:r>
              <a:rPr b="1" lang="en-US" sz="2450" spc="-1" strike="noStrike">
                <a:solidFill>
                  <a:srgbClr val="000000"/>
                </a:solidFill>
                <a:latin typeface="Canva Sans Bold"/>
                <a:ea typeface="Canva Sans Bold"/>
              </a:rPr>
              <a:t>my_car = Car("Toyota", "Corolla", 5)</a:t>
            </a:r>
            <a:endParaRPr b="0" lang="en-IN" sz="2450" spc="-1" strike="noStrike">
              <a:latin typeface="Arial"/>
            </a:endParaRPr>
          </a:p>
          <a:p>
            <a:endParaRPr b="0" lang="en-IN" sz="1800" spc="-1" strike="noStrike">
              <a:latin typeface="Arial"/>
            </a:endParaRPr>
          </a:p>
          <a:p>
            <a:r>
              <a:rPr b="1" lang="en-US" sz="2450" spc="-1" strike="noStrike">
                <a:solidFill>
                  <a:srgbClr val="000000"/>
                </a:solidFill>
                <a:latin typeface="Canva Sans Bold"/>
                <a:ea typeface="Canva Sans Bold"/>
              </a:rPr>
              <a:t># Using methods from both the parent and child classes</a:t>
            </a:r>
            <a:endParaRPr b="0" lang="en-IN" sz="2450" spc="-1" strike="noStrike">
              <a:latin typeface="Arial"/>
            </a:endParaRPr>
          </a:p>
          <a:p>
            <a:r>
              <a:rPr b="1" lang="en-US" sz="2450" spc="-1" strike="noStrike">
                <a:solidFill>
                  <a:srgbClr val="000000"/>
                </a:solidFill>
                <a:latin typeface="Canva Sans Bold"/>
                <a:ea typeface="Canva Sans Bold"/>
              </a:rPr>
              <a:t>print(my_car.start_engine()) # Inherited from Vehicle</a:t>
            </a:r>
            <a:endParaRPr b="0" lang="en-IN" sz="2450" spc="-1" strike="noStrike">
              <a:latin typeface="Arial"/>
            </a:endParaRPr>
          </a:p>
          <a:p>
            <a:r>
              <a:rPr b="1" lang="en-US" sz="2450" spc="-1" strike="noStrike">
                <a:solidFill>
                  <a:srgbClr val="000000"/>
                </a:solidFill>
                <a:latin typeface="Canva Sans Bold"/>
                <a:ea typeface="Canva Sans Bold"/>
              </a:rPr>
              <a:t>print(my_car.play_music()) # Defined in Car</a:t>
            </a:r>
            <a:endParaRPr b="0" lang="en-IN" sz="2450" spc="-1" strike="noStrike">
              <a:latin typeface="Arial"/>
            </a:endParaRPr>
          </a:p>
          <a:p>
            <a:r>
              <a:rPr b="1" lang="en-US" sz="2450" spc="-1" strike="noStrike">
                <a:solidFill>
                  <a:srgbClr val="000000"/>
                </a:solidFill>
                <a:latin typeface="Canva Sans Bold"/>
                <a:ea typeface="Canva Sans Bold"/>
              </a:rPr>
              <a:t>print(my_car.car_info()) # Defined in Car</a:t>
            </a:r>
            <a:endParaRPr b="0" lang="en-IN" sz="2450" spc="-1" strike="noStrike">
              <a:latin typeface="Arial"/>
            </a:endParaRPr>
          </a:p>
          <a:p>
            <a:r>
              <a:rPr b="1" lang="en-US" sz="2450" spc="-1" strike="noStrike">
                <a:solidFill>
                  <a:srgbClr val="000000"/>
                </a:solidFill>
                <a:latin typeface="Canva Sans Bold"/>
                <a:ea typeface="Canva Sans Bold"/>
              </a:rPr>
              <a:t>print(my_car.stop_engine()) # Inherited from Vehicle</a:t>
            </a:r>
            <a:endParaRPr b="0" lang="en-IN" sz="2450" spc="-1" strike="noStrike">
              <a:latin typeface="Arial"/>
            </a:endParaRPr>
          </a:p>
          <a:p>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3eb"/>
        </a:solidFill>
      </p:bgPr>
    </p:bg>
    <p:spTree>
      <p:nvGrpSpPr>
        <p:cNvPr id="1" name=""/>
        <p:cNvGrpSpPr/>
        <p:nvPr/>
      </p:nvGrpSpPr>
      <p:grpSpPr>
        <a:xfrm>
          <a:off x="0" y="0"/>
          <a:ext cx="0" cy="0"/>
          <a:chOff x="0" y="0"/>
          <a:chExt cx="0" cy="0"/>
        </a:xfrm>
      </p:grpSpPr>
      <p:sp>
        <p:nvSpPr>
          <p:cNvPr id="171" name="TextBox 2"/>
          <p:cNvSpPr/>
          <p:nvPr/>
        </p:nvSpPr>
        <p:spPr>
          <a:xfrm>
            <a:off x="1236240" y="866880"/>
            <a:ext cx="15814800" cy="1510920"/>
          </a:xfrm>
          <a:prstGeom prst="rect">
            <a:avLst/>
          </a:prstGeom>
          <a:noFill/>
          <a:ln w="0">
            <a:noFill/>
          </a:ln>
        </p:spPr>
        <p:style>
          <a:lnRef idx="0"/>
          <a:fillRef idx="0"/>
          <a:effectRef idx="0"/>
          <a:fontRef idx="minor"/>
        </p:style>
        <p:txBody>
          <a:bodyPr lIns="0" rIns="0" tIns="0" bIns="0" anchor="t">
            <a:spAutoFit/>
          </a:bodyPr>
          <a:p>
            <a:pPr algn="ctr">
              <a:lnSpc>
                <a:spcPts val="11900"/>
              </a:lnSpc>
              <a:buNone/>
            </a:pPr>
            <a:r>
              <a:rPr b="0" lang="en-US" sz="8500" spc="-1" strike="noStrike">
                <a:solidFill>
                  <a:srgbClr val="000000"/>
                </a:solidFill>
                <a:latin typeface="Alatsi"/>
                <a:ea typeface="Alatsi"/>
              </a:rPr>
              <a:t>POLYMORPHISM</a:t>
            </a:r>
            <a:endParaRPr b="0" lang="en-IN" sz="8500" spc="-1" strike="noStrike">
              <a:latin typeface="Arial"/>
            </a:endParaRPr>
          </a:p>
        </p:txBody>
      </p:sp>
      <p:sp>
        <p:nvSpPr>
          <p:cNvPr id="172" name="AutoShape 3"/>
          <p:cNvSpPr/>
          <p:nvPr/>
        </p:nvSpPr>
        <p:spPr>
          <a:xfrm>
            <a:off x="-260280" y="9061200"/>
            <a:ext cx="7104600" cy="19080"/>
          </a:xfrm>
          <a:prstGeom prst="line">
            <a:avLst/>
          </a:prstGeom>
          <a:ln w="114300">
            <a:solidFill>
              <a:srgbClr val="9fc3d0"/>
            </a:solidFill>
            <a:round/>
          </a:ln>
        </p:spPr>
        <p:style>
          <a:lnRef idx="0"/>
          <a:fillRef idx="0"/>
          <a:effectRef idx="0"/>
          <a:fontRef idx="minor"/>
        </p:style>
      </p:sp>
      <p:sp>
        <p:nvSpPr>
          <p:cNvPr id="173" name="AutoShape 4"/>
          <p:cNvSpPr/>
          <p:nvPr/>
        </p:nvSpPr>
        <p:spPr>
          <a:xfrm>
            <a:off x="11430000" y="9061200"/>
            <a:ext cx="7105320" cy="19080"/>
          </a:xfrm>
          <a:prstGeom prst="line">
            <a:avLst/>
          </a:prstGeom>
          <a:ln w="114300">
            <a:solidFill>
              <a:srgbClr val="9fc3d0"/>
            </a:solidFill>
            <a:round/>
          </a:ln>
        </p:spPr>
        <p:style>
          <a:lnRef idx="0"/>
          <a:fillRef idx="0"/>
          <a:effectRef idx="0"/>
          <a:fontRef idx="minor"/>
        </p:style>
      </p:sp>
      <p:grpSp>
        <p:nvGrpSpPr>
          <p:cNvPr id="174" name="Group 5"/>
          <p:cNvGrpSpPr/>
          <p:nvPr/>
        </p:nvGrpSpPr>
        <p:grpSpPr>
          <a:xfrm>
            <a:off x="15859080" y="-97920"/>
            <a:ext cx="1562400" cy="1770840"/>
            <a:chOff x="15859080" y="-97920"/>
            <a:chExt cx="1562400" cy="1770840"/>
          </a:xfrm>
        </p:grpSpPr>
        <p:grpSp>
          <p:nvGrpSpPr>
            <p:cNvPr id="175" name="Group 6"/>
            <p:cNvGrpSpPr/>
            <p:nvPr/>
          </p:nvGrpSpPr>
          <p:grpSpPr>
            <a:xfrm>
              <a:off x="15915960" y="-97920"/>
              <a:ext cx="1449000" cy="1770840"/>
              <a:chOff x="15915960" y="-97920"/>
              <a:chExt cx="1449000" cy="1770840"/>
            </a:xfrm>
          </p:grpSpPr>
          <p:sp>
            <p:nvSpPr>
              <p:cNvPr id="176" name="Freeform 7"/>
              <p:cNvSpPr/>
              <p:nvPr/>
            </p:nvSpPr>
            <p:spPr>
              <a:xfrm>
                <a:off x="15915960" y="0"/>
                <a:ext cx="1449000" cy="1672920"/>
              </a:xfrm>
              <a:custGeom>
                <a:avLst/>
                <a:gdLst/>
                <a:ah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w="0">
                <a:noFill/>
              </a:ln>
            </p:spPr>
            <p:style>
              <a:lnRef idx="0"/>
              <a:fillRef idx="0"/>
              <a:effectRef idx="0"/>
              <a:fontRef idx="minor"/>
            </p:style>
          </p:sp>
          <p:sp>
            <p:nvSpPr>
              <p:cNvPr id="177" name="TextBox 8"/>
              <p:cNvSpPr/>
              <p:nvPr/>
            </p:nvSpPr>
            <p:spPr>
              <a:xfrm>
                <a:off x="15915960" y="-97920"/>
                <a:ext cx="1449000" cy="1509480"/>
              </a:xfrm>
              <a:prstGeom prst="rect">
                <a:avLst/>
              </a:prstGeom>
              <a:noFill/>
              <a:ln w="0">
                <a:noFill/>
              </a:ln>
            </p:spPr>
            <p:style>
              <a:lnRef idx="0"/>
              <a:fillRef idx="0"/>
              <a:effectRef idx="0"/>
              <a:fontRef idx="minor"/>
            </p:style>
          </p:sp>
        </p:grpSp>
        <p:sp>
          <p:nvSpPr>
            <p:cNvPr id="178" name="TextBox 9"/>
            <p:cNvSpPr/>
            <p:nvPr/>
          </p:nvSpPr>
          <p:spPr>
            <a:xfrm>
              <a:off x="15859080" y="328320"/>
              <a:ext cx="1562400" cy="990720"/>
            </a:xfrm>
            <a:prstGeom prst="rect">
              <a:avLst/>
            </a:prstGeom>
            <a:noFill/>
            <a:ln w="0">
              <a:noFill/>
            </a:ln>
          </p:spPr>
          <p:style>
            <a:lnRef idx="0"/>
            <a:fillRef idx="0"/>
            <a:effectRef idx="0"/>
            <a:fontRef idx="minor"/>
          </p:style>
          <p:txBody>
            <a:bodyPr lIns="0" rIns="0" tIns="0" bIns="0" anchor="t">
              <a:spAutoFit/>
            </a:bodyPr>
            <a:p>
              <a:pPr algn="ctr">
                <a:lnSpc>
                  <a:spcPts val="7804"/>
                </a:lnSpc>
                <a:buNone/>
              </a:pPr>
              <a:r>
                <a:rPr b="1" lang="en-US" sz="5580" spc="-1" strike="noStrike">
                  <a:solidFill>
                    <a:srgbClr val="000000"/>
                  </a:solidFill>
                  <a:latin typeface="Open Sans Bold"/>
                  <a:ea typeface="Open Sans Bold"/>
                </a:rPr>
                <a:t>11</a:t>
              </a:r>
              <a:endParaRPr b="0" lang="en-IN" sz="5580" spc="-1" strike="noStrike">
                <a:latin typeface="Arial"/>
              </a:endParaRPr>
            </a:p>
          </p:txBody>
        </p:sp>
      </p:grpSp>
      <p:sp>
        <p:nvSpPr>
          <p:cNvPr id="179" name="Freeform 10"/>
          <p:cNvSpPr/>
          <p:nvPr/>
        </p:nvSpPr>
        <p:spPr>
          <a:xfrm>
            <a:off x="-1145160" y="-402120"/>
            <a:ext cx="7314840" cy="2477520"/>
          </a:xfrm>
          <a:custGeom>
            <a:avLst/>
            <a:gdLst/>
            <a:ahLst/>
            <a:rect l="l" t="t" r="r" b="b"/>
            <a:pathLst>
              <a:path w="7315200" h="2477783">
                <a:moveTo>
                  <a:pt x="0" y="0"/>
                </a:moveTo>
                <a:lnTo>
                  <a:pt x="7315200" y="0"/>
                </a:lnTo>
                <a:lnTo>
                  <a:pt x="7315200" y="2477783"/>
                </a:lnTo>
                <a:lnTo>
                  <a:pt x="0" y="2477783"/>
                </a:lnTo>
                <a:lnTo>
                  <a:pt x="0" y="0"/>
                </a:lnTo>
                <a:close/>
              </a:path>
            </a:pathLst>
          </a:custGeom>
          <a:blipFill rotWithShape="0">
            <a:blip r:embed="rId1"/>
            <a:srcRect/>
            <a:stretch/>
          </a:blipFill>
          <a:ln w="0">
            <a:noFill/>
          </a:ln>
        </p:spPr>
        <p:style>
          <a:lnRef idx="0"/>
          <a:fillRef idx="0"/>
          <a:effectRef idx="0"/>
          <a:fontRef idx="minor"/>
        </p:style>
      </p:sp>
      <p:sp>
        <p:nvSpPr>
          <p:cNvPr id="180" name="Freeform 11"/>
          <p:cNvSpPr/>
          <p:nvPr/>
        </p:nvSpPr>
        <p:spPr>
          <a:xfrm>
            <a:off x="14982840" y="5143680"/>
            <a:ext cx="7314840" cy="2477520"/>
          </a:xfrm>
          <a:custGeom>
            <a:avLst/>
            <a:gdLst/>
            <a:ahLst/>
            <a:rect l="l" t="t" r="r" b="b"/>
            <a:pathLst>
              <a:path w="7315200" h="2477783">
                <a:moveTo>
                  <a:pt x="0" y="0"/>
                </a:moveTo>
                <a:lnTo>
                  <a:pt x="7315200" y="0"/>
                </a:lnTo>
                <a:lnTo>
                  <a:pt x="7315200" y="2477783"/>
                </a:lnTo>
                <a:lnTo>
                  <a:pt x="0" y="2477783"/>
                </a:lnTo>
                <a:lnTo>
                  <a:pt x="0" y="0"/>
                </a:lnTo>
                <a:close/>
              </a:path>
            </a:pathLst>
          </a:custGeom>
          <a:blipFill rotWithShape="0">
            <a:blip r:embed="rId2"/>
            <a:srcRect/>
            <a:stretch/>
          </a:blipFill>
          <a:ln w="0">
            <a:noFill/>
          </a:ln>
        </p:spPr>
        <p:style>
          <a:lnRef idx="0"/>
          <a:fillRef idx="0"/>
          <a:effectRef idx="0"/>
          <a:fontRef idx="minor"/>
        </p:style>
      </p:sp>
      <p:sp>
        <p:nvSpPr>
          <p:cNvPr id="181" name="TextBox 12"/>
          <p:cNvSpPr/>
          <p:nvPr/>
        </p:nvSpPr>
        <p:spPr>
          <a:xfrm>
            <a:off x="231840" y="2222640"/>
            <a:ext cx="9000" cy="886680"/>
          </a:xfrm>
          <a:prstGeom prst="rect">
            <a:avLst/>
          </a:prstGeom>
          <a:noFill/>
          <a:ln w="0">
            <a:noFill/>
          </a:ln>
        </p:spPr>
        <p:style>
          <a:lnRef idx="0"/>
          <a:fillRef idx="0"/>
          <a:effectRef idx="0"/>
          <a:fontRef idx="minor"/>
        </p:style>
      </p:sp>
      <p:sp>
        <p:nvSpPr>
          <p:cNvPr id="182" name="TextBox 13"/>
          <p:cNvSpPr/>
          <p:nvPr/>
        </p:nvSpPr>
        <p:spPr>
          <a:xfrm>
            <a:off x="426960" y="3316680"/>
            <a:ext cx="17153640" cy="2577240"/>
          </a:xfrm>
          <a:prstGeom prst="rect">
            <a:avLst/>
          </a:prstGeom>
          <a:noFill/>
          <a:ln w="0">
            <a:noFill/>
          </a:ln>
        </p:spPr>
        <p:style>
          <a:lnRef idx="0"/>
          <a:fillRef idx="0"/>
          <a:effectRef idx="0"/>
          <a:fontRef idx="minor"/>
        </p:style>
        <p:txBody>
          <a:bodyPr lIns="0" rIns="0" tIns="0" bIns="0" anchor="t">
            <a:spAutoFit/>
          </a:bodyPr>
          <a:p>
            <a:pPr lvl="1" marL="626040" indent="-313200" algn="just">
              <a:lnSpc>
                <a:spcPts val="4059"/>
              </a:lnSpc>
              <a:buClr>
                <a:srgbClr val="000000"/>
              </a:buClr>
              <a:buFont typeface="Arial"/>
              <a:buChar char="•"/>
            </a:pPr>
            <a:r>
              <a:rPr b="1" lang="en-US" sz="2900" spc="-1" strike="noStrike">
                <a:solidFill>
                  <a:srgbClr val="000000"/>
                </a:solidFill>
                <a:latin typeface="Canva Sans Bold"/>
                <a:ea typeface="Canva Sans Bold"/>
              </a:rPr>
              <a:t>Polymorphism is the ability of any data to be processedin more than one form. </a:t>
            </a:r>
            <a:endParaRPr b="0" lang="en-IN" sz="2900" spc="-1" strike="noStrike">
              <a:latin typeface="Arial"/>
            </a:endParaRPr>
          </a:p>
          <a:p>
            <a:pPr algn="just">
              <a:lnSpc>
                <a:spcPts val="4059"/>
              </a:lnSpc>
              <a:buNone/>
            </a:pPr>
            <a:endParaRPr b="0" lang="en-IN" sz="1800" spc="-1" strike="noStrike">
              <a:latin typeface="Arial"/>
            </a:endParaRPr>
          </a:p>
          <a:p>
            <a:pPr lvl="1" marL="626040" indent="-313200" algn="just">
              <a:lnSpc>
                <a:spcPts val="4059"/>
              </a:lnSpc>
              <a:buClr>
                <a:srgbClr val="000000"/>
              </a:buClr>
              <a:buFont typeface="Arial"/>
              <a:buChar char="•"/>
            </a:pPr>
            <a:r>
              <a:rPr b="1" lang="en-US" sz="2900" spc="-1" strike="noStrike">
                <a:solidFill>
                  <a:srgbClr val="000000"/>
                </a:solidFill>
                <a:latin typeface="Canva Sans Bold"/>
                <a:ea typeface="Canva Sans Bold"/>
              </a:rPr>
              <a:t>The word itself indicates the meaning as poly meansmany and morphism means types. Polymorphism is one of the most important concepts of object-oriented programming languages</a:t>
            </a: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3eb"/>
        </a:solidFill>
      </p:bgPr>
    </p:bg>
    <p:spTree>
      <p:nvGrpSpPr>
        <p:cNvPr id="1" name=""/>
        <p:cNvGrpSpPr/>
        <p:nvPr/>
      </p:nvGrpSpPr>
      <p:grpSpPr>
        <a:xfrm>
          <a:off x="0" y="0"/>
          <a:ext cx="0" cy="0"/>
          <a:chOff x="0" y="0"/>
          <a:chExt cx="0" cy="0"/>
        </a:xfrm>
      </p:grpSpPr>
      <p:sp>
        <p:nvSpPr>
          <p:cNvPr id="183" name="TextBox 2"/>
          <p:cNvSpPr/>
          <p:nvPr/>
        </p:nvSpPr>
        <p:spPr>
          <a:xfrm>
            <a:off x="180000" y="226440"/>
            <a:ext cx="10035000" cy="853560"/>
          </a:xfrm>
          <a:prstGeom prst="rect">
            <a:avLst/>
          </a:prstGeom>
          <a:noFill/>
          <a:ln w="0">
            <a:noFill/>
          </a:ln>
        </p:spPr>
        <p:style>
          <a:lnRef idx="0"/>
          <a:fillRef idx="0"/>
          <a:effectRef idx="0"/>
          <a:fontRef idx="minor"/>
        </p:style>
        <p:txBody>
          <a:bodyPr lIns="0" rIns="0" tIns="0" bIns="0" anchor="t">
            <a:spAutoFit/>
          </a:bodyPr>
          <a:p>
            <a:pPr algn="ctr">
              <a:lnSpc>
                <a:spcPts val="6718"/>
              </a:lnSpc>
              <a:buNone/>
            </a:pPr>
            <a:r>
              <a:rPr b="1" lang="en-US" sz="4800" spc="-1" strike="noStrike">
                <a:solidFill>
                  <a:srgbClr val="000000"/>
                </a:solidFill>
                <a:latin typeface="Canva Sans Bold"/>
                <a:ea typeface="Canva Sans Bold"/>
              </a:rPr>
              <a:t>POLYMORPHISM EXAMPLE</a:t>
            </a:r>
            <a:endParaRPr b="0" lang="en-IN" sz="4800" spc="-1" strike="noStrike">
              <a:latin typeface="Arial"/>
            </a:endParaRPr>
          </a:p>
        </p:txBody>
      </p:sp>
      <p:sp>
        <p:nvSpPr>
          <p:cNvPr id="184" name="TextBox 3"/>
          <p:cNvSpPr/>
          <p:nvPr/>
        </p:nvSpPr>
        <p:spPr>
          <a:xfrm>
            <a:off x="420480" y="1411200"/>
            <a:ext cx="6959520" cy="7854120"/>
          </a:xfrm>
          <a:prstGeom prst="rect">
            <a:avLst/>
          </a:prstGeom>
          <a:noFill/>
          <a:ln w="0">
            <a:noFill/>
          </a:ln>
        </p:spPr>
        <p:style>
          <a:lnRef idx="0"/>
          <a:fillRef idx="0"/>
          <a:effectRef idx="0"/>
          <a:fontRef idx="minor"/>
        </p:style>
        <p:txBody>
          <a:bodyPr lIns="0" rIns="0" tIns="0" bIns="0" anchor="t">
            <a:spAutoFit/>
          </a:bodyPr>
          <a:p>
            <a:pPr>
              <a:lnSpc>
                <a:spcPts val="3436"/>
              </a:lnSpc>
              <a:buNone/>
            </a:pPr>
            <a:r>
              <a:rPr b="1" lang="en-US" sz="2450" spc="-1" strike="noStrike">
                <a:solidFill>
                  <a:srgbClr val="000000"/>
                </a:solidFill>
                <a:latin typeface="Canva Sans Bold"/>
                <a:ea typeface="Canva Sans Bold"/>
              </a:rPr>
              <a:t>public class Bird {</a:t>
            </a:r>
            <a:endParaRPr b="0" lang="en-IN" sz="2450" spc="-1" strike="noStrike">
              <a:latin typeface="Arial"/>
            </a:endParaRPr>
          </a:p>
          <a:p>
            <a:pPr>
              <a:lnSpc>
                <a:spcPts val="3436"/>
              </a:lnSpc>
              <a:buNone/>
            </a:pPr>
            <a:r>
              <a:rPr b="1" lang="en-US" sz="2450" spc="-1" strike="noStrike">
                <a:solidFill>
                  <a:srgbClr val="000000"/>
                </a:solidFill>
                <a:latin typeface="Canva Sans Bold"/>
                <a:ea typeface="Canva Sans Bold"/>
              </a:rPr>
              <a:t>Public void sound ( ) {</a:t>
            </a:r>
            <a:endParaRPr b="0" lang="en-IN" sz="2450" spc="-1" strike="noStrike">
              <a:latin typeface="Arial"/>
            </a:endParaRPr>
          </a:p>
          <a:p>
            <a:pPr>
              <a:lnSpc>
                <a:spcPts val="3436"/>
              </a:lnSpc>
              <a:buNone/>
            </a:pPr>
            <a:r>
              <a:rPr b="1" lang="en-US" sz="2450" spc="-1" strike="noStrike">
                <a:solidFill>
                  <a:srgbClr val="000000"/>
                </a:solidFill>
                <a:latin typeface="Canva Sans Bold"/>
                <a:ea typeface="Canva Sans Bold"/>
              </a:rPr>
              <a:t>System.out.println ( “ birds sounds “ );</a:t>
            </a:r>
            <a:endParaRPr b="0" lang="en-IN" sz="2450" spc="-1" strike="noStrike">
              <a:latin typeface="Arial"/>
            </a:endParaRPr>
          </a:p>
          <a:p>
            <a:pPr>
              <a:lnSpc>
                <a:spcPts val="3436"/>
              </a:lnSpc>
              <a:buNone/>
            </a:pPr>
            <a:r>
              <a:rPr b="1" lang="en-US" sz="2450" spc="-1" strike="noStrike">
                <a:solidFill>
                  <a:srgbClr val="000000"/>
                </a:solidFill>
                <a:latin typeface="Canva Sans Bold"/>
                <a:ea typeface="Canva Sans Bold"/>
              </a:rPr>
              <a:t>}</a:t>
            </a:r>
            <a:endParaRPr b="0" lang="en-IN" sz="2450" spc="-1" strike="noStrike">
              <a:latin typeface="Arial"/>
            </a:endParaRPr>
          </a:p>
          <a:p>
            <a:pPr>
              <a:lnSpc>
                <a:spcPts val="3436"/>
              </a:lnSpc>
              <a:buNone/>
            </a:pPr>
            <a:r>
              <a:rPr b="1" lang="en-US" sz="2450" spc="-1" strike="noStrike">
                <a:solidFill>
                  <a:srgbClr val="000000"/>
                </a:solidFill>
                <a:latin typeface="Canva Sans Bold"/>
                <a:ea typeface="Canva Sans Bold"/>
              </a:rPr>
              <a:t>}</a:t>
            </a:r>
            <a:endParaRPr b="0" lang="en-IN" sz="2450" spc="-1" strike="noStrike">
              <a:latin typeface="Arial"/>
            </a:endParaRPr>
          </a:p>
          <a:p>
            <a:pPr>
              <a:lnSpc>
                <a:spcPts val="3436"/>
              </a:lnSpc>
              <a:buNone/>
            </a:pPr>
            <a:r>
              <a:rPr b="1" lang="en-US" sz="2450" spc="-1" strike="noStrike">
                <a:solidFill>
                  <a:srgbClr val="000000"/>
                </a:solidFill>
                <a:latin typeface="Canva Sans Bold"/>
                <a:ea typeface="Canva Sans Bold"/>
              </a:rPr>
              <a:t>public class pigeon extends Bird {</a:t>
            </a:r>
            <a:endParaRPr b="0" lang="en-IN" sz="2450" spc="-1" strike="noStrike">
              <a:latin typeface="Arial"/>
            </a:endParaRPr>
          </a:p>
          <a:p>
            <a:pPr>
              <a:lnSpc>
                <a:spcPts val="3436"/>
              </a:lnSpc>
              <a:buNone/>
            </a:pPr>
            <a:r>
              <a:rPr b="1" lang="en-US" sz="2450" spc="-1" strike="noStrike">
                <a:solidFill>
                  <a:srgbClr val="000000"/>
                </a:solidFill>
                <a:latin typeface="Canva Sans Bold"/>
                <a:ea typeface="Canva Sans Bold"/>
              </a:rPr>
              <a:t>@override</a:t>
            </a:r>
            <a:endParaRPr b="0" lang="en-IN" sz="2450" spc="-1" strike="noStrike">
              <a:latin typeface="Arial"/>
            </a:endParaRPr>
          </a:p>
          <a:p>
            <a:pPr>
              <a:lnSpc>
                <a:spcPts val="3436"/>
              </a:lnSpc>
              <a:buNone/>
            </a:pPr>
            <a:r>
              <a:rPr b="1" lang="en-US" sz="2450" spc="-1" strike="noStrike">
                <a:solidFill>
                  <a:srgbClr val="000000"/>
                </a:solidFill>
                <a:latin typeface="Canva Sans Bold"/>
                <a:ea typeface="Canva Sans Bold"/>
              </a:rPr>
              <a:t>public void sound ( ) {</a:t>
            </a:r>
            <a:endParaRPr b="0" lang="en-IN" sz="2450" spc="-1" strike="noStrike">
              <a:latin typeface="Arial"/>
            </a:endParaRPr>
          </a:p>
          <a:p>
            <a:pPr>
              <a:lnSpc>
                <a:spcPts val="3436"/>
              </a:lnSpc>
              <a:buNone/>
            </a:pPr>
            <a:r>
              <a:rPr b="1" lang="en-US" sz="2450" spc="-1" strike="noStrike">
                <a:solidFill>
                  <a:srgbClr val="000000"/>
                </a:solidFill>
                <a:latin typeface="Canva Sans Bold"/>
                <a:ea typeface="Canva Sans Bold"/>
              </a:rPr>
              <a:t>System.out.println( “ cooing ” ) ;</a:t>
            </a:r>
            <a:endParaRPr b="0" lang="en-IN" sz="2450" spc="-1" strike="noStrike">
              <a:latin typeface="Arial"/>
            </a:endParaRPr>
          </a:p>
          <a:p>
            <a:pPr>
              <a:lnSpc>
                <a:spcPts val="3436"/>
              </a:lnSpc>
              <a:buNone/>
            </a:pPr>
            <a:r>
              <a:rPr b="1" lang="en-US" sz="2450" spc="-1" strike="noStrike">
                <a:solidFill>
                  <a:srgbClr val="000000"/>
                </a:solidFill>
                <a:latin typeface="Canva Sans Bold"/>
                <a:ea typeface="Canva Sans Bold"/>
              </a:rPr>
              <a:t>}</a:t>
            </a:r>
            <a:endParaRPr b="0" lang="en-IN" sz="2450" spc="-1" strike="noStrike">
              <a:latin typeface="Arial"/>
            </a:endParaRPr>
          </a:p>
          <a:p>
            <a:pPr>
              <a:lnSpc>
                <a:spcPts val="3436"/>
              </a:lnSpc>
              <a:buNone/>
            </a:pPr>
            <a:r>
              <a:rPr b="1" lang="en-US" sz="2450" spc="-1" strike="noStrike">
                <a:solidFill>
                  <a:srgbClr val="000000"/>
                </a:solidFill>
                <a:latin typeface="Canva Sans Bold"/>
                <a:ea typeface="Canva Sans Bold"/>
              </a:rPr>
              <a:t>}</a:t>
            </a:r>
            <a:endParaRPr b="0" lang="en-IN" sz="2450" spc="-1" strike="noStrike">
              <a:latin typeface="Arial"/>
            </a:endParaRPr>
          </a:p>
          <a:p>
            <a:pPr>
              <a:lnSpc>
                <a:spcPts val="3436"/>
              </a:lnSpc>
              <a:buNone/>
            </a:pPr>
            <a:r>
              <a:rPr b="1" lang="en-US" sz="2450" spc="-1" strike="noStrike">
                <a:solidFill>
                  <a:srgbClr val="000000"/>
                </a:solidFill>
                <a:latin typeface="Canva Sans Bold"/>
                <a:ea typeface="Canva Sans Bold"/>
              </a:rPr>
              <a:t>public class sparrow extends Bird ( ) {</a:t>
            </a:r>
            <a:endParaRPr b="0" lang="en-IN" sz="2450" spc="-1" strike="noStrike">
              <a:latin typeface="Arial"/>
            </a:endParaRPr>
          </a:p>
          <a:p>
            <a:pPr>
              <a:lnSpc>
                <a:spcPts val="3436"/>
              </a:lnSpc>
              <a:buNone/>
            </a:pPr>
            <a:r>
              <a:rPr b="1" lang="en-US" sz="2450" spc="-1" strike="noStrike">
                <a:solidFill>
                  <a:srgbClr val="000000"/>
                </a:solidFill>
                <a:latin typeface="Canva Sans Bold"/>
                <a:ea typeface="Canva Sans Bold"/>
              </a:rPr>
              <a:t>@override</a:t>
            </a:r>
            <a:endParaRPr b="0" lang="en-IN" sz="2450" spc="-1" strike="noStrike">
              <a:latin typeface="Arial"/>
            </a:endParaRPr>
          </a:p>
          <a:p>
            <a:pPr>
              <a:lnSpc>
                <a:spcPts val="3436"/>
              </a:lnSpc>
              <a:buNone/>
            </a:pPr>
            <a:r>
              <a:rPr b="1" lang="en-US" sz="2450" spc="-1" strike="noStrike">
                <a:solidFill>
                  <a:srgbClr val="000000"/>
                </a:solidFill>
                <a:latin typeface="Canva Sans Bold"/>
                <a:ea typeface="Canva Sans Bold"/>
              </a:rPr>
              <a:t>Public void sound ( ){</a:t>
            </a:r>
            <a:endParaRPr b="0" lang="en-IN" sz="2450" spc="-1" strike="noStrike">
              <a:latin typeface="Arial"/>
            </a:endParaRPr>
          </a:p>
          <a:p>
            <a:pPr>
              <a:lnSpc>
                <a:spcPts val="3436"/>
              </a:lnSpc>
              <a:buNone/>
            </a:pPr>
            <a:r>
              <a:rPr b="1" lang="en-US" sz="2450" spc="-1" strike="noStrike">
                <a:solidFill>
                  <a:srgbClr val="000000"/>
                </a:solidFill>
                <a:latin typeface="Canva Sans Bold"/>
                <a:ea typeface="Canva Sans Bold"/>
              </a:rPr>
              <a:t>System.out.println( “ chip ” ) ;</a:t>
            </a:r>
            <a:endParaRPr b="0" lang="en-IN" sz="2450" spc="-1" strike="noStrike">
              <a:latin typeface="Arial"/>
            </a:endParaRPr>
          </a:p>
          <a:p>
            <a:pPr>
              <a:lnSpc>
                <a:spcPts val="3436"/>
              </a:lnSpc>
              <a:buNone/>
            </a:pPr>
            <a:r>
              <a:rPr b="1" lang="en-US" sz="2450" spc="-1" strike="noStrike">
                <a:solidFill>
                  <a:srgbClr val="000000"/>
                </a:solidFill>
                <a:latin typeface="Canva Sans Bold"/>
                <a:ea typeface="Canva Sans Bold"/>
              </a:rPr>
              <a:t>}</a:t>
            </a:r>
            <a:endParaRPr b="0" lang="en-IN" sz="2450" spc="-1" strike="noStrike">
              <a:latin typeface="Arial"/>
            </a:endParaRPr>
          </a:p>
          <a:p>
            <a:pPr>
              <a:lnSpc>
                <a:spcPts val="3436"/>
              </a:lnSpc>
              <a:buNone/>
            </a:pPr>
            <a:r>
              <a:rPr b="1" lang="en-US" sz="2450" spc="-1" strike="noStrike">
                <a:solidFill>
                  <a:srgbClr val="000000"/>
                </a:solidFill>
                <a:latin typeface="Canva Sans Bold"/>
                <a:ea typeface="Canva Sans Bold"/>
              </a:rPr>
              <a:t>}</a:t>
            </a:r>
            <a:endParaRPr b="0" lang="en-IN" sz="2450" spc="-1" strike="noStrike">
              <a:latin typeface="Arial"/>
            </a:endParaRPr>
          </a:p>
          <a:p>
            <a:pPr>
              <a:lnSpc>
                <a:spcPts val="3436"/>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3eb"/>
        </a:solidFill>
      </p:bgPr>
    </p:bg>
    <p:spTree>
      <p:nvGrpSpPr>
        <p:cNvPr id="1" name=""/>
        <p:cNvGrpSpPr/>
        <p:nvPr/>
      </p:nvGrpSpPr>
      <p:grpSpPr>
        <a:xfrm>
          <a:off x="0" y="0"/>
          <a:ext cx="0" cy="0"/>
          <a:chOff x="0" y="0"/>
          <a:chExt cx="0" cy="0"/>
        </a:xfrm>
      </p:grpSpPr>
      <p:sp>
        <p:nvSpPr>
          <p:cNvPr id="185" name="Freeform 2"/>
          <p:cNvSpPr/>
          <p:nvPr/>
        </p:nvSpPr>
        <p:spPr>
          <a:xfrm>
            <a:off x="13764240" y="6379560"/>
            <a:ext cx="7314840" cy="2477520"/>
          </a:xfrm>
          <a:custGeom>
            <a:avLst/>
            <a:gdLst/>
            <a:ahLst/>
            <a:rect l="l" t="t" r="r" b="b"/>
            <a:pathLst>
              <a:path w="7315200" h="2477783">
                <a:moveTo>
                  <a:pt x="0" y="0"/>
                </a:moveTo>
                <a:lnTo>
                  <a:pt x="7315200" y="0"/>
                </a:lnTo>
                <a:lnTo>
                  <a:pt x="7315200" y="2477783"/>
                </a:lnTo>
                <a:lnTo>
                  <a:pt x="0" y="2477783"/>
                </a:lnTo>
                <a:lnTo>
                  <a:pt x="0" y="0"/>
                </a:lnTo>
                <a:close/>
              </a:path>
            </a:pathLst>
          </a:custGeom>
          <a:blipFill rotWithShape="0">
            <a:blip r:embed="rId1"/>
            <a:srcRect/>
            <a:stretch/>
          </a:blipFill>
          <a:ln w="0">
            <a:noFill/>
          </a:ln>
        </p:spPr>
        <p:style>
          <a:lnRef idx="0"/>
          <a:fillRef idx="0"/>
          <a:effectRef idx="0"/>
          <a:fontRef idx="minor"/>
        </p:style>
      </p:sp>
      <p:sp>
        <p:nvSpPr>
          <p:cNvPr id="186" name="TextBox 3"/>
          <p:cNvSpPr/>
          <p:nvPr/>
        </p:nvSpPr>
        <p:spPr>
          <a:xfrm>
            <a:off x="2412000" y="933480"/>
            <a:ext cx="13463640" cy="852840"/>
          </a:xfrm>
          <a:prstGeom prst="rect">
            <a:avLst/>
          </a:prstGeom>
          <a:noFill/>
          <a:ln w="0">
            <a:noFill/>
          </a:ln>
        </p:spPr>
        <p:style>
          <a:lnRef idx="0"/>
          <a:fillRef idx="0"/>
          <a:effectRef idx="0"/>
          <a:fontRef idx="minor"/>
        </p:style>
        <p:txBody>
          <a:bodyPr lIns="0" rIns="0" tIns="0" bIns="0" anchor="t">
            <a:spAutoFit/>
          </a:bodyPr>
          <a:p>
            <a:pPr algn="ctr">
              <a:lnSpc>
                <a:spcPts val="6718"/>
              </a:lnSpc>
              <a:buNone/>
            </a:pPr>
            <a:r>
              <a:rPr b="0" lang="en-US" sz="4800" spc="-1" strike="noStrike">
                <a:solidFill>
                  <a:srgbClr val="000000"/>
                </a:solidFill>
                <a:latin typeface="Alatsi"/>
                <a:ea typeface="Alatsi"/>
              </a:rPr>
              <a:t>ADVANTAGES &amp; DISADVANTAGES</a:t>
            </a:r>
            <a:endParaRPr b="0" lang="en-IN" sz="4800" spc="-1" strike="noStrike">
              <a:latin typeface="Arial"/>
            </a:endParaRPr>
          </a:p>
        </p:txBody>
      </p:sp>
      <p:sp>
        <p:nvSpPr>
          <p:cNvPr id="187" name="AutoShape 4"/>
          <p:cNvSpPr/>
          <p:nvPr/>
        </p:nvSpPr>
        <p:spPr>
          <a:xfrm>
            <a:off x="-260280" y="9061200"/>
            <a:ext cx="7104600" cy="19080"/>
          </a:xfrm>
          <a:prstGeom prst="line">
            <a:avLst/>
          </a:prstGeom>
          <a:ln w="114300">
            <a:solidFill>
              <a:srgbClr val="9fc3d0"/>
            </a:solidFill>
            <a:round/>
          </a:ln>
        </p:spPr>
        <p:style>
          <a:lnRef idx="0"/>
          <a:fillRef idx="0"/>
          <a:effectRef idx="0"/>
          <a:fontRef idx="minor"/>
        </p:style>
      </p:sp>
      <p:sp>
        <p:nvSpPr>
          <p:cNvPr id="188" name="AutoShape 5"/>
          <p:cNvSpPr/>
          <p:nvPr/>
        </p:nvSpPr>
        <p:spPr>
          <a:xfrm>
            <a:off x="11430000" y="9061200"/>
            <a:ext cx="7105320" cy="19080"/>
          </a:xfrm>
          <a:prstGeom prst="line">
            <a:avLst/>
          </a:prstGeom>
          <a:ln w="114300">
            <a:solidFill>
              <a:srgbClr val="9fc3d0"/>
            </a:solidFill>
            <a:round/>
          </a:ln>
        </p:spPr>
        <p:style>
          <a:lnRef idx="0"/>
          <a:fillRef idx="0"/>
          <a:effectRef idx="0"/>
          <a:fontRef idx="minor"/>
        </p:style>
      </p:sp>
      <p:grpSp>
        <p:nvGrpSpPr>
          <p:cNvPr id="189" name="Group 6"/>
          <p:cNvGrpSpPr/>
          <p:nvPr/>
        </p:nvGrpSpPr>
        <p:grpSpPr>
          <a:xfrm>
            <a:off x="15859080" y="-97920"/>
            <a:ext cx="1562400" cy="1770840"/>
            <a:chOff x="15859080" y="-97920"/>
            <a:chExt cx="1562400" cy="1770840"/>
          </a:xfrm>
        </p:grpSpPr>
        <p:grpSp>
          <p:nvGrpSpPr>
            <p:cNvPr id="190" name="Group 7"/>
            <p:cNvGrpSpPr/>
            <p:nvPr/>
          </p:nvGrpSpPr>
          <p:grpSpPr>
            <a:xfrm>
              <a:off x="15915960" y="-97920"/>
              <a:ext cx="1449000" cy="1770840"/>
              <a:chOff x="15915960" y="-97920"/>
              <a:chExt cx="1449000" cy="1770840"/>
            </a:xfrm>
          </p:grpSpPr>
          <p:sp>
            <p:nvSpPr>
              <p:cNvPr id="191" name="Freeform 8"/>
              <p:cNvSpPr/>
              <p:nvPr/>
            </p:nvSpPr>
            <p:spPr>
              <a:xfrm>
                <a:off x="15915960" y="0"/>
                <a:ext cx="1449000" cy="1672920"/>
              </a:xfrm>
              <a:custGeom>
                <a:avLst/>
                <a:gdLst/>
                <a:ah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w="0">
                <a:noFill/>
              </a:ln>
            </p:spPr>
            <p:style>
              <a:lnRef idx="0"/>
              <a:fillRef idx="0"/>
              <a:effectRef idx="0"/>
              <a:fontRef idx="minor"/>
            </p:style>
          </p:sp>
          <p:sp>
            <p:nvSpPr>
              <p:cNvPr id="192" name="TextBox 9"/>
              <p:cNvSpPr/>
              <p:nvPr/>
            </p:nvSpPr>
            <p:spPr>
              <a:xfrm>
                <a:off x="15915960" y="-97920"/>
                <a:ext cx="1449000" cy="1509480"/>
              </a:xfrm>
              <a:prstGeom prst="rect">
                <a:avLst/>
              </a:prstGeom>
              <a:noFill/>
              <a:ln w="0">
                <a:noFill/>
              </a:ln>
            </p:spPr>
            <p:style>
              <a:lnRef idx="0"/>
              <a:fillRef idx="0"/>
              <a:effectRef idx="0"/>
              <a:fontRef idx="minor"/>
            </p:style>
          </p:sp>
        </p:grpSp>
        <p:sp>
          <p:nvSpPr>
            <p:cNvPr id="193" name="TextBox 10"/>
            <p:cNvSpPr/>
            <p:nvPr/>
          </p:nvSpPr>
          <p:spPr>
            <a:xfrm>
              <a:off x="15859080" y="328320"/>
              <a:ext cx="1562400" cy="990720"/>
            </a:xfrm>
            <a:prstGeom prst="rect">
              <a:avLst/>
            </a:prstGeom>
            <a:noFill/>
            <a:ln w="0">
              <a:noFill/>
            </a:ln>
          </p:spPr>
          <p:style>
            <a:lnRef idx="0"/>
            <a:fillRef idx="0"/>
            <a:effectRef idx="0"/>
            <a:fontRef idx="minor"/>
          </p:style>
          <p:txBody>
            <a:bodyPr lIns="0" rIns="0" tIns="0" bIns="0" anchor="t">
              <a:spAutoFit/>
            </a:bodyPr>
            <a:p>
              <a:pPr algn="ctr">
                <a:lnSpc>
                  <a:spcPts val="7804"/>
                </a:lnSpc>
                <a:buNone/>
              </a:pPr>
              <a:r>
                <a:rPr b="1" lang="en-US" sz="5580" spc="-1" strike="noStrike">
                  <a:solidFill>
                    <a:srgbClr val="000000"/>
                  </a:solidFill>
                  <a:latin typeface="Open Sans Bold"/>
                  <a:ea typeface="Open Sans Bold"/>
                </a:rPr>
                <a:t>13</a:t>
              </a:r>
              <a:endParaRPr b="0" lang="en-IN" sz="5580" spc="-1" strike="noStrike">
                <a:latin typeface="Arial"/>
              </a:endParaRPr>
            </a:p>
          </p:txBody>
        </p:sp>
      </p:grpSp>
      <p:sp>
        <p:nvSpPr>
          <p:cNvPr id="194" name="Freeform 11"/>
          <p:cNvSpPr/>
          <p:nvPr/>
        </p:nvSpPr>
        <p:spPr>
          <a:xfrm>
            <a:off x="-3657600" y="-402120"/>
            <a:ext cx="7314840" cy="2477520"/>
          </a:xfrm>
          <a:custGeom>
            <a:avLst/>
            <a:gdLst/>
            <a:ahLst/>
            <a:rect l="l" t="t" r="r" b="b"/>
            <a:pathLst>
              <a:path w="7315200" h="2477783">
                <a:moveTo>
                  <a:pt x="0" y="0"/>
                </a:moveTo>
                <a:lnTo>
                  <a:pt x="7315200" y="0"/>
                </a:lnTo>
                <a:lnTo>
                  <a:pt x="7315200" y="2477783"/>
                </a:lnTo>
                <a:lnTo>
                  <a:pt x="0" y="2477783"/>
                </a:lnTo>
                <a:lnTo>
                  <a:pt x="0" y="0"/>
                </a:lnTo>
                <a:close/>
              </a:path>
            </a:pathLst>
          </a:custGeom>
          <a:blipFill rotWithShape="0">
            <a:blip r:embed="rId2"/>
            <a:srcRect/>
            <a:stretch/>
          </a:blipFill>
          <a:ln w="0">
            <a:noFill/>
          </a:ln>
        </p:spPr>
        <p:style>
          <a:lnRef idx="0"/>
          <a:fillRef idx="0"/>
          <a:effectRef idx="0"/>
          <a:fontRef idx="minor"/>
        </p:style>
      </p:sp>
      <p:sp>
        <p:nvSpPr>
          <p:cNvPr id="195" name="TextBox 12"/>
          <p:cNvSpPr/>
          <p:nvPr/>
        </p:nvSpPr>
        <p:spPr>
          <a:xfrm>
            <a:off x="659880" y="3146040"/>
            <a:ext cx="4560120" cy="853560"/>
          </a:xfrm>
          <a:prstGeom prst="rect">
            <a:avLst/>
          </a:prstGeom>
          <a:noFill/>
          <a:ln w="0">
            <a:noFill/>
          </a:ln>
        </p:spPr>
        <p:style>
          <a:lnRef idx="0"/>
          <a:fillRef idx="0"/>
          <a:effectRef idx="0"/>
          <a:fontRef idx="minor"/>
        </p:style>
        <p:txBody>
          <a:bodyPr lIns="0" rIns="0" tIns="0" bIns="0" anchor="t">
            <a:spAutoFit/>
          </a:bodyPr>
          <a:p>
            <a:pPr algn="ctr">
              <a:lnSpc>
                <a:spcPts val="6718"/>
              </a:lnSpc>
              <a:buNone/>
            </a:pPr>
            <a:r>
              <a:rPr b="1" lang="en-US" sz="4800" spc="-1" strike="noStrike">
                <a:solidFill>
                  <a:srgbClr val="000000"/>
                </a:solidFill>
                <a:latin typeface="Canva Sans Bold"/>
                <a:ea typeface="Canva Sans Bold"/>
              </a:rPr>
              <a:t>Advantages</a:t>
            </a:r>
            <a:endParaRPr b="0" lang="en-IN" sz="4800" spc="-1" strike="noStrike">
              <a:latin typeface="Arial"/>
            </a:endParaRPr>
          </a:p>
        </p:txBody>
      </p:sp>
      <p:sp>
        <p:nvSpPr>
          <p:cNvPr id="196" name="TextBox 13"/>
          <p:cNvSpPr/>
          <p:nvPr/>
        </p:nvSpPr>
        <p:spPr>
          <a:xfrm>
            <a:off x="501120" y="4520520"/>
            <a:ext cx="6338880" cy="3093480"/>
          </a:xfrm>
          <a:prstGeom prst="rect">
            <a:avLst/>
          </a:prstGeom>
          <a:noFill/>
          <a:ln w="0">
            <a:noFill/>
          </a:ln>
        </p:spPr>
        <p:style>
          <a:lnRef idx="0"/>
          <a:fillRef idx="0"/>
          <a:effectRef idx="0"/>
          <a:fontRef idx="minor"/>
        </p:style>
        <p:txBody>
          <a:bodyPr lIns="0" rIns="0" tIns="0" bIns="0" anchor="t">
            <a:spAutoFit/>
          </a:bodyPr>
          <a:p>
            <a:pPr lvl="1" marL="626040" indent="-313200" algn="just">
              <a:lnSpc>
                <a:spcPts val="4059"/>
              </a:lnSpc>
              <a:buClr>
                <a:srgbClr val="000000"/>
              </a:buClr>
              <a:buFont typeface="Arial"/>
              <a:buChar char="•"/>
            </a:pPr>
            <a:r>
              <a:rPr b="0" lang="en-US" sz="2900" spc="-1" strike="noStrike">
                <a:solidFill>
                  <a:srgbClr val="000000"/>
                </a:solidFill>
                <a:latin typeface="Canva Sans"/>
                <a:ea typeface="Canva Sans"/>
              </a:rPr>
              <a:t>Re-usability</a:t>
            </a:r>
            <a:endParaRPr b="0" lang="en-IN" sz="2900" spc="-1" strike="noStrike">
              <a:latin typeface="Arial"/>
            </a:endParaRPr>
          </a:p>
          <a:p>
            <a:pPr lvl="1" marL="626040" indent="-313200" algn="just">
              <a:lnSpc>
                <a:spcPts val="4059"/>
              </a:lnSpc>
              <a:buClr>
                <a:srgbClr val="000000"/>
              </a:buClr>
              <a:buFont typeface="Arial"/>
              <a:buChar char="•"/>
            </a:pPr>
            <a:r>
              <a:rPr b="0" lang="en-US" sz="2900" spc="-1" strike="noStrike">
                <a:solidFill>
                  <a:srgbClr val="000000"/>
                </a:solidFill>
                <a:latin typeface="Canva Sans"/>
                <a:ea typeface="Canva Sans"/>
              </a:rPr>
              <a:t>Data redundancy</a:t>
            </a:r>
            <a:endParaRPr b="0" lang="en-IN" sz="2900" spc="-1" strike="noStrike">
              <a:latin typeface="Arial"/>
            </a:endParaRPr>
          </a:p>
          <a:p>
            <a:pPr lvl="1" marL="626040" indent="-313200" algn="just">
              <a:lnSpc>
                <a:spcPts val="4059"/>
              </a:lnSpc>
              <a:buClr>
                <a:srgbClr val="000000"/>
              </a:buClr>
              <a:buFont typeface="Arial"/>
              <a:buChar char="•"/>
            </a:pPr>
            <a:r>
              <a:rPr b="0" lang="en-US" sz="2900" spc="-1" strike="noStrike">
                <a:solidFill>
                  <a:srgbClr val="000000"/>
                </a:solidFill>
                <a:latin typeface="Canva Sans"/>
                <a:ea typeface="Canva Sans"/>
              </a:rPr>
              <a:t>Code maintenance</a:t>
            </a:r>
            <a:endParaRPr b="0" lang="en-IN" sz="2900" spc="-1" strike="noStrike">
              <a:latin typeface="Arial"/>
            </a:endParaRPr>
          </a:p>
          <a:p>
            <a:pPr lvl="1" marL="626040" indent="-313200" algn="just">
              <a:lnSpc>
                <a:spcPts val="4059"/>
              </a:lnSpc>
              <a:buClr>
                <a:srgbClr val="000000"/>
              </a:buClr>
              <a:buFont typeface="Arial"/>
              <a:buChar char="•"/>
            </a:pPr>
            <a:r>
              <a:rPr b="0" lang="en-US" sz="2900" spc="-1" strike="noStrike">
                <a:solidFill>
                  <a:srgbClr val="000000"/>
                </a:solidFill>
                <a:latin typeface="Canva Sans"/>
                <a:ea typeface="Canva Sans"/>
              </a:rPr>
              <a:t>Security</a:t>
            </a:r>
            <a:endParaRPr b="0" lang="en-IN" sz="2900" spc="-1" strike="noStrike">
              <a:latin typeface="Arial"/>
            </a:endParaRPr>
          </a:p>
          <a:p>
            <a:pPr lvl="1" marL="626040" indent="-313200" algn="just">
              <a:lnSpc>
                <a:spcPts val="4059"/>
              </a:lnSpc>
              <a:buClr>
                <a:srgbClr val="000000"/>
              </a:buClr>
              <a:buFont typeface="Arial"/>
              <a:buChar char="•"/>
            </a:pPr>
            <a:r>
              <a:rPr b="0" lang="en-US" sz="2900" spc="-1" strike="noStrike">
                <a:solidFill>
                  <a:srgbClr val="000000"/>
                </a:solidFill>
                <a:latin typeface="Canva Sans"/>
                <a:ea typeface="Canva Sans"/>
              </a:rPr>
              <a:t>Design benefits </a:t>
            </a:r>
            <a:endParaRPr b="0" lang="en-IN" sz="2900" spc="-1" strike="noStrike">
              <a:latin typeface="Arial"/>
            </a:endParaRPr>
          </a:p>
          <a:p>
            <a:pPr lvl="1" marL="626040" indent="-313200" algn="just">
              <a:lnSpc>
                <a:spcPts val="4059"/>
              </a:lnSpc>
              <a:buClr>
                <a:srgbClr val="000000"/>
              </a:buClr>
              <a:buFont typeface="Arial"/>
              <a:buChar char="•"/>
            </a:pPr>
            <a:r>
              <a:rPr b="0" lang="en-US" sz="2900" spc="-1" strike="noStrike">
                <a:solidFill>
                  <a:srgbClr val="000000"/>
                </a:solidFill>
                <a:latin typeface="Canva Sans"/>
                <a:ea typeface="Canva Sans"/>
              </a:rPr>
              <a:t>Flexibility and Scalability</a:t>
            </a:r>
            <a:endParaRPr b="0" lang="en-IN" sz="2900" spc="-1" strike="noStrike">
              <a:latin typeface="Arial"/>
            </a:endParaRPr>
          </a:p>
        </p:txBody>
      </p:sp>
      <p:sp>
        <p:nvSpPr>
          <p:cNvPr id="197" name="TextBox 14"/>
          <p:cNvSpPr/>
          <p:nvPr/>
        </p:nvSpPr>
        <p:spPr>
          <a:xfrm>
            <a:off x="11754360" y="3070440"/>
            <a:ext cx="5885640" cy="924840"/>
          </a:xfrm>
          <a:prstGeom prst="rect">
            <a:avLst/>
          </a:prstGeom>
          <a:noFill/>
          <a:ln w="0">
            <a:noFill/>
          </a:ln>
        </p:spPr>
        <p:style>
          <a:lnRef idx="0"/>
          <a:fillRef idx="0"/>
          <a:effectRef idx="0"/>
          <a:fontRef idx="minor"/>
        </p:style>
        <p:txBody>
          <a:bodyPr lIns="0" rIns="0" tIns="0" bIns="0" anchor="t">
            <a:spAutoFit/>
          </a:bodyPr>
          <a:p>
            <a:pPr algn="ctr">
              <a:lnSpc>
                <a:spcPts val="7279"/>
              </a:lnSpc>
              <a:buNone/>
            </a:pPr>
            <a:r>
              <a:rPr b="1" lang="en-US" sz="5200" spc="-1" strike="noStrike">
                <a:solidFill>
                  <a:srgbClr val="000000"/>
                </a:solidFill>
                <a:latin typeface="Canva Sans Bold"/>
                <a:ea typeface="Canva Sans Bold"/>
              </a:rPr>
              <a:t>Disadvantages</a:t>
            </a:r>
            <a:endParaRPr b="0" lang="en-IN" sz="5200" spc="-1" strike="noStrike">
              <a:latin typeface="Arial"/>
            </a:endParaRPr>
          </a:p>
        </p:txBody>
      </p:sp>
      <p:sp>
        <p:nvSpPr>
          <p:cNvPr id="198" name="TextBox 15"/>
          <p:cNvSpPr/>
          <p:nvPr/>
        </p:nvSpPr>
        <p:spPr>
          <a:xfrm>
            <a:off x="9139320" y="4652280"/>
            <a:ext cx="9000" cy="886680"/>
          </a:xfrm>
          <a:prstGeom prst="rect">
            <a:avLst/>
          </a:prstGeom>
          <a:noFill/>
          <a:ln w="0">
            <a:noFill/>
          </a:ln>
        </p:spPr>
        <p:style>
          <a:lnRef idx="0"/>
          <a:fillRef idx="0"/>
          <a:effectRef idx="0"/>
          <a:fontRef idx="minor"/>
        </p:style>
      </p:sp>
      <p:sp>
        <p:nvSpPr>
          <p:cNvPr id="199" name="TextBox 16"/>
          <p:cNvSpPr/>
          <p:nvPr/>
        </p:nvSpPr>
        <p:spPr>
          <a:xfrm>
            <a:off x="11963880" y="4690440"/>
            <a:ext cx="5295240" cy="2577240"/>
          </a:xfrm>
          <a:prstGeom prst="rect">
            <a:avLst/>
          </a:prstGeom>
          <a:noFill/>
          <a:ln w="0">
            <a:noFill/>
          </a:ln>
        </p:spPr>
        <p:style>
          <a:lnRef idx="0"/>
          <a:fillRef idx="0"/>
          <a:effectRef idx="0"/>
          <a:fontRef idx="minor"/>
        </p:style>
        <p:txBody>
          <a:bodyPr lIns="0" rIns="0" tIns="0" bIns="0" anchor="t">
            <a:spAutoFit/>
          </a:bodyPr>
          <a:p>
            <a:pPr lvl="1" marL="626040" indent="-313200">
              <a:lnSpc>
                <a:spcPts val="4059"/>
              </a:lnSpc>
              <a:buClr>
                <a:srgbClr val="000000"/>
              </a:buClr>
              <a:buFont typeface="Arial"/>
              <a:buChar char="•"/>
            </a:pPr>
            <a:r>
              <a:rPr b="0" lang="en-US" sz="2900" spc="-1" strike="noStrike">
                <a:solidFill>
                  <a:srgbClr val="000000"/>
                </a:solidFill>
                <a:latin typeface="Canva Sans"/>
                <a:ea typeface="Canva Sans"/>
              </a:rPr>
              <a:t>Increased complexity</a:t>
            </a:r>
            <a:endParaRPr b="0" lang="en-IN" sz="2900" spc="-1" strike="noStrike">
              <a:latin typeface="Arial"/>
            </a:endParaRPr>
          </a:p>
          <a:p>
            <a:pPr lvl="1" marL="626040" indent="-313200">
              <a:lnSpc>
                <a:spcPts val="4059"/>
              </a:lnSpc>
              <a:buClr>
                <a:srgbClr val="000000"/>
              </a:buClr>
              <a:buFont typeface="Arial"/>
              <a:buChar char="•"/>
            </a:pPr>
            <a:r>
              <a:rPr b="0" lang="en-US" sz="2900" spc="-1" strike="noStrike">
                <a:solidFill>
                  <a:srgbClr val="000000"/>
                </a:solidFill>
                <a:latin typeface="Canva Sans"/>
                <a:ea typeface="Canva Sans"/>
              </a:rPr>
              <a:t>Overuse of inheritance</a:t>
            </a:r>
            <a:endParaRPr b="0" lang="en-IN" sz="2900" spc="-1" strike="noStrike">
              <a:latin typeface="Arial"/>
            </a:endParaRPr>
          </a:p>
          <a:p>
            <a:pPr lvl="1" marL="626040" indent="-313200">
              <a:lnSpc>
                <a:spcPts val="4059"/>
              </a:lnSpc>
              <a:buClr>
                <a:srgbClr val="000000"/>
              </a:buClr>
              <a:buFont typeface="Arial"/>
              <a:buChar char="•"/>
            </a:pPr>
            <a:r>
              <a:rPr b="0" lang="en-US" sz="2900" spc="-1" strike="noStrike">
                <a:solidFill>
                  <a:srgbClr val="000000"/>
                </a:solidFill>
                <a:latin typeface="Canva Sans"/>
                <a:ea typeface="Canva Sans"/>
              </a:rPr>
              <a:t>Steeper learning curve</a:t>
            </a:r>
            <a:endParaRPr b="0" lang="en-IN" sz="2900" spc="-1" strike="noStrike">
              <a:latin typeface="Arial"/>
            </a:endParaRPr>
          </a:p>
          <a:p>
            <a:pPr lvl="1" marL="626040" indent="-313200">
              <a:lnSpc>
                <a:spcPts val="4059"/>
              </a:lnSpc>
              <a:buClr>
                <a:srgbClr val="000000"/>
              </a:buClr>
              <a:buFont typeface="Arial"/>
              <a:buChar char="•"/>
            </a:pPr>
            <a:r>
              <a:rPr b="0" lang="en-US" sz="2900" spc="-1" strike="noStrike">
                <a:solidFill>
                  <a:srgbClr val="000000"/>
                </a:solidFill>
                <a:latin typeface="Canva Sans"/>
                <a:ea typeface="Canva Sans"/>
              </a:rPr>
              <a:t>Dependency management</a:t>
            </a: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3eb"/>
        </a:solidFill>
      </p:bgPr>
    </p:bg>
    <p:spTree>
      <p:nvGrpSpPr>
        <p:cNvPr id="1" name=""/>
        <p:cNvGrpSpPr/>
        <p:nvPr/>
      </p:nvGrpSpPr>
      <p:grpSpPr>
        <a:xfrm>
          <a:off x="0" y="0"/>
          <a:ext cx="0" cy="0"/>
          <a:chOff x="0" y="0"/>
          <a:chExt cx="0" cy="0"/>
        </a:xfrm>
      </p:grpSpPr>
      <p:sp>
        <p:nvSpPr>
          <p:cNvPr id="200" name="AutoShape 2"/>
          <p:cNvSpPr/>
          <p:nvPr/>
        </p:nvSpPr>
        <p:spPr>
          <a:xfrm>
            <a:off x="-260280" y="9061200"/>
            <a:ext cx="7104600" cy="19080"/>
          </a:xfrm>
          <a:prstGeom prst="line">
            <a:avLst/>
          </a:prstGeom>
          <a:ln w="114300">
            <a:solidFill>
              <a:srgbClr val="9fc3d0"/>
            </a:solidFill>
            <a:round/>
          </a:ln>
        </p:spPr>
        <p:style>
          <a:lnRef idx="0"/>
          <a:fillRef idx="0"/>
          <a:effectRef idx="0"/>
          <a:fontRef idx="minor"/>
        </p:style>
      </p:sp>
      <p:sp>
        <p:nvSpPr>
          <p:cNvPr id="201" name="AutoShape 3"/>
          <p:cNvSpPr/>
          <p:nvPr/>
        </p:nvSpPr>
        <p:spPr>
          <a:xfrm>
            <a:off x="11430000" y="9061200"/>
            <a:ext cx="7105320" cy="19080"/>
          </a:xfrm>
          <a:prstGeom prst="line">
            <a:avLst/>
          </a:prstGeom>
          <a:ln w="114300">
            <a:solidFill>
              <a:srgbClr val="9fc3d0"/>
            </a:solidFill>
            <a:round/>
          </a:ln>
        </p:spPr>
        <p:style>
          <a:lnRef idx="0"/>
          <a:fillRef idx="0"/>
          <a:effectRef idx="0"/>
          <a:fontRef idx="minor"/>
        </p:style>
      </p:sp>
      <p:sp>
        <p:nvSpPr>
          <p:cNvPr id="202" name="Freeform 4"/>
          <p:cNvSpPr/>
          <p:nvPr/>
        </p:nvSpPr>
        <p:spPr>
          <a:xfrm>
            <a:off x="12983040" y="5945400"/>
            <a:ext cx="7314840" cy="2477520"/>
          </a:xfrm>
          <a:custGeom>
            <a:avLst/>
            <a:gdLst/>
            <a:ahLst/>
            <a:rect l="l" t="t" r="r" b="b"/>
            <a:pathLst>
              <a:path w="7315200" h="2477783">
                <a:moveTo>
                  <a:pt x="0" y="0"/>
                </a:moveTo>
                <a:lnTo>
                  <a:pt x="7315200" y="0"/>
                </a:lnTo>
                <a:lnTo>
                  <a:pt x="7315200" y="2477783"/>
                </a:lnTo>
                <a:lnTo>
                  <a:pt x="0" y="2477783"/>
                </a:lnTo>
                <a:lnTo>
                  <a:pt x="0" y="0"/>
                </a:lnTo>
                <a:close/>
              </a:path>
            </a:pathLst>
          </a:custGeom>
          <a:blipFill rotWithShape="0">
            <a:blip r:embed="rId1"/>
            <a:srcRect/>
            <a:stretch/>
          </a:blipFill>
          <a:ln w="0">
            <a:noFill/>
          </a:ln>
        </p:spPr>
        <p:style>
          <a:lnRef idx="0"/>
          <a:fillRef idx="0"/>
          <a:effectRef idx="0"/>
          <a:fontRef idx="minor"/>
        </p:style>
      </p:sp>
      <p:grpSp>
        <p:nvGrpSpPr>
          <p:cNvPr id="203" name="Group 5"/>
          <p:cNvGrpSpPr/>
          <p:nvPr/>
        </p:nvGrpSpPr>
        <p:grpSpPr>
          <a:xfrm>
            <a:off x="15859080" y="-97920"/>
            <a:ext cx="1562400" cy="1770840"/>
            <a:chOff x="15859080" y="-97920"/>
            <a:chExt cx="1562400" cy="1770840"/>
          </a:xfrm>
        </p:grpSpPr>
        <p:grpSp>
          <p:nvGrpSpPr>
            <p:cNvPr id="204" name="Group 6"/>
            <p:cNvGrpSpPr/>
            <p:nvPr/>
          </p:nvGrpSpPr>
          <p:grpSpPr>
            <a:xfrm>
              <a:off x="15915960" y="-97920"/>
              <a:ext cx="1449000" cy="1770840"/>
              <a:chOff x="15915960" y="-97920"/>
              <a:chExt cx="1449000" cy="1770840"/>
            </a:xfrm>
          </p:grpSpPr>
          <p:sp>
            <p:nvSpPr>
              <p:cNvPr id="205" name="Freeform 7"/>
              <p:cNvSpPr/>
              <p:nvPr/>
            </p:nvSpPr>
            <p:spPr>
              <a:xfrm>
                <a:off x="15915960" y="0"/>
                <a:ext cx="1449000" cy="1672920"/>
              </a:xfrm>
              <a:custGeom>
                <a:avLst/>
                <a:gdLst/>
                <a:ah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w="0">
                <a:noFill/>
              </a:ln>
            </p:spPr>
            <p:style>
              <a:lnRef idx="0"/>
              <a:fillRef idx="0"/>
              <a:effectRef idx="0"/>
              <a:fontRef idx="minor"/>
            </p:style>
          </p:sp>
          <p:sp>
            <p:nvSpPr>
              <p:cNvPr id="206" name="TextBox 8"/>
              <p:cNvSpPr/>
              <p:nvPr/>
            </p:nvSpPr>
            <p:spPr>
              <a:xfrm>
                <a:off x="15915960" y="-97920"/>
                <a:ext cx="1449000" cy="1509480"/>
              </a:xfrm>
              <a:prstGeom prst="rect">
                <a:avLst/>
              </a:prstGeom>
              <a:noFill/>
              <a:ln w="0">
                <a:noFill/>
              </a:ln>
            </p:spPr>
            <p:style>
              <a:lnRef idx="0"/>
              <a:fillRef idx="0"/>
              <a:effectRef idx="0"/>
              <a:fontRef idx="minor"/>
            </p:style>
          </p:sp>
        </p:grpSp>
        <p:sp>
          <p:nvSpPr>
            <p:cNvPr id="207" name="TextBox 9"/>
            <p:cNvSpPr/>
            <p:nvPr/>
          </p:nvSpPr>
          <p:spPr>
            <a:xfrm>
              <a:off x="15859080" y="328320"/>
              <a:ext cx="1562400" cy="990720"/>
            </a:xfrm>
            <a:prstGeom prst="rect">
              <a:avLst/>
            </a:prstGeom>
            <a:noFill/>
            <a:ln w="0">
              <a:noFill/>
            </a:ln>
          </p:spPr>
          <p:style>
            <a:lnRef idx="0"/>
            <a:fillRef idx="0"/>
            <a:effectRef idx="0"/>
            <a:fontRef idx="minor"/>
          </p:style>
          <p:txBody>
            <a:bodyPr lIns="0" rIns="0" tIns="0" bIns="0" anchor="t">
              <a:spAutoFit/>
            </a:bodyPr>
            <a:p>
              <a:pPr algn="ctr">
                <a:lnSpc>
                  <a:spcPts val="7804"/>
                </a:lnSpc>
                <a:buNone/>
              </a:pPr>
              <a:r>
                <a:rPr b="1" lang="en-US" sz="5580" spc="-1" strike="noStrike">
                  <a:solidFill>
                    <a:srgbClr val="000000"/>
                  </a:solidFill>
                  <a:latin typeface="Open Sans Bold"/>
                  <a:ea typeface="Open Sans Bold"/>
                </a:rPr>
                <a:t>12</a:t>
              </a:r>
              <a:endParaRPr b="0" lang="en-IN" sz="5580" spc="-1" strike="noStrike">
                <a:latin typeface="Arial"/>
              </a:endParaRPr>
            </a:p>
          </p:txBody>
        </p:sp>
      </p:grpSp>
      <p:sp>
        <p:nvSpPr>
          <p:cNvPr id="208" name="TextBox 10"/>
          <p:cNvSpPr/>
          <p:nvPr/>
        </p:nvSpPr>
        <p:spPr>
          <a:xfrm>
            <a:off x="3679200" y="866880"/>
            <a:ext cx="10929600" cy="1510920"/>
          </a:xfrm>
          <a:prstGeom prst="rect">
            <a:avLst/>
          </a:prstGeom>
          <a:noFill/>
          <a:ln w="0">
            <a:noFill/>
          </a:ln>
        </p:spPr>
        <p:style>
          <a:lnRef idx="0"/>
          <a:fillRef idx="0"/>
          <a:effectRef idx="0"/>
          <a:fontRef idx="minor"/>
        </p:style>
        <p:txBody>
          <a:bodyPr lIns="0" rIns="0" tIns="0" bIns="0" anchor="t">
            <a:spAutoFit/>
          </a:bodyPr>
          <a:p>
            <a:pPr algn="ctr">
              <a:lnSpc>
                <a:spcPts val="11900"/>
              </a:lnSpc>
              <a:buNone/>
            </a:pPr>
            <a:r>
              <a:rPr b="0" lang="en-US" sz="8500" spc="-1" strike="noStrike">
                <a:solidFill>
                  <a:srgbClr val="000000"/>
                </a:solidFill>
                <a:latin typeface="Alatsi"/>
                <a:ea typeface="Alatsi"/>
              </a:rPr>
              <a:t>CONCLUSION</a:t>
            </a:r>
            <a:endParaRPr b="0" lang="en-IN" sz="8500" spc="-1" strike="noStrike">
              <a:latin typeface="Arial"/>
            </a:endParaRPr>
          </a:p>
        </p:txBody>
      </p:sp>
      <p:sp>
        <p:nvSpPr>
          <p:cNvPr id="209" name="Freeform 11"/>
          <p:cNvSpPr/>
          <p:nvPr/>
        </p:nvSpPr>
        <p:spPr>
          <a:xfrm>
            <a:off x="-3009240" y="-402120"/>
            <a:ext cx="7314840" cy="2477520"/>
          </a:xfrm>
          <a:custGeom>
            <a:avLst/>
            <a:gdLst/>
            <a:ahLst/>
            <a:rect l="l" t="t" r="r" b="b"/>
            <a:pathLst>
              <a:path w="7315200" h="2477783">
                <a:moveTo>
                  <a:pt x="0" y="0"/>
                </a:moveTo>
                <a:lnTo>
                  <a:pt x="7315200" y="0"/>
                </a:lnTo>
                <a:lnTo>
                  <a:pt x="7315200" y="2477783"/>
                </a:lnTo>
                <a:lnTo>
                  <a:pt x="0" y="2477783"/>
                </a:lnTo>
                <a:lnTo>
                  <a:pt x="0" y="0"/>
                </a:lnTo>
                <a:close/>
              </a:path>
            </a:pathLst>
          </a:custGeom>
          <a:blipFill rotWithShape="0">
            <a:blip r:embed="rId2"/>
            <a:srcRect/>
            <a:stretch/>
          </a:blipFill>
          <a:ln w="0">
            <a:noFill/>
          </a:ln>
        </p:spPr>
        <p:style>
          <a:lnRef idx="0"/>
          <a:fillRef idx="0"/>
          <a:effectRef idx="0"/>
          <a:fontRef idx="minor"/>
        </p:style>
      </p:sp>
      <p:sp>
        <p:nvSpPr>
          <p:cNvPr id="210" name="TextBox 12"/>
          <p:cNvSpPr/>
          <p:nvPr/>
        </p:nvSpPr>
        <p:spPr>
          <a:xfrm>
            <a:off x="267840" y="2541960"/>
            <a:ext cx="18019800" cy="5670360"/>
          </a:xfrm>
          <a:prstGeom prst="rect">
            <a:avLst/>
          </a:prstGeom>
          <a:noFill/>
          <a:ln w="0">
            <a:noFill/>
          </a:ln>
        </p:spPr>
        <p:style>
          <a:lnRef idx="0"/>
          <a:fillRef idx="0"/>
          <a:effectRef idx="0"/>
          <a:fontRef idx="minor"/>
        </p:style>
        <p:txBody>
          <a:bodyPr lIns="0" rIns="0" tIns="0" bIns="0" anchor="t">
            <a:spAutoFit/>
          </a:bodyPr>
          <a:p>
            <a:pPr lvl="1" marL="626040" indent="-313200">
              <a:lnSpc>
                <a:spcPts val="4059"/>
              </a:lnSpc>
              <a:buClr>
                <a:srgbClr val="000000"/>
              </a:buClr>
              <a:buFont typeface="Arial"/>
              <a:buChar char="•"/>
            </a:pPr>
            <a:r>
              <a:rPr b="1" lang="en-US" sz="2900" spc="-1" strike="noStrike">
                <a:solidFill>
                  <a:srgbClr val="000000"/>
                </a:solidFill>
                <a:latin typeface="Canva Sans Bold"/>
                <a:ea typeface="Canva Sans Bold"/>
              </a:rPr>
              <a:t>Object-Oriented Programming (OOP) is a helpful method for software development because it has several important benefits.</a:t>
            </a:r>
            <a:endParaRPr b="0" lang="en-IN" sz="2900" spc="-1" strike="noStrike">
              <a:latin typeface="Arial"/>
            </a:endParaRPr>
          </a:p>
          <a:p>
            <a:pPr>
              <a:lnSpc>
                <a:spcPts val="4059"/>
              </a:lnSpc>
              <a:buNone/>
            </a:pPr>
            <a:endParaRPr b="0" lang="en-IN" sz="1800" spc="-1" strike="noStrike">
              <a:latin typeface="Arial"/>
            </a:endParaRPr>
          </a:p>
          <a:p>
            <a:pPr lvl="1" marL="626040" indent="-313200">
              <a:lnSpc>
                <a:spcPts val="4059"/>
              </a:lnSpc>
              <a:buClr>
                <a:srgbClr val="000000"/>
              </a:buClr>
              <a:buFont typeface="Arial"/>
              <a:buChar char="•"/>
            </a:pPr>
            <a:r>
              <a:rPr b="1" lang="en-US" sz="2900" spc="-1" strike="noStrike">
                <a:solidFill>
                  <a:srgbClr val="000000"/>
                </a:solidFill>
                <a:latin typeface="Canva Sans Bold"/>
                <a:ea typeface="Canva Sans Bold"/>
              </a:rPr>
              <a:t>OOP encourages modular design, enabling programmers to divide complicated systems into handle-able and reusable parts known as objects.</a:t>
            </a:r>
            <a:endParaRPr b="0" lang="en-IN" sz="2900" spc="-1" strike="noStrike">
              <a:latin typeface="Arial"/>
            </a:endParaRPr>
          </a:p>
          <a:p>
            <a:pPr>
              <a:lnSpc>
                <a:spcPts val="4059"/>
              </a:lnSpc>
              <a:buNone/>
            </a:pPr>
            <a:endParaRPr b="0" lang="en-IN" sz="1800" spc="-1" strike="noStrike">
              <a:latin typeface="Arial"/>
            </a:endParaRPr>
          </a:p>
          <a:p>
            <a:pPr lvl="1" marL="626040" indent="-313200">
              <a:lnSpc>
                <a:spcPts val="4059"/>
              </a:lnSpc>
              <a:buClr>
                <a:srgbClr val="000000"/>
              </a:buClr>
              <a:buFont typeface="Arial"/>
              <a:buChar char="•"/>
            </a:pPr>
            <a:r>
              <a:rPr b="1" lang="en-US" sz="2900" spc="-1" strike="noStrike">
                <a:solidFill>
                  <a:srgbClr val="000000"/>
                </a:solidFill>
                <a:latin typeface="Canva Sans Bold"/>
                <a:ea typeface="Canva Sans Bold"/>
              </a:rPr>
              <a:t>OOP design improves the organization of the code, makes it easier to collaborate, and speeds up development and maintenance.</a:t>
            </a:r>
            <a:endParaRPr b="0" lang="en-IN" sz="2900" spc="-1" strike="noStrike">
              <a:latin typeface="Arial"/>
            </a:endParaRPr>
          </a:p>
          <a:p>
            <a:pPr>
              <a:lnSpc>
                <a:spcPts val="4059"/>
              </a:lnSpc>
              <a:buNone/>
            </a:pPr>
            <a:endParaRPr b="0" lang="en-IN" sz="1800" spc="-1" strike="noStrike">
              <a:latin typeface="Arial"/>
            </a:endParaRPr>
          </a:p>
          <a:p>
            <a:pPr lvl="1" marL="626040" indent="-313200">
              <a:lnSpc>
                <a:spcPts val="4059"/>
              </a:lnSpc>
              <a:buClr>
                <a:srgbClr val="000000"/>
              </a:buClr>
              <a:buFont typeface="Arial"/>
              <a:buChar char="•"/>
            </a:pPr>
            <a:r>
              <a:rPr b="1" lang="en-US" sz="2900" spc="-1" strike="noStrike">
                <a:solidFill>
                  <a:srgbClr val="000000"/>
                </a:solidFill>
                <a:latin typeface="Canva Sans Bold"/>
                <a:ea typeface="Canva Sans Bold"/>
              </a:rPr>
              <a:t>The modular architecture, encapsulation, and reuse principles emphasized by OOP greatly enhance the maintainability and scalability of the code.</a:t>
            </a: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3eb"/>
        </a:solidFill>
      </p:bgPr>
    </p:bg>
    <p:spTree>
      <p:nvGrpSpPr>
        <p:cNvPr id="1" name=""/>
        <p:cNvGrpSpPr/>
        <p:nvPr/>
      </p:nvGrpSpPr>
      <p:grpSpPr>
        <a:xfrm>
          <a:off x="0" y="0"/>
          <a:ext cx="0" cy="0"/>
          <a:chOff x="0" y="0"/>
          <a:chExt cx="0" cy="0"/>
        </a:xfrm>
      </p:grpSpPr>
      <p:sp>
        <p:nvSpPr>
          <p:cNvPr id="54" name="AutoShape 2"/>
          <p:cNvSpPr/>
          <p:nvPr/>
        </p:nvSpPr>
        <p:spPr>
          <a:xfrm>
            <a:off x="-260280" y="9061200"/>
            <a:ext cx="7104600" cy="19080"/>
          </a:xfrm>
          <a:prstGeom prst="line">
            <a:avLst/>
          </a:prstGeom>
          <a:ln w="114300">
            <a:solidFill>
              <a:srgbClr val="9fc3d0"/>
            </a:solidFill>
            <a:round/>
          </a:ln>
        </p:spPr>
        <p:style>
          <a:lnRef idx="0"/>
          <a:fillRef idx="0"/>
          <a:effectRef idx="0"/>
          <a:fontRef idx="minor"/>
        </p:style>
      </p:sp>
      <p:sp>
        <p:nvSpPr>
          <p:cNvPr id="55" name="Freeform 3"/>
          <p:cNvSpPr/>
          <p:nvPr/>
        </p:nvSpPr>
        <p:spPr>
          <a:xfrm>
            <a:off x="13764240" y="6208200"/>
            <a:ext cx="7314840" cy="2477520"/>
          </a:xfrm>
          <a:custGeom>
            <a:avLst/>
            <a:gdLst/>
            <a:ahLst/>
            <a:rect l="l" t="t" r="r" b="b"/>
            <a:pathLst>
              <a:path w="7315200" h="2477783">
                <a:moveTo>
                  <a:pt x="0" y="0"/>
                </a:moveTo>
                <a:lnTo>
                  <a:pt x="7315200" y="0"/>
                </a:lnTo>
                <a:lnTo>
                  <a:pt x="7315200" y="2477783"/>
                </a:lnTo>
                <a:lnTo>
                  <a:pt x="0" y="2477783"/>
                </a:lnTo>
                <a:lnTo>
                  <a:pt x="0" y="0"/>
                </a:lnTo>
                <a:close/>
              </a:path>
            </a:pathLst>
          </a:custGeom>
          <a:blipFill rotWithShape="0">
            <a:blip r:embed="rId1"/>
            <a:srcRect/>
            <a:stretch/>
          </a:blipFill>
          <a:ln w="0">
            <a:noFill/>
          </a:ln>
        </p:spPr>
        <p:style>
          <a:lnRef idx="0"/>
          <a:fillRef idx="0"/>
          <a:effectRef idx="0"/>
          <a:fontRef idx="minor"/>
        </p:style>
      </p:sp>
      <p:sp>
        <p:nvSpPr>
          <p:cNvPr id="56" name="AutoShape 4"/>
          <p:cNvSpPr/>
          <p:nvPr/>
        </p:nvSpPr>
        <p:spPr>
          <a:xfrm>
            <a:off x="11430000" y="9061200"/>
            <a:ext cx="7105320" cy="19080"/>
          </a:xfrm>
          <a:prstGeom prst="line">
            <a:avLst/>
          </a:prstGeom>
          <a:ln w="114300">
            <a:solidFill>
              <a:srgbClr val="9fc3d0"/>
            </a:solidFill>
            <a:round/>
          </a:ln>
        </p:spPr>
        <p:style>
          <a:lnRef idx="0"/>
          <a:fillRef idx="0"/>
          <a:effectRef idx="0"/>
          <a:fontRef idx="minor"/>
        </p:style>
      </p:sp>
      <p:sp>
        <p:nvSpPr>
          <p:cNvPr id="57" name="TextBox 5"/>
          <p:cNvSpPr/>
          <p:nvPr/>
        </p:nvSpPr>
        <p:spPr>
          <a:xfrm>
            <a:off x="2089440" y="3578400"/>
            <a:ext cx="13179600" cy="2577600"/>
          </a:xfrm>
          <a:prstGeom prst="rect">
            <a:avLst/>
          </a:prstGeom>
          <a:noFill/>
          <a:ln w="0">
            <a:noFill/>
          </a:ln>
        </p:spPr>
        <p:style>
          <a:lnRef idx="0"/>
          <a:fillRef idx="0"/>
          <a:effectRef idx="0"/>
          <a:fontRef idx="minor"/>
        </p:style>
        <p:txBody>
          <a:bodyPr lIns="0" rIns="0" tIns="0" bIns="0" anchor="t">
            <a:spAutoFit/>
          </a:bodyPr>
          <a:p>
            <a:pPr algn="ctr">
              <a:lnSpc>
                <a:spcPts val="20299"/>
              </a:lnSpc>
              <a:buNone/>
            </a:pPr>
            <a:r>
              <a:rPr b="0" lang="en-US" sz="14500" spc="-1" strike="noStrike">
                <a:solidFill>
                  <a:srgbClr val="121011"/>
                </a:solidFill>
                <a:latin typeface="Alatsi"/>
                <a:ea typeface="Alatsi"/>
              </a:rPr>
              <a:t>WELCOME</a:t>
            </a:r>
            <a:endParaRPr b="0" lang="en-IN" sz="14500" spc="-1" strike="noStrike">
              <a:latin typeface="Arial"/>
            </a:endParaRPr>
          </a:p>
        </p:txBody>
      </p:sp>
      <p:grpSp>
        <p:nvGrpSpPr>
          <p:cNvPr id="58" name="Group 6"/>
          <p:cNvGrpSpPr/>
          <p:nvPr/>
        </p:nvGrpSpPr>
        <p:grpSpPr>
          <a:xfrm>
            <a:off x="15859080" y="-97920"/>
            <a:ext cx="1562400" cy="1770840"/>
            <a:chOff x="15859080" y="-97920"/>
            <a:chExt cx="1562400" cy="1770840"/>
          </a:xfrm>
        </p:grpSpPr>
        <p:grpSp>
          <p:nvGrpSpPr>
            <p:cNvPr id="59" name="Group 7"/>
            <p:cNvGrpSpPr/>
            <p:nvPr/>
          </p:nvGrpSpPr>
          <p:grpSpPr>
            <a:xfrm>
              <a:off x="15915960" y="-97920"/>
              <a:ext cx="1449000" cy="1770840"/>
              <a:chOff x="15915960" y="-97920"/>
              <a:chExt cx="1449000" cy="1770840"/>
            </a:xfrm>
          </p:grpSpPr>
          <p:sp>
            <p:nvSpPr>
              <p:cNvPr id="60" name="Freeform 8"/>
              <p:cNvSpPr/>
              <p:nvPr/>
            </p:nvSpPr>
            <p:spPr>
              <a:xfrm>
                <a:off x="15915960" y="0"/>
                <a:ext cx="1449000" cy="1672920"/>
              </a:xfrm>
              <a:custGeom>
                <a:avLst/>
                <a:gdLst/>
                <a:ah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w="0">
                <a:noFill/>
              </a:ln>
            </p:spPr>
            <p:style>
              <a:lnRef idx="0"/>
              <a:fillRef idx="0"/>
              <a:effectRef idx="0"/>
              <a:fontRef idx="minor"/>
            </p:style>
          </p:sp>
          <p:sp>
            <p:nvSpPr>
              <p:cNvPr id="61" name="TextBox 9"/>
              <p:cNvSpPr/>
              <p:nvPr/>
            </p:nvSpPr>
            <p:spPr>
              <a:xfrm>
                <a:off x="15915960" y="-97920"/>
                <a:ext cx="1449000" cy="1509480"/>
              </a:xfrm>
              <a:prstGeom prst="rect">
                <a:avLst/>
              </a:prstGeom>
              <a:noFill/>
              <a:ln w="0">
                <a:noFill/>
              </a:ln>
            </p:spPr>
            <p:style>
              <a:lnRef idx="0"/>
              <a:fillRef idx="0"/>
              <a:effectRef idx="0"/>
              <a:fontRef idx="minor"/>
            </p:style>
          </p:sp>
        </p:grpSp>
        <p:sp>
          <p:nvSpPr>
            <p:cNvPr id="62" name="TextBox 10"/>
            <p:cNvSpPr/>
            <p:nvPr/>
          </p:nvSpPr>
          <p:spPr>
            <a:xfrm>
              <a:off x="15859080" y="328320"/>
              <a:ext cx="1562400" cy="990720"/>
            </a:xfrm>
            <a:prstGeom prst="rect">
              <a:avLst/>
            </a:prstGeom>
            <a:noFill/>
            <a:ln w="0">
              <a:noFill/>
            </a:ln>
          </p:spPr>
          <p:style>
            <a:lnRef idx="0"/>
            <a:fillRef idx="0"/>
            <a:effectRef idx="0"/>
            <a:fontRef idx="minor"/>
          </p:style>
          <p:txBody>
            <a:bodyPr lIns="0" rIns="0" tIns="0" bIns="0" anchor="t">
              <a:spAutoFit/>
            </a:bodyPr>
            <a:p>
              <a:pPr algn="ctr">
                <a:lnSpc>
                  <a:spcPts val="7804"/>
                </a:lnSpc>
                <a:buNone/>
              </a:pPr>
              <a:r>
                <a:rPr b="1" lang="en-US" sz="5580" spc="-1" strike="noStrike">
                  <a:solidFill>
                    <a:srgbClr val="000000"/>
                  </a:solidFill>
                  <a:latin typeface="Open Sans Bold"/>
                  <a:ea typeface="Open Sans Bold"/>
                </a:rPr>
                <a:t>1</a:t>
              </a:r>
              <a:endParaRPr b="0" lang="en-IN" sz="5580" spc="-1" strike="noStrike">
                <a:latin typeface="Arial"/>
              </a:endParaRPr>
            </a:p>
          </p:txBody>
        </p:sp>
      </p:grpSp>
      <p:sp>
        <p:nvSpPr>
          <p:cNvPr id="63" name="Freeform 11"/>
          <p:cNvSpPr/>
          <p:nvPr/>
        </p:nvSpPr>
        <p:spPr>
          <a:xfrm>
            <a:off x="-2627640" y="-733320"/>
            <a:ext cx="7314840" cy="2477520"/>
          </a:xfrm>
          <a:custGeom>
            <a:avLst/>
            <a:gdLst/>
            <a:ahLst/>
            <a:rect l="l" t="t" r="r" b="b"/>
            <a:pathLst>
              <a:path w="7315200" h="2477783">
                <a:moveTo>
                  <a:pt x="0" y="0"/>
                </a:moveTo>
                <a:lnTo>
                  <a:pt x="7315200" y="0"/>
                </a:lnTo>
                <a:lnTo>
                  <a:pt x="7315200" y="2477783"/>
                </a:lnTo>
                <a:lnTo>
                  <a:pt x="0" y="2477783"/>
                </a:lnTo>
                <a:lnTo>
                  <a:pt x="0" y="0"/>
                </a:lnTo>
                <a:close/>
              </a:path>
            </a:pathLst>
          </a:custGeom>
          <a:blipFill rotWithShape="0">
            <a:blip r:embed="rId2"/>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3eb"/>
        </a:solidFill>
      </p:bgPr>
    </p:bg>
    <p:spTree>
      <p:nvGrpSpPr>
        <p:cNvPr id="1" name=""/>
        <p:cNvGrpSpPr/>
        <p:nvPr/>
      </p:nvGrpSpPr>
      <p:grpSpPr>
        <a:xfrm>
          <a:off x="0" y="0"/>
          <a:ext cx="0" cy="0"/>
          <a:chOff x="0" y="0"/>
          <a:chExt cx="0" cy="0"/>
        </a:xfrm>
      </p:grpSpPr>
      <p:sp>
        <p:nvSpPr>
          <p:cNvPr id="211" name="TextBox 2"/>
          <p:cNvSpPr/>
          <p:nvPr/>
        </p:nvSpPr>
        <p:spPr>
          <a:xfrm>
            <a:off x="4555080" y="3747960"/>
            <a:ext cx="11627280" cy="2612520"/>
          </a:xfrm>
          <a:prstGeom prst="rect">
            <a:avLst/>
          </a:prstGeom>
          <a:noFill/>
          <a:ln w="0">
            <a:noFill/>
          </a:ln>
        </p:spPr>
        <p:style>
          <a:lnRef idx="0"/>
          <a:fillRef idx="0"/>
          <a:effectRef idx="0"/>
          <a:fontRef idx="minor"/>
        </p:style>
        <p:txBody>
          <a:bodyPr lIns="0" rIns="0" tIns="0" bIns="0" anchor="t">
            <a:spAutoFit/>
          </a:bodyPr>
          <a:p>
            <a:pPr algn="ctr">
              <a:lnSpc>
                <a:spcPts val="20574"/>
              </a:lnSpc>
              <a:buNone/>
            </a:pPr>
            <a:r>
              <a:rPr b="0" lang="en-US" sz="14689" spc="-1" strike="noStrike">
                <a:solidFill>
                  <a:srgbClr val="000000"/>
                </a:solidFill>
                <a:latin typeface="Alatsi"/>
                <a:ea typeface="Alatsi"/>
              </a:rPr>
              <a:t>THANK YOU</a:t>
            </a:r>
            <a:endParaRPr b="0" lang="en-IN" sz="14689" spc="-1" strike="noStrike">
              <a:latin typeface="Arial"/>
            </a:endParaRPr>
          </a:p>
        </p:txBody>
      </p:sp>
      <p:grpSp>
        <p:nvGrpSpPr>
          <p:cNvPr id="212" name="Group 3"/>
          <p:cNvGrpSpPr/>
          <p:nvPr/>
        </p:nvGrpSpPr>
        <p:grpSpPr>
          <a:xfrm>
            <a:off x="-30960" y="-180720"/>
            <a:ext cx="4238640" cy="10467360"/>
            <a:chOff x="-30960" y="-180720"/>
            <a:chExt cx="4238640" cy="10467360"/>
          </a:xfrm>
        </p:grpSpPr>
        <p:grpSp>
          <p:nvGrpSpPr>
            <p:cNvPr id="213" name="Group 4"/>
            <p:cNvGrpSpPr/>
            <p:nvPr/>
          </p:nvGrpSpPr>
          <p:grpSpPr>
            <a:xfrm>
              <a:off x="2088360" y="-180720"/>
              <a:ext cx="2119320" cy="10467360"/>
              <a:chOff x="2088360" y="-180720"/>
              <a:chExt cx="2119320" cy="10467360"/>
            </a:xfrm>
          </p:grpSpPr>
          <p:sp>
            <p:nvSpPr>
              <p:cNvPr id="214" name="Freeform 5"/>
              <p:cNvSpPr/>
              <p:nvPr/>
            </p:nvSpPr>
            <p:spPr>
              <a:xfrm>
                <a:off x="2088360" y="0"/>
                <a:ext cx="2119320" cy="10286640"/>
              </a:xfrm>
              <a:custGeom>
                <a:avLst/>
                <a:gdLst/>
                <a:ahLst/>
                <a:rect l="l" t="t" r="r" b="b"/>
                <a:pathLst>
                  <a:path w="558233" h="2709333">
                    <a:moveTo>
                      <a:pt x="0" y="0"/>
                    </a:moveTo>
                    <a:lnTo>
                      <a:pt x="558233" y="0"/>
                    </a:lnTo>
                    <a:lnTo>
                      <a:pt x="558233" y="2709333"/>
                    </a:lnTo>
                    <a:lnTo>
                      <a:pt x="0" y="2709333"/>
                    </a:lnTo>
                    <a:close/>
                  </a:path>
                </a:pathLst>
              </a:custGeom>
              <a:solidFill>
                <a:srgbClr val="e9e0d9"/>
              </a:solidFill>
              <a:ln w="0">
                <a:noFill/>
              </a:ln>
            </p:spPr>
            <p:style>
              <a:lnRef idx="0"/>
              <a:fillRef idx="0"/>
              <a:effectRef idx="0"/>
              <a:fontRef idx="minor"/>
            </p:style>
          </p:sp>
          <p:sp>
            <p:nvSpPr>
              <p:cNvPr id="215" name="TextBox 6"/>
              <p:cNvSpPr/>
              <p:nvPr/>
            </p:nvSpPr>
            <p:spPr>
              <a:xfrm>
                <a:off x="2088360" y="-180720"/>
                <a:ext cx="2119320" cy="10467360"/>
              </a:xfrm>
              <a:prstGeom prst="rect">
                <a:avLst/>
              </a:prstGeom>
              <a:noFill/>
              <a:ln w="0">
                <a:noFill/>
              </a:ln>
            </p:spPr>
            <p:style>
              <a:lnRef idx="0"/>
              <a:fillRef idx="0"/>
              <a:effectRef idx="0"/>
              <a:fontRef idx="minor"/>
            </p:style>
          </p:sp>
        </p:grpSp>
        <p:grpSp>
          <p:nvGrpSpPr>
            <p:cNvPr id="216" name="Group 7"/>
            <p:cNvGrpSpPr/>
            <p:nvPr/>
          </p:nvGrpSpPr>
          <p:grpSpPr>
            <a:xfrm>
              <a:off x="1028520" y="-180720"/>
              <a:ext cx="2119320" cy="10467360"/>
              <a:chOff x="1028520" y="-180720"/>
              <a:chExt cx="2119320" cy="10467360"/>
            </a:xfrm>
          </p:grpSpPr>
          <p:sp>
            <p:nvSpPr>
              <p:cNvPr id="217" name="Freeform 8"/>
              <p:cNvSpPr/>
              <p:nvPr/>
            </p:nvSpPr>
            <p:spPr>
              <a:xfrm>
                <a:off x="1028520" y="0"/>
                <a:ext cx="2119320" cy="10286640"/>
              </a:xfrm>
              <a:custGeom>
                <a:avLst/>
                <a:gdLst/>
                <a:ahLst/>
                <a:rect l="l" t="t" r="r" b="b"/>
                <a:pathLst>
                  <a:path w="558233" h="2709333">
                    <a:moveTo>
                      <a:pt x="0" y="0"/>
                    </a:moveTo>
                    <a:lnTo>
                      <a:pt x="558233" y="0"/>
                    </a:lnTo>
                    <a:lnTo>
                      <a:pt x="558233" y="2709333"/>
                    </a:lnTo>
                    <a:lnTo>
                      <a:pt x="0" y="2709333"/>
                    </a:lnTo>
                    <a:close/>
                  </a:path>
                </a:pathLst>
              </a:custGeom>
              <a:solidFill>
                <a:srgbClr val="9fc3d0"/>
              </a:solidFill>
              <a:ln w="0">
                <a:noFill/>
              </a:ln>
            </p:spPr>
            <p:style>
              <a:lnRef idx="0"/>
              <a:fillRef idx="0"/>
              <a:effectRef idx="0"/>
              <a:fontRef idx="minor"/>
            </p:style>
          </p:sp>
          <p:sp>
            <p:nvSpPr>
              <p:cNvPr id="218" name="TextBox 9"/>
              <p:cNvSpPr/>
              <p:nvPr/>
            </p:nvSpPr>
            <p:spPr>
              <a:xfrm>
                <a:off x="1028520" y="-180720"/>
                <a:ext cx="2119320" cy="10467360"/>
              </a:xfrm>
              <a:prstGeom prst="rect">
                <a:avLst/>
              </a:prstGeom>
              <a:noFill/>
              <a:ln w="0">
                <a:noFill/>
              </a:ln>
            </p:spPr>
            <p:style>
              <a:lnRef idx="0"/>
              <a:fillRef idx="0"/>
              <a:effectRef idx="0"/>
              <a:fontRef idx="minor"/>
            </p:style>
          </p:sp>
        </p:grpSp>
        <p:grpSp>
          <p:nvGrpSpPr>
            <p:cNvPr id="219" name="Group 10"/>
            <p:cNvGrpSpPr/>
            <p:nvPr/>
          </p:nvGrpSpPr>
          <p:grpSpPr>
            <a:xfrm>
              <a:off x="-30960" y="-180720"/>
              <a:ext cx="2119320" cy="10467360"/>
              <a:chOff x="-30960" y="-180720"/>
              <a:chExt cx="2119320" cy="10467360"/>
            </a:xfrm>
          </p:grpSpPr>
          <p:sp>
            <p:nvSpPr>
              <p:cNvPr id="220" name="Freeform 11"/>
              <p:cNvSpPr/>
              <p:nvPr/>
            </p:nvSpPr>
            <p:spPr>
              <a:xfrm>
                <a:off x="-30960" y="0"/>
                <a:ext cx="2119320" cy="10286640"/>
              </a:xfrm>
              <a:custGeom>
                <a:avLst/>
                <a:gdLst/>
                <a:ahLst/>
                <a:rect l="l" t="t" r="r" b="b"/>
                <a:pathLst>
                  <a:path w="558233" h="2709333">
                    <a:moveTo>
                      <a:pt x="0" y="0"/>
                    </a:moveTo>
                    <a:lnTo>
                      <a:pt x="558233" y="0"/>
                    </a:lnTo>
                    <a:lnTo>
                      <a:pt x="558233" y="2709333"/>
                    </a:lnTo>
                    <a:lnTo>
                      <a:pt x="0" y="2709333"/>
                    </a:lnTo>
                    <a:close/>
                  </a:path>
                </a:pathLst>
              </a:custGeom>
              <a:solidFill>
                <a:srgbClr val="e9c7c6"/>
              </a:solidFill>
              <a:ln w="0">
                <a:noFill/>
              </a:ln>
            </p:spPr>
            <p:style>
              <a:lnRef idx="0"/>
              <a:fillRef idx="0"/>
              <a:effectRef idx="0"/>
              <a:fontRef idx="minor"/>
            </p:style>
          </p:sp>
          <p:sp>
            <p:nvSpPr>
              <p:cNvPr id="221" name="TextBox 12"/>
              <p:cNvSpPr/>
              <p:nvPr/>
            </p:nvSpPr>
            <p:spPr>
              <a:xfrm>
                <a:off x="-30960" y="-180720"/>
                <a:ext cx="2119320" cy="10467360"/>
              </a:xfrm>
              <a:prstGeom prst="rect">
                <a:avLst/>
              </a:prstGeom>
              <a:noFill/>
              <a:ln w="0">
                <a:noFill/>
              </a:ln>
            </p:spPr>
            <p:style>
              <a:lnRef idx="0"/>
              <a:fillRef idx="0"/>
              <a:effectRef idx="0"/>
              <a:fontRef idx="minor"/>
            </p:style>
          </p:sp>
        </p:grpSp>
      </p:grpSp>
      <p:sp>
        <p:nvSpPr>
          <p:cNvPr id="222" name="Freeform 13"/>
          <p:cNvSpPr/>
          <p:nvPr/>
        </p:nvSpPr>
        <p:spPr>
          <a:xfrm>
            <a:off x="12412800" y="8026200"/>
            <a:ext cx="7314840" cy="2477520"/>
          </a:xfrm>
          <a:custGeom>
            <a:avLst/>
            <a:gdLst/>
            <a:ahLst/>
            <a:rect l="l" t="t" r="r" b="b"/>
            <a:pathLst>
              <a:path w="7315200" h="2477783">
                <a:moveTo>
                  <a:pt x="0" y="0"/>
                </a:moveTo>
                <a:lnTo>
                  <a:pt x="7315200" y="0"/>
                </a:lnTo>
                <a:lnTo>
                  <a:pt x="7315200" y="2477783"/>
                </a:lnTo>
                <a:lnTo>
                  <a:pt x="0" y="2477783"/>
                </a:lnTo>
                <a:lnTo>
                  <a:pt x="0" y="0"/>
                </a:lnTo>
                <a:close/>
              </a:path>
            </a:pathLst>
          </a:custGeom>
          <a:blipFill rotWithShape="0">
            <a:blip r:embed="rId1"/>
            <a:srcRect/>
            <a:stretch/>
          </a:blipFill>
          <a:ln w="0">
            <a:noFill/>
          </a:ln>
        </p:spPr>
        <p:style>
          <a:lnRef idx="0"/>
          <a:fillRef idx="0"/>
          <a:effectRef idx="0"/>
          <a:fontRef idx="minor"/>
        </p:style>
      </p:sp>
      <p:sp>
        <p:nvSpPr>
          <p:cNvPr id="223" name="Freeform 14"/>
          <p:cNvSpPr/>
          <p:nvPr/>
        </p:nvSpPr>
        <p:spPr>
          <a:xfrm>
            <a:off x="11413800" y="-573840"/>
            <a:ext cx="7314840" cy="2477520"/>
          </a:xfrm>
          <a:custGeom>
            <a:avLst/>
            <a:gdLst/>
            <a:ahLst/>
            <a:rect l="l" t="t" r="r" b="b"/>
            <a:pathLst>
              <a:path w="7315200" h="2477783">
                <a:moveTo>
                  <a:pt x="0" y="0"/>
                </a:moveTo>
                <a:lnTo>
                  <a:pt x="7315200" y="0"/>
                </a:lnTo>
                <a:lnTo>
                  <a:pt x="7315200" y="2477784"/>
                </a:lnTo>
                <a:lnTo>
                  <a:pt x="0" y="2477784"/>
                </a:lnTo>
                <a:lnTo>
                  <a:pt x="0" y="0"/>
                </a:lnTo>
                <a:close/>
              </a:path>
            </a:pathLst>
          </a:custGeom>
          <a:blipFill rotWithShape="0">
            <a:blip r:embed="rId2"/>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3eb"/>
        </a:solidFill>
      </p:bgPr>
    </p:bg>
    <p:spTree>
      <p:nvGrpSpPr>
        <p:cNvPr id="1" name=""/>
        <p:cNvGrpSpPr/>
        <p:nvPr/>
      </p:nvGrpSpPr>
      <p:grpSpPr>
        <a:xfrm>
          <a:off x="0" y="0"/>
          <a:ext cx="0" cy="0"/>
          <a:chOff x="0" y="0"/>
          <a:chExt cx="0" cy="0"/>
        </a:xfrm>
      </p:grpSpPr>
      <p:sp>
        <p:nvSpPr>
          <p:cNvPr id="64" name="TextBox 2"/>
          <p:cNvSpPr/>
          <p:nvPr/>
        </p:nvSpPr>
        <p:spPr>
          <a:xfrm>
            <a:off x="2553840" y="866880"/>
            <a:ext cx="13179600" cy="1510920"/>
          </a:xfrm>
          <a:prstGeom prst="rect">
            <a:avLst/>
          </a:prstGeom>
          <a:noFill/>
          <a:ln w="0">
            <a:noFill/>
          </a:ln>
        </p:spPr>
        <p:style>
          <a:lnRef idx="0"/>
          <a:fillRef idx="0"/>
          <a:effectRef idx="0"/>
          <a:fontRef idx="minor"/>
        </p:style>
        <p:txBody>
          <a:bodyPr lIns="0" rIns="0" tIns="0" bIns="0" anchor="t">
            <a:spAutoFit/>
          </a:bodyPr>
          <a:p>
            <a:pPr algn="ctr">
              <a:lnSpc>
                <a:spcPts val="11900"/>
              </a:lnSpc>
              <a:buNone/>
            </a:pPr>
            <a:r>
              <a:rPr b="0" lang="en-US" sz="8500" spc="-1" strike="noStrike">
                <a:solidFill>
                  <a:srgbClr val="000000"/>
                </a:solidFill>
                <a:latin typeface="Alatsi"/>
                <a:ea typeface="Alatsi"/>
              </a:rPr>
              <a:t>INDEX</a:t>
            </a:r>
            <a:endParaRPr b="0" lang="en-IN" sz="8500" spc="-1" strike="noStrike">
              <a:latin typeface="Arial"/>
            </a:endParaRPr>
          </a:p>
        </p:txBody>
      </p:sp>
      <p:sp>
        <p:nvSpPr>
          <p:cNvPr id="65" name="TextBox 3"/>
          <p:cNvSpPr/>
          <p:nvPr/>
        </p:nvSpPr>
        <p:spPr>
          <a:xfrm>
            <a:off x="1221840" y="3286440"/>
            <a:ext cx="7732440" cy="6008760"/>
          </a:xfrm>
          <a:prstGeom prst="rect">
            <a:avLst/>
          </a:prstGeom>
          <a:noFill/>
          <a:ln w="0">
            <a:noFill/>
          </a:ln>
        </p:spPr>
        <p:style>
          <a:lnRef idx="0"/>
          <a:fillRef idx="0"/>
          <a:effectRef idx="0"/>
          <a:fontRef idx="minor"/>
        </p:style>
        <p:txBody>
          <a:bodyPr lIns="0" rIns="0" tIns="0" bIns="0" anchor="t">
            <a:spAutoFit/>
          </a:bodyPr>
          <a:p>
            <a:pPr lvl="1" marL="950040" indent="-474840">
              <a:lnSpc>
                <a:spcPts val="6160"/>
              </a:lnSpc>
              <a:buClr>
                <a:srgbClr val="000000"/>
              </a:buClr>
              <a:buFont typeface="Arial"/>
              <a:buChar char="•"/>
            </a:pPr>
            <a:r>
              <a:rPr b="0" lang="en-US" sz="4400" spc="-1" strike="noStrike">
                <a:solidFill>
                  <a:srgbClr val="000000"/>
                </a:solidFill>
                <a:latin typeface="Alatsi"/>
                <a:ea typeface="Alatsi"/>
              </a:rPr>
              <a:t>Introduction</a:t>
            </a:r>
            <a:endParaRPr b="0" lang="en-IN" sz="4400" spc="-1" strike="noStrike">
              <a:latin typeface="Arial"/>
            </a:endParaRPr>
          </a:p>
          <a:p>
            <a:pPr lvl="1" marL="950040" indent="-474840">
              <a:lnSpc>
                <a:spcPts val="6160"/>
              </a:lnSpc>
              <a:buClr>
                <a:srgbClr val="000000"/>
              </a:buClr>
              <a:buFont typeface="Arial"/>
              <a:buChar char="•"/>
            </a:pPr>
            <a:r>
              <a:rPr b="0" lang="en-US" sz="4400" spc="-1" strike="noStrike">
                <a:solidFill>
                  <a:srgbClr val="000000"/>
                </a:solidFill>
                <a:latin typeface="Alatsi"/>
                <a:ea typeface="Alatsi"/>
              </a:rPr>
              <a:t>Definition</a:t>
            </a:r>
            <a:endParaRPr b="0" lang="en-IN" sz="4400" spc="-1" strike="noStrike">
              <a:latin typeface="Arial"/>
            </a:endParaRPr>
          </a:p>
          <a:p>
            <a:pPr lvl="1" marL="950040" indent="-474840">
              <a:lnSpc>
                <a:spcPts val="6160"/>
              </a:lnSpc>
              <a:buClr>
                <a:srgbClr val="000000"/>
              </a:buClr>
              <a:buFont typeface="Arial"/>
              <a:buChar char="•"/>
            </a:pPr>
            <a:r>
              <a:rPr b="0" lang="en-US" sz="4400" spc="-1" strike="noStrike">
                <a:solidFill>
                  <a:srgbClr val="000000"/>
                </a:solidFill>
                <a:latin typeface="Alatsi"/>
                <a:ea typeface="Alatsi"/>
              </a:rPr>
              <a:t>Types</a:t>
            </a:r>
            <a:endParaRPr b="0" lang="en-IN" sz="4400" spc="-1" strike="noStrike">
              <a:latin typeface="Arial"/>
            </a:endParaRPr>
          </a:p>
          <a:p>
            <a:pPr lvl="1" marL="950040" indent="-474840">
              <a:lnSpc>
                <a:spcPts val="6160"/>
              </a:lnSpc>
              <a:buClr>
                <a:srgbClr val="000000"/>
              </a:buClr>
              <a:buFont typeface="Arial"/>
              <a:buChar char="•"/>
            </a:pPr>
            <a:r>
              <a:rPr b="0" lang="en-US" sz="4400" spc="-1" strike="noStrike">
                <a:solidFill>
                  <a:srgbClr val="000000"/>
                </a:solidFill>
                <a:latin typeface="Alatsi"/>
                <a:ea typeface="Alatsi"/>
              </a:rPr>
              <a:t>Advantages&amp;Disadvantages</a:t>
            </a:r>
            <a:endParaRPr b="0" lang="en-IN" sz="4400" spc="-1" strike="noStrike">
              <a:latin typeface="Arial"/>
            </a:endParaRPr>
          </a:p>
          <a:p>
            <a:pPr lvl="1" marL="950040" indent="-474840">
              <a:lnSpc>
                <a:spcPts val="6160"/>
              </a:lnSpc>
              <a:buClr>
                <a:srgbClr val="000000"/>
              </a:buClr>
              <a:buFont typeface="Arial"/>
              <a:buChar char="•"/>
            </a:pPr>
            <a:r>
              <a:rPr b="0" lang="en-US" sz="4400" spc="-1" strike="noStrike">
                <a:solidFill>
                  <a:srgbClr val="000000"/>
                </a:solidFill>
                <a:latin typeface="Alatsi"/>
                <a:ea typeface="Alatsi"/>
              </a:rPr>
              <a:t>Conclusion</a:t>
            </a:r>
            <a:endParaRPr b="0" lang="en-IN" sz="4400" spc="-1" strike="noStrike">
              <a:latin typeface="Arial"/>
            </a:endParaRPr>
          </a:p>
          <a:p>
            <a:pPr>
              <a:lnSpc>
                <a:spcPts val="5179"/>
              </a:lnSpc>
              <a:buNone/>
            </a:pPr>
            <a:endParaRPr b="0" lang="en-IN" sz="1800" spc="-1" strike="noStrike">
              <a:latin typeface="Arial"/>
            </a:endParaRPr>
          </a:p>
          <a:p>
            <a:pPr>
              <a:lnSpc>
                <a:spcPts val="5179"/>
              </a:lnSpc>
              <a:buNone/>
            </a:pPr>
            <a:r>
              <a:rPr b="0" lang="en-US" sz="3700" spc="-1" strike="noStrike">
                <a:solidFill>
                  <a:srgbClr val="000000"/>
                </a:solidFill>
                <a:latin typeface="Alatsi"/>
                <a:ea typeface="Alatsi"/>
              </a:rPr>
              <a:t>   </a:t>
            </a:r>
            <a:endParaRPr b="0" lang="en-IN" sz="3700" spc="-1" strike="noStrike">
              <a:latin typeface="Arial"/>
            </a:endParaRPr>
          </a:p>
        </p:txBody>
      </p:sp>
      <p:sp>
        <p:nvSpPr>
          <p:cNvPr id="66" name="AutoShape 4"/>
          <p:cNvSpPr/>
          <p:nvPr/>
        </p:nvSpPr>
        <p:spPr>
          <a:xfrm>
            <a:off x="-260280" y="9061200"/>
            <a:ext cx="7104600" cy="19080"/>
          </a:xfrm>
          <a:prstGeom prst="line">
            <a:avLst/>
          </a:prstGeom>
          <a:ln w="114300">
            <a:solidFill>
              <a:srgbClr val="9fc3d0"/>
            </a:solidFill>
            <a:round/>
          </a:ln>
        </p:spPr>
        <p:style>
          <a:lnRef idx="0"/>
          <a:fillRef idx="0"/>
          <a:effectRef idx="0"/>
          <a:fontRef idx="minor"/>
        </p:style>
      </p:sp>
      <p:sp>
        <p:nvSpPr>
          <p:cNvPr id="67" name="AutoShape 5"/>
          <p:cNvSpPr/>
          <p:nvPr/>
        </p:nvSpPr>
        <p:spPr>
          <a:xfrm>
            <a:off x="11430000" y="9061200"/>
            <a:ext cx="7105320" cy="19080"/>
          </a:xfrm>
          <a:prstGeom prst="line">
            <a:avLst/>
          </a:prstGeom>
          <a:ln w="114300">
            <a:solidFill>
              <a:srgbClr val="9fc3d0"/>
            </a:solidFill>
            <a:round/>
          </a:ln>
        </p:spPr>
        <p:style>
          <a:lnRef idx="0"/>
          <a:fillRef idx="0"/>
          <a:effectRef idx="0"/>
          <a:fontRef idx="minor"/>
        </p:style>
      </p:sp>
      <p:grpSp>
        <p:nvGrpSpPr>
          <p:cNvPr id="68" name="Group 6"/>
          <p:cNvGrpSpPr/>
          <p:nvPr/>
        </p:nvGrpSpPr>
        <p:grpSpPr>
          <a:xfrm>
            <a:off x="15859080" y="-97920"/>
            <a:ext cx="1562400" cy="1770840"/>
            <a:chOff x="15859080" y="-97920"/>
            <a:chExt cx="1562400" cy="1770840"/>
          </a:xfrm>
        </p:grpSpPr>
        <p:grpSp>
          <p:nvGrpSpPr>
            <p:cNvPr id="69" name="Group 7"/>
            <p:cNvGrpSpPr/>
            <p:nvPr/>
          </p:nvGrpSpPr>
          <p:grpSpPr>
            <a:xfrm>
              <a:off x="15915960" y="-97920"/>
              <a:ext cx="1449000" cy="1770840"/>
              <a:chOff x="15915960" y="-97920"/>
              <a:chExt cx="1449000" cy="1770840"/>
            </a:xfrm>
          </p:grpSpPr>
          <p:sp>
            <p:nvSpPr>
              <p:cNvPr id="70" name="Freeform 8"/>
              <p:cNvSpPr/>
              <p:nvPr/>
            </p:nvSpPr>
            <p:spPr>
              <a:xfrm>
                <a:off x="15915960" y="0"/>
                <a:ext cx="1449000" cy="1672920"/>
              </a:xfrm>
              <a:custGeom>
                <a:avLst/>
                <a:gdLst/>
                <a:ah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w="0">
                <a:noFill/>
              </a:ln>
            </p:spPr>
            <p:style>
              <a:lnRef idx="0"/>
              <a:fillRef idx="0"/>
              <a:effectRef idx="0"/>
              <a:fontRef idx="minor"/>
            </p:style>
          </p:sp>
          <p:sp>
            <p:nvSpPr>
              <p:cNvPr id="71" name="TextBox 9"/>
              <p:cNvSpPr/>
              <p:nvPr/>
            </p:nvSpPr>
            <p:spPr>
              <a:xfrm>
                <a:off x="15915960" y="-97920"/>
                <a:ext cx="1449000" cy="1509480"/>
              </a:xfrm>
              <a:prstGeom prst="rect">
                <a:avLst/>
              </a:prstGeom>
              <a:noFill/>
              <a:ln w="0">
                <a:noFill/>
              </a:ln>
            </p:spPr>
            <p:style>
              <a:lnRef idx="0"/>
              <a:fillRef idx="0"/>
              <a:effectRef idx="0"/>
              <a:fontRef idx="minor"/>
            </p:style>
          </p:sp>
        </p:grpSp>
        <p:sp>
          <p:nvSpPr>
            <p:cNvPr id="72" name="TextBox 10"/>
            <p:cNvSpPr/>
            <p:nvPr/>
          </p:nvSpPr>
          <p:spPr>
            <a:xfrm>
              <a:off x="15859080" y="328320"/>
              <a:ext cx="1562400" cy="990720"/>
            </a:xfrm>
            <a:prstGeom prst="rect">
              <a:avLst/>
            </a:prstGeom>
            <a:noFill/>
            <a:ln w="0">
              <a:noFill/>
            </a:ln>
          </p:spPr>
          <p:style>
            <a:lnRef idx="0"/>
            <a:fillRef idx="0"/>
            <a:effectRef idx="0"/>
            <a:fontRef idx="minor"/>
          </p:style>
          <p:txBody>
            <a:bodyPr lIns="0" rIns="0" tIns="0" bIns="0" anchor="t">
              <a:spAutoFit/>
            </a:bodyPr>
            <a:p>
              <a:pPr algn="ctr">
                <a:lnSpc>
                  <a:spcPts val="7804"/>
                </a:lnSpc>
                <a:buNone/>
              </a:pPr>
              <a:r>
                <a:rPr b="1" lang="en-US" sz="5580" spc="-1" strike="noStrike">
                  <a:solidFill>
                    <a:srgbClr val="000000"/>
                  </a:solidFill>
                  <a:latin typeface="Open Sans Bold"/>
                  <a:ea typeface="Open Sans Bold"/>
                </a:rPr>
                <a:t>2</a:t>
              </a:r>
              <a:endParaRPr b="0" lang="en-IN" sz="5580" spc="-1" strike="noStrike">
                <a:latin typeface="Arial"/>
              </a:endParaRPr>
            </a:p>
          </p:txBody>
        </p:sp>
      </p:grpSp>
      <p:sp>
        <p:nvSpPr>
          <p:cNvPr id="73" name="Freeform 11"/>
          <p:cNvSpPr/>
          <p:nvPr/>
        </p:nvSpPr>
        <p:spPr>
          <a:xfrm>
            <a:off x="-2845080" y="434160"/>
            <a:ext cx="7314840" cy="2477520"/>
          </a:xfrm>
          <a:custGeom>
            <a:avLst/>
            <a:gdLst/>
            <a:ahLst/>
            <a:rect l="l" t="t" r="r" b="b"/>
            <a:pathLst>
              <a:path w="7315200" h="2477783">
                <a:moveTo>
                  <a:pt x="0" y="0"/>
                </a:moveTo>
                <a:lnTo>
                  <a:pt x="7315200" y="0"/>
                </a:lnTo>
                <a:lnTo>
                  <a:pt x="7315200" y="2477783"/>
                </a:lnTo>
                <a:lnTo>
                  <a:pt x="0" y="2477783"/>
                </a:lnTo>
                <a:lnTo>
                  <a:pt x="0" y="0"/>
                </a:lnTo>
                <a:close/>
              </a:path>
            </a:pathLst>
          </a:custGeom>
          <a:blipFill rotWithShape="0">
            <a:blip r:embed="rId1"/>
            <a:srcRect/>
            <a:stretch/>
          </a:blipFill>
          <a:ln w="0">
            <a:noFill/>
          </a:ln>
        </p:spPr>
        <p:style>
          <a:lnRef idx="0"/>
          <a:fillRef idx="0"/>
          <a:effectRef idx="0"/>
          <a:fontRef idx="minor"/>
        </p:style>
      </p:sp>
      <p:sp>
        <p:nvSpPr>
          <p:cNvPr id="74" name="Freeform 12"/>
          <p:cNvSpPr/>
          <p:nvPr/>
        </p:nvSpPr>
        <p:spPr>
          <a:xfrm>
            <a:off x="13601880" y="6141960"/>
            <a:ext cx="7314840" cy="2477520"/>
          </a:xfrm>
          <a:custGeom>
            <a:avLst/>
            <a:gdLst/>
            <a:ahLst/>
            <a:rect l="l" t="t" r="r" b="b"/>
            <a:pathLst>
              <a:path w="7315200" h="2477783">
                <a:moveTo>
                  <a:pt x="0" y="0"/>
                </a:moveTo>
                <a:lnTo>
                  <a:pt x="7315200" y="0"/>
                </a:lnTo>
                <a:lnTo>
                  <a:pt x="7315200" y="2477783"/>
                </a:lnTo>
                <a:lnTo>
                  <a:pt x="0" y="2477783"/>
                </a:lnTo>
                <a:lnTo>
                  <a:pt x="0" y="0"/>
                </a:lnTo>
                <a:close/>
              </a:path>
            </a:pathLst>
          </a:custGeom>
          <a:blipFill rotWithShape="0">
            <a:blip r:embed="rId2"/>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3eb"/>
        </a:solidFill>
      </p:bgPr>
    </p:bg>
    <p:spTree>
      <p:nvGrpSpPr>
        <p:cNvPr id="1" name=""/>
        <p:cNvGrpSpPr/>
        <p:nvPr/>
      </p:nvGrpSpPr>
      <p:grpSpPr>
        <a:xfrm>
          <a:off x="0" y="0"/>
          <a:ext cx="0" cy="0"/>
          <a:chOff x="0" y="0"/>
          <a:chExt cx="0" cy="0"/>
        </a:xfrm>
      </p:grpSpPr>
      <p:sp>
        <p:nvSpPr>
          <p:cNvPr id="75" name="AutoShape 2"/>
          <p:cNvSpPr/>
          <p:nvPr/>
        </p:nvSpPr>
        <p:spPr>
          <a:xfrm>
            <a:off x="-260280" y="9061200"/>
            <a:ext cx="7104600" cy="19080"/>
          </a:xfrm>
          <a:prstGeom prst="line">
            <a:avLst/>
          </a:prstGeom>
          <a:ln w="114300">
            <a:solidFill>
              <a:srgbClr val="9fc3d0"/>
            </a:solidFill>
            <a:round/>
          </a:ln>
        </p:spPr>
        <p:style>
          <a:lnRef idx="0"/>
          <a:fillRef idx="0"/>
          <a:effectRef idx="0"/>
          <a:fontRef idx="minor"/>
        </p:style>
      </p:sp>
      <p:sp>
        <p:nvSpPr>
          <p:cNvPr id="76" name="AutoShape 3"/>
          <p:cNvSpPr/>
          <p:nvPr/>
        </p:nvSpPr>
        <p:spPr>
          <a:xfrm>
            <a:off x="11430000" y="9061200"/>
            <a:ext cx="7105320" cy="19080"/>
          </a:xfrm>
          <a:prstGeom prst="line">
            <a:avLst/>
          </a:prstGeom>
          <a:ln w="114300">
            <a:solidFill>
              <a:srgbClr val="9fc3d0"/>
            </a:solidFill>
            <a:round/>
          </a:ln>
        </p:spPr>
        <p:style>
          <a:lnRef idx="0"/>
          <a:fillRef idx="0"/>
          <a:effectRef idx="0"/>
          <a:fontRef idx="minor"/>
        </p:style>
      </p:sp>
      <p:sp>
        <p:nvSpPr>
          <p:cNvPr id="77" name="Freeform 4"/>
          <p:cNvSpPr/>
          <p:nvPr/>
        </p:nvSpPr>
        <p:spPr>
          <a:xfrm>
            <a:off x="12983040" y="5933160"/>
            <a:ext cx="7314840" cy="2477520"/>
          </a:xfrm>
          <a:custGeom>
            <a:avLst/>
            <a:gdLst/>
            <a:ahLst/>
            <a:rect l="l" t="t" r="r" b="b"/>
            <a:pathLst>
              <a:path w="7315200" h="2477783">
                <a:moveTo>
                  <a:pt x="0" y="0"/>
                </a:moveTo>
                <a:lnTo>
                  <a:pt x="7315200" y="0"/>
                </a:lnTo>
                <a:lnTo>
                  <a:pt x="7315200" y="2477783"/>
                </a:lnTo>
                <a:lnTo>
                  <a:pt x="0" y="2477783"/>
                </a:lnTo>
                <a:lnTo>
                  <a:pt x="0" y="0"/>
                </a:lnTo>
                <a:close/>
              </a:path>
            </a:pathLst>
          </a:custGeom>
          <a:blipFill rotWithShape="0">
            <a:blip r:embed="rId1"/>
            <a:srcRect/>
            <a:stretch/>
          </a:blipFill>
          <a:ln w="0">
            <a:noFill/>
          </a:ln>
        </p:spPr>
        <p:style>
          <a:lnRef idx="0"/>
          <a:fillRef idx="0"/>
          <a:effectRef idx="0"/>
          <a:fontRef idx="minor"/>
        </p:style>
      </p:sp>
      <p:sp>
        <p:nvSpPr>
          <p:cNvPr id="78" name="TextBox 5"/>
          <p:cNvSpPr/>
          <p:nvPr/>
        </p:nvSpPr>
        <p:spPr>
          <a:xfrm>
            <a:off x="2553840" y="866880"/>
            <a:ext cx="13179600" cy="1510920"/>
          </a:xfrm>
          <a:prstGeom prst="rect">
            <a:avLst/>
          </a:prstGeom>
          <a:noFill/>
          <a:ln w="0">
            <a:noFill/>
          </a:ln>
        </p:spPr>
        <p:style>
          <a:lnRef idx="0"/>
          <a:fillRef idx="0"/>
          <a:effectRef idx="0"/>
          <a:fontRef idx="minor"/>
        </p:style>
        <p:txBody>
          <a:bodyPr lIns="0" rIns="0" tIns="0" bIns="0" anchor="t">
            <a:spAutoFit/>
          </a:bodyPr>
          <a:p>
            <a:pPr algn="ctr">
              <a:lnSpc>
                <a:spcPts val="11900"/>
              </a:lnSpc>
              <a:buNone/>
            </a:pPr>
            <a:r>
              <a:rPr b="0" lang="en-US" sz="8500" spc="-1" strike="noStrike">
                <a:solidFill>
                  <a:srgbClr val="000000"/>
                </a:solidFill>
                <a:latin typeface="Alatsi"/>
                <a:ea typeface="Alatsi"/>
              </a:rPr>
              <a:t>INTRODUCTION</a:t>
            </a:r>
            <a:endParaRPr b="0" lang="en-IN" sz="8500" spc="-1" strike="noStrike">
              <a:latin typeface="Arial"/>
            </a:endParaRPr>
          </a:p>
        </p:txBody>
      </p:sp>
      <p:grpSp>
        <p:nvGrpSpPr>
          <p:cNvPr id="79" name="Group 6"/>
          <p:cNvGrpSpPr/>
          <p:nvPr/>
        </p:nvGrpSpPr>
        <p:grpSpPr>
          <a:xfrm>
            <a:off x="15859080" y="-97920"/>
            <a:ext cx="1562400" cy="1770840"/>
            <a:chOff x="15859080" y="-97920"/>
            <a:chExt cx="1562400" cy="1770840"/>
          </a:xfrm>
        </p:grpSpPr>
        <p:grpSp>
          <p:nvGrpSpPr>
            <p:cNvPr id="80" name="Group 7"/>
            <p:cNvGrpSpPr/>
            <p:nvPr/>
          </p:nvGrpSpPr>
          <p:grpSpPr>
            <a:xfrm>
              <a:off x="15915960" y="-97920"/>
              <a:ext cx="1449000" cy="1770840"/>
              <a:chOff x="15915960" y="-97920"/>
              <a:chExt cx="1449000" cy="1770840"/>
            </a:xfrm>
          </p:grpSpPr>
          <p:sp>
            <p:nvSpPr>
              <p:cNvPr id="81" name="Freeform 8"/>
              <p:cNvSpPr/>
              <p:nvPr/>
            </p:nvSpPr>
            <p:spPr>
              <a:xfrm>
                <a:off x="15915960" y="0"/>
                <a:ext cx="1449000" cy="1672920"/>
              </a:xfrm>
              <a:custGeom>
                <a:avLst/>
                <a:gdLst/>
                <a:ah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w="0">
                <a:noFill/>
              </a:ln>
            </p:spPr>
            <p:style>
              <a:lnRef idx="0"/>
              <a:fillRef idx="0"/>
              <a:effectRef idx="0"/>
              <a:fontRef idx="minor"/>
            </p:style>
          </p:sp>
          <p:sp>
            <p:nvSpPr>
              <p:cNvPr id="82" name="TextBox 9"/>
              <p:cNvSpPr/>
              <p:nvPr/>
            </p:nvSpPr>
            <p:spPr>
              <a:xfrm>
                <a:off x="15915960" y="-97920"/>
                <a:ext cx="1449000" cy="1509480"/>
              </a:xfrm>
              <a:prstGeom prst="rect">
                <a:avLst/>
              </a:prstGeom>
              <a:noFill/>
              <a:ln w="0">
                <a:noFill/>
              </a:ln>
            </p:spPr>
            <p:style>
              <a:lnRef idx="0"/>
              <a:fillRef idx="0"/>
              <a:effectRef idx="0"/>
              <a:fontRef idx="minor"/>
            </p:style>
          </p:sp>
        </p:grpSp>
        <p:sp>
          <p:nvSpPr>
            <p:cNvPr id="83" name="TextBox 10"/>
            <p:cNvSpPr/>
            <p:nvPr/>
          </p:nvSpPr>
          <p:spPr>
            <a:xfrm>
              <a:off x="15859080" y="328320"/>
              <a:ext cx="1562400" cy="990720"/>
            </a:xfrm>
            <a:prstGeom prst="rect">
              <a:avLst/>
            </a:prstGeom>
            <a:noFill/>
            <a:ln w="0">
              <a:noFill/>
            </a:ln>
          </p:spPr>
          <p:style>
            <a:lnRef idx="0"/>
            <a:fillRef idx="0"/>
            <a:effectRef idx="0"/>
            <a:fontRef idx="minor"/>
          </p:style>
          <p:txBody>
            <a:bodyPr lIns="0" rIns="0" tIns="0" bIns="0" anchor="t">
              <a:spAutoFit/>
            </a:bodyPr>
            <a:p>
              <a:pPr algn="ctr">
                <a:lnSpc>
                  <a:spcPts val="7804"/>
                </a:lnSpc>
                <a:buNone/>
              </a:pPr>
              <a:r>
                <a:rPr b="1" lang="en-US" sz="5580" spc="-1" strike="noStrike">
                  <a:solidFill>
                    <a:srgbClr val="000000"/>
                  </a:solidFill>
                  <a:latin typeface="Open Sans Bold"/>
                  <a:ea typeface="Open Sans Bold"/>
                </a:rPr>
                <a:t>3</a:t>
              </a:r>
              <a:endParaRPr b="0" lang="en-IN" sz="5580" spc="-1" strike="noStrike">
                <a:latin typeface="Arial"/>
              </a:endParaRPr>
            </a:p>
          </p:txBody>
        </p:sp>
      </p:grpSp>
      <p:sp>
        <p:nvSpPr>
          <p:cNvPr id="84" name="Freeform 11"/>
          <p:cNvSpPr/>
          <p:nvPr/>
        </p:nvSpPr>
        <p:spPr>
          <a:xfrm>
            <a:off x="-3482640" y="-210240"/>
            <a:ext cx="7314840" cy="2477520"/>
          </a:xfrm>
          <a:custGeom>
            <a:avLst/>
            <a:gdLst/>
            <a:ahLst/>
            <a:rect l="l" t="t" r="r" b="b"/>
            <a:pathLst>
              <a:path w="7315200" h="2477783">
                <a:moveTo>
                  <a:pt x="0" y="0"/>
                </a:moveTo>
                <a:lnTo>
                  <a:pt x="7315200" y="0"/>
                </a:lnTo>
                <a:lnTo>
                  <a:pt x="7315200" y="2477784"/>
                </a:lnTo>
                <a:lnTo>
                  <a:pt x="0" y="2477784"/>
                </a:lnTo>
                <a:lnTo>
                  <a:pt x="0" y="0"/>
                </a:lnTo>
                <a:close/>
              </a:path>
            </a:pathLst>
          </a:custGeom>
          <a:blipFill rotWithShape="0">
            <a:blip r:embed="rId2"/>
            <a:srcRect/>
            <a:stretch/>
          </a:blipFill>
          <a:ln w="0">
            <a:noFill/>
          </a:ln>
        </p:spPr>
        <p:style>
          <a:lnRef idx="0"/>
          <a:fillRef idx="0"/>
          <a:effectRef idx="0"/>
          <a:fontRef idx="minor"/>
        </p:style>
      </p:sp>
      <p:sp>
        <p:nvSpPr>
          <p:cNvPr id="85" name="TextBox 12"/>
          <p:cNvSpPr/>
          <p:nvPr/>
        </p:nvSpPr>
        <p:spPr>
          <a:xfrm>
            <a:off x="267840" y="3232800"/>
            <a:ext cx="17751960" cy="4639320"/>
          </a:xfrm>
          <a:prstGeom prst="rect">
            <a:avLst/>
          </a:prstGeom>
          <a:noFill/>
          <a:ln w="0">
            <a:noFill/>
          </a:ln>
        </p:spPr>
        <p:style>
          <a:lnRef idx="0"/>
          <a:fillRef idx="0"/>
          <a:effectRef idx="0"/>
          <a:fontRef idx="minor"/>
        </p:style>
        <p:txBody>
          <a:bodyPr lIns="0" rIns="0" tIns="0" bIns="0" anchor="t">
            <a:spAutoFit/>
          </a:bodyPr>
          <a:p>
            <a:pPr lvl="1" marL="626040" indent="-313200">
              <a:lnSpc>
                <a:spcPts val="4059"/>
              </a:lnSpc>
              <a:buClr>
                <a:srgbClr val="000000"/>
              </a:buClr>
              <a:buFont typeface="Arial"/>
              <a:buChar char="•"/>
            </a:pPr>
            <a:r>
              <a:rPr b="1" lang="en-US" sz="2900" spc="-1" strike="noStrike">
                <a:solidFill>
                  <a:srgbClr val="000000"/>
                </a:solidFill>
                <a:latin typeface="Canva Sans Bold"/>
                <a:ea typeface="Canva Sans Bold"/>
              </a:rPr>
              <a:t>Object-Oriented Programming or OOPs refers to languages that use objects in programming.</a:t>
            </a:r>
            <a:endParaRPr b="0" lang="en-IN" sz="2900" spc="-1" strike="noStrike">
              <a:latin typeface="Arial"/>
            </a:endParaRPr>
          </a:p>
          <a:p>
            <a:pPr>
              <a:lnSpc>
                <a:spcPts val="4059"/>
              </a:lnSpc>
              <a:buNone/>
            </a:pPr>
            <a:endParaRPr b="0" lang="en-IN" sz="1800" spc="-1" strike="noStrike">
              <a:latin typeface="Arial"/>
            </a:endParaRPr>
          </a:p>
          <a:p>
            <a:pPr lvl="1" marL="626040" indent="-313200">
              <a:lnSpc>
                <a:spcPts val="4059"/>
              </a:lnSpc>
              <a:buClr>
                <a:srgbClr val="000000"/>
              </a:buClr>
              <a:buFont typeface="Arial"/>
              <a:buChar char="•"/>
            </a:pPr>
            <a:r>
              <a:rPr b="1" lang="en-US" sz="2900" spc="-1" strike="noStrike">
                <a:solidFill>
                  <a:srgbClr val="000000"/>
                </a:solidFill>
                <a:latin typeface="Canva Sans Bold"/>
                <a:ea typeface="Canva Sans Bold"/>
              </a:rPr>
              <a:t>Object-oriented programming aims to implement real-world entities like inheritance, hiding, polymorphism, etc in programming. </a:t>
            </a:r>
            <a:endParaRPr b="0" lang="en-IN" sz="2900" spc="-1" strike="noStrike">
              <a:latin typeface="Arial"/>
            </a:endParaRPr>
          </a:p>
          <a:p>
            <a:pPr>
              <a:lnSpc>
                <a:spcPts val="4059"/>
              </a:lnSpc>
              <a:buNone/>
            </a:pPr>
            <a:endParaRPr b="0" lang="en-IN" sz="1800" spc="-1" strike="noStrike">
              <a:latin typeface="Arial"/>
            </a:endParaRPr>
          </a:p>
          <a:p>
            <a:pPr lvl="1" marL="626040" indent="-313200">
              <a:lnSpc>
                <a:spcPts val="4059"/>
              </a:lnSpc>
              <a:buClr>
                <a:srgbClr val="000000"/>
              </a:buClr>
              <a:buFont typeface="Arial"/>
              <a:buChar char="•"/>
            </a:pPr>
            <a:r>
              <a:rPr b="1" lang="en-US" sz="2900" spc="-1" strike="noStrike">
                <a:solidFill>
                  <a:srgbClr val="000000"/>
                </a:solidFill>
                <a:latin typeface="Canva Sans Bold"/>
                <a:ea typeface="Canva Sans Bold"/>
              </a:rPr>
              <a:t>The main aim of OOP is to bind together the data and the functions that operate on them so that no other part of the code can access this data except that function.</a:t>
            </a: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3eb"/>
        </a:solidFill>
      </p:bgPr>
    </p:bg>
    <p:spTree>
      <p:nvGrpSpPr>
        <p:cNvPr id="1" name=""/>
        <p:cNvGrpSpPr/>
        <p:nvPr/>
      </p:nvGrpSpPr>
      <p:grpSpPr>
        <a:xfrm>
          <a:off x="0" y="0"/>
          <a:ext cx="0" cy="0"/>
          <a:chOff x="0" y="0"/>
          <a:chExt cx="0" cy="0"/>
        </a:xfrm>
      </p:grpSpPr>
      <p:sp>
        <p:nvSpPr>
          <p:cNvPr id="86" name="TextBox 2"/>
          <p:cNvSpPr/>
          <p:nvPr/>
        </p:nvSpPr>
        <p:spPr>
          <a:xfrm>
            <a:off x="1028880" y="866880"/>
            <a:ext cx="16230240" cy="1510920"/>
          </a:xfrm>
          <a:prstGeom prst="rect">
            <a:avLst/>
          </a:prstGeom>
          <a:noFill/>
          <a:ln w="0">
            <a:noFill/>
          </a:ln>
        </p:spPr>
        <p:style>
          <a:lnRef idx="0"/>
          <a:fillRef idx="0"/>
          <a:effectRef idx="0"/>
          <a:fontRef idx="minor"/>
        </p:style>
        <p:txBody>
          <a:bodyPr lIns="0" rIns="0" tIns="0" bIns="0" anchor="t">
            <a:spAutoFit/>
          </a:bodyPr>
          <a:p>
            <a:pPr algn="ctr">
              <a:lnSpc>
                <a:spcPts val="11900"/>
              </a:lnSpc>
              <a:buNone/>
            </a:pPr>
            <a:r>
              <a:rPr b="0" lang="en-US" sz="8500" spc="-1" strike="noStrike">
                <a:solidFill>
                  <a:srgbClr val="000000"/>
                </a:solidFill>
                <a:latin typeface="Alatsi"/>
                <a:ea typeface="Alatsi"/>
              </a:rPr>
              <a:t>DEFINITION</a:t>
            </a:r>
            <a:endParaRPr b="0" lang="en-IN" sz="8500" spc="-1" strike="noStrike">
              <a:latin typeface="Arial"/>
            </a:endParaRPr>
          </a:p>
        </p:txBody>
      </p:sp>
      <p:grpSp>
        <p:nvGrpSpPr>
          <p:cNvPr id="87" name="Group 3"/>
          <p:cNvGrpSpPr/>
          <p:nvPr/>
        </p:nvGrpSpPr>
        <p:grpSpPr>
          <a:xfrm>
            <a:off x="627480" y="-144720"/>
            <a:ext cx="936720" cy="10431360"/>
            <a:chOff x="627480" y="-144720"/>
            <a:chExt cx="936720" cy="10431360"/>
          </a:xfrm>
        </p:grpSpPr>
        <p:sp>
          <p:nvSpPr>
            <p:cNvPr id="88" name="Freeform 4"/>
            <p:cNvSpPr/>
            <p:nvPr/>
          </p:nvSpPr>
          <p:spPr>
            <a:xfrm>
              <a:off x="627480" y="0"/>
              <a:ext cx="936720" cy="10286640"/>
            </a:xfrm>
            <a:custGeom>
              <a:avLst/>
              <a:gdLst/>
              <a:ahLst/>
              <a:rect l="l" t="t" r="r" b="b"/>
              <a:pathLst>
                <a:path w="246798" h="2709333">
                  <a:moveTo>
                    <a:pt x="0" y="0"/>
                  </a:moveTo>
                  <a:lnTo>
                    <a:pt x="246798" y="0"/>
                  </a:lnTo>
                  <a:lnTo>
                    <a:pt x="246798" y="2709333"/>
                  </a:lnTo>
                  <a:lnTo>
                    <a:pt x="0" y="2709333"/>
                  </a:lnTo>
                  <a:close/>
                </a:path>
              </a:pathLst>
            </a:custGeom>
            <a:solidFill>
              <a:srgbClr val="f6f3eb"/>
            </a:solidFill>
            <a:ln w="0">
              <a:noFill/>
            </a:ln>
          </p:spPr>
          <p:style>
            <a:lnRef idx="0"/>
            <a:fillRef idx="0"/>
            <a:effectRef idx="0"/>
            <a:fontRef idx="minor"/>
          </p:style>
        </p:sp>
        <p:sp>
          <p:nvSpPr>
            <p:cNvPr id="89" name="TextBox 5"/>
            <p:cNvSpPr/>
            <p:nvPr/>
          </p:nvSpPr>
          <p:spPr>
            <a:xfrm>
              <a:off x="627480" y="-144720"/>
              <a:ext cx="936720" cy="10431360"/>
            </a:xfrm>
            <a:prstGeom prst="rect">
              <a:avLst/>
            </a:prstGeom>
            <a:noFill/>
            <a:ln w="0">
              <a:noFill/>
            </a:ln>
          </p:spPr>
          <p:style>
            <a:lnRef idx="0"/>
            <a:fillRef idx="0"/>
            <a:effectRef idx="0"/>
            <a:fontRef idx="minor"/>
          </p:style>
        </p:sp>
      </p:grpSp>
      <p:sp>
        <p:nvSpPr>
          <p:cNvPr id="90" name="AutoShape 6"/>
          <p:cNvSpPr/>
          <p:nvPr/>
        </p:nvSpPr>
        <p:spPr>
          <a:xfrm flipH="1" flipV="1">
            <a:off x="1085760" y="7289280"/>
            <a:ext cx="5400" cy="2997360"/>
          </a:xfrm>
          <a:prstGeom prst="line">
            <a:avLst/>
          </a:prstGeom>
          <a:ln w="114300">
            <a:solidFill>
              <a:srgbClr val="9fc3d0"/>
            </a:solidFill>
            <a:round/>
          </a:ln>
        </p:spPr>
        <p:style>
          <a:lnRef idx="0"/>
          <a:fillRef idx="0"/>
          <a:effectRef idx="0"/>
          <a:fontRef idx="minor"/>
        </p:style>
      </p:sp>
      <p:sp>
        <p:nvSpPr>
          <p:cNvPr id="91" name="AutoShape 7"/>
          <p:cNvSpPr/>
          <p:nvPr/>
        </p:nvSpPr>
        <p:spPr>
          <a:xfrm flipH="1" flipV="1">
            <a:off x="1090440" y="-104400"/>
            <a:ext cx="5400" cy="2997000"/>
          </a:xfrm>
          <a:prstGeom prst="line">
            <a:avLst/>
          </a:prstGeom>
          <a:ln w="114300">
            <a:solidFill>
              <a:srgbClr val="9fc3d0"/>
            </a:solidFill>
            <a:round/>
          </a:ln>
        </p:spPr>
        <p:style>
          <a:lnRef idx="0"/>
          <a:fillRef idx="0"/>
          <a:effectRef idx="0"/>
          <a:fontRef idx="minor"/>
        </p:style>
      </p:sp>
      <p:grpSp>
        <p:nvGrpSpPr>
          <p:cNvPr id="92" name="Group 8"/>
          <p:cNvGrpSpPr/>
          <p:nvPr/>
        </p:nvGrpSpPr>
        <p:grpSpPr>
          <a:xfrm>
            <a:off x="15859080" y="-97920"/>
            <a:ext cx="1562400" cy="1770840"/>
            <a:chOff x="15859080" y="-97920"/>
            <a:chExt cx="1562400" cy="1770840"/>
          </a:xfrm>
        </p:grpSpPr>
        <p:grpSp>
          <p:nvGrpSpPr>
            <p:cNvPr id="93" name="Group 9"/>
            <p:cNvGrpSpPr/>
            <p:nvPr/>
          </p:nvGrpSpPr>
          <p:grpSpPr>
            <a:xfrm>
              <a:off x="15915960" y="-97920"/>
              <a:ext cx="1449000" cy="1770840"/>
              <a:chOff x="15915960" y="-97920"/>
              <a:chExt cx="1449000" cy="1770840"/>
            </a:xfrm>
          </p:grpSpPr>
          <p:sp>
            <p:nvSpPr>
              <p:cNvPr id="94" name="Freeform 10"/>
              <p:cNvSpPr/>
              <p:nvPr/>
            </p:nvSpPr>
            <p:spPr>
              <a:xfrm>
                <a:off x="15915960" y="0"/>
                <a:ext cx="1449000" cy="1672920"/>
              </a:xfrm>
              <a:custGeom>
                <a:avLst/>
                <a:gdLst/>
                <a:ah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w="0">
                <a:noFill/>
              </a:ln>
            </p:spPr>
            <p:style>
              <a:lnRef idx="0"/>
              <a:fillRef idx="0"/>
              <a:effectRef idx="0"/>
              <a:fontRef idx="minor"/>
            </p:style>
          </p:sp>
          <p:sp>
            <p:nvSpPr>
              <p:cNvPr id="95" name="TextBox 11"/>
              <p:cNvSpPr/>
              <p:nvPr/>
            </p:nvSpPr>
            <p:spPr>
              <a:xfrm>
                <a:off x="15915960" y="-97920"/>
                <a:ext cx="1449000" cy="1509480"/>
              </a:xfrm>
              <a:prstGeom prst="rect">
                <a:avLst/>
              </a:prstGeom>
              <a:noFill/>
              <a:ln w="0">
                <a:noFill/>
              </a:ln>
            </p:spPr>
            <p:style>
              <a:lnRef idx="0"/>
              <a:fillRef idx="0"/>
              <a:effectRef idx="0"/>
              <a:fontRef idx="minor"/>
            </p:style>
          </p:sp>
        </p:grpSp>
        <p:sp>
          <p:nvSpPr>
            <p:cNvPr id="96" name="TextBox 12"/>
            <p:cNvSpPr/>
            <p:nvPr/>
          </p:nvSpPr>
          <p:spPr>
            <a:xfrm>
              <a:off x="15859080" y="328320"/>
              <a:ext cx="1562400" cy="990720"/>
            </a:xfrm>
            <a:prstGeom prst="rect">
              <a:avLst/>
            </a:prstGeom>
            <a:noFill/>
            <a:ln w="0">
              <a:noFill/>
            </a:ln>
          </p:spPr>
          <p:style>
            <a:lnRef idx="0"/>
            <a:fillRef idx="0"/>
            <a:effectRef idx="0"/>
            <a:fontRef idx="minor"/>
          </p:style>
          <p:txBody>
            <a:bodyPr lIns="0" rIns="0" tIns="0" bIns="0" anchor="t">
              <a:spAutoFit/>
            </a:bodyPr>
            <a:p>
              <a:pPr algn="ctr">
                <a:lnSpc>
                  <a:spcPts val="7804"/>
                </a:lnSpc>
                <a:buNone/>
              </a:pPr>
              <a:r>
                <a:rPr b="1" lang="en-US" sz="5580" spc="-1" strike="noStrike">
                  <a:solidFill>
                    <a:srgbClr val="000000"/>
                  </a:solidFill>
                  <a:latin typeface="Open Sans Bold"/>
                  <a:ea typeface="Open Sans Bold"/>
                </a:rPr>
                <a:t>5</a:t>
              </a:r>
              <a:endParaRPr b="0" lang="en-IN" sz="5580" spc="-1" strike="noStrike">
                <a:latin typeface="Arial"/>
              </a:endParaRPr>
            </a:p>
          </p:txBody>
        </p:sp>
      </p:grpSp>
      <p:sp>
        <p:nvSpPr>
          <p:cNvPr id="97" name="Freeform 13"/>
          <p:cNvSpPr/>
          <p:nvPr/>
        </p:nvSpPr>
        <p:spPr>
          <a:xfrm>
            <a:off x="9697680" y="8788320"/>
            <a:ext cx="7314840" cy="2477520"/>
          </a:xfrm>
          <a:custGeom>
            <a:avLst/>
            <a:gdLst/>
            <a:ahLst/>
            <a:rect l="l" t="t" r="r" b="b"/>
            <a:pathLst>
              <a:path w="7315200" h="2477783">
                <a:moveTo>
                  <a:pt x="0" y="0"/>
                </a:moveTo>
                <a:lnTo>
                  <a:pt x="7315200" y="0"/>
                </a:lnTo>
                <a:lnTo>
                  <a:pt x="7315200" y="2477784"/>
                </a:lnTo>
                <a:lnTo>
                  <a:pt x="0" y="2477784"/>
                </a:lnTo>
                <a:lnTo>
                  <a:pt x="0" y="0"/>
                </a:lnTo>
                <a:close/>
              </a:path>
            </a:pathLst>
          </a:custGeom>
          <a:blipFill rotWithShape="0">
            <a:blip r:embed="rId1"/>
            <a:srcRect/>
            <a:stretch/>
          </a:blipFill>
          <a:ln w="0">
            <a:noFill/>
          </a:ln>
        </p:spPr>
        <p:style>
          <a:lnRef idx="0"/>
          <a:fillRef idx="0"/>
          <a:effectRef idx="0"/>
          <a:fontRef idx="minor"/>
        </p:style>
      </p:sp>
      <p:sp>
        <p:nvSpPr>
          <p:cNvPr id="98" name="Freeform 14"/>
          <p:cNvSpPr/>
          <p:nvPr/>
        </p:nvSpPr>
        <p:spPr>
          <a:xfrm>
            <a:off x="1564560" y="-1641240"/>
            <a:ext cx="7314840" cy="2477520"/>
          </a:xfrm>
          <a:custGeom>
            <a:avLst/>
            <a:gdLst/>
            <a:ahLst/>
            <a:rect l="l" t="t" r="r" b="b"/>
            <a:pathLst>
              <a:path w="7315200" h="2477783">
                <a:moveTo>
                  <a:pt x="0" y="0"/>
                </a:moveTo>
                <a:lnTo>
                  <a:pt x="7315200" y="0"/>
                </a:lnTo>
                <a:lnTo>
                  <a:pt x="7315200" y="2477784"/>
                </a:lnTo>
                <a:lnTo>
                  <a:pt x="0" y="2477784"/>
                </a:lnTo>
                <a:lnTo>
                  <a:pt x="0" y="0"/>
                </a:lnTo>
                <a:close/>
              </a:path>
            </a:pathLst>
          </a:custGeom>
          <a:blipFill rotWithShape="0">
            <a:blip r:embed="rId2"/>
            <a:srcRect/>
            <a:stretch/>
          </a:blipFill>
          <a:ln w="0">
            <a:noFill/>
          </a:ln>
        </p:spPr>
        <p:style>
          <a:lnRef idx="0"/>
          <a:fillRef idx="0"/>
          <a:effectRef idx="0"/>
          <a:fontRef idx="minor"/>
        </p:style>
      </p:sp>
      <p:sp>
        <p:nvSpPr>
          <p:cNvPr id="99" name="TextBox 15"/>
          <p:cNvSpPr/>
          <p:nvPr/>
        </p:nvSpPr>
        <p:spPr>
          <a:xfrm>
            <a:off x="1564560" y="3543840"/>
            <a:ext cx="16299360" cy="4639320"/>
          </a:xfrm>
          <a:prstGeom prst="rect">
            <a:avLst/>
          </a:prstGeom>
          <a:noFill/>
          <a:ln w="0">
            <a:noFill/>
          </a:ln>
        </p:spPr>
        <p:style>
          <a:lnRef idx="0"/>
          <a:fillRef idx="0"/>
          <a:effectRef idx="0"/>
          <a:fontRef idx="minor"/>
        </p:style>
        <p:txBody>
          <a:bodyPr lIns="0" rIns="0" tIns="0" bIns="0" anchor="t">
            <a:spAutoFit/>
          </a:bodyPr>
          <a:p>
            <a:pPr lvl="1" marL="626040" indent="-313200" algn="just">
              <a:lnSpc>
                <a:spcPts val="4059"/>
              </a:lnSpc>
              <a:buClr>
                <a:srgbClr val="000000"/>
              </a:buClr>
              <a:buFont typeface="Arial"/>
              <a:buChar char="•"/>
            </a:pPr>
            <a:r>
              <a:rPr b="1" lang="en-US" sz="2900" spc="-1" strike="noStrike">
                <a:solidFill>
                  <a:srgbClr val="000000"/>
                </a:solidFill>
                <a:latin typeface="Canva Sans Bold"/>
                <a:ea typeface="Canva Sans Bold"/>
              </a:rPr>
              <a:t>Object-oriented programming (OOP) is a computer programming model that organizes.</a:t>
            </a:r>
            <a:endParaRPr b="0" lang="en-IN" sz="2900" spc="-1" strike="noStrike">
              <a:latin typeface="Arial"/>
            </a:endParaRPr>
          </a:p>
          <a:p>
            <a:pPr algn="just">
              <a:lnSpc>
                <a:spcPts val="4059"/>
              </a:lnSpc>
              <a:buNone/>
            </a:pPr>
            <a:endParaRPr b="0" lang="en-IN" sz="1800" spc="-1" strike="noStrike">
              <a:latin typeface="Arial"/>
            </a:endParaRPr>
          </a:p>
          <a:p>
            <a:pPr lvl="1" marL="626040" indent="-313200" algn="just">
              <a:lnSpc>
                <a:spcPts val="4059"/>
              </a:lnSpc>
              <a:buClr>
                <a:srgbClr val="000000"/>
              </a:buClr>
              <a:buFont typeface="Arial"/>
              <a:buChar char="•"/>
            </a:pPr>
            <a:r>
              <a:rPr b="1" lang="en-US" sz="2900" spc="-1" strike="noStrike">
                <a:solidFill>
                  <a:srgbClr val="000000"/>
                </a:solidFill>
                <a:latin typeface="Canva Sans Bold"/>
                <a:ea typeface="Canva Sans Bold"/>
              </a:rPr>
              <a:t>software design around data, or objects, rather than functions and logic.</a:t>
            </a:r>
            <a:endParaRPr b="0" lang="en-IN" sz="2900" spc="-1" strike="noStrike">
              <a:latin typeface="Arial"/>
            </a:endParaRPr>
          </a:p>
          <a:p>
            <a:pPr algn="just">
              <a:lnSpc>
                <a:spcPts val="4059"/>
              </a:lnSpc>
              <a:buNone/>
            </a:pPr>
            <a:endParaRPr b="0" lang="en-IN" sz="1800" spc="-1" strike="noStrike">
              <a:latin typeface="Arial"/>
            </a:endParaRPr>
          </a:p>
          <a:p>
            <a:pPr lvl="1" marL="626040" indent="-313200" algn="just">
              <a:lnSpc>
                <a:spcPts val="4059"/>
              </a:lnSpc>
              <a:buClr>
                <a:srgbClr val="000000"/>
              </a:buClr>
              <a:buFont typeface="Arial"/>
              <a:buChar char="•"/>
            </a:pPr>
            <a:r>
              <a:rPr b="1" lang="en-US" sz="2900" spc="-1" strike="noStrike">
                <a:solidFill>
                  <a:srgbClr val="000000"/>
                </a:solidFill>
                <a:latin typeface="Canva Sans Bold"/>
                <a:ea typeface="Canva Sans Bold"/>
              </a:rPr>
              <a:t>An object can be defined as a data field that has unique attributes and behavior.</a:t>
            </a:r>
            <a:endParaRPr b="0" lang="en-IN" sz="2900" spc="-1" strike="noStrike">
              <a:latin typeface="Arial"/>
            </a:endParaRPr>
          </a:p>
          <a:p>
            <a:pPr algn="just">
              <a:lnSpc>
                <a:spcPts val="4059"/>
              </a:lnSpc>
              <a:buNone/>
            </a:pPr>
            <a:endParaRPr b="0" lang="en-IN" sz="1800" spc="-1" strike="noStrike">
              <a:latin typeface="Arial"/>
            </a:endParaRPr>
          </a:p>
          <a:p>
            <a:pPr algn="just">
              <a:lnSpc>
                <a:spcPts val="4059"/>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3eb"/>
        </a:solidFill>
      </p:bgPr>
    </p:bg>
    <p:spTree>
      <p:nvGrpSpPr>
        <p:cNvPr id="1" name=""/>
        <p:cNvGrpSpPr/>
        <p:nvPr/>
      </p:nvGrpSpPr>
      <p:grpSpPr>
        <a:xfrm>
          <a:off x="0" y="0"/>
          <a:ext cx="0" cy="0"/>
          <a:chOff x="0" y="0"/>
          <a:chExt cx="0" cy="0"/>
        </a:xfrm>
      </p:grpSpPr>
      <p:sp>
        <p:nvSpPr>
          <p:cNvPr id="100" name="TextBox 2"/>
          <p:cNvSpPr/>
          <p:nvPr/>
        </p:nvSpPr>
        <p:spPr>
          <a:xfrm>
            <a:off x="1028880" y="866880"/>
            <a:ext cx="16230240" cy="1510920"/>
          </a:xfrm>
          <a:prstGeom prst="rect">
            <a:avLst/>
          </a:prstGeom>
          <a:noFill/>
          <a:ln w="0">
            <a:noFill/>
          </a:ln>
        </p:spPr>
        <p:style>
          <a:lnRef idx="0"/>
          <a:fillRef idx="0"/>
          <a:effectRef idx="0"/>
          <a:fontRef idx="minor"/>
        </p:style>
        <p:txBody>
          <a:bodyPr lIns="0" rIns="0" tIns="0" bIns="0" anchor="t">
            <a:spAutoFit/>
          </a:bodyPr>
          <a:p>
            <a:pPr algn="ctr">
              <a:lnSpc>
                <a:spcPts val="11900"/>
              </a:lnSpc>
              <a:buNone/>
            </a:pPr>
            <a:r>
              <a:rPr b="0" lang="en-US" sz="8500" spc="-1" strike="noStrike">
                <a:solidFill>
                  <a:srgbClr val="000000"/>
                </a:solidFill>
                <a:latin typeface="Alatsi"/>
                <a:ea typeface="Alatsi"/>
              </a:rPr>
              <a:t>TYPES</a:t>
            </a:r>
            <a:endParaRPr b="0" lang="en-IN" sz="8500" spc="-1" strike="noStrike">
              <a:latin typeface="Arial"/>
            </a:endParaRPr>
          </a:p>
        </p:txBody>
      </p:sp>
      <p:sp>
        <p:nvSpPr>
          <p:cNvPr id="101" name="Freeform 3"/>
          <p:cNvSpPr/>
          <p:nvPr/>
        </p:nvSpPr>
        <p:spPr>
          <a:xfrm>
            <a:off x="13764240" y="5827680"/>
            <a:ext cx="7314840" cy="2477520"/>
          </a:xfrm>
          <a:custGeom>
            <a:avLst/>
            <a:gdLst/>
            <a:ahLst/>
            <a:rect l="l" t="t" r="r" b="b"/>
            <a:pathLst>
              <a:path w="7315200" h="2477783">
                <a:moveTo>
                  <a:pt x="0" y="0"/>
                </a:moveTo>
                <a:lnTo>
                  <a:pt x="7315200" y="0"/>
                </a:lnTo>
                <a:lnTo>
                  <a:pt x="7315200" y="2477784"/>
                </a:lnTo>
                <a:lnTo>
                  <a:pt x="0" y="2477784"/>
                </a:lnTo>
                <a:lnTo>
                  <a:pt x="0" y="0"/>
                </a:lnTo>
                <a:close/>
              </a:path>
            </a:pathLst>
          </a:custGeom>
          <a:blipFill rotWithShape="0">
            <a:blip r:embed="rId1"/>
            <a:srcRect/>
            <a:stretch/>
          </a:blipFill>
          <a:ln w="0">
            <a:noFill/>
          </a:ln>
        </p:spPr>
        <p:style>
          <a:lnRef idx="0"/>
          <a:fillRef idx="0"/>
          <a:effectRef idx="0"/>
          <a:fontRef idx="minor"/>
        </p:style>
      </p:sp>
      <p:sp>
        <p:nvSpPr>
          <p:cNvPr id="102" name="AutoShape 4"/>
          <p:cNvSpPr/>
          <p:nvPr/>
        </p:nvSpPr>
        <p:spPr>
          <a:xfrm>
            <a:off x="-260280" y="9061200"/>
            <a:ext cx="7104600" cy="19080"/>
          </a:xfrm>
          <a:prstGeom prst="line">
            <a:avLst/>
          </a:prstGeom>
          <a:ln w="114300">
            <a:solidFill>
              <a:srgbClr val="9fc3d0"/>
            </a:solidFill>
            <a:round/>
          </a:ln>
        </p:spPr>
        <p:style>
          <a:lnRef idx="0"/>
          <a:fillRef idx="0"/>
          <a:effectRef idx="0"/>
          <a:fontRef idx="minor"/>
        </p:style>
      </p:sp>
      <p:sp>
        <p:nvSpPr>
          <p:cNvPr id="103" name="AutoShape 5"/>
          <p:cNvSpPr/>
          <p:nvPr/>
        </p:nvSpPr>
        <p:spPr>
          <a:xfrm>
            <a:off x="11430000" y="9061200"/>
            <a:ext cx="7105320" cy="19080"/>
          </a:xfrm>
          <a:prstGeom prst="line">
            <a:avLst/>
          </a:prstGeom>
          <a:ln w="114300">
            <a:solidFill>
              <a:srgbClr val="9fc3d0"/>
            </a:solidFill>
            <a:round/>
          </a:ln>
        </p:spPr>
        <p:style>
          <a:lnRef idx="0"/>
          <a:fillRef idx="0"/>
          <a:effectRef idx="0"/>
          <a:fontRef idx="minor"/>
        </p:style>
      </p:sp>
      <p:grpSp>
        <p:nvGrpSpPr>
          <p:cNvPr id="104" name="Group 6"/>
          <p:cNvGrpSpPr/>
          <p:nvPr/>
        </p:nvGrpSpPr>
        <p:grpSpPr>
          <a:xfrm>
            <a:off x="15859080" y="-97920"/>
            <a:ext cx="1562400" cy="1770840"/>
            <a:chOff x="15859080" y="-97920"/>
            <a:chExt cx="1562400" cy="1770840"/>
          </a:xfrm>
        </p:grpSpPr>
        <p:grpSp>
          <p:nvGrpSpPr>
            <p:cNvPr id="105" name="Group 7"/>
            <p:cNvGrpSpPr/>
            <p:nvPr/>
          </p:nvGrpSpPr>
          <p:grpSpPr>
            <a:xfrm>
              <a:off x="15915960" y="-97920"/>
              <a:ext cx="1449000" cy="1770840"/>
              <a:chOff x="15915960" y="-97920"/>
              <a:chExt cx="1449000" cy="1770840"/>
            </a:xfrm>
          </p:grpSpPr>
          <p:sp>
            <p:nvSpPr>
              <p:cNvPr id="106" name="Freeform 8"/>
              <p:cNvSpPr/>
              <p:nvPr/>
            </p:nvSpPr>
            <p:spPr>
              <a:xfrm>
                <a:off x="15915960" y="0"/>
                <a:ext cx="1449000" cy="1672920"/>
              </a:xfrm>
              <a:custGeom>
                <a:avLst/>
                <a:gdLst/>
                <a:ah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w="0">
                <a:noFill/>
              </a:ln>
            </p:spPr>
            <p:style>
              <a:lnRef idx="0"/>
              <a:fillRef idx="0"/>
              <a:effectRef idx="0"/>
              <a:fontRef idx="minor"/>
            </p:style>
          </p:sp>
          <p:sp>
            <p:nvSpPr>
              <p:cNvPr id="107" name="TextBox 9"/>
              <p:cNvSpPr/>
              <p:nvPr/>
            </p:nvSpPr>
            <p:spPr>
              <a:xfrm>
                <a:off x="15915960" y="-97920"/>
                <a:ext cx="1449000" cy="1509480"/>
              </a:xfrm>
              <a:prstGeom prst="rect">
                <a:avLst/>
              </a:prstGeom>
              <a:noFill/>
              <a:ln w="0">
                <a:noFill/>
              </a:ln>
            </p:spPr>
            <p:style>
              <a:lnRef idx="0"/>
              <a:fillRef idx="0"/>
              <a:effectRef idx="0"/>
              <a:fontRef idx="minor"/>
            </p:style>
          </p:sp>
        </p:grpSp>
        <p:sp>
          <p:nvSpPr>
            <p:cNvPr id="108" name="TextBox 10"/>
            <p:cNvSpPr/>
            <p:nvPr/>
          </p:nvSpPr>
          <p:spPr>
            <a:xfrm>
              <a:off x="15859080" y="328320"/>
              <a:ext cx="1562400" cy="990720"/>
            </a:xfrm>
            <a:prstGeom prst="rect">
              <a:avLst/>
            </a:prstGeom>
            <a:noFill/>
            <a:ln w="0">
              <a:noFill/>
            </a:ln>
          </p:spPr>
          <p:style>
            <a:lnRef idx="0"/>
            <a:fillRef idx="0"/>
            <a:effectRef idx="0"/>
            <a:fontRef idx="minor"/>
          </p:style>
          <p:txBody>
            <a:bodyPr lIns="0" rIns="0" tIns="0" bIns="0" anchor="t">
              <a:spAutoFit/>
            </a:bodyPr>
            <a:p>
              <a:pPr algn="ctr">
                <a:lnSpc>
                  <a:spcPts val="7804"/>
                </a:lnSpc>
                <a:buNone/>
              </a:pPr>
              <a:r>
                <a:rPr b="1" lang="en-US" sz="5580" spc="-1" strike="noStrike">
                  <a:solidFill>
                    <a:srgbClr val="000000"/>
                  </a:solidFill>
                  <a:latin typeface="Open Sans Bold"/>
                  <a:ea typeface="Open Sans Bold"/>
                </a:rPr>
                <a:t>6</a:t>
              </a:r>
              <a:endParaRPr b="0" lang="en-IN" sz="5580" spc="-1" strike="noStrike">
                <a:latin typeface="Arial"/>
              </a:endParaRPr>
            </a:p>
          </p:txBody>
        </p:sp>
      </p:grpSp>
      <p:sp>
        <p:nvSpPr>
          <p:cNvPr id="109" name="Freeform 11"/>
          <p:cNvSpPr/>
          <p:nvPr/>
        </p:nvSpPr>
        <p:spPr>
          <a:xfrm>
            <a:off x="-2629080" y="-1449000"/>
            <a:ext cx="7314840" cy="2477520"/>
          </a:xfrm>
          <a:custGeom>
            <a:avLst/>
            <a:gdLst/>
            <a:ahLst/>
            <a:rect l="l" t="t" r="r" b="b"/>
            <a:pathLst>
              <a:path w="7315200" h="2477783">
                <a:moveTo>
                  <a:pt x="0" y="0"/>
                </a:moveTo>
                <a:lnTo>
                  <a:pt x="7315200" y="0"/>
                </a:lnTo>
                <a:lnTo>
                  <a:pt x="7315200" y="2477783"/>
                </a:lnTo>
                <a:lnTo>
                  <a:pt x="0" y="2477783"/>
                </a:lnTo>
                <a:lnTo>
                  <a:pt x="0" y="0"/>
                </a:lnTo>
                <a:close/>
              </a:path>
            </a:pathLst>
          </a:custGeom>
          <a:blipFill rotWithShape="0">
            <a:blip r:embed="rId2"/>
            <a:srcRect/>
            <a:stretch/>
          </a:blipFill>
          <a:ln w="0">
            <a:noFill/>
          </a:ln>
        </p:spPr>
        <p:style>
          <a:lnRef idx="0"/>
          <a:fillRef idx="0"/>
          <a:effectRef idx="0"/>
          <a:fontRef idx="minor"/>
        </p:style>
      </p:sp>
      <p:sp>
        <p:nvSpPr>
          <p:cNvPr id="110" name="TextBox 12"/>
          <p:cNvSpPr/>
          <p:nvPr/>
        </p:nvSpPr>
        <p:spPr>
          <a:xfrm>
            <a:off x="1457640" y="2964240"/>
            <a:ext cx="4067640" cy="5670360"/>
          </a:xfrm>
          <a:prstGeom prst="rect">
            <a:avLst/>
          </a:prstGeom>
          <a:noFill/>
          <a:ln w="0">
            <a:noFill/>
          </a:ln>
        </p:spPr>
        <p:style>
          <a:lnRef idx="0"/>
          <a:fillRef idx="0"/>
          <a:effectRef idx="0"/>
          <a:fontRef idx="minor"/>
        </p:style>
        <p:txBody>
          <a:bodyPr lIns="0" rIns="0" tIns="0" bIns="0" anchor="t">
            <a:spAutoFit/>
          </a:bodyPr>
          <a:p>
            <a:pPr lvl="1" marL="626040" indent="-313200">
              <a:lnSpc>
                <a:spcPts val="4059"/>
              </a:lnSpc>
              <a:buClr>
                <a:srgbClr val="000000"/>
              </a:buClr>
              <a:buFont typeface="Arial"/>
              <a:buChar char="•"/>
            </a:pPr>
            <a:r>
              <a:rPr b="1" lang="en-US" sz="2900" spc="-1" strike="noStrike">
                <a:solidFill>
                  <a:srgbClr val="000000"/>
                </a:solidFill>
                <a:latin typeface="Canva Sans Bold"/>
                <a:ea typeface="Canva Sans Bold"/>
              </a:rPr>
              <a:t>Class  </a:t>
            </a:r>
            <a:endParaRPr b="0" lang="en-IN" sz="2900" spc="-1" strike="noStrike">
              <a:latin typeface="Arial"/>
            </a:endParaRPr>
          </a:p>
          <a:p>
            <a:pPr>
              <a:lnSpc>
                <a:spcPts val="4059"/>
              </a:lnSpc>
              <a:buNone/>
            </a:pPr>
            <a:endParaRPr b="0" lang="en-IN" sz="1800" spc="-1" strike="noStrike">
              <a:latin typeface="Arial"/>
            </a:endParaRPr>
          </a:p>
          <a:p>
            <a:pPr lvl="1" marL="626040" indent="-313200">
              <a:lnSpc>
                <a:spcPts val="4059"/>
              </a:lnSpc>
              <a:buClr>
                <a:srgbClr val="000000"/>
              </a:buClr>
              <a:buFont typeface="Arial"/>
              <a:buChar char="•"/>
            </a:pPr>
            <a:r>
              <a:rPr b="1" lang="en-US" sz="2900" spc="-1" strike="noStrike">
                <a:solidFill>
                  <a:srgbClr val="000000"/>
                </a:solidFill>
                <a:latin typeface="Canva Sans Bold"/>
                <a:ea typeface="Canva Sans Bold"/>
              </a:rPr>
              <a:t>object</a:t>
            </a:r>
            <a:endParaRPr b="0" lang="en-IN" sz="2900" spc="-1" strike="noStrike">
              <a:latin typeface="Arial"/>
            </a:endParaRPr>
          </a:p>
          <a:p>
            <a:pPr>
              <a:lnSpc>
                <a:spcPts val="4059"/>
              </a:lnSpc>
              <a:buNone/>
            </a:pPr>
            <a:endParaRPr b="0" lang="en-IN" sz="1800" spc="-1" strike="noStrike">
              <a:latin typeface="Arial"/>
            </a:endParaRPr>
          </a:p>
          <a:p>
            <a:pPr lvl="1" marL="626040" indent="-313200">
              <a:lnSpc>
                <a:spcPts val="4059"/>
              </a:lnSpc>
              <a:buClr>
                <a:srgbClr val="000000"/>
              </a:buClr>
              <a:buFont typeface="Arial"/>
              <a:buChar char="•"/>
            </a:pPr>
            <a:r>
              <a:rPr b="1" lang="en-US" sz="2900" spc="-1" strike="noStrike">
                <a:solidFill>
                  <a:srgbClr val="000000"/>
                </a:solidFill>
                <a:latin typeface="Canva Sans Bold"/>
                <a:ea typeface="Canva Sans Bold"/>
              </a:rPr>
              <a:t>Abstraction</a:t>
            </a:r>
            <a:endParaRPr b="0" lang="en-IN" sz="2900" spc="-1" strike="noStrike">
              <a:latin typeface="Arial"/>
            </a:endParaRPr>
          </a:p>
          <a:p>
            <a:pPr>
              <a:lnSpc>
                <a:spcPts val="4059"/>
              </a:lnSpc>
              <a:buNone/>
            </a:pPr>
            <a:endParaRPr b="0" lang="en-IN" sz="1800" spc="-1" strike="noStrike">
              <a:latin typeface="Arial"/>
            </a:endParaRPr>
          </a:p>
          <a:p>
            <a:pPr lvl="1" marL="626040" indent="-313200">
              <a:lnSpc>
                <a:spcPts val="4059"/>
              </a:lnSpc>
              <a:buClr>
                <a:srgbClr val="000000"/>
              </a:buClr>
              <a:buFont typeface="Arial"/>
              <a:buChar char="•"/>
            </a:pPr>
            <a:r>
              <a:rPr b="1" lang="en-US" sz="2900" spc="-1" strike="noStrike">
                <a:solidFill>
                  <a:srgbClr val="000000"/>
                </a:solidFill>
                <a:latin typeface="Canva Sans Bold"/>
                <a:ea typeface="Canva Sans Bold"/>
              </a:rPr>
              <a:t>Encapsulation</a:t>
            </a:r>
            <a:endParaRPr b="0" lang="en-IN" sz="2900" spc="-1" strike="noStrike">
              <a:latin typeface="Arial"/>
            </a:endParaRPr>
          </a:p>
          <a:p>
            <a:pPr>
              <a:lnSpc>
                <a:spcPts val="4059"/>
              </a:lnSpc>
              <a:buNone/>
            </a:pPr>
            <a:endParaRPr b="0" lang="en-IN" sz="1800" spc="-1" strike="noStrike">
              <a:latin typeface="Arial"/>
            </a:endParaRPr>
          </a:p>
          <a:p>
            <a:pPr lvl="1" marL="626040" indent="-313200">
              <a:lnSpc>
                <a:spcPts val="4059"/>
              </a:lnSpc>
              <a:buClr>
                <a:srgbClr val="000000"/>
              </a:buClr>
              <a:buFont typeface="Arial"/>
              <a:buChar char="•"/>
            </a:pPr>
            <a:r>
              <a:rPr b="1" lang="en-US" sz="2900" spc="-1" strike="noStrike">
                <a:solidFill>
                  <a:srgbClr val="000000"/>
                </a:solidFill>
                <a:latin typeface="Canva Sans Bold"/>
                <a:ea typeface="Canva Sans Bold"/>
              </a:rPr>
              <a:t>Inheritance</a:t>
            </a:r>
            <a:endParaRPr b="0" lang="en-IN" sz="2900" spc="-1" strike="noStrike">
              <a:latin typeface="Arial"/>
            </a:endParaRPr>
          </a:p>
          <a:p>
            <a:pPr>
              <a:lnSpc>
                <a:spcPts val="4059"/>
              </a:lnSpc>
              <a:buNone/>
            </a:pPr>
            <a:endParaRPr b="0" lang="en-IN" sz="1800" spc="-1" strike="noStrike">
              <a:latin typeface="Arial"/>
            </a:endParaRPr>
          </a:p>
          <a:p>
            <a:pPr lvl="1" marL="626040" indent="-313200">
              <a:lnSpc>
                <a:spcPts val="4059"/>
              </a:lnSpc>
              <a:buClr>
                <a:srgbClr val="000000"/>
              </a:buClr>
              <a:buFont typeface="Arial"/>
              <a:buChar char="•"/>
            </a:pPr>
            <a:r>
              <a:rPr b="1" lang="en-US" sz="2900" spc="-1" strike="noStrike">
                <a:solidFill>
                  <a:srgbClr val="000000"/>
                </a:solidFill>
                <a:latin typeface="Canva Sans Bold"/>
                <a:ea typeface="Canva Sans Bold"/>
              </a:rPr>
              <a:t>Polymorphism</a:t>
            </a: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3eb"/>
        </a:solidFill>
      </p:bgPr>
    </p:bg>
    <p:spTree>
      <p:nvGrpSpPr>
        <p:cNvPr id="1" name=""/>
        <p:cNvGrpSpPr/>
        <p:nvPr/>
      </p:nvGrpSpPr>
      <p:grpSpPr>
        <a:xfrm>
          <a:off x="0" y="0"/>
          <a:ext cx="0" cy="0"/>
          <a:chOff x="0" y="0"/>
          <a:chExt cx="0" cy="0"/>
        </a:xfrm>
      </p:grpSpPr>
      <p:sp>
        <p:nvSpPr>
          <p:cNvPr id="111" name="TextBox 2"/>
          <p:cNvSpPr/>
          <p:nvPr/>
        </p:nvSpPr>
        <p:spPr>
          <a:xfrm>
            <a:off x="1028880" y="866880"/>
            <a:ext cx="16230240" cy="1510920"/>
          </a:xfrm>
          <a:prstGeom prst="rect">
            <a:avLst/>
          </a:prstGeom>
          <a:noFill/>
          <a:ln w="0">
            <a:noFill/>
          </a:ln>
        </p:spPr>
        <p:style>
          <a:lnRef idx="0"/>
          <a:fillRef idx="0"/>
          <a:effectRef idx="0"/>
          <a:fontRef idx="minor"/>
        </p:style>
        <p:txBody>
          <a:bodyPr lIns="0" rIns="0" tIns="0" bIns="0" anchor="t">
            <a:spAutoFit/>
          </a:bodyPr>
          <a:p>
            <a:pPr algn="ctr">
              <a:lnSpc>
                <a:spcPts val="11900"/>
              </a:lnSpc>
              <a:buNone/>
            </a:pPr>
            <a:r>
              <a:rPr b="0" lang="en-US" sz="8500" spc="-1" strike="noStrike">
                <a:solidFill>
                  <a:srgbClr val="000000"/>
                </a:solidFill>
                <a:latin typeface="Alatsi"/>
                <a:ea typeface="Alatsi"/>
              </a:rPr>
              <a:t>CLASS &amp; OBJECT</a:t>
            </a:r>
            <a:endParaRPr b="0" lang="en-IN" sz="8500" spc="-1" strike="noStrike">
              <a:latin typeface="Arial"/>
            </a:endParaRPr>
          </a:p>
        </p:txBody>
      </p:sp>
      <p:sp>
        <p:nvSpPr>
          <p:cNvPr id="112" name="Freeform 3"/>
          <p:cNvSpPr/>
          <p:nvPr/>
        </p:nvSpPr>
        <p:spPr>
          <a:xfrm>
            <a:off x="13417560" y="6142320"/>
            <a:ext cx="7314840" cy="2477520"/>
          </a:xfrm>
          <a:custGeom>
            <a:avLst/>
            <a:gdLst/>
            <a:ahLst/>
            <a:rect l="l" t="t" r="r" b="b"/>
            <a:pathLst>
              <a:path w="7315200" h="2477783">
                <a:moveTo>
                  <a:pt x="0" y="0"/>
                </a:moveTo>
                <a:lnTo>
                  <a:pt x="7315200" y="0"/>
                </a:lnTo>
                <a:lnTo>
                  <a:pt x="7315200" y="2477783"/>
                </a:lnTo>
                <a:lnTo>
                  <a:pt x="0" y="2477783"/>
                </a:lnTo>
                <a:lnTo>
                  <a:pt x="0" y="0"/>
                </a:lnTo>
                <a:close/>
              </a:path>
            </a:pathLst>
          </a:custGeom>
          <a:blipFill rotWithShape="0">
            <a:blip r:embed="rId1"/>
            <a:srcRect/>
            <a:stretch/>
          </a:blipFill>
          <a:ln w="0">
            <a:noFill/>
          </a:ln>
        </p:spPr>
        <p:style>
          <a:lnRef idx="0"/>
          <a:fillRef idx="0"/>
          <a:effectRef idx="0"/>
          <a:fontRef idx="minor"/>
        </p:style>
      </p:sp>
      <p:sp>
        <p:nvSpPr>
          <p:cNvPr id="113" name="AutoShape 4"/>
          <p:cNvSpPr/>
          <p:nvPr/>
        </p:nvSpPr>
        <p:spPr>
          <a:xfrm>
            <a:off x="-260280" y="9061200"/>
            <a:ext cx="7104600" cy="19080"/>
          </a:xfrm>
          <a:prstGeom prst="line">
            <a:avLst/>
          </a:prstGeom>
          <a:ln w="114300">
            <a:solidFill>
              <a:srgbClr val="9fc3d0"/>
            </a:solidFill>
            <a:round/>
          </a:ln>
        </p:spPr>
        <p:style>
          <a:lnRef idx="0"/>
          <a:fillRef idx="0"/>
          <a:effectRef idx="0"/>
          <a:fontRef idx="minor"/>
        </p:style>
      </p:sp>
      <p:sp>
        <p:nvSpPr>
          <p:cNvPr id="114" name="AutoShape 5"/>
          <p:cNvSpPr/>
          <p:nvPr/>
        </p:nvSpPr>
        <p:spPr>
          <a:xfrm>
            <a:off x="11430000" y="9061200"/>
            <a:ext cx="7105320" cy="19080"/>
          </a:xfrm>
          <a:prstGeom prst="line">
            <a:avLst/>
          </a:prstGeom>
          <a:ln w="114300">
            <a:solidFill>
              <a:srgbClr val="9fc3d0"/>
            </a:solidFill>
            <a:round/>
          </a:ln>
        </p:spPr>
        <p:style>
          <a:lnRef idx="0"/>
          <a:fillRef idx="0"/>
          <a:effectRef idx="0"/>
          <a:fontRef idx="minor"/>
        </p:style>
      </p:sp>
      <p:grpSp>
        <p:nvGrpSpPr>
          <p:cNvPr id="115" name="Group 6"/>
          <p:cNvGrpSpPr/>
          <p:nvPr/>
        </p:nvGrpSpPr>
        <p:grpSpPr>
          <a:xfrm>
            <a:off x="15859080" y="-97920"/>
            <a:ext cx="1562400" cy="1770840"/>
            <a:chOff x="15859080" y="-97920"/>
            <a:chExt cx="1562400" cy="1770840"/>
          </a:xfrm>
        </p:grpSpPr>
        <p:grpSp>
          <p:nvGrpSpPr>
            <p:cNvPr id="116" name="Group 7"/>
            <p:cNvGrpSpPr/>
            <p:nvPr/>
          </p:nvGrpSpPr>
          <p:grpSpPr>
            <a:xfrm>
              <a:off x="15915960" y="-97920"/>
              <a:ext cx="1449000" cy="1770840"/>
              <a:chOff x="15915960" y="-97920"/>
              <a:chExt cx="1449000" cy="1770840"/>
            </a:xfrm>
          </p:grpSpPr>
          <p:sp>
            <p:nvSpPr>
              <p:cNvPr id="117" name="Freeform 8"/>
              <p:cNvSpPr/>
              <p:nvPr/>
            </p:nvSpPr>
            <p:spPr>
              <a:xfrm>
                <a:off x="15915960" y="0"/>
                <a:ext cx="1449000" cy="1672920"/>
              </a:xfrm>
              <a:custGeom>
                <a:avLst/>
                <a:gdLst/>
                <a:ah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w="0">
                <a:noFill/>
              </a:ln>
            </p:spPr>
            <p:style>
              <a:lnRef idx="0"/>
              <a:fillRef idx="0"/>
              <a:effectRef idx="0"/>
              <a:fontRef idx="minor"/>
            </p:style>
          </p:sp>
          <p:sp>
            <p:nvSpPr>
              <p:cNvPr id="118" name="TextBox 9"/>
              <p:cNvSpPr/>
              <p:nvPr/>
            </p:nvSpPr>
            <p:spPr>
              <a:xfrm>
                <a:off x="15915960" y="-97920"/>
                <a:ext cx="1449000" cy="1509480"/>
              </a:xfrm>
              <a:prstGeom prst="rect">
                <a:avLst/>
              </a:prstGeom>
              <a:noFill/>
              <a:ln w="0">
                <a:noFill/>
              </a:ln>
            </p:spPr>
            <p:style>
              <a:lnRef idx="0"/>
              <a:fillRef idx="0"/>
              <a:effectRef idx="0"/>
              <a:fontRef idx="minor"/>
            </p:style>
          </p:sp>
        </p:grpSp>
        <p:sp>
          <p:nvSpPr>
            <p:cNvPr id="119" name="TextBox 10"/>
            <p:cNvSpPr/>
            <p:nvPr/>
          </p:nvSpPr>
          <p:spPr>
            <a:xfrm>
              <a:off x="15859080" y="328320"/>
              <a:ext cx="1562400" cy="990720"/>
            </a:xfrm>
            <a:prstGeom prst="rect">
              <a:avLst/>
            </a:prstGeom>
            <a:noFill/>
            <a:ln w="0">
              <a:noFill/>
            </a:ln>
          </p:spPr>
          <p:style>
            <a:lnRef idx="0"/>
            <a:fillRef idx="0"/>
            <a:effectRef idx="0"/>
            <a:fontRef idx="minor"/>
          </p:style>
          <p:txBody>
            <a:bodyPr lIns="0" rIns="0" tIns="0" bIns="0" anchor="t">
              <a:spAutoFit/>
            </a:bodyPr>
            <a:p>
              <a:pPr algn="ctr">
                <a:lnSpc>
                  <a:spcPts val="7804"/>
                </a:lnSpc>
                <a:buNone/>
              </a:pPr>
              <a:r>
                <a:rPr b="1" lang="en-US" sz="5580" spc="-1" strike="noStrike">
                  <a:solidFill>
                    <a:srgbClr val="000000"/>
                  </a:solidFill>
                  <a:latin typeface="Open Sans Bold"/>
                  <a:ea typeface="Open Sans Bold"/>
                </a:rPr>
                <a:t>7</a:t>
              </a:r>
              <a:endParaRPr b="0" lang="en-IN" sz="5580" spc="-1" strike="noStrike">
                <a:latin typeface="Arial"/>
              </a:endParaRPr>
            </a:p>
          </p:txBody>
        </p:sp>
      </p:grpSp>
      <p:sp>
        <p:nvSpPr>
          <p:cNvPr id="120" name="Freeform 11"/>
          <p:cNvSpPr/>
          <p:nvPr/>
        </p:nvSpPr>
        <p:spPr>
          <a:xfrm>
            <a:off x="-2243160" y="-402120"/>
            <a:ext cx="7314840" cy="2477520"/>
          </a:xfrm>
          <a:custGeom>
            <a:avLst/>
            <a:gdLst/>
            <a:ahLst/>
            <a:rect l="l" t="t" r="r" b="b"/>
            <a:pathLst>
              <a:path w="7315200" h="2477783">
                <a:moveTo>
                  <a:pt x="0" y="0"/>
                </a:moveTo>
                <a:lnTo>
                  <a:pt x="7315200" y="0"/>
                </a:lnTo>
                <a:lnTo>
                  <a:pt x="7315200" y="2477783"/>
                </a:lnTo>
                <a:lnTo>
                  <a:pt x="0" y="2477783"/>
                </a:lnTo>
                <a:lnTo>
                  <a:pt x="0" y="0"/>
                </a:lnTo>
                <a:close/>
              </a:path>
            </a:pathLst>
          </a:custGeom>
          <a:blipFill rotWithShape="0">
            <a:blip r:embed="rId2"/>
            <a:srcRect/>
            <a:stretch/>
          </a:blipFill>
          <a:ln w="0">
            <a:noFill/>
          </a:ln>
        </p:spPr>
        <p:style>
          <a:lnRef idx="0"/>
          <a:fillRef idx="0"/>
          <a:effectRef idx="0"/>
          <a:fontRef idx="minor"/>
        </p:style>
      </p:sp>
      <p:sp>
        <p:nvSpPr>
          <p:cNvPr id="121" name="TextBox 12"/>
          <p:cNvSpPr/>
          <p:nvPr/>
        </p:nvSpPr>
        <p:spPr>
          <a:xfrm>
            <a:off x="0" y="2858760"/>
            <a:ext cx="17812440" cy="3608280"/>
          </a:xfrm>
          <a:prstGeom prst="rect">
            <a:avLst/>
          </a:prstGeom>
          <a:noFill/>
          <a:ln w="0">
            <a:noFill/>
          </a:ln>
        </p:spPr>
        <p:style>
          <a:lnRef idx="0"/>
          <a:fillRef idx="0"/>
          <a:effectRef idx="0"/>
          <a:fontRef idx="minor"/>
        </p:style>
        <p:txBody>
          <a:bodyPr lIns="0" rIns="0" tIns="0" bIns="0" anchor="t">
            <a:spAutoFit/>
          </a:bodyPr>
          <a:p>
            <a:pPr lvl="1" marL="626040" indent="-313200" algn="just">
              <a:lnSpc>
                <a:spcPts val="4059"/>
              </a:lnSpc>
              <a:buClr>
                <a:srgbClr val="000000"/>
              </a:buClr>
              <a:buFont typeface="Arial"/>
              <a:buChar char="•"/>
            </a:pPr>
            <a:r>
              <a:rPr b="1" lang="en-US" sz="2900" spc="-1" strike="noStrike">
                <a:solidFill>
                  <a:srgbClr val="000000"/>
                </a:solidFill>
                <a:latin typeface="Canva Sans Bold"/>
                <a:ea typeface="Canva Sans Bold"/>
              </a:rPr>
              <a:t>An object is an instance of a class. all the data members and member functions of the class can be accessed with the help of objects.</a:t>
            </a:r>
            <a:endParaRPr b="0" lang="en-IN" sz="2900" spc="-1" strike="noStrike">
              <a:latin typeface="Arial"/>
            </a:endParaRPr>
          </a:p>
          <a:p>
            <a:pPr algn="just">
              <a:lnSpc>
                <a:spcPts val="4059"/>
              </a:lnSpc>
              <a:buNone/>
            </a:pPr>
            <a:endParaRPr b="0" lang="en-IN" sz="1800" spc="-1" strike="noStrike">
              <a:latin typeface="Arial"/>
            </a:endParaRPr>
          </a:p>
          <a:p>
            <a:pPr lvl="1" marL="626040" indent="-313200" algn="just">
              <a:lnSpc>
                <a:spcPts val="4059"/>
              </a:lnSpc>
              <a:buClr>
                <a:srgbClr val="000000"/>
              </a:buClr>
              <a:buFont typeface="Arial"/>
              <a:buChar char="•"/>
            </a:pPr>
            <a:r>
              <a:rPr b="1" lang="en-US" sz="2900" spc="-1" strike="noStrike">
                <a:solidFill>
                  <a:srgbClr val="000000"/>
                </a:solidFill>
                <a:latin typeface="Canva Sans Bold"/>
                <a:ea typeface="Canva Sans Bold"/>
              </a:rPr>
              <a:t>Class is a user-defined datatype that contain its own data members and member functions.</a:t>
            </a:r>
            <a:endParaRPr b="0" lang="en-IN" sz="2900" spc="-1" strike="noStrike">
              <a:latin typeface="Arial"/>
            </a:endParaRPr>
          </a:p>
          <a:p>
            <a:pPr algn="just">
              <a:lnSpc>
                <a:spcPts val="4059"/>
              </a:lnSpc>
              <a:buNone/>
            </a:pPr>
            <a:endParaRPr b="0" lang="en-IN" sz="1800" spc="-1" strike="noStrike">
              <a:latin typeface="Arial"/>
            </a:endParaRPr>
          </a:p>
          <a:p>
            <a:pPr algn="just">
              <a:lnSpc>
                <a:spcPts val="4059"/>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3eb"/>
        </a:solidFill>
      </p:bgPr>
    </p:bg>
    <p:spTree>
      <p:nvGrpSpPr>
        <p:cNvPr id="1" name=""/>
        <p:cNvGrpSpPr/>
        <p:nvPr/>
      </p:nvGrpSpPr>
      <p:grpSpPr>
        <a:xfrm>
          <a:off x="0" y="0"/>
          <a:ext cx="0" cy="0"/>
          <a:chOff x="0" y="0"/>
          <a:chExt cx="0" cy="0"/>
        </a:xfrm>
      </p:grpSpPr>
      <p:sp>
        <p:nvSpPr>
          <p:cNvPr id="122" name="TextBox 2"/>
          <p:cNvSpPr/>
          <p:nvPr/>
        </p:nvSpPr>
        <p:spPr>
          <a:xfrm>
            <a:off x="1177920" y="2340000"/>
            <a:ext cx="5861520" cy="3924000"/>
          </a:xfrm>
          <a:prstGeom prst="rect">
            <a:avLst/>
          </a:prstGeom>
          <a:noFill/>
          <a:ln w="0">
            <a:noFill/>
          </a:ln>
        </p:spPr>
        <p:style>
          <a:lnRef idx="0"/>
          <a:fillRef idx="0"/>
          <a:effectRef idx="0"/>
          <a:fontRef idx="minor"/>
        </p:style>
        <p:txBody>
          <a:bodyPr lIns="0" rIns="0" tIns="0" bIns="0" anchor="t">
            <a:spAutoFit/>
          </a:bodyPr>
          <a:p>
            <a:pPr>
              <a:lnSpc>
                <a:spcPts val="3433"/>
              </a:lnSpc>
              <a:buNone/>
            </a:pPr>
            <a:r>
              <a:rPr b="1" lang="en-US" sz="2450" spc="-1" strike="noStrike">
                <a:solidFill>
                  <a:srgbClr val="000000"/>
                </a:solidFill>
                <a:latin typeface="Canva Sans Bold"/>
                <a:ea typeface="Canva Sans Bold"/>
              </a:rPr>
              <a:t>Public class Mybook {</a:t>
            </a:r>
            <a:endParaRPr b="0" lang="en-IN" sz="2450" spc="-1" strike="noStrike">
              <a:latin typeface="Arial"/>
            </a:endParaRPr>
          </a:p>
          <a:p>
            <a:pPr>
              <a:lnSpc>
                <a:spcPts val="3433"/>
              </a:lnSpc>
              <a:buNone/>
            </a:pPr>
            <a:r>
              <a:rPr b="1" lang="en-US" sz="2450" spc="-1" strike="noStrike">
                <a:solidFill>
                  <a:srgbClr val="000000"/>
                </a:solidFill>
                <a:latin typeface="Canva Sans Bold"/>
                <a:ea typeface="Canva Sans Bold"/>
              </a:rPr>
              <a:t>int x=10;</a:t>
            </a:r>
            <a:endParaRPr b="0" lang="en-IN" sz="2450" spc="-1" strike="noStrike">
              <a:latin typeface="Arial"/>
            </a:endParaRPr>
          </a:p>
          <a:p>
            <a:pPr>
              <a:lnSpc>
                <a:spcPts val="3433"/>
              </a:lnSpc>
              <a:buNone/>
            </a:pPr>
            <a:r>
              <a:rPr b="1" lang="en-US" sz="2450" spc="-1" strike="noStrike">
                <a:solidFill>
                  <a:srgbClr val="000000"/>
                </a:solidFill>
                <a:latin typeface="Canva Sans Bold"/>
                <a:ea typeface="Canva Sans Bold"/>
              </a:rPr>
              <a:t>Public static void main (String args []) {</a:t>
            </a:r>
            <a:endParaRPr b="0" lang="en-IN" sz="2450" spc="-1" strike="noStrike">
              <a:latin typeface="Arial"/>
            </a:endParaRPr>
          </a:p>
          <a:p>
            <a:pPr>
              <a:lnSpc>
                <a:spcPts val="3433"/>
              </a:lnSpc>
              <a:buNone/>
            </a:pPr>
            <a:r>
              <a:rPr b="1" lang="en-US" sz="2450" spc="-1" strike="noStrike">
                <a:solidFill>
                  <a:srgbClr val="000000"/>
                </a:solidFill>
                <a:latin typeface="Canva Sans Bold"/>
                <a:ea typeface="Canva Sans Bold"/>
              </a:rPr>
              <a:t>Mybook Myobj= new Mybook ();</a:t>
            </a:r>
            <a:endParaRPr b="0" lang="en-IN" sz="2450" spc="-1" strike="noStrike">
              <a:latin typeface="Arial"/>
            </a:endParaRPr>
          </a:p>
          <a:p>
            <a:pPr>
              <a:lnSpc>
                <a:spcPts val="3433"/>
              </a:lnSpc>
              <a:buNone/>
            </a:pPr>
            <a:r>
              <a:rPr b="1" lang="en-US" sz="2450" spc="-1" strike="noStrike">
                <a:solidFill>
                  <a:srgbClr val="000000"/>
                </a:solidFill>
                <a:latin typeface="Canva Sans Bold"/>
                <a:ea typeface="Canva Sans Bold"/>
              </a:rPr>
              <a:t>System.out.println(MyObj.x);</a:t>
            </a:r>
            <a:endParaRPr b="0" lang="en-IN" sz="2450" spc="-1" strike="noStrike">
              <a:latin typeface="Arial"/>
            </a:endParaRPr>
          </a:p>
          <a:p>
            <a:pPr>
              <a:lnSpc>
                <a:spcPts val="3433"/>
              </a:lnSpc>
              <a:buNone/>
            </a:pPr>
            <a:r>
              <a:rPr b="1" lang="en-US" sz="2450" spc="-1" strike="noStrike">
                <a:solidFill>
                  <a:srgbClr val="000000"/>
                </a:solidFill>
                <a:latin typeface="Canva Sans Bold"/>
                <a:ea typeface="Canva Sans Bold"/>
              </a:rPr>
              <a:t>}</a:t>
            </a:r>
            <a:endParaRPr b="0" lang="en-IN" sz="2450" spc="-1" strike="noStrike">
              <a:latin typeface="Arial"/>
            </a:endParaRPr>
          </a:p>
          <a:p>
            <a:pPr>
              <a:lnSpc>
                <a:spcPts val="3433"/>
              </a:lnSpc>
              <a:buNone/>
            </a:pPr>
            <a:r>
              <a:rPr b="1" lang="en-US" sz="2450" spc="-1" strike="noStrike">
                <a:solidFill>
                  <a:srgbClr val="000000"/>
                </a:solidFill>
                <a:latin typeface="Canva Sans Bold"/>
                <a:ea typeface="Canva Sans Bold"/>
              </a:rPr>
              <a:t>}</a:t>
            </a:r>
            <a:endParaRPr b="0" lang="en-IN" sz="2450" spc="-1" strike="noStrike">
              <a:latin typeface="Arial"/>
            </a:endParaRPr>
          </a:p>
          <a:p>
            <a:pPr algn="just">
              <a:lnSpc>
                <a:spcPts val="3433"/>
              </a:lnSpc>
              <a:buNone/>
            </a:pPr>
            <a:endParaRPr b="0" lang="en-IN" sz="1800" spc="-1" strike="noStrike">
              <a:latin typeface="Arial"/>
            </a:endParaRPr>
          </a:p>
        </p:txBody>
      </p:sp>
      <p:sp>
        <p:nvSpPr>
          <p:cNvPr id="123" name="TextBox 3"/>
          <p:cNvSpPr/>
          <p:nvPr/>
        </p:nvSpPr>
        <p:spPr>
          <a:xfrm>
            <a:off x="558360" y="217080"/>
            <a:ext cx="7181640" cy="853560"/>
          </a:xfrm>
          <a:prstGeom prst="rect">
            <a:avLst/>
          </a:prstGeom>
          <a:noFill/>
          <a:ln w="0">
            <a:noFill/>
          </a:ln>
        </p:spPr>
        <p:style>
          <a:lnRef idx="0"/>
          <a:fillRef idx="0"/>
          <a:effectRef idx="0"/>
          <a:fontRef idx="minor"/>
        </p:style>
        <p:txBody>
          <a:bodyPr lIns="0" rIns="0" tIns="0" bIns="0" anchor="t">
            <a:spAutoFit/>
          </a:bodyPr>
          <a:p>
            <a:pPr algn="ctr">
              <a:lnSpc>
                <a:spcPts val="6718"/>
              </a:lnSpc>
              <a:buNone/>
            </a:pPr>
            <a:r>
              <a:rPr b="1" lang="en-US" sz="4800" spc="-1" strike="noStrike">
                <a:solidFill>
                  <a:srgbClr val="000000"/>
                </a:solidFill>
                <a:latin typeface="Canva Sans Bold"/>
                <a:ea typeface="Canva Sans Bold"/>
              </a:rPr>
              <a:t>OBJECT EXAMPLE</a:t>
            </a:r>
            <a:endParaRPr b="0" lang="en-IN" sz="4800" spc="-1" strike="noStrike">
              <a:latin typeface="Arial"/>
            </a:endParaRPr>
          </a:p>
        </p:txBody>
      </p:sp>
      <p:sp>
        <p:nvSpPr>
          <p:cNvPr id="124" name="TextBox 4"/>
          <p:cNvSpPr/>
          <p:nvPr/>
        </p:nvSpPr>
        <p:spPr>
          <a:xfrm>
            <a:off x="10124640" y="217080"/>
            <a:ext cx="6795360" cy="853560"/>
          </a:xfrm>
          <a:prstGeom prst="rect">
            <a:avLst/>
          </a:prstGeom>
          <a:noFill/>
          <a:ln w="0">
            <a:noFill/>
          </a:ln>
        </p:spPr>
        <p:style>
          <a:lnRef idx="0"/>
          <a:fillRef idx="0"/>
          <a:effectRef idx="0"/>
          <a:fontRef idx="minor"/>
        </p:style>
        <p:txBody>
          <a:bodyPr lIns="0" rIns="0" tIns="0" bIns="0" anchor="t">
            <a:spAutoFit/>
          </a:bodyPr>
          <a:p>
            <a:pPr algn="ctr">
              <a:lnSpc>
                <a:spcPts val="6718"/>
              </a:lnSpc>
              <a:buNone/>
            </a:pPr>
            <a:r>
              <a:rPr b="1" lang="en-US" sz="4800" spc="-1" strike="noStrike">
                <a:solidFill>
                  <a:srgbClr val="000000"/>
                </a:solidFill>
                <a:latin typeface="Canva Sans Bold"/>
                <a:ea typeface="Canva Sans Bold"/>
              </a:rPr>
              <a:t>CLASS EXAMPLE</a:t>
            </a:r>
            <a:endParaRPr b="0" lang="en-IN" sz="4800" spc="-1" strike="noStrike">
              <a:latin typeface="Arial"/>
            </a:endParaRPr>
          </a:p>
        </p:txBody>
      </p:sp>
      <p:sp>
        <p:nvSpPr>
          <p:cNvPr id="125" name="TextBox 5"/>
          <p:cNvSpPr/>
          <p:nvPr/>
        </p:nvSpPr>
        <p:spPr>
          <a:xfrm>
            <a:off x="8775000" y="1620000"/>
            <a:ext cx="5694120" cy="8283600"/>
          </a:xfrm>
          <a:prstGeom prst="rect">
            <a:avLst/>
          </a:prstGeom>
          <a:noFill/>
          <a:ln w="0">
            <a:noFill/>
          </a:ln>
        </p:spPr>
        <p:style>
          <a:lnRef idx="0"/>
          <a:fillRef idx="0"/>
          <a:effectRef idx="0"/>
          <a:fontRef idx="minor"/>
        </p:style>
        <p:txBody>
          <a:bodyPr lIns="0" rIns="0" tIns="0" bIns="0" anchor="t">
            <a:spAutoFit/>
          </a:bodyPr>
          <a:p>
            <a:pPr>
              <a:lnSpc>
                <a:spcPts val="3433"/>
              </a:lnSpc>
              <a:buNone/>
            </a:pPr>
            <a:r>
              <a:rPr b="1" lang="en-US" sz="2450" spc="-1" strike="noStrike">
                <a:solidFill>
                  <a:srgbClr val="000000"/>
                </a:solidFill>
                <a:latin typeface="Canva Sans Bold"/>
                <a:ea typeface="Canva Sans Bold"/>
              </a:rPr>
              <a:t>class classname {</a:t>
            </a:r>
            <a:endParaRPr b="0" lang="en-IN" sz="2450" spc="-1" strike="noStrike">
              <a:latin typeface="Arial"/>
            </a:endParaRPr>
          </a:p>
          <a:p>
            <a:pPr>
              <a:lnSpc>
                <a:spcPts val="3433"/>
              </a:lnSpc>
              <a:buNone/>
            </a:pPr>
            <a:r>
              <a:rPr b="1" lang="en-US" sz="2450" spc="-1" strike="noStrike">
                <a:solidFill>
                  <a:srgbClr val="000000"/>
                </a:solidFill>
                <a:latin typeface="Canva Sans Bold"/>
                <a:ea typeface="Canva Sans Bold"/>
              </a:rPr>
              <a:t>type instance variable 1;</a:t>
            </a:r>
            <a:endParaRPr b="0" lang="en-IN" sz="2450" spc="-1" strike="noStrike">
              <a:latin typeface="Arial"/>
            </a:endParaRPr>
          </a:p>
          <a:p>
            <a:pPr>
              <a:lnSpc>
                <a:spcPts val="3433"/>
              </a:lnSpc>
              <a:buNone/>
            </a:pPr>
            <a:r>
              <a:rPr b="1" lang="en-US" sz="2450" spc="-1" strike="noStrike">
                <a:solidFill>
                  <a:srgbClr val="000000"/>
                </a:solidFill>
                <a:latin typeface="Canva Sans Bold"/>
                <a:ea typeface="Canva Sans Bold"/>
              </a:rPr>
              <a:t>type instance variable 2;</a:t>
            </a:r>
            <a:endParaRPr b="0" lang="en-IN" sz="2450" spc="-1" strike="noStrike">
              <a:latin typeface="Arial"/>
            </a:endParaRPr>
          </a:p>
          <a:p>
            <a:pPr>
              <a:lnSpc>
                <a:spcPts val="3433"/>
              </a:lnSpc>
              <a:buNone/>
            </a:pPr>
            <a:endParaRPr b="0" lang="en-IN" sz="1800" spc="-1" strike="noStrike">
              <a:latin typeface="Arial"/>
            </a:endParaRPr>
          </a:p>
          <a:p>
            <a:pPr>
              <a:lnSpc>
                <a:spcPts val="3433"/>
              </a:lnSpc>
              <a:buNone/>
            </a:pPr>
            <a:r>
              <a:rPr b="1" lang="en-US" sz="2450" spc="-1" strike="noStrike">
                <a:solidFill>
                  <a:srgbClr val="000000"/>
                </a:solidFill>
                <a:latin typeface="Canva Sans Bold"/>
                <a:ea typeface="Canva Sans Bold"/>
              </a:rPr>
              <a:t>type instance variable n;</a:t>
            </a:r>
            <a:endParaRPr b="0" lang="en-IN" sz="2450" spc="-1" strike="noStrike">
              <a:latin typeface="Arial"/>
            </a:endParaRPr>
          </a:p>
          <a:p>
            <a:pPr>
              <a:lnSpc>
                <a:spcPts val="3433"/>
              </a:lnSpc>
              <a:buNone/>
            </a:pPr>
            <a:r>
              <a:rPr b="1" lang="en-US" sz="2450" spc="-1" strike="noStrike">
                <a:solidFill>
                  <a:srgbClr val="000000"/>
                </a:solidFill>
                <a:latin typeface="Canva Sans Bold"/>
                <a:ea typeface="Canva Sans Bold"/>
              </a:rPr>
              <a:t>type methodname 1 (parameter list) {</a:t>
            </a:r>
            <a:endParaRPr b="0" lang="en-IN" sz="2450" spc="-1" strike="noStrike">
              <a:latin typeface="Arial"/>
            </a:endParaRPr>
          </a:p>
          <a:p>
            <a:pPr>
              <a:lnSpc>
                <a:spcPts val="3433"/>
              </a:lnSpc>
              <a:buNone/>
            </a:pPr>
            <a:r>
              <a:rPr b="1" lang="en-US" sz="2450" spc="-1" strike="noStrike">
                <a:solidFill>
                  <a:srgbClr val="000000"/>
                </a:solidFill>
                <a:latin typeface="Canva Sans Bold"/>
                <a:ea typeface="Canva Sans Bold"/>
              </a:rPr>
              <a:t>// body od method </a:t>
            </a:r>
            <a:endParaRPr b="0" lang="en-IN" sz="2450" spc="-1" strike="noStrike">
              <a:latin typeface="Arial"/>
            </a:endParaRPr>
          </a:p>
          <a:p>
            <a:pPr>
              <a:lnSpc>
                <a:spcPts val="3433"/>
              </a:lnSpc>
              <a:buNone/>
            </a:pPr>
            <a:r>
              <a:rPr b="1" lang="en-US" sz="2450" spc="-1" strike="noStrike">
                <a:solidFill>
                  <a:srgbClr val="000000"/>
                </a:solidFill>
                <a:latin typeface="Canva Sans Bold"/>
                <a:ea typeface="Canva Sans Bold"/>
              </a:rPr>
              <a:t>}</a:t>
            </a:r>
            <a:endParaRPr b="0" lang="en-IN" sz="2450" spc="-1" strike="noStrike">
              <a:latin typeface="Arial"/>
            </a:endParaRPr>
          </a:p>
          <a:p>
            <a:pPr>
              <a:lnSpc>
                <a:spcPts val="3433"/>
              </a:lnSpc>
              <a:buNone/>
            </a:pPr>
            <a:r>
              <a:rPr b="1" lang="en-US" sz="2450" spc="-1" strike="noStrike">
                <a:solidFill>
                  <a:srgbClr val="000000"/>
                </a:solidFill>
                <a:latin typeface="Canva Sans Bold"/>
                <a:ea typeface="Canva Sans Bold"/>
              </a:rPr>
              <a:t>type methodname 2 (parameter list) {</a:t>
            </a:r>
            <a:endParaRPr b="0" lang="en-IN" sz="2450" spc="-1" strike="noStrike">
              <a:latin typeface="Arial"/>
            </a:endParaRPr>
          </a:p>
          <a:p>
            <a:pPr>
              <a:lnSpc>
                <a:spcPts val="3433"/>
              </a:lnSpc>
              <a:buNone/>
            </a:pPr>
            <a:r>
              <a:rPr b="1" lang="en-US" sz="2450" spc="-1" strike="noStrike">
                <a:solidFill>
                  <a:srgbClr val="000000"/>
                </a:solidFill>
                <a:latin typeface="Canva Sans Bold"/>
                <a:ea typeface="Canva Sans Bold"/>
              </a:rPr>
              <a:t>// body od method </a:t>
            </a:r>
            <a:endParaRPr b="0" lang="en-IN" sz="2450" spc="-1" strike="noStrike">
              <a:latin typeface="Arial"/>
            </a:endParaRPr>
          </a:p>
          <a:p>
            <a:pPr>
              <a:lnSpc>
                <a:spcPts val="3433"/>
              </a:lnSpc>
              <a:buNone/>
            </a:pPr>
            <a:r>
              <a:rPr b="1" lang="en-US" sz="2450" spc="-1" strike="noStrike">
                <a:solidFill>
                  <a:srgbClr val="000000"/>
                </a:solidFill>
                <a:latin typeface="Canva Sans Bold"/>
                <a:ea typeface="Canva Sans Bold"/>
              </a:rPr>
              <a:t>}</a:t>
            </a:r>
            <a:endParaRPr b="0" lang="en-IN" sz="2450" spc="-1" strike="noStrike">
              <a:latin typeface="Arial"/>
            </a:endParaRPr>
          </a:p>
          <a:p>
            <a:pPr>
              <a:lnSpc>
                <a:spcPts val="3433"/>
              </a:lnSpc>
              <a:buNone/>
            </a:pPr>
            <a:r>
              <a:rPr b="1" lang="en-US" sz="2450" spc="-1" strike="noStrike">
                <a:solidFill>
                  <a:srgbClr val="000000"/>
                </a:solidFill>
                <a:latin typeface="Canva Sans Bold"/>
                <a:ea typeface="Canva Sans Bold"/>
              </a:rPr>
              <a:t>type methodnamen (parameter list) {</a:t>
            </a:r>
            <a:endParaRPr b="0" lang="en-IN" sz="2450" spc="-1" strike="noStrike">
              <a:latin typeface="Arial"/>
            </a:endParaRPr>
          </a:p>
          <a:p>
            <a:pPr>
              <a:lnSpc>
                <a:spcPts val="3433"/>
              </a:lnSpc>
              <a:buNone/>
            </a:pPr>
            <a:r>
              <a:rPr b="1" lang="en-US" sz="2450" spc="-1" strike="noStrike">
                <a:solidFill>
                  <a:srgbClr val="000000"/>
                </a:solidFill>
                <a:latin typeface="Canva Sans Bold"/>
                <a:ea typeface="Canva Sans Bold"/>
              </a:rPr>
              <a:t>// body od method </a:t>
            </a:r>
            <a:endParaRPr b="0" lang="en-IN" sz="2450" spc="-1" strike="noStrike">
              <a:latin typeface="Arial"/>
            </a:endParaRPr>
          </a:p>
          <a:p>
            <a:pPr>
              <a:lnSpc>
                <a:spcPts val="3433"/>
              </a:lnSpc>
              <a:buNone/>
            </a:pPr>
            <a:r>
              <a:rPr b="1" lang="en-US" sz="2450" spc="-1" strike="noStrike">
                <a:solidFill>
                  <a:srgbClr val="000000"/>
                </a:solidFill>
                <a:latin typeface="Canva Sans Bold"/>
                <a:ea typeface="Canva Sans Bold"/>
              </a:rPr>
              <a:t>}</a:t>
            </a:r>
            <a:endParaRPr b="0" lang="en-IN" sz="2450" spc="-1" strike="noStrike">
              <a:latin typeface="Arial"/>
            </a:endParaRPr>
          </a:p>
          <a:p>
            <a:pPr>
              <a:lnSpc>
                <a:spcPts val="3433"/>
              </a:lnSpc>
              <a:buNone/>
            </a:pPr>
            <a:r>
              <a:rPr b="1" lang="en-US" sz="2450" spc="-1" strike="noStrike">
                <a:solidFill>
                  <a:srgbClr val="000000"/>
                </a:solidFill>
                <a:latin typeface="Canva Sans Bold"/>
                <a:ea typeface="Canva Sans Bold"/>
              </a:rPr>
              <a:t> </a:t>
            </a:r>
            <a:r>
              <a:rPr b="1" lang="en-US" sz="2450" spc="-1" strike="noStrike">
                <a:solidFill>
                  <a:srgbClr val="000000"/>
                </a:solidFill>
                <a:latin typeface="Canva Sans Bold"/>
                <a:ea typeface="Canva Sans Bold"/>
              </a:rPr>
              <a:t>}</a:t>
            </a:r>
            <a:endParaRPr b="0" lang="en-IN" sz="2450" spc="-1" strike="noStrike">
              <a:latin typeface="Arial"/>
            </a:endParaRPr>
          </a:p>
          <a:p>
            <a:pPr>
              <a:lnSpc>
                <a:spcPts val="3433"/>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3eb"/>
        </a:solidFill>
      </p:bgPr>
    </p:bg>
    <p:spTree>
      <p:nvGrpSpPr>
        <p:cNvPr id="1" name=""/>
        <p:cNvGrpSpPr/>
        <p:nvPr/>
      </p:nvGrpSpPr>
      <p:grpSpPr>
        <a:xfrm>
          <a:off x="0" y="0"/>
          <a:ext cx="0" cy="0"/>
          <a:chOff x="0" y="0"/>
          <a:chExt cx="0" cy="0"/>
        </a:xfrm>
      </p:grpSpPr>
      <p:sp>
        <p:nvSpPr>
          <p:cNvPr id="126" name="AutoShape 2"/>
          <p:cNvSpPr/>
          <p:nvPr/>
        </p:nvSpPr>
        <p:spPr>
          <a:xfrm>
            <a:off x="-260280" y="9061200"/>
            <a:ext cx="7104600" cy="19080"/>
          </a:xfrm>
          <a:prstGeom prst="line">
            <a:avLst/>
          </a:prstGeom>
          <a:ln w="114300">
            <a:solidFill>
              <a:srgbClr val="9fc3d0"/>
            </a:solidFill>
            <a:round/>
          </a:ln>
        </p:spPr>
        <p:style>
          <a:lnRef idx="0"/>
          <a:fillRef idx="0"/>
          <a:effectRef idx="0"/>
          <a:fontRef idx="minor"/>
        </p:style>
      </p:sp>
      <p:sp>
        <p:nvSpPr>
          <p:cNvPr id="127" name="AutoShape 3"/>
          <p:cNvSpPr/>
          <p:nvPr/>
        </p:nvSpPr>
        <p:spPr>
          <a:xfrm>
            <a:off x="11430000" y="9061200"/>
            <a:ext cx="7105320" cy="19080"/>
          </a:xfrm>
          <a:prstGeom prst="line">
            <a:avLst/>
          </a:prstGeom>
          <a:ln w="114300">
            <a:solidFill>
              <a:srgbClr val="9fc3d0"/>
            </a:solidFill>
            <a:round/>
          </a:ln>
        </p:spPr>
        <p:style>
          <a:lnRef idx="0"/>
          <a:fillRef idx="0"/>
          <a:effectRef idx="0"/>
          <a:fontRef idx="minor"/>
        </p:style>
      </p:sp>
      <p:grpSp>
        <p:nvGrpSpPr>
          <p:cNvPr id="128" name="Group 4"/>
          <p:cNvGrpSpPr/>
          <p:nvPr/>
        </p:nvGrpSpPr>
        <p:grpSpPr>
          <a:xfrm>
            <a:off x="15859080" y="-97920"/>
            <a:ext cx="1562400" cy="1770840"/>
            <a:chOff x="15859080" y="-97920"/>
            <a:chExt cx="1562400" cy="1770840"/>
          </a:xfrm>
        </p:grpSpPr>
        <p:grpSp>
          <p:nvGrpSpPr>
            <p:cNvPr id="129" name="Group 5"/>
            <p:cNvGrpSpPr/>
            <p:nvPr/>
          </p:nvGrpSpPr>
          <p:grpSpPr>
            <a:xfrm>
              <a:off x="15915960" y="-97920"/>
              <a:ext cx="1449000" cy="1770840"/>
              <a:chOff x="15915960" y="-97920"/>
              <a:chExt cx="1449000" cy="1770840"/>
            </a:xfrm>
          </p:grpSpPr>
          <p:sp>
            <p:nvSpPr>
              <p:cNvPr id="130" name="Freeform 6"/>
              <p:cNvSpPr/>
              <p:nvPr/>
            </p:nvSpPr>
            <p:spPr>
              <a:xfrm>
                <a:off x="15915960" y="0"/>
                <a:ext cx="1449000" cy="1672920"/>
              </a:xfrm>
              <a:custGeom>
                <a:avLst/>
                <a:gdLst/>
                <a:ah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w="0">
                <a:noFill/>
              </a:ln>
            </p:spPr>
            <p:style>
              <a:lnRef idx="0"/>
              <a:fillRef idx="0"/>
              <a:effectRef idx="0"/>
              <a:fontRef idx="minor"/>
            </p:style>
          </p:sp>
          <p:sp>
            <p:nvSpPr>
              <p:cNvPr id="131" name="TextBox 7"/>
              <p:cNvSpPr/>
              <p:nvPr/>
            </p:nvSpPr>
            <p:spPr>
              <a:xfrm>
                <a:off x="15915960" y="-97920"/>
                <a:ext cx="1449000" cy="1509480"/>
              </a:xfrm>
              <a:prstGeom prst="rect">
                <a:avLst/>
              </a:prstGeom>
              <a:noFill/>
              <a:ln w="0">
                <a:noFill/>
              </a:ln>
            </p:spPr>
            <p:style>
              <a:lnRef idx="0"/>
              <a:fillRef idx="0"/>
              <a:effectRef idx="0"/>
              <a:fontRef idx="minor"/>
            </p:style>
          </p:sp>
        </p:grpSp>
        <p:sp>
          <p:nvSpPr>
            <p:cNvPr id="132" name="TextBox 8"/>
            <p:cNvSpPr/>
            <p:nvPr/>
          </p:nvSpPr>
          <p:spPr>
            <a:xfrm>
              <a:off x="15859080" y="328320"/>
              <a:ext cx="1562400" cy="990720"/>
            </a:xfrm>
            <a:prstGeom prst="rect">
              <a:avLst/>
            </a:prstGeom>
            <a:noFill/>
            <a:ln w="0">
              <a:noFill/>
            </a:ln>
          </p:spPr>
          <p:style>
            <a:lnRef idx="0"/>
            <a:fillRef idx="0"/>
            <a:effectRef idx="0"/>
            <a:fontRef idx="minor"/>
          </p:style>
          <p:txBody>
            <a:bodyPr lIns="0" rIns="0" tIns="0" bIns="0" anchor="t">
              <a:spAutoFit/>
            </a:bodyPr>
            <a:p>
              <a:pPr algn="ctr">
                <a:lnSpc>
                  <a:spcPts val="7804"/>
                </a:lnSpc>
                <a:buNone/>
              </a:pPr>
              <a:r>
                <a:rPr b="1" lang="en-US" sz="5580" spc="-1" strike="noStrike">
                  <a:solidFill>
                    <a:srgbClr val="000000"/>
                  </a:solidFill>
                  <a:latin typeface="Open Sans Bold"/>
                  <a:ea typeface="Open Sans Bold"/>
                </a:rPr>
                <a:t>8</a:t>
              </a:r>
              <a:endParaRPr b="0" lang="en-IN" sz="5580" spc="-1" strike="noStrike">
                <a:latin typeface="Arial"/>
              </a:endParaRPr>
            </a:p>
          </p:txBody>
        </p:sp>
      </p:grpSp>
      <p:sp>
        <p:nvSpPr>
          <p:cNvPr id="133" name="TextBox 9"/>
          <p:cNvSpPr/>
          <p:nvPr/>
        </p:nvSpPr>
        <p:spPr>
          <a:xfrm>
            <a:off x="2553840" y="866880"/>
            <a:ext cx="13179600" cy="1510920"/>
          </a:xfrm>
          <a:prstGeom prst="rect">
            <a:avLst/>
          </a:prstGeom>
          <a:noFill/>
          <a:ln w="0">
            <a:noFill/>
          </a:ln>
        </p:spPr>
        <p:style>
          <a:lnRef idx="0"/>
          <a:fillRef idx="0"/>
          <a:effectRef idx="0"/>
          <a:fontRef idx="minor"/>
        </p:style>
        <p:txBody>
          <a:bodyPr lIns="0" rIns="0" tIns="0" bIns="0" anchor="t">
            <a:spAutoFit/>
          </a:bodyPr>
          <a:p>
            <a:pPr algn="ctr">
              <a:lnSpc>
                <a:spcPts val="11900"/>
              </a:lnSpc>
              <a:buNone/>
            </a:pPr>
            <a:r>
              <a:rPr b="0" lang="en-US" sz="8500" spc="-1" strike="noStrike">
                <a:solidFill>
                  <a:srgbClr val="000000"/>
                </a:solidFill>
                <a:latin typeface="Alatsi"/>
                <a:ea typeface="Alatsi"/>
              </a:rPr>
              <a:t>ABSTRACTION</a:t>
            </a:r>
            <a:endParaRPr b="0" lang="en-IN" sz="8500" spc="-1" strike="noStrike">
              <a:latin typeface="Arial"/>
            </a:endParaRPr>
          </a:p>
        </p:txBody>
      </p:sp>
      <p:sp>
        <p:nvSpPr>
          <p:cNvPr id="134" name="Freeform 10"/>
          <p:cNvSpPr/>
          <p:nvPr/>
        </p:nvSpPr>
        <p:spPr>
          <a:xfrm>
            <a:off x="14982840" y="6379560"/>
            <a:ext cx="7314840" cy="2477520"/>
          </a:xfrm>
          <a:custGeom>
            <a:avLst/>
            <a:gdLst/>
            <a:ahLst/>
            <a:rect l="l" t="t" r="r" b="b"/>
            <a:pathLst>
              <a:path w="7315200" h="2477783">
                <a:moveTo>
                  <a:pt x="0" y="0"/>
                </a:moveTo>
                <a:lnTo>
                  <a:pt x="7315200" y="0"/>
                </a:lnTo>
                <a:lnTo>
                  <a:pt x="7315200" y="2477783"/>
                </a:lnTo>
                <a:lnTo>
                  <a:pt x="0" y="2477783"/>
                </a:lnTo>
                <a:lnTo>
                  <a:pt x="0" y="0"/>
                </a:lnTo>
                <a:close/>
              </a:path>
            </a:pathLst>
          </a:custGeom>
          <a:blipFill rotWithShape="0">
            <a:blip r:embed="rId1"/>
            <a:srcRect/>
            <a:stretch/>
          </a:blipFill>
          <a:ln w="0">
            <a:noFill/>
          </a:ln>
        </p:spPr>
        <p:style>
          <a:lnRef idx="0"/>
          <a:fillRef idx="0"/>
          <a:effectRef idx="0"/>
          <a:fontRef idx="minor"/>
        </p:style>
      </p:sp>
      <p:sp>
        <p:nvSpPr>
          <p:cNvPr id="135" name="Freeform 11"/>
          <p:cNvSpPr/>
          <p:nvPr/>
        </p:nvSpPr>
        <p:spPr>
          <a:xfrm>
            <a:off x="-1648800" y="-402120"/>
            <a:ext cx="7314840" cy="2477520"/>
          </a:xfrm>
          <a:custGeom>
            <a:avLst/>
            <a:gdLst/>
            <a:ahLst/>
            <a:rect l="l" t="t" r="r" b="b"/>
            <a:pathLst>
              <a:path w="7315200" h="2477783">
                <a:moveTo>
                  <a:pt x="0" y="0"/>
                </a:moveTo>
                <a:lnTo>
                  <a:pt x="7315200" y="0"/>
                </a:lnTo>
                <a:lnTo>
                  <a:pt x="7315200" y="2477783"/>
                </a:lnTo>
                <a:lnTo>
                  <a:pt x="0" y="2477783"/>
                </a:lnTo>
                <a:lnTo>
                  <a:pt x="0" y="0"/>
                </a:lnTo>
                <a:close/>
              </a:path>
            </a:pathLst>
          </a:custGeom>
          <a:blipFill rotWithShape="0">
            <a:blip r:embed="rId2"/>
            <a:srcRect/>
            <a:stretch/>
          </a:blipFill>
          <a:ln w="0">
            <a:noFill/>
          </a:ln>
        </p:spPr>
        <p:style>
          <a:lnRef idx="0"/>
          <a:fillRef idx="0"/>
          <a:effectRef idx="0"/>
          <a:fontRef idx="minor"/>
        </p:style>
      </p:sp>
      <p:sp>
        <p:nvSpPr>
          <p:cNvPr id="136" name="TextBox 12"/>
          <p:cNvSpPr/>
          <p:nvPr/>
        </p:nvSpPr>
        <p:spPr>
          <a:xfrm>
            <a:off x="352440" y="3435840"/>
            <a:ext cx="17935200" cy="2061720"/>
          </a:xfrm>
          <a:prstGeom prst="rect">
            <a:avLst/>
          </a:prstGeom>
          <a:noFill/>
          <a:ln w="0">
            <a:noFill/>
          </a:ln>
        </p:spPr>
        <p:style>
          <a:lnRef idx="0"/>
          <a:fillRef idx="0"/>
          <a:effectRef idx="0"/>
          <a:fontRef idx="minor"/>
        </p:style>
        <p:txBody>
          <a:bodyPr lIns="0" rIns="0" tIns="0" bIns="0" anchor="t">
            <a:spAutoFit/>
          </a:bodyPr>
          <a:p>
            <a:pPr lvl="1" marL="626040" indent="-313200">
              <a:lnSpc>
                <a:spcPts val="4059"/>
              </a:lnSpc>
              <a:buClr>
                <a:srgbClr val="000000"/>
              </a:buClr>
              <a:buFont typeface="Arial"/>
              <a:buChar char="•"/>
            </a:pPr>
            <a:r>
              <a:rPr b="1" lang="en-US" sz="2900" spc="-1" strike="noStrike">
                <a:solidFill>
                  <a:srgbClr val="000000"/>
                </a:solidFill>
                <a:latin typeface="Canva Sans Bold"/>
                <a:ea typeface="Canva Sans Bold"/>
              </a:rPr>
              <a:t>Abstraction may also be defined as the process of identifying only the required characteristics of an object ignoring the irrelevant details. The properties and behaviors of an object differentiate it from other objects of similar type and also help in classifying/grouping the objects.</a:t>
            </a:r>
            <a:endParaRPr b="0" lang="en-IN" sz="29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TotalTime>
  <Application>LibreOffice/7.3.7.2$Linux_X86_64 LibreOffice_project/30$Build-2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identifier>DAGVfrJluoE</dc:identifier>
  <dc:language>en-IN</dc:language>
  <cp:lastModifiedBy/>
  <dcterms:modified xsi:type="dcterms:W3CDTF">2024-11-05T16:12:50Z</dcterms:modified>
  <cp:revision>2</cp:revision>
  <dc:subject/>
  <dc:title>OBJECt ORIeNTED PROGRAM (OOPS)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