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9144000" cy="5143500"/>
  <p:notesSz cx="6858000" cy="9144000"/>
  <p:embeddedFontLst>
    <p:embeddedFont>
      <p:font typeface="Oswald"/>
      <p:regular r:id="rId23"/>
    </p:embeddedFont>
    <p:embeddedFont>
      <p:font typeface="Average" panose="02000503040000020003"/>
      <p:regular r:id="rId24"/>
    </p:embeddedFont>
    <p:embeddedFont>
      <p:font typeface="Merriweather" panose="00000500000000000000"/>
      <p:regular r:id="rId25"/>
      <p:italic r:id="rId26"/>
      <p:boldItalic r:id="rId27"/>
    </p:embeddedFont>
    <p:embeddedFont>
      <p:font typeface="Verdana" panose="020B0604030504040204"/>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9.fntdata"/><Relationship Id="rId30" Type="http://schemas.openxmlformats.org/officeDocument/2006/relationships/font" Target="fonts/font8.fntdata"/><Relationship Id="rId3" Type="http://schemas.openxmlformats.org/officeDocument/2006/relationships/slide" Target="slides/slide1.xml"/><Relationship Id="rId29" Type="http://schemas.openxmlformats.org/officeDocument/2006/relationships/font" Target="fonts/font7.fntdata"/><Relationship Id="rId28" Type="http://schemas.openxmlformats.org/officeDocument/2006/relationships/font" Target="fonts/font6.fntdata"/><Relationship Id="rId27" Type="http://schemas.openxmlformats.org/officeDocument/2006/relationships/font" Target="fonts/font5.fntdata"/><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55"/>
        <p:cNvGrpSpPr/>
        <p:nvPr/>
      </p:nvGrpSpPr>
      <p:grpSpPr>
        <a:xfrm>
          <a:off x="0" y="0"/>
          <a:ext cx="0" cy="0"/>
          <a:chOff x="0" y="0"/>
          <a:chExt cx="0" cy="0"/>
        </a:xfrm>
      </p:grpSpPr>
      <p:sp>
        <p:nvSpPr>
          <p:cNvPr id="56" name="Google Shape;56;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Google Shape;110;g78d4686af5_0_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8d4686af5_0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116"/>
        <p:cNvGrpSpPr/>
        <p:nvPr/>
      </p:nvGrpSpPr>
      <p:grpSpPr>
        <a:xfrm>
          <a:off x="0" y="0"/>
          <a:ext cx="0" cy="0"/>
          <a:chOff x="0" y="0"/>
          <a:chExt cx="0" cy="0"/>
        </a:xfrm>
      </p:grpSpPr>
      <p:sp>
        <p:nvSpPr>
          <p:cNvPr id="117" name="Google Shape;117;g78d4686af5_0_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8d4686af5_0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 name="Shape 123"/>
        <p:cNvGrpSpPr/>
        <p:nvPr/>
      </p:nvGrpSpPr>
      <p:grpSpPr>
        <a:xfrm>
          <a:off x="0" y="0"/>
          <a:ext cx="0" cy="0"/>
          <a:chOff x="0" y="0"/>
          <a:chExt cx="0" cy="0"/>
        </a:xfrm>
      </p:grpSpPr>
      <p:sp>
        <p:nvSpPr>
          <p:cNvPr id="124" name="Google Shape;124;g78d4686af5_0_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78d4686af5_0_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g78d4686af5_0_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8d4686af5_0_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137"/>
        <p:cNvGrpSpPr/>
        <p:nvPr/>
      </p:nvGrpSpPr>
      <p:grpSpPr>
        <a:xfrm>
          <a:off x="0" y="0"/>
          <a:ext cx="0" cy="0"/>
          <a:chOff x="0" y="0"/>
          <a:chExt cx="0" cy="0"/>
        </a:xfrm>
      </p:grpSpPr>
      <p:sp>
        <p:nvSpPr>
          <p:cNvPr id="138" name="Google Shape;138;g6462684e56_1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6462684e56_1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Google Shape;144;g78f5c38f0a_0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78f5c38f0a_0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49"/>
        <p:cNvGrpSpPr/>
        <p:nvPr/>
      </p:nvGrpSpPr>
      <p:grpSpPr>
        <a:xfrm>
          <a:off x="0" y="0"/>
          <a:ext cx="0" cy="0"/>
          <a:chOff x="0" y="0"/>
          <a:chExt cx="0" cy="0"/>
        </a:xfrm>
      </p:grpSpPr>
      <p:sp>
        <p:nvSpPr>
          <p:cNvPr id="150" name="Google Shape;150;g6462684e56_1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462684e56_1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60"/>
        <p:cNvGrpSpPr/>
        <p:nvPr/>
      </p:nvGrpSpPr>
      <p:grpSpPr>
        <a:xfrm>
          <a:off x="0" y="0"/>
          <a:ext cx="0" cy="0"/>
          <a:chOff x="0" y="0"/>
          <a:chExt cx="0" cy="0"/>
        </a:xfrm>
      </p:grpSpPr>
      <p:sp>
        <p:nvSpPr>
          <p:cNvPr id="61" name="Google Shape;61;g6462684e56_0_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6462684e56_0_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66"/>
        <p:cNvGrpSpPr/>
        <p:nvPr/>
      </p:nvGrpSpPr>
      <p:grpSpPr>
        <a:xfrm>
          <a:off x="0" y="0"/>
          <a:ext cx="0" cy="0"/>
          <a:chOff x="0" y="0"/>
          <a:chExt cx="0" cy="0"/>
        </a:xfrm>
      </p:grpSpPr>
      <p:sp>
        <p:nvSpPr>
          <p:cNvPr id="67" name="Google Shape;67;g6462684e56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6462684e56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 name="Shape 72"/>
        <p:cNvGrpSpPr/>
        <p:nvPr/>
      </p:nvGrpSpPr>
      <p:grpSpPr>
        <a:xfrm>
          <a:off x="0" y="0"/>
          <a:ext cx="0" cy="0"/>
          <a:chOff x="0" y="0"/>
          <a:chExt cx="0" cy="0"/>
        </a:xfrm>
      </p:grpSpPr>
      <p:sp>
        <p:nvSpPr>
          <p:cNvPr id="73" name="Google Shape;73;g6462684e56_0_5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6462684e56_0_5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 name="Shape 78"/>
        <p:cNvGrpSpPr/>
        <p:nvPr/>
      </p:nvGrpSpPr>
      <p:grpSpPr>
        <a:xfrm>
          <a:off x="0" y="0"/>
          <a:ext cx="0" cy="0"/>
          <a:chOff x="0" y="0"/>
          <a:chExt cx="0" cy="0"/>
        </a:xfrm>
      </p:grpSpPr>
      <p:sp>
        <p:nvSpPr>
          <p:cNvPr id="79" name="Google Shape;79;g6462684e56_0_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462684e56_0_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84"/>
        <p:cNvGrpSpPr/>
        <p:nvPr/>
      </p:nvGrpSpPr>
      <p:grpSpPr>
        <a:xfrm>
          <a:off x="0" y="0"/>
          <a:ext cx="0" cy="0"/>
          <a:chOff x="0" y="0"/>
          <a:chExt cx="0" cy="0"/>
        </a:xfrm>
      </p:grpSpPr>
      <p:sp>
        <p:nvSpPr>
          <p:cNvPr id="85" name="Google Shape;85;g6462684e56_0_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6462684e56_0_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90"/>
        <p:cNvGrpSpPr/>
        <p:nvPr/>
      </p:nvGrpSpPr>
      <p:grpSpPr>
        <a:xfrm>
          <a:off x="0" y="0"/>
          <a:ext cx="0" cy="0"/>
          <a:chOff x="0" y="0"/>
          <a:chExt cx="0" cy="0"/>
        </a:xfrm>
      </p:grpSpPr>
      <p:sp>
        <p:nvSpPr>
          <p:cNvPr id="91" name="Google Shape;91;g78d4686af5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78d4686af5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g78d4686af5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8d4686af5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 name="Shape 102"/>
        <p:cNvGrpSpPr/>
        <p:nvPr/>
      </p:nvGrpSpPr>
      <p:grpSpPr>
        <a:xfrm>
          <a:off x="0" y="0"/>
          <a:ext cx="0" cy="0"/>
          <a:chOff x="0" y="0"/>
          <a:chExt cx="0" cy="0"/>
        </a:xfrm>
      </p:grpSpPr>
      <p:sp>
        <p:nvSpPr>
          <p:cNvPr id="103" name="Google Shape;103;g78d4686af5_0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78d4686af5_0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 name="Google Shape;14;p2"/>
          <p:cNvSpPr txBox="1"/>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9" name="Shape 49"/>
        <p:cNvGrpSpPr/>
        <p:nvPr/>
      </p:nvGrpSpPr>
      <p:grpSpPr>
        <a:xfrm>
          <a:off x="0" y="0"/>
          <a:ext cx="0" cy="0"/>
          <a:chOff x="0" y="0"/>
          <a:chExt cx="0" cy="0"/>
        </a:xfrm>
      </p:grpSpPr>
      <p:sp>
        <p:nvSpPr>
          <p:cNvPr id="50" name="Google Shape;50;p11"/>
          <p:cNvSpPr txBox="1"/>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52" name="Google Shape;52;p11"/>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3" name="Shape 53"/>
        <p:cNvGrpSpPr/>
        <p:nvPr/>
      </p:nvGrpSpPr>
      <p:grpSpPr>
        <a:xfrm>
          <a:off x="0" y="0"/>
          <a:ext cx="0" cy="0"/>
          <a:chOff x="0" y="0"/>
          <a:chExt cx="0" cy="0"/>
        </a:xfrm>
      </p:grpSpPr>
      <p:sp>
        <p:nvSpPr>
          <p:cNvPr id="54" name="Google Shape;54;p12"/>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23" name="Google Shape;23;p4"/>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7" name="Google Shape;27;p5"/>
          <p:cNvSpPr txBox="1"/>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8" name="Google Shape;28;p5"/>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5" name="Google Shape;35;p7"/>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6" name="Shape 46"/>
        <p:cNvGrpSpPr/>
        <p:nvPr/>
      </p:nvGrpSpPr>
      <p:grpSpPr>
        <a:xfrm>
          <a:off x="0" y="0"/>
          <a:ext cx="0" cy="0"/>
          <a:chOff x="0" y="0"/>
          <a:chExt cx="0" cy="0"/>
        </a:xfrm>
      </p:grpSpPr>
      <p:sp>
        <p:nvSpPr>
          <p:cNvPr id="47" name="Google Shape;47;p10"/>
          <p:cNvSpPr txBox="1"/>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12536"/>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panose="02000503040000020003"/>
              <a:buChar char="●"/>
              <a:defRPr sz="1800">
                <a:solidFill>
                  <a:schemeClr val="accent3"/>
                </a:solidFill>
                <a:latin typeface="Average" panose="02000503040000020003"/>
                <a:ea typeface="Average" panose="02000503040000020003"/>
                <a:cs typeface="Average" panose="02000503040000020003"/>
                <a:sym typeface="Average" panose="02000503040000020003"/>
              </a:defRPr>
            </a:lvl1pPr>
            <a:lvl2pPr marL="914400" lvl="1" indent="-317500">
              <a:lnSpc>
                <a:spcPct val="115000"/>
              </a:lnSpc>
              <a:spcBef>
                <a:spcPts val="1600"/>
              </a:spcBef>
              <a:spcAft>
                <a:spcPts val="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2pPr>
            <a:lvl3pPr marL="1371600" lvl="2" indent="-317500">
              <a:lnSpc>
                <a:spcPct val="115000"/>
              </a:lnSpc>
              <a:spcBef>
                <a:spcPts val="1600"/>
              </a:spcBef>
              <a:spcAft>
                <a:spcPts val="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3pPr>
            <a:lvl4pPr marL="1828800" lvl="3" indent="-317500">
              <a:lnSpc>
                <a:spcPct val="115000"/>
              </a:lnSpc>
              <a:spcBef>
                <a:spcPts val="1600"/>
              </a:spcBef>
              <a:spcAft>
                <a:spcPts val="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4pPr>
            <a:lvl5pPr marL="2286000" lvl="4" indent="-317500">
              <a:lnSpc>
                <a:spcPct val="115000"/>
              </a:lnSpc>
              <a:spcBef>
                <a:spcPts val="1600"/>
              </a:spcBef>
              <a:spcAft>
                <a:spcPts val="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5pPr>
            <a:lvl6pPr marL="2743200" lvl="5" indent="-317500">
              <a:lnSpc>
                <a:spcPct val="115000"/>
              </a:lnSpc>
              <a:spcBef>
                <a:spcPts val="1600"/>
              </a:spcBef>
              <a:spcAft>
                <a:spcPts val="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6pPr>
            <a:lvl7pPr marL="3200400" lvl="6" indent="-317500">
              <a:lnSpc>
                <a:spcPct val="115000"/>
              </a:lnSpc>
              <a:spcBef>
                <a:spcPts val="1600"/>
              </a:spcBef>
              <a:spcAft>
                <a:spcPts val="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7pPr>
            <a:lvl8pPr marL="3657600" lvl="7" indent="-317500">
              <a:lnSpc>
                <a:spcPct val="115000"/>
              </a:lnSpc>
              <a:spcBef>
                <a:spcPts val="1600"/>
              </a:spcBef>
              <a:spcAft>
                <a:spcPts val="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8pPr>
            <a:lvl9pPr marL="4114800" lvl="8" indent="-317500">
              <a:lnSpc>
                <a:spcPct val="115000"/>
              </a:lnSpc>
              <a:spcBef>
                <a:spcPts val="1600"/>
              </a:spcBef>
              <a:spcAft>
                <a:spcPts val="160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9pPr>
          </a:lstStyle>
          <a:p/>
        </p:txBody>
      </p:sp>
      <p:sp>
        <p:nvSpPr>
          <p:cNvPr id="8" name="Google Shape;8;p1"/>
          <p:cNvSpPr txBox="1"/>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panose="02000503040000020003"/>
                <a:ea typeface="Average" panose="02000503040000020003"/>
                <a:cs typeface="Average" panose="02000503040000020003"/>
                <a:sym typeface="Average" panose="02000503040000020003"/>
              </a:defRPr>
            </a:lvl1pPr>
            <a:lvl2pPr lvl="1" algn="r">
              <a:buNone/>
              <a:defRPr sz="1000">
                <a:solidFill>
                  <a:schemeClr val="accent3"/>
                </a:solidFill>
                <a:latin typeface="Average" panose="02000503040000020003"/>
                <a:ea typeface="Average" panose="02000503040000020003"/>
                <a:cs typeface="Average" panose="02000503040000020003"/>
                <a:sym typeface="Average" panose="02000503040000020003"/>
              </a:defRPr>
            </a:lvl2pPr>
            <a:lvl3pPr lvl="2" algn="r">
              <a:buNone/>
              <a:defRPr sz="1000">
                <a:solidFill>
                  <a:schemeClr val="accent3"/>
                </a:solidFill>
                <a:latin typeface="Average" panose="02000503040000020003"/>
                <a:ea typeface="Average" panose="02000503040000020003"/>
                <a:cs typeface="Average" panose="02000503040000020003"/>
                <a:sym typeface="Average" panose="02000503040000020003"/>
              </a:defRPr>
            </a:lvl3pPr>
            <a:lvl4pPr lvl="3" algn="r">
              <a:buNone/>
              <a:defRPr sz="1000">
                <a:solidFill>
                  <a:schemeClr val="accent3"/>
                </a:solidFill>
                <a:latin typeface="Average" panose="02000503040000020003"/>
                <a:ea typeface="Average" panose="02000503040000020003"/>
                <a:cs typeface="Average" panose="02000503040000020003"/>
                <a:sym typeface="Average" panose="02000503040000020003"/>
              </a:defRPr>
            </a:lvl4pPr>
            <a:lvl5pPr lvl="4" algn="r">
              <a:buNone/>
              <a:defRPr sz="1000">
                <a:solidFill>
                  <a:schemeClr val="accent3"/>
                </a:solidFill>
                <a:latin typeface="Average" panose="02000503040000020003"/>
                <a:ea typeface="Average" panose="02000503040000020003"/>
                <a:cs typeface="Average" panose="02000503040000020003"/>
                <a:sym typeface="Average" panose="02000503040000020003"/>
              </a:defRPr>
            </a:lvl5pPr>
            <a:lvl6pPr lvl="5" algn="r">
              <a:buNone/>
              <a:defRPr sz="1000">
                <a:solidFill>
                  <a:schemeClr val="accent3"/>
                </a:solidFill>
                <a:latin typeface="Average" panose="02000503040000020003"/>
                <a:ea typeface="Average" panose="02000503040000020003"/>
                <a:cs typeface="Average" panose="02000503040000020003"/>
                <a:sym typeface="Average" panose="02000503040000020003"/>
              </a:defRPr>
            </a:lvl6pPr>
            <a:lvl7pPr lvl="6" algn="r">
              <a:buNone/>
              <a:defRPr sz="1000">
                <a:solidFill>
                  <a:schemeClr val="accent3"/>
                </a:solidFill>
                <a:latin typeface="Average" panose="02000503040000020003"/>
                <a:ea typeface="Average" panose="02000503040000020003"/>
                <a:cs typeface="Average" panose="02000503040000020003"/>
                <a:sym typeface="Average" panose="02000503040000020003"/>
              </a:defRPr>
            </a:lvl7pPr>
            <a:lvl8pPr lvl="7" algn="r">
              <a:buNone/>
              <a:defRPr sz="1000">
                <a:solidFill>
                  <a:schemeClr val="accent3"/>
                </a:solidFill>
                <a:latin typeface="Average" panose="02000503040000020003"/>
                <a:ea typeface="Average" panose="02000503040000020003"/>
                <a:cs typeface="Average" panose="02000503040000020003"/>
                <a:sym typeface="Average" panose="02000503040000020003"/>
              </a:defRPr>
            </a:lvl8pPr>
            <a:lvl9pPr lvl="8" algn="r">
              <a:buNone/>
              <a:defRPr sz="1000">
                <a:solidFill>
                  <a:schemeClr val="accent3"/>
                </a:solidFill>
                <a:latin typeface="Average" panose="02000503040000020003"/>
                <a:ea typeface="Average" panose="02000503040000020003"/>
                <a:cs typeface="Average" panose="02000503040000020003"/>
                <a:sym typeface="Average" panose="020005030400000200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3.xml"/><Relationship Id="rId5" Type="http://schemas.openxmlformats.org/officeDocument/2006/relationships/hyperlink" Target="https://thewire.in/society/a-closer-look-at-statistics-on-sexual-violence-in-india" TargetMode="External"/><Relationship Id="rId4" Type="http://schemas.openxmlformats.org/officeDocument/2006/relationships/hyperlink" Target="https://www.livemint.com/opinion/online-views/opinion-the-frequency-illusion-that-tags-india-as-rape-central-1568313932836.html" TargetMode="External"/><Relationship Id="rId3" Type="http://schemas.openxmlformats.org/officeDocument/2006/relationships/hyperlink" Target="https://adityajain15.github.io/Rape_In_India/" TargetMode="External"/><Relationship Id="rId2" Type="http://schemas.openxmlformats.org/officeDocument/2006/relationships/hyperlink" Target="https://www.kaggle.com/rajanand/crime-in-india/download#20_Victims_of_rape.csv" TargetMode="External"/><Relationship Id="rId1" Type="http://schemas.openxmlformats.org/officeDocument/2006/relationships/hyperlink" Target="https://en.wikipedia.org/wiki/Rape_in_India#Rape_statistics"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3.xml"/><Relationship Id="rId3" Type="http://schemas.openxmlformats.org/officeDocument/2006/relationships/hyperlink" Target="https://en.wikipedia.org/wiki/Rape" TargetMode="External"/><Relationship Id="rId2" Type="http://schemas.openxmlformats.org/officeDocument/2006/relationships/hyperlink" Target="https://en.wikipedia.org/wiki/National_Crime_Records_Bureau" TargetMode="External"/><Relationship Id="rId1" Type="http://schemas.openxmlformats.org/officeDocument/2006/relationships/hyperlink" Target="https://en.wikipedia.org/wiki/Women_in_India"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solidFill>
                  <a:schemeClr val="accent5"/>
                </a:solidFill>
              </a:rPr>
              <a:t>VICTIMS OF RAPE IN INDIA</a:t>
            </a:r>
            <a:endParaRPr>
              <a:solidFill>
                <a:schemeClr val="accent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477275" y="3706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a:solidFill>
                  <a:schemeClr val="accent5"/>
                </a:solidFill>
              </a:rPr>
              <a:t>GRAPHS</a:t>
            </a:r>
            <a:endParaRPr sz="3600">
              <a:solidFill>
                <a:schemeClr val="accent5"/>
              </a:solidFill>
            </a:endParaRPr>
          </a:p>
        </p:txBody>
      </p:sp>
      <p:sp>
        <p:nvSpPr>
          <p:cNvPr id="114" name="Google Shape;114;p22"/>
          <p:cNvSpPr txBox="1"/>
          <p:nvPr/>
        </p:nvSpPr>
        <p:spPr>
          <a:xfrm>
            <a:off x="477275" y="1295450"/>
            <a:ext cx="3301800" cy="3144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endParaRPr sz="1600">
              <a:solidFill>
                <a:schemeClr val="accent3"/>
              </a:solidFill>
              <a:latin typeface="Merriweather" panose="00000500000000000000"/>
              <a:ea typeface="Merriweather" panose="00000500000000000000"/>
              <a:cs typeface="Merriweather" panose="00000500000000000000"/>
              <a:sym typeface="Merriweather" panose="00000500000000000000"/>
            </a:endParaRPr>
          </a:p>
          <a:p>
            <a:pPr marL="0" lvl="0" indent="0" algn="just" rtl="0">
              <a:spcBef>
                <a:spcPts val="0"/>
              </a:spcBef>
              <a:spcAft>
                <a:spcPts val="0"/>
              </a:spcAft>
              <a:buNone/>
            </a:pPr>
            <a:r>
              <a:rPr lang="en-GB" sz="1600">
                <a:solidFill>
                  <a:schemeClr val="accent3"/>
                </a:solidFill>
                <a:latin typeface="Merriweather" panose="00000500000000000000"/>
                <a:ea typeface="Merriweather" panose="00000500000000000000"/>
                <a:cs typeface="Merriweather" panose="00000500000000000000"/>
                <a:sym typeface="Merriweather" panose="00000500000000000000"/>
              </a:rPr>
              <a:t>Graph between two categories of rape - incestual and others - and total number of victims in the 18-30 years age group.</a:t>
            </a:r>
            <a:endParaRPr sz="1600">
              <a:solidFill>
                <a:schemeClr val="accent3"/>
              </a:solidFill>
              <a:latin typeface="Merriweather" panose="00000500000000000000"/>
              <a:ea typeface="Merriweather" panose="00000500000000000000"/>
              <a:cs typeface="Merriweather" panose="00000500000000000000"/>
              <a:sym typeface="Merriweather" panose="00000500000000000000"/>
            </a:endParaRPr>
          </a:p>
          <a:p>
            <a:pPr marL="0" lvl="0" indent="0" algn="just" rtl="0">
              <a:spcBef>
                <a:spcPts val="0"/>
              </a:spcBef>
              <a:spcAft>
                <a:spcPts val="0"/>
              </a:spcAft>
              <a:buNone/>
            </a:pPr>
            <a:endParaRPr sz="1600">
              <a:solidFill>
                <a:schemeClr val="accent3"/>
              </a:solidFill>
              <a:latin typeface="Merriweather" panose="00000500000000000000"/>
              <a:ea typeface="Merriweather" panose="00000500000000000000"/>
              <a:cs typeface="Merriweather" panose="00000500000000000000"/>
              <a:sym typeface="Merriweather" panose="00000500000000000000"/>
            </a:endParaRPr>
          </a:p>
          <a:p>
            <a:pPr marL="0" lvl="0" indent="0" algn="just" rtl="0">
              <a:spcBef>
                <a:spcPts val="0"/>
              </a:spcBef>
              <a:spcAft>
                <a:spcPts val="0"/>
              </a:spcAft>
              <a:buNone/>
            </a:pPr>
            <a:r>
              <a:rPr lang="en-GB" sz="1600" b="1">
                <a:solidFill>
                  <a:schemeClr val="accent5"/>
                </a:solidFill>
                <a:latin typeface="Merriweather" panose="00000500000000000000"/>
                <a:ea typeface="Merriweather" panose="00000500000000000000"/>
                <a:cs typeface="Merriweather" panose="00000500000000000000"/>
                <a:sym typeface="Merriweather" panose="00000500000000000000"/>
              </a:rPr>
              <a:t>INFERENCE:</a:t>
            </a:r>
            <a:r>
              <a:rPr lang="en-GB" sz="1600" b="1">
                <a:solidFill>
                  <a:schemeClr val="accent3"/>
                </a:solidFill>
                <a:latin typeface="Merriweather" panose="00000500000000000000"/>
                <a:ea typeface="Merriweather" panose="00000500000000000000"/>
                <a:cs typeface="Merriweather" panose="00000500000000000000"/>
                <a:sym typeface="Merriweather" panose="00000500000000000000"/>
              </a:rPr>
              <a:t> </a:t>
            </a:r>
            <a:r>
              <a:rPr lang="en-GB" sz="1600">
                <a:solidFill>
                  <a:schemeClr val="accent3"/>
                </a:solidFill>
                <a:latin typeface="Merriweather" panose="00000500000000000000"/>
                <a:ea typeface="Merriweather" panose="00000500000000000000"/>
                <a:cs typeface="Merriweather" panose="00000500000000000000"/>
                <a:sym typeface="Merriweather" panose="00000500000000000000"/>
              </a:rPr>
              <a:t>Number of rape cases is far higher in the ‘Victims of Other Rape’ category.</a:t>
            </a:r>
            <a:endParaRPr sz="1600">
              <a:solidFill>
                <a:schemeClr val="accent3"/>
              </a:solidFill>
              <a:latin typeface="Merriweather" panose="00000500000000000000"/>
              <a:ea typeface="Merriweather" panose="00000500000000000000"/>
              <a:cs typeface="Merriweather" panose="00000500000000000000"/>
              <a:sym typeface="Merriweather" panose="00000500000000000000"/>
            </a:endParaRPr>
          </a:p>
        </p:txBody>
      </p:sp>
      <p:pic>
        <p:nvPicPr>
          <p:cNvPr id="115" name="Google Shape;115;p22"/>
          <p:cNvPicPr preferRelativeResize="0"/>
          <p:nvPr/>
        </p:nvPicPr>
        <p:blipFill>
          <a:blip r:embed="rId1"/>
          <a:stretch>
            <a:fillRect/>
          </a:stretch>
        </p:blipFill>
        <p:spPr>
          <a:xfrm>
            <a:off x="4366150" y="785225"/>
            <a:ext cx="4067554" cy="39057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413575" y="4016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a:solidFill>
                  <a:schemeClr val="accent5"/>
                </a:solidFill>
              </a:rPr>
              <a:t>GRAPHS</a:t>
            </a:r>
            <a:endParaRPr sz="3600">
              <a:solidFill>
                <a:schemeClr val="accent5"/>
              </a:solidFill>
            </a:endParaRPr>
          </a:p>
        </p:txBody>
      </p:sp>
      <p:sp>
        <p:nvSpPr>
          <p:cNvPr id="121" name="Google Shape;121;p23"/>
          <p:cNvSpPr txBox="1"/>
          <p:nvPr/>
        </p:nvSpPr>
        <p:spPr>
          <a:xfrm>
            <a:off x="413575" y="1088475"/>
            <a:ext cx="3301800" cy="3144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endParaRPr sz="1600">
              <a:solidFill>
                <a:schemeClr val="accent3"/>
              </a:solidFill>
              <a:latin typeface="Merriweather" panose="00000500000000000000"/>
              <a:ea typeface="Merriweather" panose="00000500000000000000"/>
              <a:cs typeface="Merriweather" panose="00000500000000000000"/>
              <a:sym typeface="Merriweather" panose="00000500000000000000"/>
            </a:endParaRPr>
          </a:p>
          <a:p>
            <a:pPr marL="0" lvl="0" indent="0" algn="just" rtl="0">
              <a:spcBef>
                <a:spcPts val="0"/>
              </a:spcBef>
              <a:spcAft>
                <a:spcPts val="0"/>
              </a:spcAft>
              <a:buNone/>
            </a:pPr>
            <a:r>
              <a:rPr lang="en-GB" sz="1600">
                <a:solidFill>
                  <a:schemeClr val="accent3"/>
                </a:solidFill>
                <a:latin typeface="Merriweather" panose="00000500000000000000"/>
                <a:ea typeface="Merriweather" panose="00000500000000000000"/>
                <a:cs typeface="Merriweather" panose="00000500000000000000"/>
                <a:sym typeface="Merriweather" panose="00000500000000000000"/>
              </a:rPr>
              <a:t>Graph between the years - 2001 to 2010 - and the total number of victims in the 18-30 years age group for every state.</a:t>
            </a:r>
            <a:endParaRPr sz="1600">
              <a:solidFill>
                <a:schemeClr val="accent3"/>
              </a:solidFill>
              <a:latin typeface="Merriweather" panose="00000500000000000000"/>
              <a:ea typeface="Merriweather" panose="00000500000000000000"/>
              <a:cs typeface="Merriweather" panose="00000500000000000000"/>
              <a:sym typeface="Merriweather" panose="00000500000000000000"/>
            </a:endParaRPr>
          </a:p>
          <a:p>
            <a:pPr marL="0" lvl="0" indent="0" algn="just" rtl="0">
              <a:spcBef>
                <a:spcPts val="0"/>
              </a:spcBef>
              <a:spcAft>
                <a:spcPts val="0"/>
              </a:spcAft>
              <a:buNone/>
            </a:pPr>
            <a:endParaRPr sz="1600">
              <a:solidFill>
                <a:schemeClr val="accent3"/>
              </a:solidFill>
              <a:latin typeface="Merriweather" panose="00000500000000000000"/>
              <a:ea typeface="Merriweather" panose="00000500000000000000"/>
              <a:cs typeface="Merriweather" panose="00000500000000000000"/>
              <a:sym typeface="Merriweather" panose="00000500000000000000"/>
            </a:endParaRPr>
          </a:p>
          <a:p>
            <a:pPr marL="0" lvl="0" indent="0" algn="just" rtl="0">
              <a:spcBef>
                <a:spcPts val="0"/>
              </a:spcBef>
              <a:spcAft>
                <a:spcPts val="0"/>
              </a:spcAft>
              <a:buNone/>
            </a:pPr>
            <a:r>
              <a:rPr lang="en-GB" sz="1600" b="1">
                <a:solidFill>
                  <a:schemeClr val="accent5"/>
                </a:solidFill>
                <a:latin typeface="Merriweather" panose="00000500000000000000"/>
                <a:ea typeface="Merriweather" panose="00000500000000000000"/>
                <a:cs typeface="Merriweather" panose="00000500000000000000"/>
                <a:sym typeface="Merriweather" panose="00000500000000000000"/>
              </a:rPr>
              <a:t>INFERENCE:</a:t>
            </a:r>
            <a:r>
              <a:rPr lang="en-GB" sz="1600" b="1">
                <a:solidFill>
                  <a:schemeClr val="accent3"/>
                </a:solidFill>
                <a:latin typeface="Merriweather" panose="00000500000000000000"/>
                <a:ea typeface="Merriweather" panose="00000500000000000000"/>
                <a:cs typeface="Merriweather" panose="00000500000000000000"/>
                <a:sym typeface="Merriweather" panose="00000500000000000000"/>
              </a:rPr>
              <a:t> </a:t>
            </a:r>
            <a:r>
              <a:rPr lang="en-GB" sz="1600">
                <a:solidFill>
                  <a:schemeClr val="accent3"/>
                </a:solidFill>
                <a:latin typeface="Merriweather" panose="00000500000000000000"/>
                <a:ea typeface="Merriweather" panose="00000500000000000000"/>
                <a:cs typeface="Merriweather" panose="00000500000000000000"/>
                <a:sym typeface="Merriweather" panose="00000500000000000000"/>
              </a:rPr>
              <a:t>Number of rape cases was highest in West Bengal as compared to other states. It was the highest in the year 2009.</a:t>
            </a:r>
            <a:endParaRPr sz="1600">
              <a:solidFill>
                <a:schemeClr val="accent3"/>
              </a:solidFill>
              <a:latin typeface="Merriweather" panose="00000500000000000000"/>
              <a:ea typeface="Merriweather" panose="00000500000000000000"/>
              <a:cs typeface="Merriweather" panose="00000500000000000000"/>
              <a:sym typeface="Merriweather" panose="00000500000000000000"/>
            </a:endParaRPr>
          </a:p>
        </p:txBody>
      </p:sp>
      <p:pic>
        <p:nvPicPr>
          <p:cNvPr id="122" name="Google Shape;122;p23"/>
          <p:cNvPicPr preferRelativeResize="0"/>
          <p:nvPr/>
        </p:nvPicPr>
        <p:blipFill>
          <a:blip r:embed="rId1"/>
          <a:stretch>
            <a:fillRect/>
          </a:stretch>
        </p:blipFill>
        <p:spPr>
          <a:xfrm>
            <a:off x="4405925" y="836975"/>
            <a:ext cx="4056438" cy="3864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259950" y="186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accent5"/>
                </a:solidFill>
              </a:rPr>
              <a:t>NORMALIZED GRAPH</a:t>
            </a:r>
            <a:endParaRPr>
              <a:solidFill>
                <a:schemeClr val="accent5"/>
              </a:solidFill>
            </a:endParaRPr>
          </a:p>
        </p:txBody>
      </p:sp>
      <p:sp>
        <p:nvSpPr>
          <p:cNvPr id="128" name="Google Shape;128;p24"/>
          <p:cNvSpPr txBox="1"/>
          <p:nvPr/>
        </p:nvSpPr>
        <p:spPr>
          <a:xfrm>
            <a:off x="1591500" y="4570800"/>
            <a:ext cx="5961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000" b="1">
                <a:solidFill>
                  <a:schemeClr val="accent5"/>
                </a:solidFill>
                <a:latin typeface="Merriweather" panose="00000500000000000000"/>
                <a:ea typeface="Merriweather" panose="00000500000000000000"/>
                <a:cs typeface="Merriweather" panose="00000500000000000000"/>
                <a:sym typeface="Merriweather" panose="00000500000000000000"/>
              </a:rPr>
              <a:t>NOTE:</a:t>
            </a:r>
            <a:r>
              <a:rPr lang="en-GB" sz="1000" b="1">
                <a:solidFill>
                  <a:schemeClr val="accent3"/>
                </a:solidFill>
                <a:latin typeface="Merriweather" panose="00000500000000000000"/>
                <a:ea typeface="Merriweather" panose="00000500000000000000"/>
                <a:cs typeface="Merriweather" panose="00000500000000000000"/>
                <a:sym typeface="Merriweather" panose="00000500000000000000"/>
              </a:rPr>
              <a:t> </a:t>
            </a:r>
            <a:r>
              <a:rPr lang="en-GB" sz="1000">
                <a:solidFill>
                  <a:schemeClr val="accent3"/>
                </a:solidFill>
                <a:latin typeface="Merriweather" panose="00000500000000000000"/>
                <a:ea typeface="Merriweather" panose="00000500000000000000"/>
                <a:cs typeface="Merriweather" panose="00000500000000000000"/>
                <a:sym typeface="Merriweather" panose="00000500000000000000"/>
              </a:rPr>
              <a:t>Since our dataset strictly contains positive values, the x axis of the normalized graph does not contain negative values.</a:t>
            </a:r>
            <a:endParaRPr sz="1000">
              <a:solidFill>
                <a:schemeClr val="accent3"/>
              </a:solidFill>
              <a:latin typeface="Merriweather" panose="00000500000000000000"/>
              <a:ea typeface="Merriweather" panose="00000500000000000000"/>
              <a:cs typeface="Merriweather" panose="00000500000000000000"/>
              <a:sym typeface="Merriweather" panose="00000500000000000000"/>
            </a:endParaRPr>
          </a:p>
        </p:txBody>
      </p:sp>
      <p:pic>
        <p:nvPicPr>
          <p:cNvPr id="129" name="Google Shape;129;p24"/>
          <p:cNvPicPr preferRelativeResize="0"/>
          <p:nvPr/>
        </p:nvPicPr>
        <p:blipFill>
          <a:blip r:embed="rId1"/>
          <a:stretch>
            <a:fillRect/>
          </a:stretch>
        </p:blipFill>
        <p:spPr>
          <a:xfrm>
            <a:off x="2625825" y="841800"/>
            <a:ext cx="3702097" cy="3576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434675" y="4036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accent5"/>
                </a:solidFill>
              </a:rPr>
              <a:t>CORRELATION MATRIX</a:t>
            </a:r>
            <a:endParaRPr>
              <a:solidFill>
                <a:schemeClr val="accent5"/>
              </a:solidFill>
            </a:endParaRPr>
          </a:p>
        </p:txBody>
      </p:sp>
      <p:pic>
        <p:nvPicPr>
          <p:cNvPr id="135" name="Google Shape;135;p25"/>
          <p:cNvPicPr preferRelativeResize="0"/>
          <p:nvPr/>
        </p:nvPicPr>
        <p:blipFill>
          <a:blip r:embed="rId1"/>
          <a:stretch>
            <a:fillRect/>
          </a:stretch>
        </p:blipFill>
        <p:spPr>
          <a:xfrm>
            <a:off x="4572000" y="976350"/>
            <a:ext cx="4152305" cy="3820976"/>
          </a:xfrm>
          <a:prstGeom prst="rect">
            <a:avLst/>
          </a:prstGeom>
          <a:noFill/>
          <a:ln>
            <a:noFill/>
          </a:ln>
        </p:spPr>
      </p:pic>
      <p:sp>
        <p:nvSpPr>
          <p:cNvPr id="136" name="Google Shape;136;p25"/>
          <p:cNvSpPr txBox="1"/>
          <p:nvPr/>
        </p:nvSpPr>
        <p:spPr>
          <a:xfrm>
            <a:off x="434675" y="1466163"/>
            <a:ext cx="3580800" cy="3063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sz="1600">
                <a:solidFill>
                  <a:schemeClr val="accent3"/>
                </a:solidFill>
                <a:latin typeface="Merriweather" panose="00000500000000000000"/>
                <a:ea typeface="Merriweather" panose="00000500000000000000"/>
                <a:cs typeface="Merriweather" panose="00000500000000000000"/>
                <a:sym typeface="Merriweather" panose="00000500000000000000"/>
              </a:rPr>
              <a:t>This heatmap represents a correlation matrix between the columns in the dataset.</a:t>
            </a:r>
            <a:endParaRPr sz="1600">
              <a:solidFill>
                <a:schemeClr val="accent3"/>
              </a:solidFill>
              <a:latin typeface="Merriweather" panose="00000500000000000000"/>
              <a:ea typeface="Merriweather" panose="00000500000000000000"/>
              <a:cs typeface="Merriweather" panose="00000500000000000000"/>
              <a:sym typeface="Merriweather" panose="00000500000000000000"/>
            </a:endParaRPr>
          </a:p>
          <a:p>
            <a:pPr marL="0" lvl="0" indent="0" algn="just" rtl="0">
              <a:spcBef>
                <a:spcPts val="0"/>
              </a:spcBef>
              <a:spcAft>
                <a:spcPts val="0"/>
              </a:spcAft>
              <a:buNone/>
            </a:pPr>
            <a:endParaRPr sz="1600">
              <a:solidFill>
                <a:schemeClr val="accent3"/>
              </a:solidFill>
              <a:latin typeface="Merriweather" panose="00000500000000000000"/>
              <a:ea typeface="Merriweather" panose="00000500000000000000"/>
              <a:cs typeface="Merriweather" panose="00000500000000000000"/>
              <a:sym typeface="Merriweather" panose="00000500000000000000"/>
            </a:endParaRPr>
          </a:p>
          <a:p>
            <a:pPr marL="0" lvl="0" indent="0" algn="just" rtl="0">
              <a:spcBef>
                <a:spcPts val="0"/>
              </a:spcBef>
              <a:spcAft>
                <a:spcPts val="0"/>
              </a:spcAft>
              <a:buNone/>
            </a:pPr>
            <a:endParaRPr sz="1600">
              <a:solidFill>
                <a:schemeClr val="accent3"/>
              </a:solidFill>
              <a:latin typeface="Merriweather" panose="00000500000000000000"/>
              <a:ea typeface="Merriweather" panose="00000500000000000000"/>
              <a:cs typeface="Merriweather" panose="00000500000000000000"/>
              <a:sym typeface="Merriweather" panose="00000500000000000000"/>
            </a:endParaRPr>
          </a:p>
          <a:p>
            <a:pPr marL="0" lvl="0" indent="0" algn="just" rtl="0">
              <a:spcBef>
                <a:spcPts val="0"/>
              </a:spcBef>
              <a:spcAft>
                <a:spcPts val="0"/>
              </a:spcAft>
              <a:buNone/>
            </a:pPr>
            <a:r>
              <a:rPr lang="en-GB" sz="1600" b="1">
                <a:solidFill>
                  <a:schemeClr val="accent5"/>
                </a:solidFill>
                <a:latin typeface="Merriweather" panose="00000500000000000000"/>
                <a:ea typeface="Merriweather" panose="00000500000000000000"/>
                <a:cs typeface="Merriweather" panose="00000500000000000000"/>
                <a:sym typeface="Merriweather" panose="00000500000000000000"/>
              </a:rPr>
              <a:t>INFERENCE:</a:t>
            </a:r>
            <a:r>
              <a:rPr lang="en-GB" sz="1600" b="1">
                <a:solidFill>
                  <a:schemeClr val="accent3"/>
                </a:solidFill>
                <a:latin typeface="Merriweather" panose="00000500000000000000"/>
                <a:ea typeface="Merriweather" panose="00000500000000000000"/>
                <a:cs typeface="Merriweather" panose="00000500000000000000"/>
                <a:sym typeface="Merriweather" panose="00000500000000000000"/>
              </a:rPr>
              <a:t> </a:t>
            </a:r>
            <a:r>
              <a:rPr lang="en-GB" sz="1600">
                <a:solidFill>
                  <a:schemeClr val="accent3"/>
                </a:solidFill>
                <a:latin typeface="Merriweather" panose="00000500000000000000"/>
                <a:ea typeface="Merriweather" panose="00000500000000000000"/>
                <a:cs typeface="Merriweather" panose="00000500000000000000"/>
                <a:sym typeface="Merriweather" panose="00000500000000000000"/>
              </a:rPr>
              <a:t>The highest number of reported rape cases is from the 18-30 years age group.</a:t>
            </a:r>
            <a:endParaRPr sz="1600">
              <a:solidFill>
                <a:schemeClr val="accent3"/>
              </a:solidFill>
              <a:latin typeface="Merriweather" panose="00000500000000000000"/>
              <a:ea typeface="Merriweather" panose="00000500000000000000"/>
              <a:cs typeface="Merriweather" panose="00000500000000000000"/>
              <a:sym typeface="Merriweather" panose="0000050000000000000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518125" y="4827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a:solidFill>
                  <a:schemeClr val="accent5"/>
                </a:solidFill>
              </a:rPr>
              <a:t>CURRENT STATISTICS / PRESENT SCENARIO</a:t>
            </a:r>
            <a:endParaRPr sz="3200">
              <a:solidFill>
                <a:schemeClr val="accent5"/>
              </a:solidFill>
            </a:endParaRPr>
          </a:p>
        </p:txBody>
      </p:sp>
      <p:sp>
        <p:nvSpPr>
          <p:cNvPr id="142" name="Google Shape;142;p26"/>
          <p:cNvSpPr txBox="1"/>
          <p:nvPr>
            <p:ph type="body" idx="1"/>
          </p:nvPr>
        </p:nvSpPr>
        <p:spPr>
          <a:xfrm>
            <a:off x="471025" y="1386000"/>
            <a:ext cx="8073300" cy="34164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Clr>
                <a:schemeClr val="accent5"/>
              </a:buClr>
              <a:buSzPts val="1400"/>
              <a:buFont typeface="Merriweather" panose="00000500000000000000"/>
              <a:buChar char="➔"/>
            </a:pPr>
            <a:r>
              <a:rPr lang="en-GB" sz="1400">
                <a:latin typeface="Merriweather" panose="00000500000000000000"/>
                <a:ea typeface="Merriweather" panose="00000500000000000000"/>
                <a:cs typeface="Merriweather" panose="00000500000000000000"/>
                <a:sym typeface="Merriweather" panose="00000500000000000000"/>
              </a:rPr>
              <a:t>The most recent statistics for rape in India show that Madhya Pradesh has the overall highest rate of reported rape cases.</a:t>
            </a:r>
            <a:endParaRPr sz="1400">
              <a:latin typeface="Merriweather" panose="00000500000000000000"/>
              <a:ea typeface="Merriweather" panose="00000500000000000000"/>
              <a:cs typeface="Merriweather" panose="00000500000000000000"/>
              <a:sym typeface="Merriweather" panose="00000500000000000000"/>
            </a:endParaRPr>
          </a:p>
          <a:p>
            <a:pPr marL="457200" lvl="0" indent="-317500" algn="just" rtl="0">
              <a:spcBef>
                <a:spcPts val="0"/>
              </a:spcBef>
              <a:spcAft>
                <a:spcPts val="0"/>
              </a:spcAft>
              <a:buClr>
                <a:schemeClr val="accent5"/>
              </a:buClr>
              <a:buSzPts val="1400"/>
              <a:buFont typeface="Merriweather" panose="00000500000000000000"/>
              <a:buChar char="➔"/>
            </a:pPr>
            <a:r>
              <a:rPr lang="en-GB" sz="1400">
                <a:latin typeface="Merriweather" panose="00000500000000000000"/>
                <a:ea typeface="Merriweather" panose="00000500000000000000"/>
                <a:cs typeface="Merriweather" panose="00000500000000000000"/>
                <a:sym typeface="Merriweather" panose="00000500000000000000"/>
              </a:rPr>
              <a:t>The total number of rape cases in the country has been on the rise since the past decade; some notoriously infamous cases include the gang rape of Nirbhaya in Delhi, rape of a 7 year old girl in Kashmir and the like.</a:t>
            </a:r>
            <a:endParaRPr sz="1400">
              <a:latin typeface="Merriweather" panose="00000500000000000000"/>
              <a:ea typeface="Merriweather" panose="00000500000000000000"/>
              <a:cs typeface="Merriweather" panose="00000500000000000000"/>
              <a:sym typeface="Merriweather" panose="00000500000000000000"/>
            </a:endParaRPr>
          </a:p>
          <a:p>
            <a:pPr marL="457200" lvl="0" indent="-317500" algn="just" rtl="0">
              <a:spcBef>
                <a:spcPts val="0"/>
              </a:spcBef>
              <a:spcAft>
                <a:spcPts val="0"/>
              </a:spcAft>
              <a:buClr>
                <a:schemeClr val="accent5"/>
              </a:buClr>
              <a:buSzPts val="1400"/>
              <a:buFont typeface="Merriweather" panose="00000500000000000000"/>
              <a:buChar char="➔"/>
            </a:pPr>
            <a:r>
              <a:rPr lang="en-GB" sz="1400">
                <a:latin typeface="Merriweather" panose="00000500000000000000"/>
                <a:ea typeface="Merriweather" panose="00000500000000000000"/>
                <a:cs typeface="Merriweather" panose="00000500000000000000"/>
                <a:sym typeface="Merriweather" panose="00000500000000000000"/>
              </a:rPr>
              <a:t>Statisticians have inferred that the unbalanced sex ratio (the number of men exceed the number of women) contributes to higher tendencies of crimes being committed against women. Haryana is reported to have the highest number of GANG rapes in India, and coincidentally, it also has the worst sex ratio.</a:t>
            </a:r>
            <a:endParaRPr sz="1400">
              <a:latin typeface="Merriweather" panose="00000500000000000000"/>
              <a:ea typeface="Merriweather" panose="00000500000000000000"/>
              <a:cs typeface="Merriweather" panose="00000500000000000000"/>
              <a:sym typeface="Merriweather" panose="00000500000000000000"/>
            </a:endParaRPr>
          </a:p>
          <a:p>
            <a:pPr marL="457200" lvl="0" indent="-317500" algn="just" rtl="0">
              <a:spcBef>
                <a:spcPts val="0"/>
              </a:spcBef>
              <a:spcAft>
                <a:spcPts val="0"/>
              </a:spcAft>
              <a:buClr>
                <a:schemeClr val="accent5"/>
              </a:buClr>
              <a:buSzPts val="1400"/>
              <a:buFont typeface="Merriweather" panose="00000500000000000000"/>
              <a:buChar char="➔"/>
            </a:pPr>
            <a:r>
              <a:rPr lang="en-GB" sz="1400">
                <a:latin typeface="Merriweather" panose="00000500000000000000"/>
                <a:ea typeface="Merriweather" panose="00000500000000000000"/>
                <a:cs typeface="Merriweather" panose="00000500000000000000"/>
                <a:sym typeface="Merriweather" panose="00000500000000000000"/>
              </a:rPr>
              <a:t>In conclusion, the situation has worsened for women and children. The number of rape cases in the below 10 age group has seen a disturbing and significant rise in the past decade.</a:t>
            </a:r>
            <a:endParaRPr sz="1400">
              <a:latin typeface="Merriweather" panose="00000500000000000000"/>
              <a:ea typeface="Merriweather" panose="00000500000000000000"/>
              <a:cs typeface="Merriweather" panose="00000500000000000000"/>
              <a:sym typeface="Merriweather" panose="00000500000000000000"/>
            </a:endParaRPr>
          </a:p>
          <a:p>
            <a:pPr marL="457200" lvl="0" indent="0" algn="just" rtl="0">
              <a:spcBef>
                <a:spcPts val="1600"/>
              </a:spcBef>
              <a:spcAft>
                <a:spcPts val="1600"/>
              </a:spcAft>
              <a:buNone/>
            </a:pPr>
            <a:endParaRPr sz="1400">
              <a:latin typeface="Merriweather" panose="00000500000000000000"/>
              <a:ea typeface="Merriweather" panose="00000500000000000000"/>
              <a:cs typeface="Merriweather" panose="00000500000000000000"/>
              <a:sym typeface="Merriweather" panose="0000050000000000000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a:solidFill>
                  <a:schemeClr val="accent5"/>
                </a:solidFill>
              </a:rPr>
              <a:t>REFERENCES</a:t>
            </a:r>
            <a:endParaRPr sz="3200">
              <a:solidFill>
                <a:schemeClr val="accent5"/>
              </a:solidFill>
            </a:endParaRPr>
          </a:p>
        </p:txBody>
      </p:sp>
      <p:sp>
        <p:nvSpPr>
          <p:cNvPr id="148" name="Google Shape;148;p27"/>
          <p:cNvSpPr txBox="1"/>
          <p:nvPr>
            <p:ph type="body" idx="1"/>
          </p:nvPr>
        </p:nvSpPr>
        <p:spPr>
          <a:xfrm>
            <a:off x="311700" y="1329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u="sng">
                <a:solidFill>
                  <a:schemeClr val="hlink"/>
                </a:solidFill>
                <a:latin typeface="Merriweather" panose="00000500000000000000"/>
                <a:ea typeface="Merriweather" panose="00000500000000000000"/>
                <a:cs typeface="Merriweather" panose="00000500000000000000"/>
                <a:sym typeface="Merriweather" panose="00000500000000000000"/>
                <a:hlinkClick r:id="rId1"/>
              </a:rPr>
              <a:t>https://en.wikipedia.org/wiki/Rape_in_India#Rape_statistics</a:t>
            </a:r>
            <a:endParaRPr sz="1200" b="1">
              <a:latin typeface="Merriweather" panose="00000500000000000000"/>
              <a:ea typeface="Merriweather" panose="00000500000000000000"/>
              <a:cs typeface="Merriweather" panose="00000500000000000000"/>
              <a:sym typeface="Merriweather" panose="00000500000000000000"/>
            </a:endParaRPr>
          </a:p>
          <a:p>
            <a:pPr marL="0" lvl="0" indent="0" algn="l" rtl="0">
              <a:spcBef>
                <a:spcPts val="1600"/>
              </a:spcBef>
              <a:spcAft>
                <a:spcPts val="0"/>
              </a:spcAft>
              <a:buNone/>
            </a:pPr>
            <a:r>
              <a:rPr lang="en-GB" sz="1200" u="sng">
                <a:solidFill>
                  <a:schemeClr val="hlink"/>
                </a:solidFill>
                <a:latin typeface="Merriweather" panose="00000500000000000000"/>
                <a:ea typeface="Merriweather" panose="00000500000000000000"/>
                <a:cs typeface="Merriweather" panose="00000500000000000000"/>
                <a:sym typeface="Merriweather" panose="00000500000000000000"/>
                <a:hlinkClick r:id="rId2"/>
              </a:rPr>
              <a:t>https://www.kaggle.com/rajanand/crime-in-india/download#20_Victims_of_rape.csv</a:t>
            </a:r>
            <a:endParaRPr sz="1200" b="1">
              <a:latin typeface="Merriweather" panose="00000500000000000000"/>
              <a:ea typeface="Merriweather" panose="00000500000000000000"/>
              <a:cs typeface="Merriweather" panose="00000500000000000000"/>
              <a:sym typeface="Merriweather" panose="00000500000000000000"/>
            </a:endParaRPr>
          </a:p>
          <a:p>
            <a:pPr marL="0" lvl="0" indent="0" algn="l" rtl="0">
              <a:spcBef>
                <a:spcPts val="1600"/>
              </a:spcBef>
              <a:spcAft>
                <a:spcPts val="0"/>
              </a:spcAft>
              <a:buNone/>
            </a:pPr>
            <a:r>
              <a:rPr lang="en-GB" sz="1200" u="sng">
                <a:solidFill>
                  <a:schemeClr val="hlink"/>
                </a:solidFill>
                <a:latin typeface="Merriweather" panose="00000500000000000000"/>
                <a:ea typeface="Merriweather" panose="00000500000000000000"/>
                <a:cs typeface="Merriweather" panose="00000500000000000000"/>
                <a:sym typeface="Merriweather" panose="00000500000000000000"/>
                <a:hlinkClick r:id="rId3"/>
              </a:rPr>
              <a:t>https://adityajzain15.github.io/Rape_In_India/</a:t>
            </a:r>
            <a:endParaRPr sz="1200" b="1">
              <a:latin typeface="Merriweather" panose="00000500000000000000"/>
              <a:ea typeface="Merriweather" panose="00000500000000000000"/>
              <a:cs typeface="Merriweather" panose="00000500000000000000"/>
              <a:sym typeface="Merriweather" panose="00000500000000000000"/>
            </a:endParaRPr>
          </a:p>
          <a:p>
            <a:pPr marL="0" lvl="0" indent="0" algn="l" rtl="0">
              <a:spcBef>
                <a:spcPts val="1600"/>
              </a:spcBef>
              <a:spcAft>
                <a:spcPts val="0"/>
              </a:spcAft>
              <a:buNone/>
            </a:pPr>
            <a:r>
              <a:rPr lang="en-GB" sz="1200" u="sng">
                <a:solidFill>
                  <a:schemeClr val="hlink"/>
                </a:solidFill>
                <a:latin typeface="Merriweather" panose="00000500000000000000"/>
                <a:ea typeface="Merriweather" panose="00000500000000000000"/>
                <a:cs typeface="Merriweather" panose="00000500000000000000"/>
                <a:sym typeface="Merriweather" panose="00000500000000000000"/>
                <a:hlinkClick r:id="rId4"/>
              </a:rPr>
              <a:t>https://www.livemint.com/opinion/online-views/opinion-the-frequency-illusion-that-tags-india-as-rape-central-1568313932836.html</a:t>
            </a:r>
            <a:endParaRPr sz="1200" b="1">
              <a:latin typeface="Merriweather" panose="00000500000000000000"/>
              <a:ea typeface="Merriweather" panose="00000500000000000000"/>
              <a:cs typeface="Merriweather" panose="00000500000000000000"/>
              <a:sym typeface="Merriweather" panose="00000500000000000000"/>
            </a:endParaRPr>
          </a:p>
          <a:p>
            <a:pPr marL="0" lvl="0" indent="0" algn="l" rtl="0">
              <a:spcBef>
                <a:spcPts val="1600"/>
              </a:spcBef>
              <a:spcAft>
                <a:spcPts val="0"/>
              </a:spcAft>
              <a:buNone/>
            </a:pPr>
            <a:r>
              <a:rPr lang="en-GB" sz="1200" u="sng">
                <a:solidFill>
                  <a:schemeClr val="hlink"/>
                </a:solidFill>
                <a:latin typeface="Merriweather" panose="00000500000000000000"/>
                <a:ea typeface="Merriweather" panose="00000500000000000000"/>
                <a:cs typeface="Merriweather" panose="00000500000000000000"/>
                <a:sym typeface="Merriweather" panose="00000500000000000000"/>
                <a:hlinkClick r:id="rId5"/>
              </a:rPr>
              <a:t>https://thewire.in/society/a-closer-look-at-statistics-on-sexual-violence-in-india</a:t>
            </a:r>
            <a:endParaRPr sz="1200" b="1">
              <a:latin typeface="Merriweather" panose="00000500000000000000"/>
              <a:ea typeface="Merriweather" panose="00000500000000000000"/>
              <a:cs typeface="Merriweather" panose="00000500000000000000"/>
              <a:sym typeface="Merriweather" panose="00000500000000000000"/>
            </a:endParaRPr>
          </a:p>
          <a:p>
            <a:pPr marL="0" lvl="0" indent="0" algn="l" rtl="0">
              <a:spcBef>
                <a:spcPts val="1600"/>
              </a:spcBef>
              <a:spcAft>
                <a:spcPts val="1600"/>
              </a:spcAft>
              <a:buNone/>
            </a:pPr>
            <a:endParaRPr sz="1200" b="1">
              <a:latin typeface="Merriweather" panose="00000500000000000000"/>
              <a:ea typeface="Merriweather" panose="00000500000000000000"/>
              <a:cs typeface="Merriweather" panose="00000500000000000000"/>
              <a:sym typeface="Merriweather" panose="0000050000000000000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814500" y="1413625"/>
            <a:ext cx="7515000" cy="219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chemeClr val="accent5"/>
                </a:solidFill>
              </a:rPr>
              <a:t>“ I will never understand why it is more shameful to be raped than to be a rapist.”</a:t>
            </a:r>
            <a:endParaRPr sz="2400">
              <a:solidFill>
                <a:schemeClr val="accent5"/>
              </a:solidFill>
            </a:endParaRPr>
          </a:p>
          <a:p>
            <a:pPr marL="0" lvl="0" indent="0" algn="l" rtl="0">
              <a:spcBef>
                <a:spcPts val="0"/>
              </a:spcBef>
              <a:spcAft>
                <a:spcPts val="0"/>
              </a:spcAft>
              <a:buNone/>
            </a:pPr>
            <a:endParaRPr sz="2400">
              <a:solidFill>
                <a:schemeClr val="accent5"/>
              </a:solidFill>
            </a:endParaRPr>
          </a:p>
          <a:p>
            <a:pPr marL="457200" lvl="0" indent="-381000" algn="r" rtl="0">
              <a:spcBef>
                <a:spcPts val="0"/>
              </a:spcBef>
              <a:spcAft>
                <a:spcPts val="0"/>
              </a:spcAft>
              <a:buClr>
                <a:schemeClr val="accent5"/>
              </a:buClr>
              <a:buSzPts val="2400"/>
              <a:buChar char="-"/>
            </a:pPr>
            <a:r>
              <a:rPr lang="en-GB" sz="2400">
                <a:solidFill>
                  <a:schemeClr val="accent5"/>
                </a:solidFill>
              </a:rPr>
              <a:t>Sara Erdmann</a:t>
            </a:r>
            <a:endParaRPr sz="2400">
              <a:solidFill>
                <a:schemeClr val="accent5"/>
              </a:solidFill>
            </a:endParaRPr>
          </a:p>
        </p:txBody>
      </p:sp>
      <p:sp>
        <p:nvSpPr>
          <p:cNvPr id="154" name="Google Shape;154;p28"/>
          <p:cNvSpPr txBox="1"/>
          <p:nvPr/>
        </p:nvSpPr>
        <p:spPr>
          <a:xfrm>
            <a:off x="2496500" y="4153425"/>
            <a:ext cx="6412800" cy="748200"/>
          </a:xfrm>
          <a:prstGeom prst="rect">
            <a:avLst/>
          </a:prstGeom>
          <a:noFill/>
          <a:ln>
            <a:noFill/>
          </a:ln>
        </p:spPr>
        <p:txBody>
          <a:bodyPr spcFirstLastPara="1" wrap="square" lIns="91425" tIns="91425" rIns="91425" bIns="91425" anchor="t" anchorCtr="0">
            <a:noAutofit/>
          </a:bodyPr>
          <a:lstStyle/>
          <a:p>
            <a:pPr marL="457200" lvl="0" indent="0" algn="r" rtl="0">
              <a:spcBef>
                <a:spcPts val="0"/>
              </a:spcBef>
              <a:spcAft>
                <a:spcPts val="0"/>
              </a:spcAft>
              <a:buNone/>
            </a:pPr>
            <a:r>
              <a:rPr lang="en-GB" sz="1200">
                <a:solidFill>
                  <a:schemeClr val="accent3"/>
                </a:solidFill>
                <a:latin typeface="Verdana" panose="020B0604030504040204"/>
                <a:ea typeface="Verdana" panose="020B0604030504040204"/>
                <a:cs typeface="Verdana" panose="020B0604030504040204"/>
                <a:sym typeface="Verdana" panose="020B0604030504040204"/>
              </a:rPr>
              <a:t>Sakshi Shetty (PES1201800190) </a:t>
            </a:r>
            <a:endParaRPr sz="1200">
              <a:solidFill>
                <a:schemeClr val="accent3"/>
              </a:solidFill>
              <a:latin typeface="Verdana" panose="020B0604030504040204"/>
              <a:ea typeface="Verdana" panose="020B0604030504040204"/>
              <a:cs typeface="Verdana" panose="020B0604030504040204"/>
              <a:sym typeface="Verdana" panose="020B0604030504040204"/>
            </a:endParaRPr>
          </a:p>
          <a:p>
            <a:pPr marL="457200" lvl="0" indent="0" algn="r" rtl="0">
              <a:spcBef>
                <a:spcPts val="0"/>
              </a:spcBef>
              <a:spcAft>
                <a:spcPts val="0"/>
              </a:spcAft>
              <a:buNone/>
            </a:pPr>
            <a:r>
              <a:rPr lang="en-GB" sz="1200">
                <a:solidFill>
                  <a:schemeClr val="accent3"/>
                </a:solidFill>
                <a:latin typeface="Verdana" panose="020B0604030504040204"/>
                <a:ea typeface="Verdana" panose="020B0604030504040204"/>
                <a:cs typeface="Verdana" panose="020B0604030504040204"/>
                <a:sym typeface="Verdana" panose="020B0604030504040204"/>
              </a:rPr>
              <a:t>Snigdha S Chenjeri (PES1201800045) </a:t>
            </a:r>
            <a:endParaRPr sz="1200">
              <a:solidFill>
                <a:schemeClr val="accent3"/>
              </a:solidFill>
              <a:latin typeface="Verdana" panose="020B0604030504040204"/>
              <a:ea typeface="Verdana" panose="020B0604030504040204"/>
              <a:cs typeface="Verdana" panose="020B0604030504040204"/>
              <a:sym typeface="Verdana" panose="020B0604030504040204"/>
            </a:endParaRPr>
          </a:p>
          <a:p>
            <a:pPr marL="457200" lvl="0" indent="0" algn="r" rtl="0">
              <a:spcBef>
                <a:spcPts val="0"/>
              </a:spcBef>
              <a:spcAft>
                <a:spcPts val="0"/>
              </a:spcAft>
              <a:buNone/>
            </a:pPr>
            <a:r>
              <a:rPr lang="en-GB" sz="1200">
                <a:solidFill>
                  <a:schemeClr val="accent3"/>
                </a:solidFill>
                <a:latin typeface="Verdana" panose="020B0604030504040204"/>
                <a:ea typeface="Verdana" panose="020B0604030504040204"/>
                <a:cs typeface="Verdana" panose="020B0604030504040204"/>
                <a:sym typeface="Verdana" panose="020B0604030504040204"/>
              </a:rPr>
              <a:t>Sruthy S (PES1201801143)</a:t>
            </a:r>
            <a:endParaRPr sz="1200">
              <a:solidFill>
                <a:schemeClr val="accent3"/>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623400" y="4544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accent5"/>
                </a:solidFill>
              </a:rPr>
              <a:t>RAPE - THE MOST PREVALENT CRIME IN INDIA</a:t>
            </a:r>
            <a:endParaRPr>
              <a:solidFill>
                <a:schemeClr val="accent5"/>
              </a:solidFill>
            </a:endParaRPr>
          </a:p>
        </p:txBody>
      </p:sp>
      <p:sp>
        <p:nvSpPr>
          <p:cNvPr id="65" name="Google Shape;65;p14"/>
          <p:cNvSpPr txBox="1"/>
          <p:nvPr>
            <p:ph type="body" idx="1"/>
          </p:nvPr>
        </p:nvSpPr>
        <p:spPr>
          <a:xfrm>
            <a:off x="639000" y="1312625"/>
            <a:ext cx="7866000" cy="3416400"/>
          </a:xfrm>
          <a:prstGeom prst="rect">
            <a:avLst/>
          </a:prstGeom>
          <a:noFill/>
        </p:spPr>
        <p:txBody>
          <a:bodyPr spcFirstLastPara="1" wrap="square" lIns="91425" tIns="91425" rIns="91425" bIns="91425" anchor="t" anchorCtr="0">
            <a:noAutofit/>
          </a:bodyPr>
          <a:lstStyle/>
          <a:p>
            <a:pPr marL="0" lvl="0" indent="0" algn="just" rtl="0">
              <a:spcBef>
                <a:spcPts val="0"/>
              </a:spcBef>
              <a:spcAft>
                <a:spcPts val="0"/>
              </a:spcAft>
              <a:buNone/>
            </a:pPr>
            <a:r>
              <a:rPr lang="en-GB" sz="1600">
                <a:latin typeface="Merriweather" panose="00000500000000000000"/>
                <a:ea typeface="Merriweather" panose="00000500000000000000"/>
                <a:cs typeface="Merriweather" panose="00000500000000000000"/>
                <a:sym typeface="Merriweather" panose="00000500000000000000"/>
              </a:rPr>
              <a:t>Rape is the fourth most common crime against </a:t>
            </a:r>
            <a:r>
              <a:rPr lang="en-GB" sz="1600">
                <a:uFill>
                  <a:noFill/>
                </a:uFill>
                <a:latin typeface="Merriweather" panose="00000500000000000000"/>
                <a:ea typeface="Merriweather" panose="00000500000000000000"/>
                <a:cs typeface="Merriweather" panose="00000500000000000000"/>
                <a:sym typeface="Merriweather" panose="00000500000000000000"/>
                <a:hlinkClick r:id="rId1"/>
              </a:rPr>
              <a:t>women in India</a:t>
            </a:r>
            <a:r>
              <a:rPr lang="en-GB" sz="1600">
                <a:latin typeface="Merriweather" panose="00000500000000000000"/>
                <a:ea typeface="Merriweather" panose="00000500000000000000"/>
                <a:cs typeface="Merriweather" panose="00000500000000000000"/>
                <a:sym typeface="Merriweather" panose="00000500000000000000"/>
              </a:rPr>
              <a:t>.</a:t>
            </a:r>
            <a:r>
              <a:rPr lang="en-GB" sz="1600" baseline="30000">
                <a:latin typeface="Merriweather" panose="00000500000000000000"/>
                <a:ea typeface="Merriweather" panose="00000500000000000000"/>
                <a:cs typeface="Merriweather" panose="00000500000000000000"/>
                <a:sym typeface="Merriweather" panose="00000500000000000000"/>
              </a:rPr>
              <a:t> </a:t>
            </a:r>
            <a:r>
              <a:rPr lang="en-GB" sz="1600">
                <a:latin typeface="Merriweather" panose="00000500000000000000"/>
                <a:ea typeface="Merriweather" panose="00000500000000000000"/>
                <a:cs typeface="Merriweather" panose="00000500000000000000"/>
                <a:sym typeface="Merriweather" panose="00000500000000000000"/>
              </a:rPr>
              <a:t>According to the </a:t>
            </a:r>
            <a:r>
              <a:rPr lang="en-GB" sz="1600">
                <a:uFill>
                  <a:noFill/>
                </a:uFill>
                <a:latin typeface="Merriweather" panose="00000500000000000000"/>
                <a:ea typeface="Merriweather" panose="00000500000000000000"/>
                <a:cs typeface="Merriweather" panose="00000500000000000000"/>
                <a:sym typeface="Merriweather" panose="00000500000000000000"/>
                <a:hlinkClick r:id="rId2"/>
              </a:rPr>
              <a:t>National Crime Records Bureau</a:t>
            </a:r>
            <a:r>
              <a:rPr lang="en-GB" sz="1600">
                <a:latin typeface="Merriweather" panose="00000500000000000000"/>
                <a:ea typeface="Merriweather" panose="00000500000000000000"/>
                <a:cs typeface="Merriweather" panose="00000500000000000000"/>
                <a:sym typeface="Merriweather" panose="00000500000000000000"/>
              </a:rPr>
              <a:t> (NCRB) 2013 annual report, 24,923 </a:t>
            </a:r>
            <a:r>
              <a:rPr lang="en-GB" sz="1600">
                <a:uFill>
                  <a:noFill/>
                </a:uFill>
                <a:latin typeface="Merriweather" panose="00000500000000000000"/>
                <a:ea typeface="Merriweather" panose="00000500000000000000"/>
                <a:cs typeface="Merriweather" panose="00000500000000000000"/>
                <a:sym typeface="Merriweather" panose="00000500000000000000"/>
                <a:hlinkClick r:id="rId3"/>
              </a:rPr>
              <a:t>rape</a:t>
            </a:r>
            <a:r>
              <a:rPr lang="en-GB" sz="1600">
                <a:latin typeface="Merriweather" panose="00000500000000000000"/>
                <a:ea typeface="Merriweather" panose="00000500000000000000"/>
                <a:cs typeface="Merriweather" panose="00000500000000000000"/>
                <a:sym typeface="Merriweather" panose="00000500000000000000"/>
              </a:rPr>
              <a:t> cases were reported across India in 2012.</a:t>
            </a:r>
            <a:r>
              <a:rPr lang="en-GB" sz="1600" baseline="30000">
                <a:latin typeface="Merriweather" panose="00000500000000000000"/>
                <a:ea typeface="Merriweather" panose="00000500000000000000"/>
                <a:cs typeface="Merriweather" panose="00000500000000000000"/>
                <a:sym typeface="Merriweather" panose="00000500000000000000"/>
              </a:rPr>
              <a:t> </a:t>
            </a:r>
            <a:r>
              <a:rPr lang="en-GB" sz="1600">
                <a:latin typeface="Merriweather" panose="00000500000000000000"/>
                <a:ea typeface="Merriweather" panose="00000500000000000000"/>
                <a:cs typeface="Merriweather" panose="00000500000000000000"/>
                <a:sym typeface="Merriweather" panose="00000500000000000000"/>
              </a:rPr>
              <a:t>Out of these, 24,470 were committed by someone known to the victim (98% of the cases).</a:t>
            </a:r>
            <a:endParaRPr sz="1600">
              <a:latin typeface="Merriweather" panose="00000500000000000000"/>
              <a:ea typeface="Merriweather" panose="00000500000000000000"/>
              <a:cs typeface="Merriweather" panose="00000500000000000000"/>
              <a:sym typeface="Merriweather" panose="00000500000000000000"/>
            </a:endParaRPr>
          </a:p>
          <a:p>
            <a:pPr marL="0" lvl="0" indent="0" algn="just" rtl="0">
              <a:spcBef>
                <a:spcPts val="1600"/>
              </a:spcBef>
              <a:spcAft>
                <a:spcPts val="1600"/>
              </a:spcAft>
              <a:buNone/>
            </a:pPr>
            <a:r>
              <a:rPr lang="en-GB" sz="1600">
                <a:latin typeface="Merriweather" panose="00000500000000000000"/>
                <a:ea typeface="Merriweather" panose="00000500000000000000"/>
                <a:cs typeface="Merriweather" panose="00000500000000000000"/>
                <a:sym typeface="Merriweather" panose="00000500000000000000"/>
              </a:rPr>
              <a:t>Many rapes go unreported in various countries including India. In India, consensual sex given on the false promise of marriage constitutes rape.</a:t>
            </a:r>
            <a:r>
              <a:rPr lang="en-GB" sz="1600" baseline="30000">
                <a:latin typeface="Merriweather" panose="00000500000000000000"/>
                <a:ea typeface="Merriweather" panose="00000500000000000000"/>
                <a:cs typeface="Merriweather" panose="00000500000000000000"/>
                <a:sym typeface="Merriweather" panose="00000500000000000000"/>
              </a:rPr>
              <a:t> </a:t>
            </a:r>
            <a:r>
              <a:rPr lang="en-GB" sz="1600">
                <a:latin typeface="Merriweather" panose="00000500000000000000"/>
                <a:ea typeface="Merriweather" panose="00000500000000000000"/>
                <a:cs typeface="Merriweather" panose="00000500000000000000"/>
                <a:sym typeface="Merriweather" panose="00000500000000000000"/>
              </a:rPr>
              <a:t>The willingness to report the rape has increased in recent years, after several incidents of rape received widespread media attention and triggered public protest.</a:t>
            </a:r>
            <a:endParaRPr sz="1600">
              <a:latin typeface="Merriweather" panose="00000500000000000000"/>
              <a:ea typeface="Merriweather" panose="00000500000000000000"/>
              <a:cs typeface="Merriweather" panose="00000500000000000000"/>
              <a:sym typeface="Merriweather" panose="000005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621750" y="4827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accent5"/>
                </a:solidFill>
              </a:rPr>
              <a:t>MOTIVATION</a:t>
            </a:r>
            <a:endParaRPr>
              <a:solidFill>
                <a:schemeClr val="accent5"/>
              </a:solidFill>
            </a:endParaRPr>
          </a:p>
        </p:txBody>
      </p:sp>
      <p:sp>
        <p:nvSpPr>
          <p:cNvPr id="71" name="Google Shape;71;p15"/>
          <p:cNvSpPr txBox="1"/>
          <p:nvPr>
            <p:ph type="body" idx="1"/>
          </p:nvPr>
        </p:nvSpPr>
        <p:spPr>
          <a:xfrm>
            <a:off x="621750" y="1449750"/>
            <a:ext cx="7913100" cy="24408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GB" sz="1700">
                <a:latin typeface="Merriweather" panose="00000500000000000000"/>
                <a:ea typeface="Merriweather" panose="00000500000000000000"/>
                <a:cs typeface="Merriweather" panose="00000500000000000000"/>
                <a:sym typeface="Merriweather" panose="00000500000000000000"/>
              </a:rPr>
              <a:t>Since sexual abuse has been one of the most horrifying crimes since time immemorial, given the recent events taking place in our country - the Nirbhaya Case, the Kathua Case and so on - we felt that this would be a very relevant theme via which we can spread even more awareness to people. This issue is of utmost importance to us, both as responsible citizens of this country and as growing women.</a:t>
            </a:r>
            <a:endParaRPr sz="1700">
              <a:latin typeface="Merriweather" panose="00000500000000000000"/>
              <a:ea typeface="Merriweather" panose="00000500000000000000"/>
              <a:cs typeface="Merriweather" panose="00000500000000000000"/>
              <a:sym typeface="Merriweather" panose="000005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5" name="Shape 75"/>
        <p:cNvGrpSpPr/>
        <p:nvPr/>
      </p:nvGrpSpPr>
      <p:grpSpPr>
        <a:xfrm>
          <a:off x="0" y="0"/>
          <a:ext cx="0" cy="0"/>
          <a:chOff x="0" y="0"/>
          <a:chExt cx="0" cy="0"/>
        </a:xfrm>
      </p:grpSpPr>
      <p:pic>
        <p:nvPicPr>
          <p:cNvPr id="76" name="Google Shape;76;p16"/>
          <p:cNvPicPr preferRelativeResize="0"/>
          <p:nvPr/>
        </p:nvPicPr>
        <p:blipFill>
          <a:blip r:embed="rId1"/>
          <a:stretch>
            <a:fillRect/>
          </a:stretch>
        </p:blipFill>
        <p:spPr>
          <a:xfrm>
            <a:off x="0" y="977898"/>
            <a:ext cx="9144000" cy="4165602"/>
          </a:xfrm>
          <a:prstGeom prst="rect">
            <a:avLst/>
          </a:prstGeom>
          <a:noFill/>
          <a:ln>
            <a:noFill/>
          </a:ln>
        </p:spPr>
      </p:pic>
      <p:sp>
        <p:nvSpPr>
          <p:cNvPr id="77" name="Google Shape;77;p16"/>
          <p:cNvSpPr txBox="1"/>
          <p:nvPr/>
        </p:nvSpPr>
        <p:spPr>
          <a:xfrm>
            <a:off x="267400" y="223425"/>
            <a:ext cx="8472300" cy="60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a:solidFill>
                  <a:schemeClr val="accent5"/>
                </a:solidFill>
                <a:latin typeface="Oswald"/>
                <a:ea typeface="Oswald"/>
                <a:cs typeface="Oswald"/>
                <a:sym typeface="Oswald"/>
              </a:rPr>
              <a:t>Reported Rape rates per 100,000 population 2010-2012</a:t>
            </a:r>
            <a:endParaRPr sz="2400">
              <a:solidFill>
                <a:schemeClr val="accent5"/>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596700" y="4638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accent5"/>
                </a:solidFill>
              </a:rPr>
              <a:t>SCOPE OF THE PROJECT</a:t>
            </a:r>
            <a:endParaRPr>
              <a:solidFill>
                <a:schemeClr val="accent5"/>
              </a:solidFill>
            </a:endParaRPr>
          </a:p>
        </p:txBody>
      </p:sp>
      <p:sp>
        <p:nvSpPr>
          <p:cNvPr id="83" name="Google Shape;83;p17"/>
          <p:cNvSpPr txBox="1"/>
          <p:nvPr>
            <p:ph type="body" idx="1"/>
          </p:nvPr>
        </p:nvSpPr>
        <p:spPr>
          <a:xfrm>
            <a:off x="596700" y="1285225"/>
            <a:ext cx="795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600">
                <a:latin typeface="Merriweather" panose="00000500000000000000"/>
                <a:ea typeface="Merriweather" panose="00000500000000000000"/>
                <a:cs typeface="Merriweather" panose="00000500000000000000"/>
                <a:sym typeface="Merriweather" panose="00000500000000000000"/>
              </a:rPr>
              <a:t>This serves as an eye opening case study on the categories and frequencies of rape. We have chosen India as our sample. The major problem with rape is that most of the cases go unreported. Given our analysis of the statistics, we aim to ensure that this can aid in increasing encouragement for coming forward with such issues and raise their voices. Based on the frequency in states, the level of security and measures that need to be taken can be made aware.</a:t>
            </a:r>
            <a:endParaRPr sz="1600">
              <a:latin typeface="Merriweather" panose="00000500000000000000"/>
              <a:ea typeface="Merriweather" panose="00000500000000000000"/>
              <a:cs typeface="Merriweather" panose="00000500000000000000"/>
              <a:sym typeface="Merriweather" panose="00000500000000000000"/>
            </a:endParaRPr>
          </a:p>
          <a:p>
            <a:pPr marL="0" lvl="0" indent="0" algn="just" rtl="0">
              <a:spcBef>
                <a:spcPts val="1600"/>
              </a:spcBef>
              <a:spcAft>
                <a:spcPts val="0"/>
              </a:spcAft>
              <a:buNone/>
            </a:pPr>
            <a:r>
              <a:rPr lang="en-GB" sz="1600">
                <a:latin typeface="Merriweather" panose="00000500000000000000"/>
                <a:ea typeface="Merriweather" panose="00000500000000000000"/>
                <a:cs typeface="Merriweather" panose="00000500000000000000"/>
                <a:sym typeface="Merriweather" panose="00000500000000000000"/>
              </a:rPr>
              <a:t>Since our dataset deals with rape cases from 2001-2010, we plan to compare our analysis of it with the present scenario in order to draw a conclusion on whether the situation has improved or worsened (and in what ways).</a:t>
            </a:r>
            <a:endParaRPr sz="1600">
              <a:latin typeface="Merriweather" panose="00000500000000000000"/>
              <a:ea typeface="Merriweather" panose="00000500000000000000"/>
              <a:cs typeface="Merriweather" panose="00000500000000000000"/>
              <a:sym typeface="Merriweather" panose="00000500000000000000"/>
            </a:endParaRPr>
          </a:p>
          <a:p>
            <a:pPr marL="0" lvl="0" indent="0" algn="just" rtl="0">
              <a:spcBef>
                <a:spcPts val="1600"/>
              </a:spcBef>
              <a:spcAft>
                <a:spcPts val="1600"/>
              </a:spcAft>
              <a:buNone/>
            </a:pPr>
            <a:endParaRPr sz="1600">
              <a:latin typeface="Merriweather" panose="00000500000000000000"/>
              <a:ea typeface="Merriweather" panose="00000500000000000000"/>
              <a:cs typeface="Merriweather" panose="00000500000000000000"/>
              <a:sym typeface="Merriweather" panose="000005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536950" y="4647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accent5"/>
                </a:solidFill>
              </a:rPr>
              <a:t>DESCRIPTION</a:t>
            </a:r>
            <a:endParaRPr>
              <a:solidFill>
                <a:schemeClr val="accent5"/>
              </a:solidFill>
            </a:endParaRPr>
          </a:p>
        </p:txBody>
      </p:sp>
      <p:sp>
        <p:nvSpPr>
          <p:cNvPr id="89" name="Google Shape;89;p18"/>
          <p:cNvSpPr txBox="1"/>
          <p:nvPr>
            <p:ph type="body" idx="1"/>
          </p:nvPr>
        </p:nvSpPr>
        <p:spPr>
          <a:xfrm>
            <a:off x="536950" y="1284925"/>
            <a:ext cx="7960200" cy="3261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a:latin typeface="Merriweather" panose="00000500000000000000"/>
                <a:ea typeface="Merriweather" panose="00000500000000000000"/>
                <a:cs typeface="Merriweather" panose="00000500000000000000"/>
                <a:sym typeface="Merriweather" panose="00000500000000000000"/>
              </a:rPr>
              <a:t>Our dataset provides the following information for </a:t>
            </a:r>
            <a:r>
              <a:rPr lang="en-GB" sz="1600">
                <a:solidFill>
                  <a:schemeClr val="accent5"/>
                </a:solidFill>
                <a:latin typeface="Merriweather" panose="00000500000000000000"/>
                <a:ea typeface="Merriweather" panose="00000500000000000000"/>
                <a:cs typeface="Merriweather" panose="00000500000000000000"/>
                <a:sym typeface="Merriweather" panose="00000500000000000000"/>
              </a:rPr>
              <a:t>each state</a:t>
            </a:r>
            <a:r>
              <a:rPr lang="en-GB" sz="1600">
                <a:latin typeface="Merriweather" panose="00000500000000000000"/>
                <a:ea typeface="Merriweather" panose="00000500000000000000"/>
                <a:cs typeface="Merriweather" panose="00000500000000000000"/>
                <a:sym typeface="Merriweather" panose="00000500000000000000"/>
              </a:rPr>
              <a:t> in India </a:t>
            </a:r>
            <a:r>
              <a:rPr lang="en-GB" sz="1600">
                <a:solidFill>
                  <a:schemeClr val="accent5"/>
                </a:solidFill>
                <a:latin typeface="Merriweather" panose="00000500000000000000"/>
                <a:ea typeface="Merriweather" panose="00000500000000000000"/>
                <a:cs typeface="Merriweather" panose="00000500000000000000"/>
                <a:sym typeface="Merriweather" panose="00000500000000000000"/>
              </a:rPr>
              <a:t>2001 - 2010</a:t>
            </a:r>
            <a:r>
              <a:rPr lang="en-GB" sz="1600">
                <a:latin typeface="Merriweather" panose="00000500000000000000"/>
                <a:ea typeface="Merriweather" panose="00000500000000000000"/>
                <a:cs typeface="Merriweather" panose="00000500000000000000"/>
                <a:sym typeface="Merriweather" panose="00000500000000000000"/>
              </a:rPr>
              <a:t>:</a:t>
            </a:r>
            <a:endParaRPr sz="1600">
              <a:latin typeface="Merriweather" panose="00000500000000000000"/>
              <a:ea typeface="Merriweather" panose="00000500000000000000"/>
              <a:cs typeface="Merriweather" panose="00000500000000000000"/>
              <a:sym typeface="Merriweather" panose="00000500000000000000"/>
            </a:endParaRPr>
          </a:p>
          <a:p>
            <a:pPr marL="457200" lvl="0" indent="-330200" algn="l" rtl="0">
              <a:lnSpc>
                <a:spcPct val="115000"/>
              </a:lnSpc>
              <a:spcBef>
                <a:spcPts val="0"/>
              </a:spcBef>
              <a:spcAft>
                <a:spcPts val="0"/>
              </a:spcAft>
              <a:buSzPts val="1600"/>
              <a:buFont typeface="Merriweather" panose="00000500000000000000"/>
              <a:buChar char="➔"/>
            </a:pPr>
            <a:r>
              <a:rPr lang="en-GB" sz="1600">
                <a:solidFill>
                  <a:schemeClr val="accent5"/>
                </a:solidFill>
                <a:latin typeface="Merriweather" panose="00000500000000000000"/>
                <a:ea typeface="Merriweather" panose="00000500000000000000"/>
                <a:cs typeface="Merriweather" panose="00000500000000000000"/>
                <a:sym typeface="Merriweather" panose="00000500000000000000"/>
              </a:rPr>
              <a:t>Subgroups</a:t>
            </a:r>
            <a:r>
              <a:rPr lang="en-GB" sz="1600">
                <a:latin typeface="Merriweather" panose="00000500000000000000"/>
                <a:ea typeface="Merriweather" panose="00000500000000000000"/>
                <a:cs typeface="Merriweather" panose="00000500000000000000"/>
                <a:sym typeface="Merriweather" panose="00000500000000000000"/>
              </a:rPr>
              <a:t>: Victims of incestual rape and victims of other rape.</a:t>
            </a:r>
            <a:endParaRPr sz="1600">
              <a:latin typeface="Merriweather" panose="00000500000000000000"/>
              <a:ea typeface="Merriweather" panose="00000500000000000000"/>
              <a:cs typeface="Merriweather" panose="00000500000000000000"/>
              <a:sym typeface="Merriweather" panose="00000500000000000000"/>
            </a:endParaRPr>
          </a:p>
          <a:p>
            <a:pPr marL="457200" lvl="0" indent="-330200" algn="l" rtl="0">
              <a:lnSpc>
                <a:spcPct val="115000"/>
              </a:lnSpc>
              <a:spcBef>
                <a:spcPts val="0"/>
              </a:spcBef>
              <a:spcAft>
                <a:spcPts val="0"/>
              </a:spcAft>
              <a:buSzPts val="1600"/>
              <a:buFont typeface="Merriweather" panose="00000500000000000000"/>
              <a:buChar char="➔"/>
            </a:pPr>
            <a:r>
              <a:rPr lang="en-GB" sz="1600">
                <a:latin typeface="Merriweather" panose="00000500000000000000"/>
                <a:ea typeface="Merriweather" panose="00000500000000000000"/>
                <a:cs typeface="Merriweather" panose="00000500000000000000"/>
                <a:sym typeface="Merriweather" panose="00000500000000000000"/>
              </a:rPr>
              <a:t>Rape Cases</a:t>
            </a:r>
            <a:r>
              <a:rPr lang="en-GB" sz="1600">
                <a:solidFill>
                  <a:schemeClr val="accent5"/>
                </a:solidFill>
                <a:latin typeface="Merriweather" panose="00000500000000000000"/>
                <a:ea typeface="Merriweather" panose="00000500000000000000"/>
                <a:cs typeface="Merriweather" panose="00000500000000000000"/>
                <a:sym typeface="Merriweather" panose="00000500000000000000"/>
              </a:rPr>
              <a:t> Reported</a:t>
            </a:r>
            <a:endParaRPr sz="1600">
              <a:solidFill>
                <a:schemeClr val="accent5"/>
              </a:solidFill>
              <a:latin typeface="Merriweather" panose="00000500000000000000"/>
              <a:ea typeface="Merriweather" panose="00000500000000000000"/>
              <a:cs typeface="Merriweather" panose="00000500000000000000"/>
              <a:sym typeface="Merriweather" panose="00000500000000000000"/>
            </a:endParaRPr>
          </a:p>
          <a:p>
            <a:pPr marL="457200" lvl="0" indent="-330200" algn="l" rtl="0">
              <a:lnSpc>
                <a:spcPct val="115000"/>
              </a:lnSpc>
              <a:spcBef>
                <a:spcPts val="0"/>
              </a:spcBef>
              <a:spcAft>
                <a:spcPts val="0"/>
              </a:spcAft>
              <a:buSzPts val="1600"/>
              <a:buFont typeface="Merriweather" panose="00000500000000000000"/>
              <a:buChar char="➔"/>
            </a:pPr>
            <a:r>
              <a:rPr lang="en-GB" sz="1600">
                <a:latin typeface="Merriweather" panose="00000500000000000000"/>
                <a:ea typeface="Merriweather" panose="00000500000000000000"/>
                <a:cs typeface="Merriweather" panose="00000500000000000000"/>
                <a:sym typeface="Merriweather" panose="00000500000000000000"/>
              </a:rPr>
              <a:t>Victims Above </a:t>
            </a:r>
            <a:r>
              <a:rPr lang="en-GB" sz="1600">
                <a:solidFill>
                  <a:schemeClr val="accent5"/>
                </a:solidFill>
                <a:latin typeface="Merriweather" panose="00000500000000000000"/>
                <a:ea typeface="Merriweather" panose="00000500000000000000"/>
                <a:cs typeface="Merriweather" panose="00000500000000000000"/>
                <a:sym typeface="Merriweather" panose="00000500000000000000"/>
              </a:rPr>
              <a:t>50</a:t>
            </a:r>
            <a:r>
              <a:rPr lang="en-GB" sz="1600">
                <a:latin typeface="Merriweather" panose="00000500000000000000"/>
                <a:ea typeface="Merriweather" panose="00000500000000000000"/>
                <a:cs typeface="Merriweather" panose="00000500000000000000"/>
                <a:sym typeface="Merriweather" panose="00000500000000000000"/>
              </a:rPr>
              <a:t> Yrs</a:t>
            </a:r>
            <a:endParaRPr sz="1600">
              <a:latin typeface="Merriweather" panose="00000500000000000000"/>
              <a:ea typeface="Merriweather" panose="00000500000000000000"/>
              <a:cs typeface="Merriweather" panose="00000500000000000000"/>
              <a:sym typeface="Merriweather" panose="00000500000000000000"/>
            </a:endParaRPr>
          </a:p>
          <a:p>
            <a:pPr marL="457200" lvl="0" indent="-330200" algn="l" rtl="0">
              <a:lnSpc>
                <a:spcPct val="115000"/>
              </a:lnSpc>
              <a:spcBef>
                <a:spcPts val="0"/>
              </a:spcBef>
              <a:spcAft>
                <a:spcPts val="0"/>
              </a:spcAft>
              <a:buSzPts val="1600"/>
              <a:buFont typeface="Merriweather" panose="00000500000000000000"/>
              <a:buChar char="➔"/>
            </a:pPr>
            <a:r>
              <a:rPr lang="en-GB" sz="1600">
                <a:latin typeface="Merriweather" panose="00000500000000000000"/>
                <a:ea typeface="Merriweather" panose="00000500000000000000"/>
                <a:cs typeface="Merriweather" panose="00000500000000000000"/>
                <a:sym typeface="Merriweather" panose="00000500000000000000"/>
              </a:rPr>
              <a:t>Victims Between </a:t>
            </a:r>
            <a:r>
              <a:rPr lang="en-GB" sz="1600">
                <a:solidFill>
                  <a:schemeClr val="accent5"/>
                </a:solidFill>
                <a:latin typeface="Merriweather" panose="00000500000000000000"/>
                <a:ea typeface="Merriweather" panose="00000500000000000000"/>
                <a:cs typeface="Merriweather" panose="00000500000000000000"/>
                <a:sym typeface="Merriweather" panose="00000500000000000000"/>
              </a:rPr>
              <a:t>10-14</a:t>
            </a:r>
            <a:r>
              <a:rPr lang="en-GB" sz="1600">
                <a:latin typeface="Merriweather" panose="00000500000000000000"/>
                <a:ea typeface="Merriweather" panose="00000500000000000000"/>
                <a:cs typeface="Merriweather" panose="00000500000000000000"/>
                <a:sym typeface="Merriweather" panose="00000500000000000000"/>
              </a:rPr>
              <a:t> Yrs</a:t>
            </a:r>
            <a:endParaRPr sz="1600">
              <a:latin typeface="Merriweather" panose="00000500000000000000"/>
              <a:ea typeface="Merriweather" panose="00000500000000000000"/>
              <a:cs typeface="Merriweather" panose="00000500000000000000"/>
              <a:sym typeface="Merriweather" panose="00000500000000000000"/>
            </a:endParaRPr>
          </a:p>
          <a:p>
            <a:pPr marL="457200" lvl="0" indent="-330200" algn="l" rtl="0">
              <a:lnSpc>
                <a:spcPct val="115000"/>
              </a:lnSpc>
              <a:spcBef>
                <a:spcPts val="0"/>
              </a:spcBef>
              <a:spcAft>
                <a:spcPts val="0"/>
              </a:spcAft>
              <a:buSzPts val="1600"/>
              <a:buFont typeface="Merriweather" panose="00000500000000000000"/>
              <a:buChar char="➔"/>
            </a:pPr>
            <a:r>
              <a:rPr lang="en-GB" sz="1600">
                <a:latin typeface="Merriweather" panose="00000500000000000000"/>
                <a:ea typeface="Merriweather" panose="00000500000000000000"/>
                <a:cs typeface="Merriweather" panose="00000500000000000000"/>
                <a:sym typeface="Merriweather" panose="00000500000000000000"/>
              </a:rPr>
              <a:t>Victims Between </a:t>
            </a:r>
            <a:r>
              <a:rPr lang="en-GB" sz="1600">
                <a:solidFill>
                  <a:schemeClr val="accent5"/>
                </a:solidFill>
                <a:latin typeface="Merriweather" panose="00000500000000000000"/>
                <a:ea typeface="Merriweather" panose="00000500000000000000"/>
                <a:cs typeface="Merriweather" panose="00000500000000000000"/>
                <a:sym typeface="Merriweather" panose="00000500000000000000"/>
              </a:rPr>
              <a:t>14-18</a:t>
            </a:r>
            <a:r>
              <a:rPr lang="en-GB" sz="1600">
                <a:latin typeface="Merriweather" panose="00000500000000000000"/>
                <a:ea typeface="Merriweather" panose="00000500000000000000"/>
                <a:cs typeface="Merriweather" panose="00000500000000000000"/>
                <a:sym typeface="Merriweather" panose="00000500000000000000"/>
              </a:rPr>
              <a:t> Yrs</a:t>
            </a:r>
            <a:endParaRPr sz="1600">
              <a:latin typeface="Merriweather" panose="00000500000000000000"/>
              <a:ea typeface="Merriweather" panose="00000500000000000000"/>
              <a:cs typeface="Merriweather" panose="00000500000000000000"/>
              <a:sym typeface="Merriweather" panose="00000500000000000000"/>
            </a:endParaRPr>
          </a:p>
          <a:p>
            <a:pPr marL="457200" lvl="0" indent="-330200" algn="l" rtl="0">
              <a:lnSpc>
                <a:spcPct val="115000"/>
              </a:lnSpc>
              <a:spcBef>
                <a:spcPts val="0"/>
              </a:spcBef>
              <a:spcAft>
                <a:spcPts val="0"/>
              </a:spcAft>
              <a:buSzPts val="1600"/>
              <a:buFont typeface="Merriweather" panose="00000500000000000000"/>
              <a:buChar char="➔"/>
            </a:pPr>
            <a:r>
              <a:rPr lang="en-GB" sz="1600">
                <a:latin typeface="Merriweather" panose="00000500000000000000"/>
                <a:ea typeface="Merriweather" panose="00000500000000000000"/>
                <a:cs typeface="Merriweather" panose="00000500000000000000"/>
                <a:sym typeface="Merriweather" panose="00000500000000000000"/>
              </a:rPr>
              <a:t>Victims Between </a:t>
            </a:r>
            <a:r>
              <a:rPr lang="en-GB" sz="1600">
                <a:solidFill>
                  <a:schemeClr val="accent5"/>
                </a:solidFill>
                <a:latin typeface="Merriweather" panose="00000500000000000000"/>
                <a:ea typeface="Merriweather" panose="00000500000000000000"/>
                <a:cs typeface="Merriweather" panose="00000500000000000000"/>
                <a:sym typeface="Merriweather" panose="00000500000000000000"/>
              </a:rPr>
              <a:t>18-30</a:t>
            </a:r>
            <a:r>
              <a:rPr lang="en-GB" sz="1600">
                <a:latin typeface="Merriweather" panose="00000500000000000000"/>
                <a:ea typeface="Merriweather" panose="00000500000000000000"/>
                <a:cs typeface="Merriweather" panose="00000500000000000000"/>
                <a:sym typeface="Merriweather" panose="00000500000000000000"/>
              </a:rPr>
              <a:t> Yrs</a:t>
            </a:r>
            <a:endParaRPr sz="1600">
              <a:latin typeface="Merriweather" panose="00000500000000000000"/>
              <a:ea typeface="Merriweather" panose="00000500000000000000"/>
              <a:cs typeface="Merriweather" panose="00000500000000000000"/>
              <a:sym typeface="Merriweather" panose="00000500000000000000"/>
            </a:endParaRPr>
          </a:p>
          <a:p>
            <a:pPr marL="457200" lvl="0" indent="-330200" algn="l" rtl="0">
              <a:lnSpc>
                <a:spcPct val="115000"/>
              </a:lnSpc>
              <a:spcBef>
                <a:spcPts val="0"/>
              </a:spcBef>
              <a:spcAft>
                <a:spcPts val="0"/>
              </a:spcAft>
              <a:buSzPts val="1600"/>
              <a:buFont typeface="Merriweather" panose="00000500000000000000"/>
              <a:buChar char="➔"/>
            </a:pPr>
            <a:r>
              <a:rPr lang="en-GB" sz="1600">
                <a:latin typeface="Merriweather" panose="00000500000000000000"/>
                <a:ea typeface="Merriweather" panose="00000500000000000000"/>
                <a:cs typeface="Merriweather" panose="00000500000000000000"/>
                <a:sym typeface="Merriweather" panose="00000500000000000000"/>
              </a:rPr>
              <a:t>Victims Between </a:t>
            </a:r>
            <a:r>
              <a:rPr lang="en-GB" sz="1600">
                <a:solidFill>
                  <a:schemeClr val="accent5"/>
                </a:solidFill>
                <a:latin typeface="Merriweather" panose="00000500000000000000"/>
                <a:ea typeface="Merriweather" panose="00000500000000000000"/>
                <a:cs typeface="Merriweather" panose="00000500000000000000"/>
                <a:sym typeface="Merriweather" panose="00000500000000000000"/>
              </a:rPr>
              <a:t>30-50</a:t>
            </a:r>
            <a:r>
              <a:rPr lang="en-GB" sz="1600">
                <a:latin typeface="Merriweather" panose="00000500000000000000"/>
                <a:ea typeface="Merriweather" panose="00000500000000000000"/>
                <a:cs typeface="Merriweather" panose="00000500000000000000"/>
                <a:sym typeface="Merriweather" panose="00000500000000000000"/>
              </a:rPr>
              <a:t> Yrs</a:t>
            </a:r>
            <a:endParaRPr sz="1600">
              <a:latin typeface="Merriweather" panose="00000500000000000000"/>
              <a:ea typeface="Merriweather" panose="00000500000000000000"/>
              <a:cs typeface="Merriweather" panose="00000500000000000000"/>
              <a:sym typeface="Merriweather" panose="00000500000000000000"/>
            </a:endParaRPr>
          </a:p>
          <a:p>
            <a:pPr marL="457200" lvl="0" indent="-330200" algn="l" rtl="0">
              <a:lnSpc>
                <a:spcPct val="115000"/>
              </a:lnSpc>
              <a:spcBef>
                <a:spcPts val="0"/>
              </a:spcBef>
              <a:spcAft>
                <a:spcPts val="0"/>
              </a:spcAft>
              <a:buSzPts val="1600"/>
              <a:buFont typeface="Merriweather" panose="00000500000000000000"/>
              <a:buChar char="➔"/>
            </a:pPr>
            <a:r>
              <a:rPr lang="en-GB" sz="1600">
                <a:latin typeface="Merriweather" panose="00000500000000000000"/>
                <a:ea typeface="Merriweather" panose="00000500000000000000"/>
                <a:cs typeface="Merriweather" panose="00000500000000000000"/>
                <a:sym typeface="Merriweather" panose="00000500000000000000"/>
              </a:rPr>
              <a:t>Victims of Rape </a:t>
            </a:r>
            <a:r>
              <a:rPr lang="en-GB" sz="1600">
                <a:solidFill>
                  <a:schemeClr val="accent5"/>
                </a:solidFill>
                <a:latin typeface="Merriweather" panose="00000500000000000000"/>
                <a:ea typeface="Merriweather" panose="00000500000000000000"/>
                <a:cs typeface="Merriweather" panose="00000500000000000000"/>
                <a:sym typeface="Merriweather" panose="00000500000000000000"/>
              </a:rPr>
              <a:t>Total</a:t>
            </a:r>
            <a:endParaRPr sz="1600">
              <a:solidFill>
                <a:schemeClr val="accent5"/>
              </a:solidFill>
              <a:latin typeface="Merriweather" panose="00000500000000000000"/>
              <a:ea typeface="Merriweather" panose="00000500000000000000"/>
              <a:cs typeface="Merriweather" panose="00000500000000000000"/>
              <a:sym typeface="Merriweather" panose="00000500000000000000"/>
            </a:endParaRPr>
          </a:p>
          <a:p>
            <a:pPr marL="457200" lvl="0" indent="-330200" algn="l" rtl="0">
              <a:lnSpc>
                <a:spcPct val="115000"/>
              </a:lnSpc>
              <a:spcBef>
                <a:spcPts val="0"/>
              </a:spcBef>
              <a:spcAft>
                <a:spcPts val="0"/>
              </a:spcAft>
              <a:buSzPts val="1600"/>
              <a:buFont typeface="Merriweather" panose="00000500000000000000"/>
              <a:buChar char="➔"/>
            </a:pPr>
            <a:r>
              <a:rPr lang="en-GB" sz="1600">
                <a:latin typeface="Merriweather" panose="00000500000000000000"/>
                <a:ea typeface="Merriweather" panose="00000500000000000000"/>
                <a:cs typeface="Merriweather" panose="00000500000000000000"/>
                <a:sym typeface="Merriweather" panose="00000500000000000000"/>
              </a:rPr>
              <a:t>Victims Upto </a:t>
            </a:r>
            <a:r>
              <a:rPr lang="en-GB" sz="1600">
                <a:solidFill>
                  <a:schemeClr val="accent5"/>
                </a:solidFill>
                <a:latin typeface="Merriweather" panose="00000500000000000000"/>
                <a:ea typeface="Merriweather" panose="00000500000000000000"/>
                <a:cs typeface="Merriweather" panose="00000500000000000000"/>
                <a:sym typeface="Merriweather" panose="00000500000000000000"/>
              </a:rPr>
              <a:t>10</a:t>
            </a:r>
            <a:r>
              <a:rPr lang="en-GB" sz="1600">
                <a:latin typeface="Merriweather" panose="00000500000000000000"/>
                <a:ea typeface="Merriweather" panose="00000500000000000000"/>
                <a:cs typeface="Merriweather" panose="00000500000000000000"/>
                <a:sym typeface="Merriweather" panose="00000500000000000000"/>
              </a:rPr>
              <a:t> Yrs</a:t>
            </a:r>
            <a:endParaRPr sz="1600">
              <a:latin typeface="Merriweather" panose="00000500000000000000"/>
              <a:ea typeface="Merriweather" panose="00000500000000000000"/>
              <a:cs typeface="Merriweather" panose="00000500000000000000"/>
              <a:sym typeface="Merriweather" panose="000005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264575" y="2047050"/>
            <a:ext cx="8520600" cy="104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4800">
                <a:solidFill>
                  <a:schemeClr val="accent5"/>
                </a:solidFill>
              </a:rPr>
              <a:t>PROJECT INFERENCES</a:t>
            </a:r>
            <a:endParaRPr sz="4800">
              <a:solidFill>
                <a:schemeClr val="accent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267000" y="1247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accent5"/>
                </a:solidFill>
              </a:rPr>
              <a:t>COMPARISON BETWEEN RAW &amp; CLEANED DATASETS</a:t>
            </a:r>
            <a:endParaRPr>
              <a:solidFill>
                <a:schemeClr val="accent5"/>
              </a:solidFill>
            </a:endParaRPr>
          </a:p>
        </p:txBody>
      </p:sp>
      <p:pic>
        <p:nvPicPr>
          <p:cNvPr id="100" name="Google Shape;100;p20"/>
          <p:cNvPicPr preferRelativeResize="0"/>
          <p:nvPr/>
        </p:nvPicPr>
        <p:blipFill>
          <a:blip r:embed="rId1"/>
          <a:stretch>
            <a:fillRect/>
          </a:stretch>
        </p:blipFill>
        <p:spPr>
          <a:xfrm>
            <a:off x="1169800" y="831000"/>
            <a:ext cx="6715025" cy="2049775"/>
          </a:xfrm>
          <a:prstGeom prst="rect">
            <a:avLst/>
          </a:prstGeom>
          <a:noFill/>
          <a:ln>
            <a:noFill/>
          </a:ln>
        </p:spPr>
      </p:pic>
      <p:pic>
        <p:nvPicPr>
          <p:cNvPr id="101" name="Google Shape;101;p20"/>
          <p:cNvPicPr preferRelativeResize="0"/>
          <p:nvPr/>
        </p:nvPicPr>
        <p:blipFill>
          <a:blip r:embed="rId2"/>
          <a:stretch>
            <a:fillRect/>
          </a:stretch>
        </p:blipFill>
        <p:spPr>
          <a:xfrm>
            <a:off x="1169801" y="2957800"/>
            <a:ext cx="6715023" cy="19863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486150" y="3791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a:solidFill>
                  <a:schemeClr val="accent5"/>
                </a:solidFill>
              </a:rPr>
              <a:t>GRAPHS</a:t>
            </a:r>
            <a:endParaRPr sz="3600">
              <a:solidFill>
                <a:schemeClr val="accent5"/>
              </a:solidFill>
            </a:endParaRPr>
          </a:p>
        </p:txBody>
      </p:sp>
      <p:sp>
        <p:nvSpPr>
          <p:cNvPr id="107" name="Google Shape;107;p21"/>
          <p:cNvSpPr txBox="1"/>
          <p:nvPr/>
        </p:nvSpPr>
        <p:spPr>
          <a:xfrm>
            <a:off x="486150" y="1347050"/>
            <a:ext cx="2656500" cy="2901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a:solidFill>
                  <a:schemeClr val="accent3"/>
                </a:solidFill>
                <a:latin typeface="Merriweather" panose="00000500000000000000"/>
                <a:ea typeface="Merriweather" panose="00000500000000000000"/>
                <a:cs typeface="Merriweather" panose="00000500000000000000"/>
                <a:sym typeface="Merriweather" panose="00000500000000000000"/>
              </a:rPr>
              <a:t>Graph between states in india and total number of victims in the 18-30 years age group (due to the highest number of reported cases belonging to this age group, as seen in the correlation matrix later).</a:t>
            </a:r>
            <a:endParaRPr>
              <a:solidFill>
                <a:schemeClr val="accent3"/>
              </a:solidFill>
              <a:latin typeface="Merriweather" panose="00000500000000000000"/>
              <a:ea typeface="Merriweather" panose="00000500000000000000"/>
              <a:cs typeface="Merriweather" panose="00000500000000000000"/>
              <a:sym typeface="Merriweather" panose="00000500000000000000"/>
            </a:endParaRPr>
          </a:p>
          <a:p>
            <a:pPr marL="0" lvl="0" indent="0" algn="just" rtl="0">
              <a:spcBef>
                <a:spcPts val="0"/>
              </a:spcBef>
              <a:spcAft>
                <a:spcPts val="0"/>
              </a:spcAft>
              <a:buNone/>
            </a:pPr>
            <a:endParaRPr>
              <a:solidFill>
                <a:schemeClr val="accent3"/>
              </a:solidFill>
              <a:latin typeface="Merriweather" panose="00000500000000000000"/>
              <a:ea typeface="Merriweather" panose="00000500000000000000"/>
              <a:cs typeface="Merriweather" panose="00000500000000000000"/>
              <a:sym typeface="Merriweather" panose="00000500000000000000"/>
            </a:endParaRPr>
          </a:p>
          <a:p>
            <a:pPr marL="0" lvl="0" indent="0" algn="just" rtl="0">
              <a:spcBef>
                <a:spcPts val="0"/>
              </a:spcBef>
              <a:spcAft>
                <a:spcPts val="0"/>
              </a:spcAft>
              <a:buNone/>
            </a:pPr>
            <a:r>
              <a:rPr lang="en-GB" b="1">
                <a:solidFill>
                  <a:schemeClr val="accent5"/>
                </a:solidFill>
                <a:latin typeface="Merriweather" panose="00000500000000000000"/>
                <a:ea typeface="Merriweather" panose="00000500000000000000"/>
                <a:cs typeface="Merriweather" panose="00000500000000000000"/>
                <a:sym typeface="Merriweather" panose="00000500000000000000"/>
              </a:rPr>
              <a:t>INFERENCE:</a:t>
            </a:r>
            <a:r>
              <a:rPr lang="en-GB" b="1">
                <a:solidFill>
                  <a:schemeClr val="accent3"/>
                </a:solidFill>
                <a:latin typeface="Merriweather" panose="00000500000000000000"/>
                <a:ea typeface="Merriweather" panose="00000500000000000000"/>
                <a:cs typeface="Merriweather" panose="00000500000000000000"/>
                <a:sym typeface="Merriweather" panose="00000500000000000000"/>
              </a:rPr>
              <a:t> </a:t>
            </a:r>
            <a:r>
              <a:rPr lang="en-GB">
                <a:solidFill>
                  <a:schemeClr val="accent3"/>
                </a:solidFill>
                <a:latin typeface="Merriweather" panose="00000500000000000000"/>
                <a:ea typeface="Merriweather" panose="00000500000000000000"/>
                <a:cs typeface="Merriweather" panose="00000500000000000000"/>
                <a:sym typeface="Merriweather" panose="00000500000000000000"/>
              </a:rPr>
              <a:t>Number of rape cases was highest in West Bengal in the 2001-2010 period.</a:t>
            </a:r>
            <a:endParaRPr>
              <a:solidFill>
                <a:schemeClr val="accent3"/>
              </a:solidFill>
              <a:latin typeface="Merriweather" panose="00000500000000000000"/>
              <a:ea typeface="Merriweather" panose="00000500000000000000"/>
              <a:cs typeface="Merriweather" panose="00000500000000000000"/>
              <a:sym typeface="Merriweather" panose="00000500000000000000"/>
            </a:endParaRPr>
          </a:p>
        </p:txBody>
      </p:sp>
      <p:pic>
        <p:nvPicPr>
          <p:cNvPr id="108" name="Google Shape;108;p21"/>
          <p:cNvPicPr preferRelativeResize="0"/>
          <p:nvPr/>
        </p:nvPicPr>
        <p:blipFill>
          <a:blip r:embed="rId1"/>
          <a:stretch>
            <a:fillRect/>
          </a:stretch>
        </p:blipFill>
        <p:spPr>
          <a:xfrm>
            <a:off x="3794325" y="1003875"/>
            <a:ext cx="4778175" cy="3587950"/>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4722</Words>
  <Application>WPS Presentation</Application>
  <PresentationFormat/>
  <Paragraphs>90</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SimSun</vt:lpstr>
      <vt:lpstr>Wingdings</vt:lpstr>
      <vt:lpstr>Arial</vt:lpstr>
      <vt:lpstr>Oswald</vt:lpstr>
      <vt:lpstr>Average</vt:lpstr>
      <vt:lpstr>Merriweather</vt:lpstr>
      <vt:lpstr>Verdana</vt:lpstr>
      <vt:lpstr>Microsoft YaHei</vt:lpstr>
      <vt:lpstr>Arial Unicode MS</vt:lpstr>
      <vt:lpstr>Slate</vt:lpstr>
      <vt:lpstr>VICTIMS OF RAPE IN INDIA</vt:lpstr>
      <vt:lpstr>RAPE - THE MOST PREVALENT CRIME IN INDIA</vt:lpstr>
      <vt:lpstr>MOTIVATION</vt:lpstr>
      <vt:lpstr>PowerPoint 演示文稿</vt:lpstr>
      <vt:lpstr>SCOPE OF THE PROJECT</vt:lpstr>
      <vt:lpstr>DESCRIPTION</vt:lpstr>
      <vt:lpstr>PROJECT INFERENCES</vt:lpstr>
      <vt:lpstr>COMPARISON BETWEEN RAW &amp; CLEANED DATASETS</vt:lpstr>
      <vt:lpstr>GRAPHS</vt:lpstr>
      <vt:lpstr>GRAPHS</vt:lpstr>
      <vt:lpstr>GRAPHS</vt:lpstr>
      <vt:lpstr>NORMALIZED GRAPH</vt:lpstr>
      <vt:lpstr>CORRELATION MATRIX</vt:lpstr>
      <vt:lpstr>CURRENT STATISTICS / PRESENT SCENARIO</vt:lpstr>
      <vt:lpstr>REFERENCES</vt:lpstr>
      <vt:lpstr>Sara Erdmann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VICTIMS OF RAPE IN INDIA</dc:title>
  <dc:creator/>
  <cp:lastModifiedBy>HP</cp:lastModifiedBy>
  <cp:revision>1</cp:revision>
  <dcterms:created xsi:type="dcterms:W3CDTF">2019-11-23T07:42:10Z</dcterms:created>
  <dcterms:modified xsi:type="dcterms:W3CDTF">2019-11-23T07:42:10Z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1033-11.2.0.9052</vt:lpwstr>
  </property>
</Properties>
</file>