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470" r:id="rId2"/>
    <p:sldId id="535" r:id="rId3"/>
    <p:sldId id="566" r:id="rId4"/>
    <p:sldId id="567" r:id="rId5"/>
    <p:sldId id="568" r:id="rId6"/>
    <p:sldId id="541" r:id="rId7"/>
    <p:sldId id="569" r:id="rId8"/>
    <p:sldId id="570" r:id="rId9"/>
    <p:sldId id="545" r:id="rId10"/>
    <p:sldId id="544" r:id="rId11"/>
    <p:sldId id="571" r:id="rId12"/>
    <p:sldId id="5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7EBFA-6031-4C9D-A4F7-6D13AFA679F8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3C5812-AAE6-4A0C-B4BA-70640E85C54A}">
      <dgm:prSet phldrT="[Text]"/>
      <dgm:spPr/>
      <dgm:t>
        <a:bodyPr/>
        <a:lstStyle/>
        <a:p>
          <a:pPr>
            <a:buNone/>
          </a:pPr>
          <a:r>
            <a:rPr lang="en-US" dirty="0"/>
            <a:t>Process followed</a:t>
          </a:r>
        </a:p>
      </dgm:t>
    </dgm:pt>
    <dgm:pt modelId="{A1FD8DB8-D61B-468A-84AF-51C1BB785DEF}" type="parTrans" cxnId="{F2D470A1-8CE1-4DAF-945F-86ECB4E7D2AD}">
      <dgm:prSet/>
      <dgm:spPr/>
      <dgm:t>
        <a:bodyPr/>
        <a:lstStyle/>
        <a:p>
          <a:endParaRPr lang="en-US"/>
        </a:p>
      </dgm:t>
    </dgm:pt>
    <dgm:pt modelId="{E982C907-D5DB-49EE-AB11-FC149B7FA9BD}" type="sibTrans" cxnId="{F2D470A1-8CE1-4DAF-945F-86ECB4E7D2AD}">
      <dgm:prSet/>
      <dgm:spPr/>
      <dgm:t>
        <a:bodyPr/>
        <a:lstStyle/>
        <a:p>
          <a:endParaRPr lang="en-US"/>
        </a:p>
      </dgm:t>
    </dgm:pt>
    <dgm:pt modelId="{F79C89A4-8582-42AB-BCAC-F400709992E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Discussion with Dev team</a:t>
          </a:r>
        </a:p>
      </dgm:t>
    </dgm:pt>
    <dgm:pt modelId="{2D35CD30-0004-492F-8406-CF68A5D0F0F8}" type="parTrans" cxnId="{5870ECE4-17BF-4D6E-8066-15D124D5C334}">
      <dgm:prSet/>
      <dgm:spPr/>
      <dgm:t>
        <a:bodyPr/>
        <a:lstStyle/>
        <a:p>
          <a:endParaRPr lang="en-US"/>
        </a:p>
      </dgm:t>
    </dgm:pt>
    <dgm:pt modelId="{912509CB-FF94-4BD5-8DC8-E596C3FD4515}" type="sibTrans" cxnId="{5870ECE4-17BF-4D6E-8066-15D124D5C334}">
      <dgm:prSet/>
      <dgm:spPr/>
      <dgm:t>
        <a:bodyPr/>
        <a:lstStyle/>
        <a:p>
          <a:endParaRPr lang="en-US"/>
        </a:p>
      </dgm:t>
    </dgm:pt>
    <dgm:pt modelId="{2DDB8ADA-AF07-4CA4-916E-F429C8FA47A8}">
      <dgm:prSet phldrT="[Text]"/>
      <dgm:spPr/>
      <dgm:t>
        <a:bodyPr/>
        <a:lstStyle/>
        <a:p>
          <a:pPr>
            <a:buNone/>
          </a:pPr>
          <a:r>
            <a:rPr lang="en-US" dirty="0"/>
            <a:t>Observations </a:t>
          </a:r>
        </a:p>
      </dgm:t>
    </dgm:pt>
    <dgm:pt modelId="{FF2254BA-05AA-4CE6-A2E9-78E23FB4B312}" type="parTrans" cxnId="{B3E469EC-14CD-4E65-9018-A655046D7636}">
      <dgm:prSet/>
      <dgm:spPr/>
      <dgm:t>
        <a:bodyPr/>
        <a:lstStyle/>
        <a:p>
          <a:endParaRPr lang="en-US"/>
        </a:p>
      </dgm:t>
    </dgm:pt>
    <dgm:pt modelId="{30B88D91-31E9-4B78-9EBC-E25E08A84758}" type="sibTrans" cxnId="{B3E469EC-14CD-4E65-9018-A655046D7636}">
      <dgm:prSet/>
      <dgm:spPr/>
      <dgm:t>
        <a:bodyPr/>
        <a:lstStyle/>
        <a:p>
          <a:endParaRPr lang="en-US"/>
        </a:p>
      </dgm:t>
    </dgm:pt>
    <dgm:pt modelId="{319A5244-7D19-434A-A342-9F51B609126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On every project, they maintain two sessions – One for pre-validation and the other for test execution. </a:t>
          </a:r>
        </a:p>
      </dgm:t>
    </dgm:pt>
    <dgm:pt modelId="{EDF21BC0-8B35-481E-B44D-DB8D1D082C41}" type="parTrans" cxnId="{9DB271AC-FD69-4FD3-9B2D-819EC5D7DEC0}">
      <dgm:prSet/>
      <dgm:spPr/>
      <dgm:t>
        <a:bodyPr/>
        <a:lstStyle/>
        <a:p>
          <a:endParaRPr lang="en-US"/>
        </a:p>
      </dgm:t>
    </dgm:pt>
    <dgm:pt modelId="{8DAFC364-7A0E-43C0-BC1B-16DDDF7D577D}" type="sibTrans" cxnId="{9DB271AC-FD69-4FD3-9B2D-819EC5D7DEC0}">
      <dgm:prSet/>
      <dgm:spPr/>
      <dgm:t>
        <a:bodyPr/>
        <a:lstStyle/>
        <a:p>
          <a:endParaRPr lang="en-US"/>
        </a:p>
      </dgm:t>
    </dgm:pt>
    <dgm:pt modelId="{DEA79056-C478-4729-81BE-3EC9B82DED3F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C05F7C93-6900-4275-8916-1700B1E23D3B}" type="parTrans" cxnId="{DA1D3843-10F8-4559-96E9-80AA19E14387}">
      <dgm:prSet/>
      <dgm:spPr/>
      <dgm:t>
        <a:bodyPr/>
        <a:lstStyle/>
        <a:p>
          <a:endParaRPr lang="en-US"/>
        </a:p>
      </dgm:t>
    </dgm:pt>
    <dgm:pt modelId="{2BB2868F-F41C-40FB-9925-63FAD37E297F}" type="sibTrans" cxnId="{DA1D3843-10F8-4559-96E9-80AA19E14387}">
      <dgm:prSet/>
      <dgm:spPr/>
      <dgm:t>
        <a:bodyPr/>
        <a:lstStyle/>
        <a:p>
          <a:endParaRPr lang="en-US"/>
        </a:p>
      </dgm:t>
    </dgm:pt>
    <dgm:pt modelId="{79E5FB25-AC45-4BCA-BAF7-12769F4A02BF}">
      <dgm:prSet phldrT="[Text]"/>
      <dgm:spPr/>
      <dgm:t>
        <a:bodyPr/>
        <a:lstStyle/>
        <a:p>
          <a:r>
            <a:rPr lang="en-US" dirty="0"/>
            <a:t>In this way, we don’t have means to capture the very first iteration results using the DB. </a:t>
          </a:r>
        </a:p>
      </dgm:t>
    </dgm:pt>
    <dgm:pt modelId="{37257A3E-A6F9-4764-9B91-1D5F3BBE88F6}" type="parTrans" cxnId="{7CFD2EBC-0E2F-4F82-92E6-6F8F8627FB30}">
      <dgm:prSet/>
      <dgm:spPr/>
      <dgm:t>
        <a:bodyPr/>
        <a:lstStyle/>
        <a:p>
          <a:endParaRPr lang="en-US"/>
        </a:p>
      </dgm:t>
    </dgm:pt>
    <dgm:pt modelId="{AD492885-2D1D-4001-85E2-50CB2EB505DD}" type="sibTrans" cxnId="{7CFD2EBC-0E2F-4F82-92E6-6F8F8627FB30}">
      <dgm:prSet/>
      <dgm:spPr/>
      <dgm:t>
        <a:bodyPr/>
        <a:lstStyle/>
        <a:p>
          <a:endParaRPr lang="en-US"/>
        </a:p>
      </dgm:t>
    </dgm:pt>
    <dgm:pt modelId="{B0F21827-5648-43DC-BD62-BC0476D7101B}">
      <dgm:prSet/>
      <dgm:spPr/>
      <dgm:t>
        <a:bodyPr/>
        <a:lstStyle/>
        <a:p>
          <a:r>
            <a:rPr lang="en-US" dirty="0"/>
            <a:t>Requesting Certpro database access</a:t>
          </a:r>
        </a:p>
      </dgm:t>
    </dgm:pt>
    <dgm:pt modelId="{1615454F-E17F-467A-A180-322A12A440F6}" type="parTrans" cxnId="{E1B34DEE-B33A-43CD-A633-AA91B5B371C3}">
      <dgm:prSet/>
      <dgm:spPr/>
      <dgm:t>
        <a:bodyPr/>
        <a:lstStyle/>
        <a:p>
          <a:endParaRPr lang="en-US"/>
        </a:p>
      </dgm:t>
    </dgm:pt>
    <dgm:pt modelId="{ECC8B461-29A4-4E2A-B5F6-2C7C953D3D1E}" type="sibTrans" cxnId="{E1B34DEE-B33A-43CD-A633-AA91B5B371C3}">
      <dgm:prSet/>
      <dgm:spPr/>
      <dgm:t>
        <a:bodyPr/>
        <a:lstStyle/>
        <a:p>
          <a:endParaRPr lang="en-US"/>
        </a:p>
      </dgm:t>
    </dgm:pt>
    <dgm:pt modelId="{CBAFA47E-239A-4552-A04A-68F4415F995B}">
      <dgm:prSet/>
      <dgm:spPr/>
      <dgm:t>
        <a:bodyPr/>
        <a:lstStyle/>
        <a:p>
          <a:r>
            <a:rPr lang="en-US" dirty="0"/>
            <a:t>Creation of a Dummy project for experimentation</a:t>
          </a:r>
        </a:p>
      </dgm:t>
    </dgm:pt>
    <dgm:pt modelId="{7C30ED9B-7756-49FE-BCE7-FB103BDC58FA}" type="parTrans" cxnId="{A640D829-D9F4-4F0E-9BB7-E4696B96EE6D}">
      <dgm:prSet/>
      <dgm:spPr/>
      <dgm:t>
        <a:bodyPr/>
        <a:lstStyle/>
        <a:p>
          <a:endParaRPr lang="en-US"/>
        </a:p>
      </dgm:t>
    </dgm:pt>
    <dgm:pt modelId="{134E854F-48F4-4C23-B1DD-7134CDC4279E}" type="sibTrans" cxnId="{A640D829-D9F4-4F0E-9BB7-E4696B96EE6D}">
      <dgm:prSet/>
      <dgm:spPr/>
      <dgm:t>
        <a:bodyPr/>
        <a:lstStyle/>
        <a:p>
          <a:endParaRPr lang="en-US"/>
        </a:p>
      </dgm:t>
    </dgm:pt>
    <dgm:pt modelId="{C6C1E301-CE10-4DDF-BC88-1509637E586B}">
      <dgm:prSet/>
      <dgm:spPr/>
      <dgm:t>
        <a:bodyPr/>
        <a:lstStyle/>
        <a:p>
          <a:r>
            <a:rPr lang="en-US" dirty="0"/>
            <a:t>The test results are linked to these sessions. So every time new results are uploaded the test results are updated replacing the older results. </a:t>
          </a:r>
        </a:p>
      </dgm:t>
    </dgm:pt>
    <dgm:pt modelId="{9382F1D0-DFE3-4855-94C3-8C5EF4823CE4}" type="parTrans" cxnId="{D9E08EBA-685C-4E82-BBCE-C310175AA270}">
      <dgm:prSet/>
      <dgm:spPr/>
      <dgm:t>
        <a:bodyPr/>
        <a:lstStyle/>
        <a:p>
          <a:endParaRPr lang="en-US"/>
        </a:p>
      </dgm:t>
    </dgm:pt>
    <dgm:pt modelId="{AED794F4-414B-46FD-9947-4F56A5ACFF18}" type="sibTrans" cxnId="{D9E08EBA-685C-4E82-BBCE-C310175AA270}">
      <dgm:prSet/>
      <dgm:spPr/>
      <dgm:t>
        <a:bodyPr/>
        <a:lstStyle/>
        <a:p>
          <a:endParaRPr lang="en-US"/>
        </a:p>
      </dgm:t>
    </dgm:pt>
    <dgm:pt modelId="{7029D8BE-674E-4D34-B036-0FBF7E2F536D}" type="pres">
      <dgm:prSet presAssocID="{4B17EBFA-6031-4C9D-A4F7-6D13AFA679F8}" presName="linearFlow" presStyleCnt="0">
        <dgm:presLayoutVars>
          <dgm:dir/>
          <dgm:animLvl val="lvl"/>
          <dgm:resizeHandles val="exact"/>
        </dgm:presLayoutVars>
      </dgm:prSet>
      <dgm:spPr/>
    </dgm:pt>
    <dgm:pt modelId="{F8A06212-2573-4CBA-A1BD-E0183F096779}" type="pres">
      <dgm:prSet presAssocID="{173C5812-AAE6-4A0C-B4BA-70640E85C54A}" presName="composite" presStyleCnt="0"/>
      <dgm:spPr/>
    </dgm:pt>
    <dgm:pt modelId="{71857ED2-7DDF-4044-B3DE-903CAB06D771}" type="pres">
      <dgm:prSet presAssocID="{173C5812-AAE6-4A0C-B4BA-70640E85C5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50BA113-A921-45AC-9E60-7D25338CC197}" type="pres">
      <dgm:prSet presAssocID="{173C5812-AAE6-4A0C-B4BA-70640E85C54A}" presName="descendantText" presStyleLbl="alignAcc1" presStyleIdx="0" presStyleCnt="3" custLinFactNeighborX="-90" custLinFactNeighborY="2244">
        <dgm:presLayoutVars>
          <dgm:bulletEnabled val="1"/>
        </dgm:presLayoutVars>
      </dgm:prSet>
      <dgm:spPr/>
    </dgm:pt>
    <dgm:pt modelId="{D09D8F0A-36FB-4099-82D6-3FBFEC7FDAD6}" type="pres">
      <dgm:prSet presAssocID="{E982C907-D5DB-49EE-AB11-FC149B7FA9BD}" presName="sp" presStyleCnt="0"/>
      <dgm:spPr/>
    </dgm:pt>
    <dgm:pt modelId="{A672A32E-5CB8-41B4-A703-CEA330795381}" type="pres">
      <dgm:prSet presAssocID="{2DDB8ADA-AF07-4CA4-916E-F429C8FA47A8}" presName="composite" presStyleCnt="0"/>
      <dgm:spPr/>
    </dgm:pt>
    <dgm:pt modelId="{9FF3FAE0-3418-411D-ABA1-28E317F68B46}" type="pres">
      <dgm:prSet presAssocID="{2DDB8ADA-AF07-4CA4-916E-F429C8FA47A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DD47F76-9B80-42A0-9A42-35708DEEB95D}" type="pres">
      <dgm:prSet presAssocID="{2DDB8ADA-AF07-4CA4-916E-F429C8FA47A8}" presName="descendantText" presStyleLbl="alignAcc1" presStyleIdx="1" presStyleCnt="3" custLinFactNeighborX="0" custLinFactNeighborY="4981">
        <dgm:presLayoutVars>
          <dgm:bulletEnabled val="1"/>
        </dgm:presLayoutVars>
      </dgm:prSet>
      <dgm:spPr/>
    </dgm:pt>
    <dgm:pt modelId="{F53BAF33-3E48-410C-9E85-0EFA129BE995}" type="pres">
      <dgm:prSet presAssocID="{30B88D91-31E9-4B78-9EBC-E25E08A84758}" presName="sp" presStyleCnt="0"/>
      <dgm:spPr/>
    </dgm:pt>
    <dgm:pt modelId="{3D4DB06D-D07F-40C8-9A05-876DB109C38B}" type="pres">
      <dgm:prSet presAssocID="{DEA79056-C478-4729-81BE-3EC9B82DED3F}" presName="composite" presStyleCnt="0"/>
      <dgm:spPr/>
    </dgm:pt>
    <dgm:pt modelId="{630D58DB-AC7D-402B-A548-740916E9D10C}" type="pres">
      <dgm:prSet presAssocID="{DEA79056-C478-4729-81BE-3EC9B82DED3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0258E9-C661-4938-AE51-8C598667FC13}" type="pres">
      <dgm:prSet presAssocID="{DEA79056-C478-4729-81BE-3EC9B82DED3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022E704-D29D-40CD-B3BB-40BDD75E9469}" type="presOf" srcId="{CBAFA47E-239A-4552-A04A-68F4415F995B}" destId="{650BA113-A921-45AC-9E60-7D25338CC197}" srcOrd="0" destOrd="2" presId="urn:microsoft.com/office/officeart/2005/8/layout/chevron2"/>
    <dgm:cxn modelId="{76E80306-81CD-4826-B0C5-4C29AB01B21B}" type="presOf" srcId="{DEA79056-C478-4729-81BE-3EC9B82DED3F}" destId="{630D58DB-AC7D-402B-A548-740916E9D10C}" srcOrd="0" destOrd="0" presId="urn:microsoft.com/office/officeart/2005/8/layout/chevron2"/>
    <dgm:cxn modelId="{5534270B-4A4C-450E-91BF-03A0545DA31B}" type="presOf" srcId="{79E5FB25-AC45-4BCA-BAF7-12769F4A02BF}" destId="{680258E9-C661-4938-AE51-8C598667FC13}" srcOrd="0" destOrd="0" presId="urn:microsoft.com/office/officeart/2005/8/layout/chevron2"/>
    <dgm:cxn modelId="{A640D829-D9F4-4F0E-9BB7-E4696B96EE6D}" srcId="{173C5812-AAE6-4A0C-B4BA-70640E85C54A}" destId="{CBAFA47E-239A-4552-A04A-68F4415F995B}" srcOrd="2" destOrd="0" parTransId="{7C30ED9B-7756-49FE-BCE7-FB103BDC58FA}" sibTransId="{134E854F-48F4-4C23-B1DD-7134CDC4279E}"/>
    <dgm:cxn modelId="{70F81134-514F-478D-8F3E-53C4BB0017BC}" type="presOf" srcId="{2DDB8ADA-AF07-4CA4-916E-F429C8FA47A8}" destId="{9FF3FAE0-3418-411D-ABA1-28E317F68B46}" srcOrd="0" destOrd="0" presId="urn:microsoft.com/office/officeart/2005/8/layout/chevron2"/>
    <dgm:cxn modelId="{DA1D3843-10F8-4559-96E9-80AA19E14387}" srcId="{4B17EBFA-6031-4C9D-A4F7-6D13AFA679F8}" destId="{DEA79056-C478-4729-81BE-3EC9B82DED3F}" srcOrd="2" destOrd="0" parTransId="{C05F7C93-6900-4275-8916-1700B1E23D3B}" sibTransId="{2BB2868F-F41C-40FB-9925-63FAD37E297F}"/>
    <dgm:cxn modelId="{265D9763-11D1-43C7-8669-1CB30F8D5F37}" type="presOf" srcId="{F79C89A4-8582-42AB-BCAC-F400709992EB}" destId="{650BA113-A921-45AC-9E60-7D25338CC197}" srcOrd="0" destOrd="0" presId="urn:microsoft.com/office/officeart/2005/8/layout/chevron2"/>
    <dgm:cxn modelId="{E51A7F8C-E415-44A9-8CB6-F3D456795E3A}" type="presOf" srcId="{4B17EBFA-6031-4C9D-A4F7-6D13AFA679F8}" destId="{7029D8BE-674E-4D34-B036-0FBF7E2F536D}" srcOrd="0" destOrd="0" presId="urn:microsoft.com/office/officeart/2005/8/layout/chevron2"/>
    <dgm:cxn modelId="{2EC58797-27E4-4751-9618-F7D0AE40A266}" type="presOf" srcId="{C6C1E301-CE10-4DDF-BC88-1509637E586B}" destId="{9DD47F76-9B80-42A0-9A42-35708DEEB95D}" srcOrd="0" destOrd="1" presId="urn:microsoft.com/office/officeart/2005/8/layout/chevron2"/>
    <dgm:cxn modelId="{F2D470A1-8CE1-4DAF-945F-86ECB4E7D2AD}" srcId="{4B17EBFA-6031-4C9D-A4F7-6D13AFA679F8}" destId="{173C5812-AAE6-4A0C-B4BA-70640E85C54A}" srcOrd="0" destOrd="0" parTransId="{A1FD8DB8-D61B-468A-84AF-51C1BB785DEF}" sibTransId="{E982C907-D5DB-49EE-AB11-FC149B7FA9BD}"/>
    <dgm:cxn modelId="{9DB271AC-FD69-4FD3-9B2D-819EC5D7DEC0}" srcId="{2DDB8ADA-AF07-4CA4-916E-F429C8FA47A8}" destId="{319A5244-7D19-434A-A342-9F51B609126C}" srcOrd="0" destOrd="0" parTransId="{EDF21BC0-8B35-481E-B44D-DB8D1D082C41}" sibTransId="{8DAFC364-7A0E-43C0-BC1B-16DDDF7D577D}"/>
    <dgm:cxn modelId="{641AC6B0-BE58-4A1F-93DC-9D7B672EB20F}" type="presOf" srcId="{173C5812-AAE6-4A0C-B4BA-70640E85C54A}" destId="{71857ED2-7DDF-4044-B3DE-903CAB06D771}" srcOrd="0" destOrd="0" presId="urn:microsoft.com/office/officeart/2005/8/layout/chevron2"/>
    <dgm:cxn modelId="{D9E08EBA-685C-4E82-BBCE-C310175AA270}" srcId="{2DDB8ADA-AF07-4CA4-916E-F429C8FA47A8}" destId="{C6C1E301-CE10-4DDF-BC88-1509637E586B}" srcOrd="1" destOrd="0" parTransId="{9382F1D0-DFE3-4855-94C3-8C5EF4823CE4}" sibTransId="{AED794F4-414B-46FD-9947-4F56A5ACFF18}"/>
    <dgm:cxn modelId="{7CFD2EBC-0E2F-4F82-92E6-6F8F8627FB30}" srcId="{DEA79056-C478-4729-81BE-3EC9B82DED3F}" destId="{79E5FB25-AC45-4BCA-BAF7-12769F4A02BF}" srcOrd="0" destOrd="0" parTransId="{37257A3E-A6F9-4764-9B91-1D5F3BBE88F6}" sibTransId="{AD492885-2D1D-4001-85E2-50CB2EB505DD}"/>
    <dgm:cxn modelId="{99AB4EBD-E7EA-4C89-A912-E77196EEA90C}" type="presOf" srcId="{319A5244-7D19-434A-A342-9F51B609126C}" destId="{9DD47F76-9B80-42A0-9A42-35708DEEB95D}" srcOrd="0" destOrd="0" presId="urn:microsoft.com/office/officeart/2005/8/layout/chevron2"/>
    <dgm:cxn modelId="{50D16BCB-6382-4A6C-9D89-9450981A095E}" type="presOf" srcId="{B0F21827-5648-43DC-BD62-BC0476D7101B}" destId="{650BA113-A921-45AC-9E60-7D25338CC197}" srcOrd="0" destOrd="1" presId="urn:microsoft.com/office/officeart/2005/8/layout/chevron2"/>
    <dgm:cxn modelId="{5870ECE4-17BF-4D6E-8066-15D124D5C334}" srcId="{173C5812-AAE6-4A0C-B4BA-70640E85C54A}" destId="{F79C89A4-8582-42AB-BCAC-F400709992EB}" srcOrd="0" destOrd="0" parTransId="{2D35CD30-0004-492F-8406-CF68A5D0F0F8}" sibTransId="{912509CB-FF94-4BD5-8DC8-E596C3FD4515}"/>
    <dgm:cxn modelId="{B3E469EC-14CD-4E65-9018-A655046D7636}" srcId="{4B17EBFA-6031-4C9D-A4F7-6D13AFA679F8}" destId="{2DDB8ADA-AF07-4CA4-916E-F429C8FA47A8}" srcOrd="1" destOrd="0" parTransId="{FF2254BA-05AA-4CE6-A2E9-78E23FB4B312}" sibTransId="{30B88D91-31E9-4B78-9EBC-E25E08A84758}"/>
    <dgm:cxn modelId="{E1B34DEE-B33A-43CD-A633-AA91B5B371C3}" srcId="{173C5812-AAE6-4A0C-B4BA-70640E85C54A}" destId="{B0F21827-5648-43DC-BD62-BC0476D7101B}" srcOrd="1" destOrd="0" parTransId="{1615454F-E17F-467A-A180-322A12A440F6}" sibTransId="{ECC8B461-29A4-4E2A-B5F6-2C7C953D3D1E}"/>
    <dgm:cxn modelId="{D6E601C6-8EC9-4468-9C46-6FC9BD40DAE3}" type="presParOf" srcId="{7029D8BE-674E-4D34-B036-0FBF7E2F536D}" destId="{F8A06212-2573-4CBA-A1BD-E0183F096779}" srcOrd="0" destOrd="0" presId="urn:microsoft.com/office/officeart/2005/8/layout/chevron2"/>
    <dgm:cxn modelId="{30807967-105F-4CA0-AA51-D6E8C175B64B}" type="presParOf" srcId="{F8A06212-2573-4CBA-A1BD-E0183F096779}" destId="{71857ED2-7DDF-4044-B3DE-903CAB06D771}" srcOrd="0" destOrd="0" presId="urn:microsoft.com/office/officeart/2005/8/layout/chevron2"/>
    <dgm:cxn modelId="{C811E240-28AF-4520-BC4F-7C8A3734EDCF}" type="presParOf" srcId="{F8A06212-2573-4CBA-A1BD-E0183F096779}" destId="{650BA113-A921-45AC-9E60-7D25338CC197}" srcOrd="1" destOrd="0" presId="urn:microsoft.com/office/officeart/2005/8/layout/chevron2"/>
    <dgm:cxn modelId="{C2072651-0CA4-4693-A1BC-423AC1407D2D}" type="presParOf" srcId="{7029D8BE-674E-4D34-B036-0FBF7E2F536D}" destId="{D09D8F0A-36FB-4099-82D6-3FBFEC7FDAD6}" srcOrd="1" destOrd="0" presId="urn:microsoft.com/office/officeart/2005/8/layout/chevron2"/>
    <dgm:cxn modelId="{04E1980E-20CF-4412-844E-6D78E0D702C7}" type="presParOf" srcId="{7029D8BE-674E-4D34-B036-0FBF7E2F536D}" destId="{A672A32E-5CB8-41B4-A703-CEA330795381}" srcOrd="2" destOrd="0" presId="urn:microsoft.com/office/officeart/2005/8/layout/chevron2"/>
    <dgm:cxn modelId="{AC367AC3-ADB8-43B5-B17E-5502767BC430}" type="presParOf" srcId="{A672A32E-5CB8-41B4-A703-CEA330795381}" destId="{9FF3FAE0-3418-411D-ABA1-28E317F68B46}" srcOrd="0" destOrd="0" presId="urn:microsoft.com/office/officeart/2005/8/layout/chevron2"/>
    <dgm:cxn modelId="{67A6F0BD-4C91-4A5D-A081-23786C55092A}" type="presParOf" srcId="{A672A32E-5CB8-41B4-A703-CEA330795381}" destId="{9DD47F76-9B80-42A0-9A42-35708DEEB95D}" srcOrd="1" destOrd="0" presId="urn:microsoft.com/office/officeart/2005/8/layout/chevron2"/>
    <dgm:cxn modelId="{35C30C14-A5D3-450D-8B3D-9F8C59BAA00B}" type="presParOf" srcId="{7029D8BE-674E-4D34-B036-0FBF7E2F536D}" destId="{F53BAF33-3E48-410C-9E85-0EFA129BE995}" srcOrd="3" destOrd="0" presId="urn:microsoft.com/office/officeart/2005/8/layout/chevron2"/>
    <dgm:cxn modelId="{2AB9AAF8-3A89-4B0D-A317-FE76B51BD3C3}" type="presParOf" srcId="{7029D8BE-674E-4D34-B036-0FBF7E2F536D}" destId="{3D4DB06D-D07F-40C8-9A05-876DB109C38B}" srcOrd="4" destOrd="0" presId="urn:microsoft.com/office/officeart/2005/8/layout/chevron2"/>
    <dgm:cxn modelId="{3132D968-1D30-48BE-A87B-5BFC52523A0F}" type="presParOf" srcId="{3D4DB06D-D07F-40C8-9A05-876DB109C38B}" destId="{630D58DB-AC7D-402B-A548-740916E9D10C}" srcOrd="0" destOrd="0" presId="urn:microsoft.com/office/officeart/2005/8/layout/chevron2"/>
    <dgm:cxn modelId="{6DEA0B49-516E-491F-B958-6599F02904A3}" type="presParOf" srcId="{3D4DB06D-D07F-40C8-9A05-876DB109C38B}" destId="{680258E9-C661-4938-AE51-8C598667FC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57ED2-7DDF-4044-B3DE-903CAB06D771}">
      <dsp:nvSpPr>
        <dsp:cNvPr id="0" name=""/>
        <dsp:cNvSpPr/>
      </dsp:nvSpPr>
      <dsp:spPr>
        <a:xfrm rot="5400000">
          <a:off x="-264940" y="265464"/>
          <a:ext cx="1766270" cy="12363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followed</a:t>
          </a:r>
        </a:p>
      </dsp:txBody>
      <dsp:txXfrm rot="-5400000">
        <a:off x="1" y="618719"/>
        <a:ext cx="1236389" cy="529881"/>
      </dsp:txXfrm>
    </dsp:sp>
    <dsp:sp modelId="{650BA113-A921-45AC-9E60-7D25338CC197}">
      <dsp:nvSpPr>
        <dsp:cNvPr id="0" name=""/>
        <dsp:cNvSpPr/>
      </dsp:nvSpPr>
      <dsp:spPr>
        <a:xfrm rot="5400000">
          <a:off x="4245737" y="-2989522"/>
          <a:ext cx="1148075" cy="71796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Discussion with Dev team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Requesting Certpro database access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Creation of a Dummy project for experimentation</a:t>
          </a:r>
        </a:p>
      </dsp:txBody>
      <dsp:txXfrm rot="-5400000">
        <a:off x="1229927" y="82332"/>
        <a:ext cx="7123651" cy="1035987"/>
      </dsp:txXfrm>
    </dsp:sp>
    <dsp:sp modelId="{9FF3FAE0-3418-411D-ABA1-28E317F68B46}">
      <dsp:nvSpPr>
        <dsp:cNvPr id="0" name=""/>
        <dsp:cNvSpPr/>
      </dsp:nvSpPr>
      <dsp:spPr>
        <a:xfrm rot="5400000">
          <a:off x="-264940" y="1839225"/>
          <a:ext cx="1766270" cy="1236389"/>
        </a:xfrm>
        <a:prstGeom prst="chevron">
          <a:avLst/>
        </a:prstGeom>
        <a:solidFill>
          <a:schemeClr val="accent3">
            <a:hueOff val="316567"/>
            <a:satOff val="30252"/>
            <a:lumOff val="-13431"/>
            <a:alphaOff val="0"/>
          </a:schemeClr>
        </a:solidFill>
        <a:ln w="25400" cap="flat" cmpd="sng" algn="ctr">
          <a:solidFill>
            <a:schemeClr val="accent3">
              <a:hueOff val="316567"/>
              <a:satOff val="30252"/>
              <a:lumOff val="-1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Observations </a:t>
          </a:r>
        </a:p>
      </dsp:txBody>
      <dsp:txXfrm rot="-5400000">
        <a:off x="1" y="2192480"/>
        <a:ext cx="1236389" cy="529881"/>
      </dsp:txXfrm>
    </dsp:sp>
    <dsp:sp modelId="{9DD47F76-9B80-42A0-9A42-35708DEEB95D}">
      <dsp:nvSpPr>
        <dsp:cNvPr id="0" name=""/>
        <dsp:cNvSpPr/>
      </dsp:nvSpPr>
      <dsp:spPr>
        <a:xfrm rot="5400000">
          <a:off x="4252199" y="-1384339"/>
          <a:ext cx="1148075" cy="71796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16567"/>
              <a:satOff val="30252"/>
              <a:lumOff val="-1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On every project, they maintain two sessions – One for pre-validation and the other for test execution.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test results are linked to these sessions. So every time new results are uploaded the test results are updated replacing the older results. </a:t>
          </a:r>
        </a:p>
      </dsp:txBody>
      <dsp:txXfrm rot="-5400000">
        <a:off x="1236389" y="1687515"/>
        <a:ext cx="7123651" cy="1035987"/>
      </dsp:txXfrm>
    </dsp:sp>
    <dsp:sp modelId="{630D58DB-AC7D-402B-A548-740916E9D10C}">
      <dsp:nvSpPr>
        <dsp:cNvPr id="0" name=""/>
        <dsp:cNvSpPr/>
      </dsp:nvSpPr>
      <dsp:spPr>
        <a:xfrm rot="5400000">
          <a:off x="-264940" y="3412985"/>
          <a:ext cx="1766270" cy="1236389"/>
        </a:xfrm>
        <a:prstGeom prst="chevron">
          <a:avLst/>
        </a:prstGeom>
        <a:solidFill>
          <a:schemeClr val="accent3">
            <a:hueOff val="633135"/>
            <a:satOff val="60504"/>
            <a:lumOff val="-26862"/>
            <a:alphaOff val="0"/>
          </a:schemeClr>
        </a:solidFill>
        <a:ln w="25400" cap="flat" cmpd="sng" algn="ctr">
          <a:solidFill>
            <a:schemeClr val="accent3">
              <a:hueOff val="633135"/>
              <a:satOff val="60504"/>
              <a:lumOff val="-2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Summary</a:t>
          </a:r>
        </a:p>
      </dsp:txBody>
      <dsp:txXfrm rot="-5400000">
        <a:off x="1" y="3766240"/>
        <a:ext cx="1236389" cy="529881"/>
      </dsp:txXfrm>
    </dsp:sp>
    <dsp:sp modelId="{680258E9-C661-4938-AE51-8C598667FC13}">
      <dsp:nvSpPr>
        <dsp:cNvPr id="0" name=""/>
        <dsp:cNvSpPr/>
      </dsp:nvSpPr>
      <dsp:spPr>
        <a:xfrm rot="5400000">
          <a:off x="4252199" y="132235"/>
          <a:ext cx="1148075" cy="71796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33135"/>
              <a:satOff val="60504"/>
              <a:lumOff val="-2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 this way, we don’t have means to capture the very first iteration results using the DB. </a:t>
          </a:r>
        </a:p>
      </dsp:txBody>
      <dsp:txXfrm rot="-5400000">
        <a:off x="1236389" y="3204089"/>
        <a:ext cx="7123651" cy="1035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BC51-E03F-445D-9BF0-72DCE338F7D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C5586-3DF3-45F1-8280-F65F0EEE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UL and First Data developed a very detail oriented 6 step approach to help clients certify their POS 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63DD5A-981E-F740-ADE0-5BC9A9C446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45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(null)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(null)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(null)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red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A991C-17F0-2543-93DE-6AD8EF2EC1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" r="17022"/>
          <a:stretch/>
        </p:blipFill>
        <p:spPr>
          <a:xfrm>
            <a:off x="10151328" y="2209800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DD131-67FF-A849-A5E2-FEB459A32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99" r="16709"/>
          <a:stretch/>
        </p:blipFill>
        <p:spPr>
          <a:xfrm>
            <a:off x="10151328" y="2209800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1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bg>
      <p:bgPr>
        <a:solidFill>
          <a:srgbClr val="005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380AC-3CC1-184C-B829-CA9F2AEDD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" r="17022"/>
          <a:stretch/>
        </p:blipFill>
        <p:spPr>
          <a:xfrm>
            <a:off x="10151328" y="2209800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0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0E2CB-BFF4-B34D-8113-2F88FCC01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" r="17022"/>
          <a:stretch/>
        </p:blipFill>
        <p:spPr>
          <a:xfrm>
            <a:off x="10151328" y="2207991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een">
    <p:bg>
      <p:bgPr>
        <a:solidFill>
          <a:srgbClr val="4C9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F7CAD-991F-D24D-A14F-88773F462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9" r="17190"/>
          <a:stretch/>
        </p:blipFill>
        <p:spPr>
          <a:xfrm>
            <a:off x="10151328" y="2209800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6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735AD-7EDC-A84C-B85F-33997B6FB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1" r="17024"/>
          <a:stretch/>
        </p:blipFill>
        <p:spPr>
          <a:xfrm>
            <a:off x="10151328" y="2209799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Dynamic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" y="1171948"/>
            <a:ext cx="5486399" cy="4507753"/>
          </a:xfrm>
          <a:prstGeom prst="rect">
            <a:avLst/>
          </a:prstGeom>
          <a:solidFill>
            <a:schemeClr val="accent1"/>
          </a:solidFill>
        </p:spPr>
        <p:txBody>
          <a:bodyPr wrap="square" lIns="301752" tIns="228600" rIns="301752" bIns="2286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case. Change the text box color to compliment the image.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FE1D-F7D9-9B40-B74D-D544E579502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8517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1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FE1D-F7D9-9B40-B74D-D544E579502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8517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A52D1C0D-26EC-E349-9A37-39423E32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482602"/>
            <a:ext cx="8741835" cy="182879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942051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482601"/>
            <a:ext cx="8741835" cy="18288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red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62F8A-F56F-434C-B7D4-CC19CCAFE0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0A69-246D-0B43-B5C6-5CB9A562AF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3EED-7AF4-6943-80B0-77C197FB4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82322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CB134-93AE-884D-9A69-F8FABA06BB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7200" y="6328337"/>
            <a:ext cx="2438400" cy="29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5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02166" y="1295400"/>
            <a:ext cx="11385551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594879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02167" y="1295400"/>
            <a:ext cx="569383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05600" y="1295400"/>
            <a:ext cx="5486400" cy="45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34980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086809" y="1295400"/>
            <a:ext cx="569383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95400"/>
            <a:ext cx="5486400" cy="45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6669505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02166" y="1295401"/>
            <a:ext cx="11378479" cy="152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461422" indent="0">
              <a:buFont typeface="Arial" charset="0"/>
              <a:buNone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Bullet point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282397"/>
            <a:ext cx="12192000" cy="25850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508206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02167" y="1295400"/>
            <a:ext cx="569383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166" y="381000"/>
            <a:ext cx="5693836" cy="45140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933798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1295400"/>
            <a:ext cx="8534400" cy="34544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>
                <a:solidFill>
                  <a:schemeClr val="bg1"/>
                </a:solidFill>
              </a:defRPr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>
                <a:solidFill>
                  <a:schemeClr val="bg1"/>
                </a:solidFill>
              </a:defRPr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>
                <a:solidFill>
                  <a:schemeClr val="bg1"/>
                </a:solidFill>
              </a:defRPr>
            </a:lvl3pPr>
            <a:lvl4pPr marL="685783" indent="-224361">
              <a:spcBef>
                <a:spcPts val="0"/>
              </a:spcBef>
              <a:buFont typeface="Arial" charset="0"/>
              <a:buChar char="•"/>
              <a:tabLst/>
              <a:defRPr sz="1733">
                <a:solidFill>
                  <a:schemeClr val="bg1"/>
                </a:solidFill>
              </a:defRPr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white. Change the text box color to compliment the image and add a 4.5pt white stoke focus box if needed.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166" y="381000"/>
            <a:ext cx="5693836" cy="45140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946249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3877" y="352"/>
            <a:ext cx="12195877" cy="6857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07BDE1-5AB0-5849-AB7C-6635B8E8E7B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21840AC-F4B0-8D42-A07C-DDB653429F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03997" y="1171948"/>
            <a:ext cx="5588003" cy="4507753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0" indent="0">
              <a:buNone/>
              <a:defRPr sz="2933" b="0">
                <a:solidFill>
                  <a:schemeClr val="bg1"/>
                </a:solidFill>
              </a:defRPr>
            </a:lvl1pPr>
            <a:lvl2pPr marL="609585" indent="0">
              <a:buNone/>
              <a:defRPr sz="2933"/>
            </a:lvl2pPr>
            <a:lvl3pPr marL="1219170" indent="0">
              <a:buNone/>
              <a:defRPr sz="2933"/>
            </a:lvl3pPr>
            <a:lvl4pPr marL="1828754" indent="0">
              <a:buNone/>
              <a:defRPr sz="2933"/>
            </a:lvl4pPr>
            <a:lvl5pPr marL="2438339" indent="0">
              <a:buNone/>
              <a:defRPr sz="2933"/>
            </a:lvl5pPr>
          </a:lstStyle>
          <a:p>
            <a:pPr lvl="0"/>
            <a:r>
              <a:rPr lang="en-US" dirty="0"/>
              <a:t>Title Arial 22pt white. Change the text box color to compliment the image and add a 4.5pt white stroke focus box if needed.</a:t>
            </a:r>
          </a:p>
        </p:txBody>
      </p:sp>
    </p:spTree>
    <p:extLst>
      <p:ext uri="{BB962C8B-B14F-4D97-AF65-F5344CB8AC3E}">
        <p14:creationId xmlns:p14="http://schemas.microsoft.com/office/powerpoint/2010/main" val="3498436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86855A2-317F-CF40-9B30-752B8EB10C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175124"/>
            <a:ext cx="11277600" cy="4507753"/>
          </a:xfrm>
          <a:prstGeom prst="rect">
            <a:avLst/>
          </a:prstGeom>
          <a:solidFill>
            <a:schemeClr val="accent1"/>
          </a:solidFill>
        </p:spPr>
        <p:txBody>
          <a:bodyPr wrap="square" lIns="274320" tIns="274320" rIns="274320" bIns="274320" anchor="t">
            <a:noAutofit/>
          </a:bodyPr>
          <a:lstStyle>
            <a:lvl1pPr marL="234945" indent="-234945">
              <a:lnSpc>
                <a:spcPct val="100000"/>
              </a:lnSpc>
              <a:spcBef>
                <a:spcPts val="0"/>
              </a:spcBef>
              <a:buNone/>
              <a:tabLst/>
              <a:defRPr sz="4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“Impact statement i.e. quote Arial 30pt white sentence case. Text box color can be changed if needed.”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DAA2A-43D8-DD47-A122-36442B78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BACA1-EFFA-E446-8602-AB610198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8AF3BB55-F058-674F-9079-C555118EC0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4027" y="3771079"/>
            <a:ext cx="10464799" cy="39793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— Quote attribution, Arial 16pt white left align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3D3B8-5375-3F46-9313-B1A72060C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0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02167" y="1295400"/>
            <a:ext cx="569383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705601" y="1295400"/>
            <a:ext cx="5079999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table, chart, smart art, image or media</a:t>
            </a:r>
          </a:p>
        </p:txBody>
      </p:sp>
    </p:spTree>
    <p:extLst>
      <p:ext uri="{BB962C8B-B14F-4D97-AF65-F5344CB8AC3E}">
        <p14:creationId xmlns:p14="http://schemas.microsoft.com/office/powerpoint/2010/main" val="506795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071937" y="1295400"/>
            <a:ext cx="569383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05342" y="1295400"/>
            <a:ext cx="5079999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table, chart, smart art, image or media</a:t>
            </a:r>
          </a:p>
        </p:txBody>
      </p:sp>
    </p:spTree>
    <p:extLst>
      <p:ext uri="{BB962C8B-B14F-4D97-AF65-F5344CB8AC3E}">
        <p14:creationId xmlns:p14="http://schemas.microsoft.com/office/powerpoint/2010/main" val="296556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02169" y="815987"/>
            <a:ext cx="1920812" cy="109728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333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47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26974-B06E-BD41-9C3F-6CE3F55E9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5F903-7002-9D4F-8069-23E38C86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391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CFFCD-76B0-EC4D-8FEA-6E201D58A3F3}"/>
              </a:ext>
            </a:extLst>
          </p:cNvPr>
          <p:cNvCxnSpPr/>
          <p:nvPr userDrawn="1"/>
        </p:nvCxnSpPr>
        <p:spPr>
          <a:xfrm>
            <a:off x="6094927" y="0"/>
            <a:ext cx="0" cy="6858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5EE9D-427E-E641-AF2F-020FEFCA276B}"/>
              </a:ext>
            </a:extLst>
          </p:cNvPr>
          <p:cNvCxnSpPr/>
          <p:nvPr userDrawn="1"/>
        </p:nvCxnSpPr>
        <p:spPr>
          <a:xfrm>
            <a:off x="6116320" y="3437063"/>
            <a:ext cx="607568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3F1D9-A4E6-1340-99D4-4148CBB4E9F0}"/>
              </a:ext>
            </a:extLst>
          </p:cNvPr>
          <p:cNvCxnSpPr/>
          <p:nvPr userDrawn="1"/>
        </p:nvCxnSpPr>
        <p:spPr>
          <a:xfrm>
            <a:off x="9163247" y="3464560"/>
            <a:ext cx="0" cy="339344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DD29EEA-A5D7-7542-A8B6-5AB47DE6A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39889" y="2350452"/>
            <a:ext cx="4736111" cy="533480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733" b="0" i="0" cap="none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Fact text Arial 13pt black sentence case. </a:t>
            </a:r>
            <a:br>
              <a:rPr lang="en-US" dirty="0"/>
            </a:br>
            <a:r>
              <a:rPr lang="en-US" dirty="0"/>
              <a:t>UL icons can be used to enhance descriptions.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AEF2D7C-0D87-6A41-ABD7-8DDE9C06F8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8" y="4749093"/>
            <a:ext cx="4779433" cy="1107996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2400" b="0" i="0" cap="none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Fact text Arial 18pt black sentence case. UL icons can be used to enhance descriptions.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647B26-85A6-204F-956B-09E9E6BA4D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9889" y="5255355"/>
            <a:ext cx="2374123" cy="902811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467" b="0" i="0" cap="none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Fact text Arial 11pt black sentence case. UL icons can be used to enhance descriptions.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1DC6DC9-819F-CF48-A37B-F2466F069A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2484" y="5255355"/>
            <a:ext cx="2275233" cy="902811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467" b="0" i="0" cap="none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Fact text Arial 11pt black sentence case. UL icons can be used to enhance descriptions.</a:t>
            </a:r>
          </a:p>
        </p:txBody>
      </p:sp>
      <p:sp>
        <p:nvSpPr>
          <p:cNvPr id="23" name="Picture Placeholder 36">
            <a:extLst>
              <a:ext uri="{FF2B5EF4-FFF2-40B4-BE49-F238E27FC236}">
                <a16:creationId xmlns:a16="http://schemas.microsoft.com/office/drawing/2014/main" id="{FE8F7770-D37E-3E41-BF69-C5CF69F2E92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02167" y="3225800"/>
            <a:ext cx="1219200" cy="12192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467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Picture Placeholder 36">
            <a:extLst>
              <a:ext uri="{FF2B5EF4-FFF2-40B4-BE49-F238E27FC236}">
                <a16:creationId xmlns:a16="http://schemas.microsoft.com/office/drawing/2014/main" id="{9AB6CC90-93A0-C246-8A4C-6A6B185DC4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39888" y="119380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467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EC2E1D76-F347-D747-92A4-BD5352710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39888" y="414020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467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8F19068F-FEE7-2349-805A-D0A0E664B2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512483" y="414020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467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4E84E-5B2E-8948-B1FD-731FF81B3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911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3877" y="352"/>
            <a:ext cx="12195877" cy="6857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07BDE1-5AB0-5849-AB7C-6635B8E8E7B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16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902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8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8D15B-8F3E-D744-B93D-E9695EE3FB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65" y="5838719"/>
            <a:ext cx="2438400" cy="2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5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444"/>
          <a:stretch/>
        </p:blipFill>
        <p:spPr>
          <a:xfrm>
            <a:off x="9135872" y="760859"/>
            <a:ext cx="30561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0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444"/>
          <a:stretch/>
        </p:blipFill>
        <p:spPr>
          <a:xfrm>
            <a:off x="9135872" y="760859"/>
            <a:ext cx="3056128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3F97D-76AB-9241-8A4C-4848BF3163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65" y="5838720"/>
            <a:ext cx="2438400" cy="2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83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4038600"/>
            <a:ext cx="11383435" cy="4514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33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22pt red sentence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6B141-7549-6246-BEE4-2159B7BA2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2209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45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3611594"/>
            <a:ext cx="11383435" cy="4514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33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22pt red sentence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6B141-7549-6246-BEE4-2159B7BA2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782793"/>
            <a:ext cx="12192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DB663-0B21-D84A-8B7B-B740C74E5B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4683" y="4672599"/>
            <a:ext cx="2438400" cy="2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3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517" y="4045730"/>
            <a:ext cx="11379200" cy="4514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33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8517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6CDF0-F46B-8C4B-82F4-C8DD82CAC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2209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8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02169" y="815987"/>
            <a:ext cx="1920812" cy="109728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333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0B293-5DF5-974F-8E25-56DFA02D7C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7200" y="6328337"/>
            <a:ext cx="2438400" cy="2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3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517" y="3611594"/>
            <a:ext cx="11379200" cy="4514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33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8517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6CDF0-F46B-8C4B-82F4-C8DD82CAC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782793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FA6009-0CA4-F64F-B11C-53D81E1F29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672600"/>
            <a:ext cx="2438400" cy="2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543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5"/>
          <p:cNvGraphicFramePr>
            <a:graphicFrameLocks/>
          </p:cNvGraphicFramePr>
          <p:nvPr userDrawn="1">
            <p:extLst/>
          </p:nvPr>
        </p:nvGraphicFramePr>
        <p:xfrm>
          <a:off x="402166" y="2034116"/>
          <a:ext cx="11385560" cy="4011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37027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Red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R192 G32 B50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C02032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C02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dirty="0">
                          <a:solidFill>
                            <a:schemeClr val="bg1"/>
                          </a:solidFill>
                        </a:rPr>
                        <a:t>UL Orange (Light)</a:t>
                      </a:r>
                    </a:p>
                    <a:p>
                      <a:endParaRPr lang="it-IT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900" b="0" dirty="0">
                          <a:solidFill>
                            <a:schemeClr val="bg1"/>
                          </a:solidFill>
                        </a:rPr>
                        <a:t>R241 G138 B33</a:t>
                      </a:r>
                    </a:p>
                    <a:p>
                      <a:r>
                        <a:rPr lang="da-DK" sz="900" b="0" dirty="0">
                          <a:solidFill>
                            <a:schemeClr val="bg1"/>
                          </a:solidFill>
                        </a:rPr>
                        <a:t>HEX F18A21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F1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Yellow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900" b="0" dirty="0">
                          <a:solidFill>
                            <a:schemeClr val="bg1"/>
                          </a:solidFill>
                        </a:rPr>
                        <a:t>R255 G198 B47</a:t>
                      </a:r>
                    </a:p>
                    <a:p>
                      <a:r>
                        <a:rPr lang="da-DK" sz="900" b="0" dirty="0">
                          <a:solidFill>
                            <a:schemeClr val="bg1"/>
                          </a:solidFill>
                        </a:rPr>
                        <a:t>HEX FFC62F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FFC7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Green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R146 G200 B62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92C83E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91C8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Teal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R89 G183 B179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59B7B3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59B7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Blue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R103 G177 B226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67B1E2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66B2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Brown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R196 G184 B170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C4B8AA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C4B8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UL White</a:t>
                      </a: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a-DK" sz="900" b="0" dirty="0">
                          <a:solidFill>
                            <a:schemeClr val="tx1"/>
                          </a:solidFill>
                        </a:rPr>
                        <a:t>R255 G255 B255</a:t>
                      </a:r>
                    </a:p>
                    <a:p>
                      <a:r>
                        <a:rPr lang="da-DK" sz="900" b="0" dirty="0">
                          <a:solidFill>
                            <a:schemeClr val="tx1"/>
                          </a:solidFill>
                        </a:rPr>
                        <a:t>HEX FFFFFF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885" marR="56885" marT="56885" marB="568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027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Red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R137 G36 B51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892433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8924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Orange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R207 G95 B40</a:t>
                      </a:r>
                    </a:p>
                    <a:p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HEX CF5F28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CF5F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Yellow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is-IS" sz="900" b="0" dirty="0">
                          <a:solidFill>
                            <a:schemeClr val="bg1"/>
                          </a:solidFill>
                        </a:rPr>
                        <a:t>R208 G146 B42</a:t>
                      </a:r>
                    </a:p>
                    <a:p>
                      <a:r>
                        <a:rPr lang="is-IS" sz="900" b="0" dirty="0">
                          <a:solidFill>
                            <a:schemeClr val="bg1"/>
                          </a:solidFill>
                        </a:rPr>
                        <a:t>HEX D0922A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D09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Green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R76 G158 B69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4C9E45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4C9E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Teal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R0 G117  B132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007584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0175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Blue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R0 G81 B138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00518A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0051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Brown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R163 G147 B130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A39382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A493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Gray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R147 G149 B152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939598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7027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Red (Dark)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R102 G26 B41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661A29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661A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Orange (Dark)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R141 G73 B33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8D4921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8D49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Yellow (Dark)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R169 G109 B41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A96D29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AA6D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Green (Dark)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R30 G86 B50</a:t>
                      </a:r>
                    </a:p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HEX 1E5632</a:t>
                      </a:r>
                    </a:p>
                  </a:txBody>
                  <a:tcPr marL="56885" marR="56885" marT="56885" marB="56885">
                    <a:solidFill>
                      <a:srgbClr val="1E55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dirty="0">
                          <a:solidFill>
                            <a:schemeClr val="bg1"/>
                          </a:solidFill>
                        </a:rPr>
                        <a:t>UL </a:t>
                      </a:r>
                      <a:r>
                        <a:rPr lang="it-IT" sz="900" b="0" dirty="0" err="1">
                          <a:solidFill>
                            <a:schemeClr val="bg1"/>
                          </a:solidFill>
                        </a:rPr>
                        <a:t>Teal</a:t>
                      </a:r>
                      <a:r>
                        <a:rPr lang="it-IT" sz="900" b="0" dirty="0">
                          <a:solidFill>
                            <a:schemeClr val="bg1"/>
                          </a:solidFill>
                        </a:rPr>
                        <a:t> (Dark)</a:t>
                      </a:r>
                    </a:p>
                    <a:p>
                      <a:endParaRPr lang="it-IT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R32 G75 B90</a:t>
                      </a:r>
                    </a:p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HEX 204B5A</a:t>
                      </a:r>
                    </a:p>
                  </a:txBody>
                  <a:tcPr marL="56885" marR="56885" marT="56885" marB="56885">
                    <a:solidFill>
                      <a:srgbClr val="214A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dirty="0">
                          <a:solidFill>
                            <a:schemeClr val="bg1"/>
                          </a:solidFill>
                        </a:rPr>
                        <a:t>UL Blue (Dark)</a:t>
                      </a:r>
                    </a:p>
                    <a:p>
                      <a:endParaRPr lang="it-IT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R11 G60 B97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0B3C61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0C3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Brown (Dark)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R101 G80 B62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65503E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6450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Black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R0 G0 B0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000000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02167" y="313766"/>
            <a:ext cx="10972800" cy="45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933" b="1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New colors</a:t>
            </a:r>
          </a:p>
        </p:txBody>
      </p:sp>
    </p:spTree>
    <p:extLst>
      <p:ext uri="{BB962C8B-B14F-4D97-AF65-F5344CB8AC3E}">
        <p14:creationId xmlns:p14="http://schemas.microsoft.com/office/powerpoint/2010/main" val="29721219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5964" y="640081"/>
            <a:ext cx="1069488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81928"/>
            <a:ext cx="374904" cy="3749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1127067" y="2479241"/>
            <a:ext cx="8987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704907" y="2479241"/>
            <a:ext cx="8987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57351" y="3458775"/>
            <a:ext cx="483079" cy="492443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35193" y="3458775"/>
            <a:ext cx="483079" cy="492443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261534" y="2868605"/>
            <a:ext cx="4603751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Main copy Arial 16pt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color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legendox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ue</a:t>
            </a:r>
            <a:r>
              <a:rPr lang="en-US" dirty="0"/>
              <a:t> per.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836127" y="2868605"/>
            <a:ext cx="4603751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Main copy Arial 16pt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color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legendox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ue</a:t>
            </a:r>
            <a:r>
              <a:rPr lang="en-US" dirty="0"/>
              <a:t> per.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17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1A82-97E3-45F3-8D7E-B0B89E01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AB395D-34B1-4A13-867C-982331E09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7197A-6238-4BB9-A39C-39ACCD91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69062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77B7-BE98-4ABA-924B-B86F91D2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15030-B947-4E07-B0ED-92590C37F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B7CD4-8072-4EE8-9368-462CB609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5521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D2CB-3C3A-40E7-8614-9F891C05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C7E80-FDA6-4E6E-8A27-BF9ADE5E3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1D993-6782-47DD-A824-9123B9E4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82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white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444"/>
          <a:stretch/>
        </p:blipFill>
        <p:spPr>
          <a:xfrm>
            <a:off x="9135872" y="760859"/>
            <a:ext cx="30561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3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white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444"/>
          <a:stretch/>
        </p:blipFill>
        <p:spPr>
          <a:xfrm>
            <a:off x="9135872" y="760859"/>
            <a:ext cx="3056128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7200" y="6328338"/>
            <a:ext cx="2438400" cy="2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5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73D770-5F9F-3944-B411-3572F5EE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923"/>
          <a:stretch/>
        </p:blipFill>
        <p:spPr>
          <a:xfrm>
            <a:off x="9135873" y="797410"/>
            <a:ext cx="3069612" cy="360804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white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white maximum one 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7200" y="6328338"/>
            <a:ext cx="2438400" cy="2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68CBAA-4DA8-8443-B64D-3A327E8CC5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5143-4AF0-364E-B24C-A2C2A4340C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B2375BE8-BA6F-0442-84F3-538A822409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7" y="1295400"/>
            <a:ext cx="11385549" cy="4572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533387" marR="0" indent="-533387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 sz="2133" b="0" cap="none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Sections are listed here. Arial 16pt black sentence case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5FD51-6AA0-7345-A07E-E4905EEF6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Table of contents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908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407758" y="1297259"/>
            <a:ext cx="5084233" cy="4572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533387" marR="0" indent="-533387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 sz="2133" b="0" cap="none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Sections are listed here. Arial 16pt black sentence case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4D1E36D-02C6-B449-9EBA-12FEA0CFCB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2800" y="1297259"/>
            <a:ext cx="6299200" cy="45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8DDBE9-B153-6047-83FD-5E00A554C4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A93-21AC-9048-AC03-F7C5BFF8DE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CCE-C96D-E448-A2EE-455635871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Table of contents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4848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72800" y="6369752"/>
            <a:ext cx="814917" cy="208849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635000"/>
            <a:ext cx="12192000" cy="8128000"/>
            <a:chOff x="0" y="-476250"/>
            <a:chExt cx="9144000" cy="6096000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30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60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1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21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52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828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133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438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743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3048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352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657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962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267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876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181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791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96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400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6705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10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92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822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620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853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883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4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0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1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21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52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828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2133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2438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2743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3048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352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3657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3962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267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4572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876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5181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486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5791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6096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6400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6705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7010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7315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792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822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620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53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83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914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 userDrawn="1"/>
        </p:nvGrpSpPr>
        <p:grpSpPr>
          <a:xfrm>
            <a:off x="-711200" y="3530"/>
            <a:ext cx="13614399" cy="6854471"/>
            <a:chOff x="-533400" y="-1"/>
            <a:chExt cx="10210799" cy="5140853"/>
          </a:xfrm>
        </p:grpSpPr>
        <p:cxnSp>
          <p:nvCxnSpPr>
            <p:cNvPr id="69" name="Straight Connector 68"/>
            <p:cNvCxnSpPr/>
            <p:nvPr userDrawn="1"/>
          </p:nvCxnSpPr>
          <p:spPr>
            <a:xfrm rot="5400000">
              <a:off x="-382587" y="-150814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rot="5400000">
              <a:off x="-382587" y="153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rot="5400000">
              <a:off x="-382587" y="458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rot="5400000">
              <a:off x="-382587" y="763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rot="5400000">
              <a:off x="-382587" y="1068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rot="5400000">
              <a:off x="-382587" y="1373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rot="5400000">
              <a:off x="-382587" y="1677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rot="5400000">
              <a:off x="-382587" y="1982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rot="5400000">
              <a:off x="-382587" y="2287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rot="5400000">
              <a:off x="-382587" y="2592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rot="5400000">
              <a:off x="-382587" y="2897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-382587" y="3201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rot="5400000">
              <a:off x="-382587" y="3506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rot="5400000">
              <a:off x="-382587" y="3811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rot="5400000">
              <a:off x="-382587" y="4116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rot="5400000">
              <a:off x="-382587" y="4421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rot="5400000">
              <a:off x="-382587" y="46852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rot="5400000">
              <a:off x="-382587" y="49900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rot="5400000">
              <a:off x="9526587" y="-150812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rot="5400000">
              <a:off x="9526587" y="153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rot="5400000">
              <a:off x="9526587" y="458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rot="5400000">
              <a:off x="9526587" y="763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9526587" y="1068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9526587" y="1373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9526587" y="1677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9526587" y="1982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9526587" y="2287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9526587" y="2592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9526587" y="2897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9526587" y="3201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9526587" y="3506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9526587" y="3811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9526587" y="4116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9526587" y="4421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9526587" y="46852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9526587" y="49900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14400" y="6369752"/>
            <a:ext cx="4061883" cy="20884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5E65-0BB8-D24A-A4D2-6564AB5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5" y="381000"/>
            <a:ext cx="11383435" cy="4514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 dirty="0"/>
              <a:t>Title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572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hf hdr="0" dt="0"/>
  <p:txStyles>
    <p:titleStyle>
      <a:lvl1pPr algn="l" defTabSz="609585" rtl="0" eaLnBrk="1" latinLnBrk="0" hangingPunct="1">
        <a:spcBef>
          <a:spcPct val="0"/>
        </a:spcBef>
        <a:buNone/>
        <a:defRPr sz="2933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90">
          <p15:clr>
            <a:srgbClr val="F26B43"/>
          </p15:clr>
        </p15:guide>
        <p15:guide id="2" orient="horz" pos="3047">
          <p15:clr>
            <a:srgbClr val="F26B43"/>
          </p15:clr>
        </p15:guide>
        <p15:guide id="3" pos="5569">
          <p15:clr>
            <a:srgbClr val="F26B43"/>
          </p15:clr>
        </p15:guide>
        <p15:guide id="4" orient="horz" pos="190">
          <p15:clr>
            <a:srgbClr val="F26B43"/>
          </p15:clr>
        </p15:guide>
        <p15:guide id="5" orient="horz" pos="766">
          <p15:clr>
            <a:srgbClr val="F26B43"/>
          </p15:clr>
        </p15:guide>
        <p15:guide id="6" pos="385">
          <p15:clr>
            <a:srgbClr val="F26B43"/>
          </p15:clr>
        </p15:guide>
        <p15:guide id="7" pos="5374">
          <p15:clr>
            <a:srgbClr val="F26B43"/>
          </p15:clr>
        </p15:guide>
        <p15:guide id="8" orient="horz" pos="2856">
          <p15:clr>
            <a:srgbClr val="F26B43"/>
          </p15:clr>
        </p15:guide>
        <p15:guide id="9" orient="horz" pos="961">
          <p15:clr>
            <a:srgbClr val="F26B43"/>
          </p15:clr>
        </p15:guide>
        <p15:guide id="11" orient="horz" pos="2307">
          <p15:clr>
            <a:srgbClr val="F26B43"/>
          </p15:clr>
        </p15:guide>
        <p15:guide id="12" orient="horz" pos="2495">
          <p15:clr>
            <a:srgbClr val="F26B43"/>
          </p15:clr>
        </p15:guide>
        <p15:guide id="13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20C3D1-DD18-0D47-A1CF-5E416AC21C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6CCBC-C798-AB46-BFFD-B563F7F1DA64}"/>
              </a:ext>
            </a:extLst>
          </p:cNvPr>
          <p:cNvSpPr/>
          <p:nvPr/>
        </p:nvSpPr>
        <p:spPr>
          <a:xfrm>
            <a:off x="0" y="3835400"/>
            <a:ext cx="7522635" cy="2235200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261D-2EC4-504C-AECD-C44BB8F3B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4272917"/>
            <a:ext cx="7217835" cy="984885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3200" dirty="0"/>
              <a:t>Data Analysis of EMV Certification Results – Phase 1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9616A-2077-DF40-8D48-FA353CA85E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592724"/>
            <a:ext cx="2964541" cy="287323"/>
          </a:xfrm>
        </p:spPr>
        <p:txBody>
          <a:bodyPr/>
          <a:lstStyle/>
          <a:p>
            <a:r>
              <a:rPr lang="en-US" sz="1867" dirty="0"/>
              <a:t>Version 1.0 / 12.4.2018</a:t>
            </a:r>
          </a:p>
        </p:txBody>
      </p:sp>
    </p:spTree>
    <p:extLst>
      <p:ext uri="{BB962C8B-B14F-4D97-AF65-F5344CB8AC3E}">
        <p14:creationId xmlns:p14="http://schemas.microsoft.com/office/powerpoint/2010/main" val="39106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E7E007-C97A-4CC7-92F2-9656799C9C6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B737B-518A-43A2-A5A8-1FB05683B5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5CEC8-4579-490F-A848-FD8258569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167" y="1295400"/>
            <a:ext cx="11385549" cy="24941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Limited sheets uploaded. The reason being that though the process is mandatory, but not everyone in the team are following the process.</a:t>
            </a:r>
          </a:p>
          <a:p>
            <a:pPr>
              <a:buFont typeface="+mj-lt"/>
              <a:buAutoNum type="arabicPeriod"/>
            </a:pPr>
            <a:r>
              <a:rPr lang="en-US" dirty="0"/>
              <a:t>People have customized the sheet and formatted in their own way. For automation, consistency in the format is required but a lot of variation was found which cannot be coded dynamically. </a:t>
            </a:r>
          </a:p>
          <a:p>
            <a:pPr>
              <a:buFont typeface="+mj-lt"/>
              <a:buAutoNum type="arabicPeriod"/>
            </a:pPr>
            <a:r>
              <a:rPr lang="en-US" dirty="0"/>
              <a:t>Analyst must be made aware that the sheet must be complete and must only capture the first iteration results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27 out of 48 sheets were invalid (56%) </a:t>
            </a:r>
            <a:r>
              <a:rPr lang="en-US" dirty="0"/>
              <a:t>– All pass scenario, Incorrect reporting, same file uploaded twice, incomplete with majority test cases pending.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D96C3D-E78B-4038-BF61-081E1E9B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83131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8763AD-B0EC-4286-9094-43129F2062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4D95D-5FDD-4A27-A163-E201006CBE6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03594-2409-4297-9EE0-B0498E8B1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Proceeding without enough legitimate data would results in failure of the initiative.</a:t>
            </a:r>
          </a:p>
          <a:p>
            <a:pPr>
              <a:buAutoNum type="arabicPeriod"/>
            </a:pPr>
            <a:r>
              <a:rPr lang="en-US" dirty="0"/>
              <a:t>Working with each analyst individually for sometime to fetch the required data. </a:t>
            </a:r>
          </a:p>
          <a:p>
            <a:pPr>
              <a:buAutoNum type="arabicPeriod"/>
            </a:pPr>
            <a:r>
              <a:rPr lang="en-US" dirty="0"/>
              <a:t>Understand what additional information do we need to analyze as part of bigger picture.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910842-F37B-4C07-9429-7897C001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Next</a:t>
            </a:r>
            <a:r>
              <a:rPr lang="en-US" dirty="0"/>
              <a:t> </a:t>
            </a:r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88366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D866F9-44EF-40BD-9DB2-21FB82151A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AD543-0BEC-4A27-9752-E63D5D9541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Open Sans" charset="0"/>
                <a:cs typeface="Arial"/>
              </a:rPr>
              <a:t>UL and the UL logo are trademarks of UL LLC © 2018. Proprietary &amp; Confidential.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56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B97302-AF8C-46B9-B2EE-4E601CFCBA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6674177" y="6408065"/>
            <a:ext cx="4061883" cy="208849"/>
          </a:xfrm>
        </p:spPr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9056C-CD5B-4783-9D32-9AE0F6B8E6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72800" y="6373034"/>
            <a:ext cx="814917" cy="208849"/>
          </a:xfrm>
        </p:spPr>
        <p:txBody>
          <a:bodyPr/>
          <a:lstStyle/>
          <a:p>
            <a:fld id="{ABEF7161-39F9-F745-9A2B-33DA2ED59E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AFBB6-8579-45CB-ACD2-4CC7F5778F1F}"/>
              </a:ext>
            </a:extLst>
          </p:cNvPr>
          <p:cNvSpPr/>
          <p:nvPr/>
        </p:nvSpPr>
        <p:spPr>
          <a:xfrm>
            <a:off x="0" y="3282"/>
            <a:ext cx="12192000" cy="6858000"/>
          </a:xfrm>
          <a:prstGeom prst="rect">
            <a:avLst/>
          </a:prstGeom>
          <a:solidFill>
            <a:srgbClr val="0B3C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EB0679-5EB0-46A4-BCE0-4FDB6F83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02" y="304940"/>
            <a:ext cx="5450788" cy="45134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 panose="020F0302020204030204" pitchFamily="34" charset="0"/>
              </a:rPr>
              <a:t>Agenda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43856-00B0-4D59-A6B2-D44F91FC68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7902" y="1314496"/>
            <a:ext cx="5693835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Problem statement – Phase 1 discussion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Methodologies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cs typeface="Calibri Light" panose="020F0302020204030204" pitchFamily="34" charset="0"/>
              </a:rPr>
              <a:t>Data Analysis – Step by Step procedures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Calibri Light" panose="020F03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Observations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Challenges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Phase 2 discussions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Next Steps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+mj-lt"/>
              <a:ea typeface="+mj-ea"/>
              <a:cs typeface="Calibri Light" panose="020F030202020403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3A1C72-ACB4-44B8-A6D1-5BF74EB0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8" y="6444711"/>
            <a:ext cx="4127350" cy="274344"/>
          </a:xfrm>
          <a:prstGeom prst="rect">
            <a:avLst/>
          </a:prstGeom>
        </p:spPr>
      </p:pic>
      <p:pic>
        <p:nvPicPr>
          <p:cNvPr id="1028" name="Picture 4" descr="Image result for data analysis agenda icon transparent background">
            <a:extLst>
              <a:ext uri="{FF2B5EF4-FFF2-40B4-BE49-F238E27FC236}">
                <a16:creationId xmlns:a16="http://schemas.microsoft.com/office/drawing/2014/main" id="{F5478280-C9A1-4E80-832A-6C38AE1D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291" y="185441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35B560-74AF-C941-ABAC-016631A0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293" y="530977"/>
            <a:ext cx="1925022" cy="451342"/>
          </a:xfrm>
        </p:spPr>
        <p:txBody>
          <a:bodyPr/>
          <a:lstStyle/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C561B-51AF-4545-8147-EAD1FA8C2CF2}"/>
              </a:ext>
            </a:extLst>
          </p:cNvPr>
          <p:cNvSpPr txBox="1"/>
          <p:nvPr/>
        </p:nvSpPr>
        <p:spPr>
          <a:xfrm>
            <a:off x="6586194" y="6334780"/>
            <a:ext cx="6432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Data source: Blockchain Technology Market Research Report - Global Forecast to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4D0BF-D028-469C-9683-B1141F3B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1" y="2197717"/>
            <a:ext cx="5404203" cy="2439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8F9C72-7B07-4F70-BE87-5E68427579F2}"/>
              </a:ext>
            </a:extLst>
          </p:cNvPr>
          <p:cNvSpPr txBox="1"/>
          <p:nvPr/>
        </p:nvSpPr>
        <p:spPr>
          <a:xfrm>
            <a:off x="6353609" y="3417507"/>
            <a:ext cx="5021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Action</a:t>
            </a:r>
            <a:r>
              <a:rPr lang="pt-BR" b="1" dirty="0"/>
              <a:t> </a:t>
            </a:r>
            <a:r>
              <a:rPr lang="pt-BR" b="1" dirty="0" err="1"/>
              <a:t>Plan</a:t>
            </a:r>
            <a:r>
              <a:rPr lang="pt-BR" b="1" dirty="0"/>
              <a:t>: Data </a:t>
            </a:r>
            <a:r>
              <a:rPr lang="pt-BR" b="1" dirty="0" err="1"/>
              <a:t>Analysis</a:t>
            </a:r>
            <a:r>
              <a:rPr lang="pt-BR" b="1" dirty="0"/>
              <a:t> Use Case</a:t>
            </a:r>
          </a:p>
          <a:p>
            <a:pPr algn="just"/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 err="1"/>
              <a:t>Identifying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cases </a:t>
            </a:r>
            <a:r>
              <a:rPr lang="pt-BR" dirty="0" err="1"/>
              <a:t>that</a:t>
            </a:r>
            <a:r>
              <a:rPr lang="pt-BR" dirty="0"/>
              <a:t> are more </a:t>
            </a:r>
            <a:r>
              <a:rPr lang="pt-BR" dirty="0" err="1"/>
              <a:t>prone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others</a:t>
            </a:r>
            <a:r>
              <a:rPr lang="pt-BR" dirty="0"/>
              <a:t>. </a:t>
            </a:r>
          </a:p>
          <a:p>
            <a:pPr algn="just"/>
            <a:endParaRPr lang="en-US" dirty="0"/>
          </a:p>
        </p:txBody>
      </p:sp>
      <p:pic>
        <p:nvPicPr>
          <p:cNvPr id="2050" name="Picture 2" descr="Image result for idea icon">
            <a:extLst>
              <a:ext uri="{FF2B5EF4-FFF2-40B4-BE49-F238E27FC236}">
                <a16:creationId xmlns:a16="http://schemas.microsoft.com/office/drawing/2014/main" id="{E0EAAFCB-F30A-46CC-BFFC-DBDD0405C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087" y="2612826"/>
            <a:ext cx="676623" cy="11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BE64B-A49A-4F03-AE3F-037EE67B99CD}"/>
              </a:ext>
            </a:extLst>
          </p:cNvPr>
          <p:cNvSpPr txBox="1"/>
          <p:nvPr/>
        </p:nvSpPr>
        <p:spPr>
          <a:xfrm>
            <a:off x="2170865" y="1735663"/>
            <a:ext cx="2692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Problem</a:t>
            </a:r>
            <a:r>
              <a:rPr lang="pt-BR" b="1" dirty="0"/>
              <a:t> </a:t>
            </a:r>
            <a:r>
              <a:rPr lang="pt-BR" b="1" dirty="0" err="1"/>
              <a:t>Statement</a:t>
            </a:r>
            <a:r>
              <a:rPr lang="pt-BR" b="1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5FCE0-76C1-4E97-853F-2BB0C94AD4E8}"/>
              </a:ext>
            </a:extLst>
          </p:cNvPr>
          <p:cNvSpPr txBox="1"/>
          <p:nvPr/>
        </p:nvSpPr>
        <p:spPr>
          <a:xfrm>
            <a:off x="6372690" y="1686167"/>
            <a:ext cx="4838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Objective</a:t>
            </a:r>
            <a:endParaRPr lang="pt-BR" b="1" dirty="0"/>
          </a:p>
          <a:p>
            <a:pPr algn="just"/>
            <a:endParaRPr lang="pt-BR" b="1" dirty="0"/>
          </a:p>
          <a:p>
            <a:pPr algn="just"/>
            <a:r>
              <a:rPr lang="pt-BR" dirty="0" err="1"/>
              <a:t>Having</a:t>
            </a:r>
            <a:r>
              <a:rPr lang="pt-BR" dirty="0"/>
              <a:t> a </a:t>
            </a:r>
            <a:r>
              <a:rPr lang="pt-BR" dirty="0" err="1"/>
              <a:t>streamlined</a:t>
            </a:r>
            <a:r>
              <a:rPr lang="pt-BR" dirty="0"/>
              <a:t> 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 </a:t>
            </a:r>
            <a:r>
              <a:rPr lang="pt-BR" dirty="0" err="1"/>
              <a:t>covering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brand</a:t>
            </a:r>
            <a:r>
              <a:rPr lang="pt-BR" dirty="0"/>
              <a:t> </a:t>
            </a:r>
            <a:r>
              <a:rPr lang="pt-BR" dirty="0" err="1"/>
              <a:t>requirement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mimimal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cases.</a:t>
            </a:r>
          </a:p>
          <a:p>
            <a:pPr algn="just"/>
            <a:endParaRPr lang="en-US" dirty="0"/>
          </a:p>
          <a:p>
            <a:pPr lvl="1" algn="just"/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5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EA9D7-B6A8-4E6B-8D31-F0F22C57E5D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062413" cy="209550"/>
          </a:xfrm>
        </p:spPr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C80B6-76DF-4AF2-B285-5E53D9B9F7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77613" y="6369050"/>
            <a:ext cx="814387" cy="209550"/>
          </a:xfrm>
        </p:spPr>
        <p:txBody>
          <a:bodyPr/>
          <a:lstStyle/>
          <a:p>
            <a:fld id="{ABEF7161-39F9-F745-9A2B-33DA2ED59E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1E417B-62B2-444C-BF54-8AAD35BA62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40303" y="347891"/>
            <a:ext cx="4632306" cy="450850"/>
          </a:xfrm>
        </p:spPr>
        <p:txBody>
          <a:bodyPr/>
          <a:lstStyle/>
          <a:p>
            <a:r>
              <a:rPr lang="pt-BR" b="1" dirty="0" err="1">
                <a:solidFill>
                  <a:srgbClr val="0B3C61"/>
                </a:solidFill>
                <a:cs typeface="Calibri Light" panose="020F0302020204030204" pitchFamily="34" charset="0"/>
              </a:rPr>
              <a:t>Objective</a:t>
            </a:r>
            <a:r>
              <a:rPr lang="pt-BR" b="1" dirty="0">
                <a:solidFill>
                  <a:srgbClr val="0B3C61"/>
                </a:solidFill>
                <a:cs typeface="Calibri Light" panose="020F0302020204030204" pitchFamily="34" charset="0"/>
              </a:rPr>
              <a:t> </a:t>
            </a:r>
            <a:r>
              <a:rPr lang="pt-BR" b="1" dirty="0" err="1">
                <a:solidFill>
                  <a:srgbClr val="0B3C61"/>
                </a:solidFill>
                <a:cs typeface="Calibri Light" panose="020F0302020204030204" pitchFamily="34" charset="0"/>
              </a:rPr>
              <a:t>of</a:t>
            </a:r>
            <a:r>
              <a:rPr lang="pt-BR" b="1" dirty="0">
                <a:solidFill>
                  <a:srgbClr val="0B3C61"/>
                </a:solidFill>
                <a:cs typeface="Calibri Light" panose="020F0302020204030204" pitchFamily="34" charset="0"/>
              </a:rPr>
              <a:t> Data</a:t>
            </a:r>
            <a:r>
              <a:rPr lang="pt-BR" dirty="0"/>
              <a:t> </a:t>
            </a:r>
            <a:r>
              <a:rPr lang="pt-BR" b="1" dirty="0" err="1">
                <a:solidFill>
                  <a:srgbClr val="0B3C61"/>
                </a:solidFill>
                <a:cs typeface="Calibri Light" panose="020F0302020204030204" pitchFamily="34" charset="0"/>
              </a:rPr>
              <a:t>analysis</a:t>
            </a:r>
            <a:endParaRPr lang="en-US" b="1" dirty="0">
              <a:solidFill>
                <a:srgbClr val="0B3C61"/>
              </a:solidFill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91D37-A4E3-41A9-9396-78BFBC8FE27C}"/>
              </a:ext>
            </a:extLst>
          </p:cNvPr>
          <p:cNvSpPr txBox="1"/>
          <p:nvPr/>
        </p:nvSpPr>
        <p:spPr>
          <a:xfrm>
            <a:off x="402166" y="1208643"/>
            <a:ext cx="10308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Overall ~700 EMV Certifications completed – Certpro</a:t>
            </a:r>
          </a:p>
          <a:p>
            <a:pPr marL="742950" lvl="1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basis</a:t>
            </a:r>
            <a:r>
              <a:rPr lang="pt-BR" dirty="0"/>
              <a:t> for </a:t>
            </a:r>
            <a:r>
              <a:rPr lang="pt-BR" dirty="0" err="1"/>
              <a:t>streamlining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observational</a:t>
            </a:r>
            <a:endParaRPr lang="pt-BR" dirty="0"/>
          </a:p>
          <a:p>
            <a:pPr marL="742950" lvl="1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pt-BR" dirty="0"/>
              <a:t>Data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certification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assist</a:t>
            </a:r>
            <a:r>
              <a:rPr lang="pt-BR" dirty="0"/>
              <a:t> </a:t>
            </a:r>
            <a:r>
              <a:rPr lang="pt-BR" dirty="0" err="1"/>
              <a:t>us</a:t>
            </a:r>
            <a:r>
              <a:rPr lang="pt-BR" dirty="0"/>
              <a:t> in </a:t>
            </a:r>
            <a:r>
              <a:rPr lang="pt-BR" dirty="0" err="1"/>
              <a:t>identifying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cases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prone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success</a:t>
            </a:r>
            <a:r>
              <a:rPr lang="pt-BR" dirty="0"/>
              <a:t>. </a:t>
            </a:r>
          </a:p>
          <a:p>
            <a:pPr marL="742950" lvl="1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pt-BR" dirty="0"/>
              <a:t>As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eg</a:t>
            </a:r>
            <a:r>
              <a:rPr lang="pt-BR" dirty="0"/>
              <a:t>.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test</a:t>
            </a:r>
            <a:r>
              <a:rPr lang="pt-BR" dirty="0"/>
              <a:t> case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a </a:t>
            </a:r>
            <a:r>
              <a:rPr lang="pt-BR" dirty="0" err="1"/>
              <a:t>success</a:t>
            </a:r>
            <a:r>
              <a:rPr lang="pt-BR" dirty="0"/>
              <a:t> rate </a:t>
            </a:r>
            <a:r>
              <a:rPr lang="pt-BR" dirty="0" err="1"/>
              <a:t>of</a:t>
            </a:r>
            <a:r>
              <a:rPr lang="pt-BR" dirty="0"/>
              <a:t> ~98%,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pt-BR" dirty="0" err="1"/>
              <a:t>consider</a:t>
            </a:r>
            <a:r>
              <a:rPr lang="pt-BR" dirty="0"/>
              <a:t> </a:t>
            </a:r>
            <a:r>
              <a:rPr lang="pt-BR" dirty="0" err="1"/>
              <a:t>merging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checks</a:t>
            </a:r>
            <a:r>
              <a:rPr lang="pt-BR" dirty="0"/>
              <a:t> in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case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even</a:t>
            </a:r>
            <a:r>
              <a:rPr lang="pt-BR" dirty="0"/>
              <a:t> </a:t>
            </a:r>
            <a:r>
              <a:rPr lang="pt-BR" dirty="0" err="1"/>
              <a:t>eliminate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checks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16" descr="Image result for streamline testing icon">
            <a:extLst>
              <a:ext uri="{FF2B5EF4-FFF2-40B4-BE49-F238E27FC236}">
                <a16:creationId xmlns:a16="http://schemas.microsoft.com/office/drawing/2014/main" id="{6EFC166D-89FC-47CE-8412-DA77ABEA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48" y="4194875"/>
            <a:ext cx="9354445" cy="18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9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3BE09-1F1B-440B-908B-7A5633B67EA8}"/>
              </a:ext>
            </a:extLst>
          </p:cNvPr>
          <p:cNvSpPr/>
          <p:nvPr/>
        </p:nvSpPr>
        <p:spPr>
          <a:xfrm>
            <a:off x="1971313" y="327268"/>
            <a:ext cx="8416086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33" b="1" dirty="0">
                <a:solidFill>
                  <a:srgbClr val="0B3C61"/>
                </a:solidFill>
                <a:latin typeface="+mj-lt"/>
                <a:ea typeface="+mj-ea"/>
                <a:cs typeface="Calibri Light" panose="020F0302020204030204" pitchFamily="34" charset="0"/>
              </a:rPr>
              <a:t>Approaches - Certpro Database Data Retrieval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AD7A617-1D8F-470B-8CCD-A2FA94540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845595"/>
              </p:ext>
            </p:extLst>
          </p:nvPr>
        </p:nvGraphicFramePr>
        <p:xfrm>
          <a:off x="2031999" y="1223493"/>
          <a:ext cx="8416085" cy="491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24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7B24F5-A122-4708-A96C-211C3983F1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0F9A7-6322-4D2D-A22C-DD3D56A2E2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D23A5-88C3-4ED0-B3C6-4456729ECA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166" y="1510094"/>
            <a:ext cx="6573670" cy="23548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Certification Progress Report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Detailed report to the clients indicating Pass/ failure of a test cases and comments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Format : Excel sheet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Information Available: Test case id, status, comments, test plans enabled, Cert pro id, Merchant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71144-8A4E-4CEB-A0CE-930EF5B44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5" y="4354494"/>
            <a:ext cx="6110843" cy="1297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0AB7E-235A-4E9E-83C1-32EC29AE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345" y="1630877"/>
            <a:ext cx="3971925" cy="4067175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CFE0457F-E666-4C3B-A43B-C2FCDB293DF2}"/>
              </a:ext>
            </a:extLst>
          </p:cNvPr>
          <p:cNvSpPr txBox="1">
            <a:spLocks/>
          </p:cNvSpPr>
          <p:nvPr/>
        </p:nvSpPr>
        <p:spPr>
          <a:xfrm>
            <a:off x="169683" y="380999"/>
            <a:ext cx="11906054" cy="665375"/>
          </a:xfrm>
          <a:prstGeom prst="rect">
            <a:avLst/>
          </a:prstGeom>
        </p:spPr>
        <p:txBody>
          <a:bodyPr/>
          <a:lstStyle>
            <a:lvl1pPr algn="l" defTabSz="609585" rtl="0" eaLnBrk="1" latinLnBrk="0" hangingPunct="1">
              <a:spcBef>
                <a:spcPct val="0"/>
              </a:spcBef>
              <a:buNone/>
              <a:defRPr sz="2933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Approaches – Data Retrieval using Certification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325007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4B4567-1D8F-4A99-A39B-0442CA75CC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5D651-B64B-4193-B664-B1795D5E97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D3897-A647-4874-B6DD-7F203B6E5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Collection: </a:t>
            </a:r>
          </a:p>
          <a:p>
            <a:pPr marL="0" indent="0">
              <a:buNone/>
            </a:pPr>
            <a:r>
              <a:rPr lang="en-US" dirty="0"/>
              <a:t>The sheets were uploaded to share drive by Analysts (Manual efforts)</a:t>
            </a:r>
          </a:p>
          <a:p>
            <a:pPr marL="0" indent="0">
              <a:buNone/>
            </a:pPr>
            <a:r>
              <a:rPr lang="en-US" dirty="0"/>
              <a:t>Overall files received: 48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Cleaning: </a:t>
            </a:r>
          </a:p>
          <a:p>
            <a:pPr marL="0" indent="0">
              <a:buNone/>
            </a:pPr>
            <a:r>
              <a:rPr lang="en-US" dirty="0"/>
              <a:t>This involved scraping of unwanted data using automation scripts.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Analysis Script: </a:t>
            </a:r>
          </a:p>
          <a:p>
            <a:pPr marL="0" indent="0">
              <a:buNone/>
            </a:pPr>
            <a:r>
              <a:rPr lang="en-US" dirty="0"/>
              <a:t>The script is written in python to loop multiple excel sheets in a folder and provide end results (Pass versus Fail) count for each test case.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3529D64-C164-4A26-B3E7-5E108EECBEC6}"/>
              </a:ext>
            </a:extLst>
          </p:cNvPr>
          <p:cNvSpPr txBox="1">
            <a:spLocks/>
          </p:cNvSpPr>
          <p:nvPr/>
        </p:nvSpPr>
        <p:spPr>
          <a:xfrm>
            <a:off x="169683" y="380999"/>
            <a:ext cx="11906054" cy="665375"/>
          </a:xfrm>
          <a:prstGeom prst="rect">
            <a:avLst/>
          </a:prstGeom>
        </p:spPr>
        <p:txBody>
          <a:bodyPr/>
          <a:lstStyle>
            <a:lvl1pPr algn="l" defTabSz="609585" rtl="0" eaLnBrk="1" latinLnBrk="0" hangingPunct="1">
              <a:spcBef>
                <a:spcPct val="0"/>
              </a:spcBef>
              <a:buNone/>
              <a:defRPr sz="2933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Approaches – Data Retrieval using Certification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6686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C5EE5E-C766-4E8D-90CB-48BA82A6BF3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D1027-AC44-41F4-BC37-B2190A88685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DC4E87-D781-4F2D-86E9-8179DE79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Results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CD6260A-B8D7-4812-9CDC-6116819EA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165" y="1105829"/>
            <a:ext cx="11385549" cy="561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results were captured from __ Cert progress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F6D614-48F6-4D79-8A48-E756B0F1320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A8C49-AF7B-4063-87F2-9BAD46F7CC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A2B0A-109E-4800-82EB-0A79DD4F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changes to the sheets are done. Like no addition or deletion of rows or columns. The script will be unable to read such files. </a:t>
            </a:r>
          </a:p>
          <a:p>
            <a:r>
              <a:rPr lang="en-US" dirty="0"/>
              <a:t>Practices across the team to use the Cert Progress report for reporting</a:t>
            </a:r>
          </a:p>
          <a:p>
            <a:r>
              <a:rPr lang="en-US" dirty="0"/>
              <a:t>Human reporting errors will not be accounted for.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7AEED8-889B-4F38-917D-D142E654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320273924"/>
      </p:ext>
    </p:extLst>
  </p:cSld>
  <p:clrMapOvr>
    <a:masterClrMapping/>
  </p:clrMapOvr>
</p:sld>
</file>

<file path=ppt/theme/theme1.xml><?xml version="1.0" encoding="utf-8"?>
<a:theme xmlns:a="http://schemas.openxmlformats.org/drawingml/2006/main" name="UL Corporate (16x9) 2017">
  <a:themeElements>
    <a:clrScheme name="UL Brandhub Templates">
      <a:dk1>
        <a:srgbClr val="000000"/>
      </a:dk1>
      <a:lt1>
        <a:srgbClr val="FFFFFF"/>
      </a:lt1>
      <a:dk2>
        <a:srgbClr val="939598"/>
      </a:dk2>
      <a:lt2>
        <a:srgbClr val="E9EDF2"/>
      </a:lt2>
      <a:accent1>
        <a:srgbClr val="C02032"/>
      </a:accent1>
      <a:accent2>
        <a:srgbClr val="F18A00"/>
      </a:accent2>
      <a:accent3>
        <a:srgbClr val="59B7B3"/>
      </a:accent3>
      <a:accent4>
        <a:srgbClr val="007587"/>
      </a:accent4>
      <a:accent5>
        <a:srgbClr val="204B59"/>
      </a:accent5>
      <a:accent6>
        <a:srgbClr val="92C800"/>
      </a:accent6>
      <a:hlink>
        <a:srgbClr val="C02032"/>
      </a:hlink>
      <a:folHlink>
        <a:srgbClr val="661A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L_new PPT template_Draft_2017-11-21" id="{D1AC2EB6-3007-A048-86A7-389AD14C5995}" vid="{A02AE38B-0D4D-9A41-A4B5-542F28FCF7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Wingdings</vt:lpstr>
      <vt:lpstr>UL Corporate (16x9) 2017</vt:lpstr>
      <vt:lpstr>PowerPoint Presentation</vt:lpstr>
      <vt:lpstr>Agenda </vt:lpstr>
      <vt:lpstr>Overview</vt:lpstr>
      <vt:lpstr>Objective of Data analysis</vt:lpstr>
      <vt:lpstr>PowerPoint Presentation</vt:lpstr>
      <vt:lpstr>PowerPoint Presentation</vt:lpstr>
      <vt:lpstr>PowerPoint Presentation</vt:lpstr>
      <vt:lpstr>Results</vt:lpstr>
      <vt:lpstr>Assumptions</vt:lpstr>
      <vt:lpstr>Challenges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Sruti</dc:creator>
  <cp:lastModifiedBy>Jain, Sruti</cp:lastModifiedBy>
  <cp:revision>63</cp:revision>
  <dcterms:created xsi:type="dcterms:W3CDTF">2018-12-04T21:01:29Z</dcterms:created>
  <dcterms:modified xsi:type="dcterms:W3CDTF">2018-12-06T22:58:19Z</dcterms:modified>
</cp:coreProperties>
</file>